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8" r:id="rId5"/>
  </p:sldMasterIdLst>
  <p:notesMasterIdLst>
    <p:notesMasterId r:id="rId15"/>
  </p:notesMasterIdLst>
  <p:handoutMasterIdLst>
    <p:handoutMasterId r:id="rId16"/>
  </p:handoutMasterIdLst>
  <p:sldIdLst>
    <p:sldId id="308" r:id="rId6"/>
    <p:sldId id="326" r:id="rId7"/>
    <p:sldId id="328" r:id="rId8"/>
    <p:sldId id="327" r:id="rId9"/>
    <p:sldId id="329" r:id="rId10"/>
    <p:sldId id="331" r:id="rId11"/>
    <p:sldId id="333" r:id="rId12"/>
    <p:sldId id="332" r:id="rId13"/>
    <p:sldId id="334"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308"/>
            <p14:sldId id="326"/>
            <p14:sldId id="328"/>
            <p14:sldId id="327"/>
            <p14:sldId id="329"/>
            <p14:sldId id="331"/>
            <p14:sldId id="333"/>
            <p14:sldId id="332"/>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6323" autoAdjust="0"/>
  </p:normalViewPr>
  <p:slideViewPr>
    <p:cSldViewPr>
      <p:cViewPr varScale="1">
        <p:scale>
          <a:sx n="79" d="100"/>
          <a:sy n="79" d="100"/>
        </p:scale>
        <p:origin x="27" y="42"/>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Build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10/9/2015 10:00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Build 2015</a:t>
            </a:r>
            <a:endParaRPr lang="en-US" dirty="0">
              <a:latin typeface="Segoe UI" pitchFamily="34" charset="0"/>
            </a:endParaRP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10/9/2015 10:00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313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10/9/2015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smtClean="0">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val="301503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67665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10:05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22381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10:04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74448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10:08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2443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149359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10:14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816001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3926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13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10/9/2015 10:20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39268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600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5129481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pic>
        <p:nvPicPr>
          <p:cNvPr id="1028" name="Picture 4" descr="http://devrain.com/Images/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4912" y="592799"/>
            <a:ext cx="1905000"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468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2189934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2083923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smtClean="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smtClean="0"/>
              <a:t>Session Code Here</a:t>
            </a:r>
            <a:endParaRPr lang="en-US" dirty="0"/>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82121123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303874940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66969012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35707349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0171097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965616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smtClean="0"/>
              <a:t>Click to edit Master text styles</a:t>
            </a:r>
          </a:p>
          <a:p>
            <a:pPr marL="0" lvl="1" indent="0" algn="l" defTabSz="914166" rtl="0" eaLnBrk="1" latinLnBrk="0" hangingPunct="1">
              <a:spcBef>
                <a:spcPct val="20000"/>
              </a:spcBef>
              <a:spcAft>
                <a:spcPts val="816"/>
              </a:spcAft>
              <a:buFont typeface="Arial" pitchFamily="34" charset="0"/>
              <a:buNone/>
            </a:pPr>
            <a:r>
              <a:rPr lang="en-US" smtClean="0"/>
              <a:t>Second level</a:t>
            </a:r>
          </a:p>
          <a:p>
            <a:pPr marL="0" lvl="2" indent="0" algn="l" defTabSz="914166" rtl="0" eaLnBrk="1" latinLnBrk="0" hangingPunct="1">
              <a:spcBef>
                <a:spcPct val="20000"/>
              </a:spcBef>
              <a:spcAft>
                <a:spcPts val="816"/>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
        <p:nvSpPr>
          <p:cNvPr id="5" name="TextBox 4"/>
          <p:cNvSpPr txBox="1"/>
          <p:nvPr userDrawn="1"/>
        </p:nvSpPr>
        <p:spPr>
          <a:xfrm>
            <a:off x="8047037" y="144461"/>
            <a:ext cx="4191000" cy="1524001"/>
          </a:xfrm>
          <a:prstGeom prst="rect">
            <a:avLst/>
          </a:prstGeom>
          <a:noFill/>
          <a:ln>
            <a:solidFill>
              <a:srgbClr val="FF0000"/>
            </a:solidFill>
          </a:ln>
          <a:effectLst>
            <a:outerShdw blurRad="50800" dist="38100" dir="2700000" algn="tl" rotWithShape="0">
              <a:prstClr val="black">
                <a:alpha val="40000"/>
              </a:prstClr>
            </a:outerShdw>
          </a:effectLst>
        </p:spPr>
        <p:txBody>
          <a:bodyPr wrap="square" lIns="182880" tIns="146304" rIns="182880" bIns="146304" rtlCol="0">
            <a:spAutoFit/>
          </a:bodyPr>
          <a:lstStyle/>
          <a:p>
            <a:pPr>
              <a:lnSpc>
                <a:spcPct val="90000"/>
              </a:lnSpc>
              <a:spcAft>
                <a:spcPts val="600"/>
              </a:spcAft>
            </a:pPr>
            <a:endParaRPr lang="en-US" sz="2400" dirty="0" err="1" smtClean="0">
              <a:gradFill>
                <a:gsLst>
                  <a:gs pos="2917">
                    <a:srgbClr val="404040"/>
                  </a:gs>
                  <a:gs pos="30000">
                    <a:srgbClr val="404040"/>
                  </a:gs>
                </a:gsLst>
                <a:lin ang="5400000" scaled="0"/>
              </a:gradFill>
            </a:endParaRPr>
          </a:p>
        </p:txBody>
      </p:sp>
    </p:spTree>
    <p:extLst>
      <p:ext uri="{BB962C8B-B14F-4D97-AF65-F5344CB8AC3E}">
        <p14:creationId xmlns:p14="http://schemas.microsoft.com/office/powerpoint/2010/main" val="412055751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5501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250980461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a:t>
            </a:r>
            <a:r>
              <a:rPr lang="en-US" sz="700" dirty="0" smtClean="0">
                <a:gradFill>
                  <a:gsLst>
                    <a:gs pos="0">
                      <a:srgbClr val="404040"/>
                    </a:gs>
                    <a:gs pos="100000">
                      <a:srgbClr val="404040"/>
                    </a:gs>
                  </a:gsLst>
                  <a:lin ang="5400000" scaled="0"/>
                </a:gradFill>
                <a:cs typeface="Segoe UI" pitchFamily="34" charset="0"/>
              </a:rPr>
              <a:t>2015 </a:t>
            </a:r>
            <a:r>
              <a:rPr lang="en-US" sz="700" dirty="0">
                <a:gradFill>
                  <a:gsLst>
                    <a:gs pos="0">
                      <a:srgbClr val="404040"/>
                    </a:gs>
                    <a:gs pos="100000">
                      <a:srgbClr val="404040"/>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09717188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1704966"/>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0835425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38866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57011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4"/>
            <a:ext cx="361094" cy="361043"/>
          </a:xfrm>
          <a:prstGeom prst="rect">
            <a:avLst/>
          </a:prstGeom>
        </p:spPr>
      </p:pic>
      <p:sp>
        <p:nvSpPr>
          <p:cNvPr id="3"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85254705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le Only NO LOGO">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dirty="0" smtClean="0"/>
              <a:t>Click to edit title</a:t>
            </a:r>
            <a:endParaRPr lang="en-US" dirty="0"/>
          </a:p>
        </p:txBody>
      </p:sp>
      <p:pic>
        <p:nvPicPr>
          <p:cNvPr id="3" name="Picture 2"/>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3163" y="6545324"/>
            <a:ext cx="361094" cy="361043"/>
          </a:xfrm>
          <a:prstGeom prst="rect">
            <a:avLst/>
          </a:prstGeom>
        </p:spPr>
      </p:pic>
      <p:sp>
        <p:nvSpPr>
          <p:cNvPr id="4" name="Footer Placeholder 6"/>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dirty="0" smtClean="0">
                <a:solidFill>
                  <a:srgbClr val="666666"/>
                </a:solidFill>
              </a:rPr>
              <a:t>MICROSOFT CONFIDENTIAL</a:t>
            </a:r>
          </a:p>
        </p:txBody>
      </p:sp>
    </p:spTree>
    <p:extLst>
      <p:ext uri="{BB962C8B-B14F-4D97-AF65-F5344CB8AC3E}">
        <p14:creationId xmlns:p14="http://schemas.microsoft.com/office/powerpoint/2010/main" val="16279883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smtClean="0"/>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smtClean="0"/>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smtClean="0"/>
              <a:t>Click to edit</a:t>
            </a:r>
            <a:br>
              <a:rPr lang="en-US" dirty="0" smtClean="0"/>
            </a:br>
            <a:r>
              <a:rPr lang="en-US" dirty="0" smtClean="0"/>
              <a:t>Master text styles</a:t>
            </a:r>
          </a:p>
        </p:txBody>
      </p:sp>
    </p:spTree>
    <p:extLst>
      <p:ext uri="{BB962C8B-B14F-4D97-AF65-F5344CB8AC3E}">
        <p14:creationId xmlns:p14="http://schemas.microsoft.com/office/powerpoint/2010/main" val="128139037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20628718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8792803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44705866"/>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devrain.com/"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hyperlink" Target="mailto:alex.Krakovetskiy@devrain.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2"/>
          </p:nvPr>
        </p:nvSpPr>
        <p:spPr>
          <a:xfrm>
            <a:off x="274702" y="3954462"/>
            <a:ext cx="9142098" cy="1524000"/>
          </a:xfrm>
        </p:spPr>
        <p:txBody>
          <a:bodyPr/>
          <a:lstStyle/>
          <a:p>
            <a:pPr>
              <a:lnSpc>
                <a:spcPct val="100000"/>
              </a:lnSpc>
            </a:pPr>
            <a:r>
              <a:rPr lang="en-US" b="1" dirty="0" smtClean="0"/>
              <a:t>Oleksandr </a:t>
            </a:r>
            <a:r>
              <a:rPr lang="en-US" b="1" dirty="0" err="1" smtClean="0"/>
              <a:t>Krakovetskyi</a:t>
            </a:r>
            <a:endParaRPr lang="en-US" b="1" dirty="0" smtClean="0"/>
          </a:p>
          <a:p>
            <a:pPr>
              <a:lnSpc>
                <a:spcPct val="100000"/>
              </a:lnSpc>
            </a:pPr>
            <a:r>
              <a:rPr lang="en-US" dirty="0" smtClean="0"/>
              <a:t>CEO, DevRain Solutions</a:t>
            </a:r>
          </a:p>
          <a:p>
            <a:pPr>
              <a:lnSpc>
                <a:spcPct val="100000"/>
              </a:lnSpc>
            </a:pPr>
            <a:r>
              <a:rPr lang="en-US" dirty="0" smtClean="0">
                <a:hlinkClick r:id="rId3"/>
              </a:rPr>
              <a:t>http://devrain.com</a:t>
            </a:r>
            <a:r>
              <a:rPr lang="en-US" dirty="0" smtClean="0"/>
              <a:t> </a:t>
            </a:r>
          </a:p>
          <a:p>
            <a:pPr>
              <a:lnSpc>
                <a:spcPct val="100000"/>
              </a:lnSpc>
            </a:pPr>
            <a:r>
              <a:rPr lang="en-US" dirty="0" smtClean="0">
                <a:hlinkClick r:id="rId4"/>
              </a:rPr>
              <a:t>alex.Krakovetskiy@devrain.com</a:t>
            </a:r>
            <a:r>
              <a:rPr lang="en-US" dirty="0" smtClean="0"/>
              <a:t> </a:t>
            </a:r>
            <a:endParaRPr lang="en-US" dirty="0"/>
          </a:p>
        </p:txBody>
      </p:sp>
      <p:sp>
        <p:nvSpPr>
          <p:cNvPr id="4" name="Title 3"/>
          <p:cNvSpPr>
            <a:spLocks/>
          </p:cNvSpPr>
          <p:nvPr/>
        </p:nvSpPr>
        <p:spPr>
          <a:xfrm>
            <a:off x="274702" y="2117165"/>
            <a:ext cx="11887135" cy="1837298"/>
          </a:xfrm>
          <a:prstGeom prst="rect">
            <a:avLst/>
          </a:prstGeom>
        </p:spPr>
        <p:txBody>
          <a:bodyPr anchor="ctr"/>
          <a:lstStyle/>
          <a:p>
            <a:r>
              <a:rPr lang="uk-UA" sz="5400" dirty="0" err="1">
                <a:gradFill>
                  <a:gsLst>
                    <a:gs pos="0">
                      <a:schemeClr val="tx1"/>
                    </a:gs>
                    <a:gs pos="100000">
                      <a:schemeClr val="tx1"/>
                    </a:gs>
                  </a:gsLst>
                  <a:lin ang="5400000" scaled="1"/>
                </a:gradFill>
                <a:latin typeface="Segoe UI Light"/>
              </a:rPr>
              <a:t>Щ</a:t>
            </a:r>
            <a:r>
              <a:rPr lang="ru-RU" sz="5400" dirty="0" smtClean="0">
                <a:gradFill>
                  <a:gsLst>
                    <a:gs pos="0">
                      <a:schemeClr val="tx1"/>
                    </a:gs>
                    <a:gs pos="100000">
                      <a:schemeClr val="tx1"/>
                    </a:gs>
                  </a:gsLst>
                  <a:lin ang="5400000" scaled="1"/>
                </a:gradFill>
                <a:latin typeface="Segoe UI Light"/>
              </a:rPr>
              <a:t>о </a:t>
            </a:r>
            <a:r>
              <a:rPr lang="ru-RU" sz="5400" dirty="0" err="1">
                <a:gradFill>
                  <a:gsLst>
                    <a:gs pos="0">
                      <a:schemeClr val="tx1"/>
                    </a:gs>
                    <a:gs pos="100000">
                      <a:schemeClr val="tx1"/>
                    </a:gs>
                  </a:gsLst>
                  <a:lin ang="5400000" scaled="1"/>
                </a:gradFill>
                <a:latin typeface="Segoe UI Light"/>
              </a:rPr>
              <a:t>потрібно</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містам</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або</a:t>
            </a:r>
            <a:r>
              <a:rPr lang="ru-RU" sz="5400" dirty="0">
                <a:gradFill>
                  <a:gsLst>
                    <a:gs pos="0">
                      <a:schemeClr val="tx1"/>
                    </a:gs>
                    <a:gs pos="100000">
                      <a:schemeClr val="tx1"/>
                    </a:gs>
                  </a:gsLst>
                  <a:lin ang="5400000" scaled="1"/>
                </a:gradFill>
                <a:latin typeface="Segoe UI Light"/>
              </a:rPr>
              <a:t> як </a:t>
            </a:r>
            <a:r>
              <a:rPr lang="ru-RU" sz="5400" dirty="0" err="1">
                <a:gradFill>
                  <a:gsLst>
                    <a:gs pos="0">
                      <a:schemeClr val="tx1"/>
                    </a:gs>
                    <a:gs pos="100000">
                      <a:schemeClr val="tx1"/>
                    </a:gs>
                  </a:gsLst>
                  <a:lin ang="5400000" scaled="1"/>
                </a:gradFill>
                <a:latin typeface="Segoe UI Light"/>
              </a:rPr>
              <a:t>створити</a:t>
            </a:r>
            <a:r>
              <a:rPr lang="ru-RU" sz="5400" dirty="0">
                <a:gradFill>
                  <a:gsLst>
                    <a:gs pos="0">
                      <a:schemeClr val="tx1"/>
                    </a:gs>
                    <a:gs pos="100000">
                      <a:schemeClr val="tx1"/>
                    </a:gs>
                  </a:gsLst>
                  <a:lin ang="5400000" scaled="1"/>
                </a:gradFill>
                <a:latin typeface="Segoe UI Light"/>
              </a:rPr>
              <a:t> продукт, </a:t>
            </a:r>
            <a:r>
              <a:rPr lang="ru-RU" sz="5400" dirty="0" err="1">
                <a:gradFill>
                  <a:gsLst>
                    <a:gs pos="0">
                      <a:schemeClr val="tx1"/>
                    </a:gs>
                    <a:gs pos="100000">
                      <a:schemeClr val="tx1"/>
                    </a:gs>
                  </a:gsLst>
                  <a:lin ang="5400000" scaled="1"/>
                </a:gradFill>
                <a:latin typeface="Segoe UI Light"/>
              </a:rPr>
              <a:t>яким</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будуть</a:t>
            </a:r>
            <a:r>
              <a:rPr lang="ru-RU" sz="5400" dirty="0">
                <a:gradFill>
                  <a:gsLst>
                    <a:gs pos="0">
                      <a:schemeClr val="tx1"/>
                    </a:gs>
                    <a:gs pos="100000">
                      <a:schemeClr val="tx1"/>
                    </a:gs>
                  </a:gsLst>
                  <a:lin ang="5400000" scaled="1"/>
                </a:gradFill>
                <a:latin typeface="Segoe UI Light"/>
              </a:rPr>
              <a:t> </a:t>
            </a:r>
            <a:r>
              <a:rPr lang="ru-RU" sz="5400" dirty="0" err="1">
                <a:gradFill>
                  <a:gsLst>
                    <a:gs pos="0">
                      <a:schemeClr val="tx1"/>
                    </a:gs>
                    <a:gs pos="100000">
                      <a:schemeClr val="tx1"/>
                    </a:gs>
                  </a:gsLst>
                  <a:lin ang="5400000" scaled="1"/>
                </a:gradFill>
                <a:latin typeface="Segoe UI Light"/>
              </a:rPr>
              <a:t>користуватись</a:t>
            </a:r>
            <a:endParaRPr lang="en-US" sz="6600" dirty="0">
              <a:gradFill>
                <a:gsLst>
                  <a:gs pos="0">
                    <a:schemeClr val="tx1"/>
                  </a:gs>
                  <a:gs pos="100000">
                    <a:schemeClr val="tx1"/>
                  </a:gs>
                </a:gsLst>
                <a:lin ang="5400000" scaled="1"/>
              </a:gradFill>
              <a:latin typeface="Segoe UI Light"/>
            </a:endParaRPr>
          </a:p>
        </p:txBody>
      </p:sp>
    </p:spTree>
    <p:extLst>
      <p:ext uri="{BB962C8B-B14F-4D97-AF65-F5344CB8AC3E}">
        <p14:creationId xmlns:p14="http://schemas.microsoft.com/office/powerpoint/2010/main" val="26506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279247" y="1973262"/>
            <a:ext cx="11726289" cy="4724400"/>
          </a:xfrm>
        </p:spPr>
        <p:txBody>
          <a:bodyPr numCol="2"/>
          <a:lstStyle/>
          <a:p>
            <a:pPr>
              <a:lnSpc>
                <a:spcPct val="100000"/>
              </a:lnSpc>
              <a:buFont typeface="Arial" panose="020B0604020202020204" pitchFamily="34" charset="0"/>
              <a:buChar char="•"/>
            </a:pPr>
            <a:r>
              <a:rPr lang="uk-UA" sz="3200" dirty="0" smtClean="0"/>
              <a:t>Закон про відкриті дані</a:t>
            </a:r>
          </a:p>
          <a:p>
            <a:pPr>
              <a:lnSpc>
                <a:spcPct val="100000"/>
              </a:lnSpc>
              <a:buFont typeface="Arial" panose="020B0604020202020204" pitchFamily="34" charset="0"/>
              <a:buChar char="•"/>
            </a:pPr>
            <a:r>
              <a:rPr lang="en-US" sz="3200" dirty="0" err="1" smtClean="0"/>
              <a:t>iGov</a:t>
            </a:r>
            <a:endParaRPr lang="uk-UA" sz="3200" dirty="0" smtClean="0"/>
          </a:p>
          <a:p>
            <a:pPr>
              <a:lnSpc>
                <a:spcPct val="100000"/>
              </a:lnSpc>
              <a:buFont typeface="Arial" panose="020B0604020202020204" pitchFamily="34" charset="0"/>
              <a:buChar char="•"/>
            </a:pPr>
            <a:r>
              <a:rPr lang="en-US" sz="3200" dirty="0" err="1" smtClean="0"/>
              <a:t>BankID</a:t>
            </a:r>
            <a:r>
              <a:rPr lang="en-US" sz="3200" dirty="0" smtClean="0"/>
              <a:t>/</a:t>
            </a:r>
            <a:r>
              <a:rPr lang="en-US" sz="3200" dirty="0" err="1" smtClean="0"/>
              <a:t>MobileID</a:t>
            </a:r>
            <a:endParaRPr lang="en-US" sz="3200" dirty="0" smtClean="0"/>
          </a:p>
          <a:p>
            <a:pPr>
              <a:lnSpc>
                <a:spcPct val="100000"/>
              </a:lnSpc>
              <a:buFont typeface="Arial" panose="020B0604020202020204" pitchFamily="34" charset="0"/>
              <a:buChar char="•"/>
            </a:pPr>
            <a:r>
              <a:rPr lang="en-US" sz="3200" dirty="0" err="1" smtClean="0"/>
              <a:t>Prozorro</a:t>
            </a:r>
            <a:endParaRPr lang="en-US" sz="3200" dirty="0" smtClean="0"/>
          </a:p>
          <a:p>
            <a:pPr>
              <a:lnSpc>
                <a:spcPct val="100000"/>
              </a:lnSpc>
              <a:buFont typeface="Arial" panose="020B0604020202020204" pitchFamily="34" charset="0"/>
              <a:buChar char="•"/>
            </a:pPr>
            <a:r>
              <a:rPr lang="uk-UA" sz="3200" dirty="0" smtClean="0"/>
              <a:t>Відкритий бюджет</a:t>
            </a:r>
            <a:endParaRPr lang="uk-UA" sz="3200" dirty="0"/>
          </a:p>
          <a:p>
            <a:pPr>
              <a:lnSpc>
                <a:spcPct val="100000"/>
              </a:lnSpc>
              <a:buFont typeface="Arial" panose="020B0604020202020204" pitchFamily="34" charset="0"/>
              <a:buChar char="•"/>
            </a:pPr>
            <a:endParaRPr lang="uk-UA" sz="3200" dirty="0" smtClean="0"/>
          </a:p>
          <a:p>
            <a:pPr>
              <a:lnSpc>
                <a:spcPct val="100000"/>
              </a:lnSpc>
              <a:buFont typeface="Arial" panose="020B0604020202020204" pitchFamily="34" charset="0"/>
              <a:buChar char="•"/>
            </a:pPr>
            <a:endParaRPr lang="uk-UA" sz="3200" dirty="0"/>
          </a:p>
          <a:p>
            <a:pPr>
              <a:lnSpc>
                <a:spcPct val="100000"/>
              </a:lnSpc>
              <a:buFont typeface="Arial" panose="020B0604020202020204" pitchFamily="34" charset="0"/>
              <a:buChar char="•"/>
            </a:pPr>
            <a:r>
              <a:rPr lang="uk-UA" sz="3200" dirty="0" smtClean="0"/>
              <a:t>Низька кількість та якість ІТ спеціалістів в органах влади</a:t>
            </a:r>
          </a:p>
          <a:p>
            <a:pPr>
              <a:lnSpc>
                <a:spcPct val="100000"/>
              </a:lnSpc>
              <a:buFont typeface="Arial" panose="020B0604020202020204" pitchFamily="34" charset="0"/>
              <a:buChar char="•"/>
            </a:pPr>
            <a:r>
              <a:rPr lang="uk-UA" sz="3200" dirty="0" smtClean="0"/>
              <a:t>Зірвані строки</a:t>
            </a:r>
          </a:p>
          <a:p>
            <a:pPr>
              <a:lnSpc>
                <a:spcPct val="100000"/>
              </a:lnSpc>
              <a:buFont typeface="Arial" panose="020B0604020202020204" pitchFamily="34" charset="0"/>
              <a:buChar char="•"/>
            </a:pPr>
            <a:r>
              <a:rPr lang="uk-UA" sz="3200" dirty="0" smtClean="0"/>
              <a:t>Відсутність бюджету</a:t>
            </a:r>
          </a:p>
          <a:p>
            <a:pPr>
              <a:lnSpc>
                <a:spcPct val="100000"/>
              </a:lnSpc>
              <a:buFont typeface="Arial" panose="020B0604020202020204" pitchFamily="34" charset="0"/>
              <a:buChar char="•"/>
            </a:pPr>
            <a:r>
              <a:rPr lang="uk-UA" sz="3200" dirty="0" smtClean="0"/>
              <a:t>Спротив системи</a:t>
            </a:r>
            <a:endParaRPr lang="en-US" sz="3200" dirty="0" smtClean="0"/>
          </a:p>
        </p:txBody>
      </p:sp>
      <p:sp>
        <p:nvSpPr>
          <p:cNvPr id="6" name="Title 2"/>
          <p:cNvSpPr txBox="1">
            <a:spLocks/>
          </p:cNvSpPr>
          <p:nvPr/>
        </p:nvSpPr>
        <p:spPr>
          <a:xfrm>
            <a:off x="275481" y="209578"/>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en-US" sz="4080" dirty="0" smtClean="0">
                <a:gradFill>
                  <a:gsLst>
                    <a:gs pos="0">
                      <a:srgbClr val="0078D7"/>
                    </a:gs>
                    <a:gs pos="100000">
                      <a:srgbClr val="0078D7"/>
                    </a:gs>
                  </a:gsLst>
                  <a:lin ang="5400000" scaled="1"/>
                </a:gradFill>
              </a:rPr>
              <a:t>#</a:t>
            </a:r>
            <a:r>
              <a:rPr lang="uk-UA" sz="4080" dirty="0" smtClean="0">
                <a:gradFill>
                  <a:gsLst>
                    <a:gs pos="0">
                      <a:srgbClr val="0078D7"/>
                    </a:gs>
                    <a:gs pos="100000">
                      <a:srgbClr val="0078D7"/>
                    </a:gs>
                  </a:gsLst>
                  <a:lin ang="5400000" scaled="1"/>
                </a:gradFill>
              </a:rPr>
              <a:t>перемога					</a:t>
            </a:r>
            <a:r>
              <a:rPr lang="en-US" sz="4080" dirty="0" smtClean="0">
                <a:gradFill>
                  <a:gsLst>
                    <a:gs pos="0">
                      <a:srgbClr val="0078D7"/>
                    </a:gs>
                    <a:gs pos="100000">
                      <a:srgbClr val="0078D7"/>
                    </a:gs>
                  </a:gsLst>
                  <a:lin ang="5400000" scaled="1"/>
                </a:gradFill>
              </a:rPr>
              <a:t>#</a:t>
            </a:r>
            <a:r>
              <a:rPr lang="uk-UA" sz="4080" dirty="0" smtClean="0">
                <a:gradFill>
                  <a:gsLst>
                    <a:gs pos="0">
                      <a:srgbClr val="0078D7"/>
                    </a:gs>
                    <a:gs pos="100000">
                      <a:srgbClr val="0078D7"/>
                    </a:gs>
                  </a:gsLst>
                  <a:lin ang="5400000" scaled="1"/>
                </a:gradFill>
              </a:rPr>
              <a:t>зрада</a:t>
            </a:r>
            <a:endParaRPr lang="en-US" sz="408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1293446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571777"/>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6000" dirty="0" smtClean="0">
                <a:gradFill>
                  <a:gsLst>
                    <a:gs pos="0">
                      <a:srgbClr val="0078D7"/>
                    </a:gs>
                    <a:gs pos="100000">
                      <a:srgbClr val="0078D7"/>
                    </a:gs>
                  </a:gsLst>
                  <a:lin ang="5400000" scaled="1"/>
                </a:gradFill>
              </a:rPr>
              <a:t>Як створити критичні для функціонування держави/міста системи?</a:t>
            </a:r>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8512915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571777"/>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6000" dirty="0" smtClean="0">
                <a:gradFill>
                  <a:gsLst>
                    <a:gs pos="0">
                      <a:srgbClr val="0078D7"/>
                    </a:gs>
                    <a:gs pos="100000">
                      <a:srgbClr val="0078D7"/>
                    </a:gs>
                  </a:gsLst>
                  <a:lin ang="5400000" scaled="1"/>
                </a:gradFill>
              </a:rPr>
              <a:t>Відкриті дані</a:t>
            </a:r>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101981797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571777"/>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6000" dirty="0" smtClean="0">
                <a:gradFill>
                  <a:gsLst>
                    <a:gs pos="0">
                      <a:srgbClr val="0078D7"/>
                    </a:gs>
                    <a:gs pos="100000">
                      <a:srgbClr val="0078D7"/>
                    </a:gs>
                  </a:gsLst>
                  <a:lin ang="5400000" scaled="1"/>
                </a:gradFill>
              </a:rPr>
              <a:t>Всі ваші ідеї проектів для міст хтось вже реалізував</a:t>
            </a:r>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24452362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571777"/>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6000" dirty="0" smtClean="0">
                <a:gradFill>
                  <a:gsLst>
                    <a:gs pos="0">
                      <a:srgbClr val="0078D7"/>
                    </a:gs>
                    <a:gs pos="100000">
                      <a:srgbClr val="0078D7"/>
                    </a:gs>
                  </a:gsLst>
                  <a:lin ang="5400000" scaled="1"/>
                </a:gradFill>
              </a:rPr>
              <a:t>Системний підхід </a:t>
            </a:r>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26696618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571777"/>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ru-RU" sz="6000" dirty="0" smtClean="0">
                <a:gradFill>
                  <a:gsLst>
                    <a:gs pos="0">
                      <a:srgbClr val="0078D7"/>
                    </a:gs>
                    <a:gs pos="100000">
                      <a:srgbClr val="0078D7"/>
                    </a:gs>
                  </a:gsLst>
                  <a:lin ang="5400000" scaled="1"/>
                </a:gradFill>
              </a:rPr>
              <a:t>Де будете </a:t>
            </a:r>
            <a:r>
              <a:rPr lang="ru-RU" sz="6000" dirty="0" err="1" smtClean="0">
                <a:gradFill>
                  <a:gsLst>
                    <a:gs pos="0">
                      <a:srgbClr val="0078D7"/>
                    </a:gs>
                    <a:gs pos="100000">
                      <a:srgbClr val="0078D7"/>
                    </a:gs>
                  </a:gsLst>
                  <a:lin ang="5400000" scaled="1"/>
                </a:gradFill>
              </a:rPr>
              <a:t>брати</a:t>
            </a:r>
            <a:r>
              <a:rPr lang="ru-RU" sz="6000" dirty="0" smtClean="0">
                <a:gradFill>
                  <a:gsLst>
                    <a:gs pos="0">
                      <a:srgbClr val="0078D7"/>
                    </a:gs>
                    <a:gs pos="100000">
                      <a:srgbClr val="0078D7"/>
                    </a:gs>
                  </a:gsLst>
                  <a:lin ang="5400000" scaled="1"/>
                </a:gradFill>
              </a:rPr>
              <a:t> контент?</a:t>
            </a:r>
            <a:br>
              <a:rPr lang="ru-RU" sz="6000" dirty="0" smtClean="0">
                <a:gradFill>
                  <a:gsLst>
                    <a:gs pos="0">
                      <a:srgbClr val="0078D7"/>
                    </a:gs>
                    <a:gs pos="100000">
                      <a:srgbClr val="0078D7"/>
                    </a:gs>
                  </a:gsLst>
                  <a:lin ang="5400000" scaled="1"/>
                </a:gradFill>
              </a:rPr>
            </a:br>
            <a:r>
              <a:rPr lang="ru-RU" sz="6000" dirty="0" smtClean="0">
                <a:gradFill>
                  <a:gsLst>
                    <a:gs pos="0">
                      <a:srgbClr val="0078D7"/>
                    </a:gs>
                    <a:gs pos="100000">
                      <a:srgbClr val="0078D7"/>
                    </a:gs>
                  </a:gsLst>
                  <a:lin ang="5400000" scaled="1"/>
                </a:gradFill>
              </a:rPr>
              <a:t>Як будете </a:t>
            </a:r>
            <a:r>
              <a:rPr lang="ru-RU" sz="6000" dirty="0" err="1" smtClean="0">
                <a:gradFill>
                  <a:gsLst>
                    <a:gs pos="0">
                      <a:srgbClr val="0078D7"/>
                    </a:gs>
                    <a:gs pos="100000">
                      <a:srgbClr val="0078D7"/>
                    </a:gs>
                  </a:gsLst>
                  <a:lin ang="5400000" scaled="1"/>
                </a:gradFill>
              </a:rPr>
              <a:t>інтегруватись</a:t>
            </a:r>
            <a:r>
              <a:rPr lang="ru-RU" sz="6000" dirty="0">
                <a:gradFill>
                  <a:gsLst>
                    <a:gs pos="0">
                      <a:srgbClr val="0078D7"/>
                    </a:gs>
                    <a:gs pos="100000">
                      <a:srgbClr val="0078D7"/>
                    </a:gs>
                  </a:gsLst>
                  <a:lin ang="5400000" scaled="1"/>
                </a:gradFill>
              </a:rPr>
              <a:t>?</a:t>
            </a:r>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105746876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2571777"/>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6000" dirty="0" smtClean="0">
                <a:gradFill>
                  <a:gsLst>
                    <a:gs pos="0">
                      <a:srgbClr val="0078D7"/>
                    </a:gs>
                    <a:gs pos="100000">
                      <a:srgbClr val="0078D7"/>
                    </a:gs>
                  </a:gsLst>
                  <a:lin ang="5400000" scaled="1"/>
                </a:gradFill>
              </a:rPr>
              <a:t>Досвід </a:t>
            </a:r>
            <a:r>
              <a:rPr lang="en-US" sz="6000" dirty="0" smtClean="0">
                <a:gradFill>
                  <a:gsLst>
                    <a:gs pos="0">
                      <a:srgbClr val="0078D7"/>
                    </a:gs>
                    <a:gs pos="100000">
                      <a:srgbClr val="0078D7"/>
                    </a:gs>
                  </a:gsLst>
                  <a:lin ang="5400000" scaled="1"/>
                </a:gradFill>
              </a:rPr>
              <a:t>Kyiv Smart City</a:t>
            </a:r>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349928262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75481" y="906462"/>
            <a:ext cx="11885514" cy="1001685"/>
          </a:xfrm>
          <a:prstGeom prst="rect">
            <a:avLst/>
          </a:prstGeom>
        </p:spPr>
        <p:txBody>
          <a:bodyPr/>
          <a:lstStyle>
            <a:lvl1pPr algn="l" defTabSz="914377" rtl="0" eaLnBrk="1" latinLnBrk="0" hangingPunct="1">
              <a:lnSpc>
                <a:spcPct val="90000"/>
              </a:lnSpc>
              <a:spcBef>
                <a:spcPct val="0"/>
              </a:spcBef>
              <a:buNone/>
              <a:defRPr sz="4267" b="0" kern="1200">
                <a:gradFill>
                  <a:gsLst>
                    <a:gs pos="0">
                      <a:schemeClr val="accent1"/>
                    </a:gs>
                    <a:gs pos="100000">
                      <a:schemeClr val="accent1"/>
                    </a:gs>
                  </a:gsLst>
                  <a:lin ang="5400000" scaled="1"/>
                </a:gradFill>
                <a:latin typeface="+mj-lt"/>
                <a:ea typeface="+mj-ea"/>
                <a:cs typeface="+mj-cs"/>
              </a:defRPr>
            </a:lvl1pPr>
          </a:lstStyle>
          <a:p>
            <a:r>
              <a:rPr lang="uk-UA" sz="6000" dirty="0" smtClean="0">
                <a:gradFill>
                  <a:gsLst>
                    <a:gs pos="0">
                      <a:srgbClr val="0078D7"/>
                    </a:gs>
                    <a:gs pos="100000">
                      <a:srgbClr val="0078D7"/>
                    </a:gs>
                  </a:gsLst>
                  <a:lin ang="5400000" scaled="1"/>
                </a:gradFill>
              </a:rPr>
              <a:t>Що потрібно містам?</a:t>
            </a:r>
          </a:p>
          <a:p>
            <a:endParaRPr lang="uk-UA" sz="6000" dirty="0">
              <a:gradFill>
                <a:gsLst>
                  <a:gs pos="0">
                    <a:srgbClr val="0078D7"/>
                  </a:gs>
                  <a:gs pos="100000">
                    <a:srgbClr val="0078D7"/>
                  </a:gs>
                </a:gsLst>
                <a:lin ang="5400000" scaled="1"/>
              </a:gradFill>
            </a:endParaRPr>
          </a:p>
          <a:p>
            <a:pPr marL="571500" indent="-571500">
              <a:buFont typeface="Arial" panose="020B0604020202020204" pitchFamily="34" charset="0"/>
              <a:buChar char="•"/>
            </a:pPr>
            <a:r>
              <a:rPr lang="uk-UA" sz="3200" dirty="0" smtClean="0">
                <a:gradFill>
                  <a:gsLst>
                    <a:gs pos="0">
                      <a:srgbClr val="0078D7"/>
                    </a:gs>
                    <a:gs pos="100000">
                      <a:srgbClr val="0078D7"/>
                    </a:gs>
                  </a:gsLst>
                  <a:lin ang="5400000" scaled="1"/>
                </a:gradFill>
              </a:rPr>
              <a:t>Систематизація та створення контенту</a:t>
            </a:r>
          </a:p>
          <a:p>
            <a:pPr marL="571500" indent="-571500">
              <a:buFont typeface="Arial" panose="020B0604020202020204" pitchFamily="34" charset="0"/>
              <a:buChar char="•"/>
            </a:pPr>
            <a:r>
              <a:rPr lang="uk-UA" sz="3200" dirty="0" smtClean="0">
                <a:gradFill>
                  <a:gsLst>
                    <a:gs pos="0">
                      <a:srgbClr val="0078D7"/>
                    </a:gs>
                    <a:gs pos="100000">
                      <a:srgbClr val="0078D7"/>
                    </a:gs>
                  </a:gsLst>
                  <a:lin ang="5400000" scaled="1"/>
                </a:gradFill>
              </a:rPr>
              <a:t>Проекти, які вирішують конкретну вузько направлену проблему</a:t>
            </a:r>
          </a:p>
          <a:p>
            <a:pPr marL="571500" indent="-571500">
              <a:buFont typeface="Arial" panose="020B0604020202020204" pitchFamily="34" charset="0"/>
              <a:buChar char="•"/>
            </a:pPr>
            <a:r>
              <a:rPr lang="uk-UA" sz="3200" dirty="0" smtClean="0">
                <a:gradFill>
                  <a:gsLst>
                    <a:gs pos="0">
                      <a:srgbClr val="0078D7"/>
                    </a:gs>
                    <a:gs pos="100000">
                      <a:srgbClr val="0078D7"/>
                    </a:gs>
                  </a:gsLst>
                  <a:lin ang="5400000" scaled="1"/>
                </a:gradFill>
              </a:rPr>
              <a:t>Оптимізація процесів</a:t>
            </a:r>
          </a:p>
          <a:p>
            <a:pPr marL="571500" indent="-571500">
              <a:buFont typeface="Arial" panose="020B0604020202020204" pitchFamily="34" charset="0"/>
              <a:buChar char="•"/>
            </a:pPr>
            <a:r>
              <a:rPr lang="uk-UA" sz="3200" dirty="0" smtClean="0">
                <a:gradFill>
                  <a:gsLst>
                    <a:gs pos="0">
                      <a:srgbClr val="0078D7"/>
                    </a:gs>
                    <a:gs pos="100000">
                      <a:srgbClr val="0078D7"/>
                    </a:gs>
                  </a:gsLst>
                  <a:lin ang="5400000" scaled="1"/>
                </a:gradFill>
              </a:rPr>
              <a:t>Створення принципово нових способів комунікації влади і громадян</a:t>
            </a:r>
          </a:p>
          <a:p>
            <a:pPr marL="571500" indent="-571500">
              <a:buFont typeface="Arial" panose="020B0604020202020204" pitchFamily="34" charset="0"/>
              <a:buChar char="•"/>
            </a:pPr>
            <a:r>
              <a:rPr lang="uk-UA" sz="3200" dirty="0" smtClean="0">
                <a:gradFill>
                  <a:gsLst>
                    <a:gs pos="0">
                      <a:srgbClr val="0078D7"/>
                    </a:gs>
                    <a:gs pos="100000">
                      <a:srgbClr val="0078D7"/>
                    </a:gs>
                  </a:gsLst>
                  <a:lin ang="5400000" scaled="1"/>
                </a:gradFill>
              </a:rPr>
              <a:t>Адаптація світового досвіду з врахуванням історичних, географічних, політичних та економічних особливостей міста</a:t>
            </a:r>
          </a:p>
          <a:p>
            <a:pPr marL="571500" indent="-571500">
              <a:buFont typeface="Arial" panose="020B0604020202020204" pitchFamily="34" charset="0"/>
              <a:buChar char="•"/>
            </a:pPr>
            <a:r>
              <a:rPr lang="uk-UA" sz="3200" dirty="0" smtClean="0">
                <a:gradFill>
                  <a:gsLst>
                    <a:gs pos="0">
                      <a:srgbClr val="0078D7"/>
                    </a:gs>
                    <a:gs pos="100000">
                      <a:srgbClr val="0078D7"/>
                    </a:gs>
                  </a:gsLst>
                  <a:lin ang="5400000" scaled="1"/>
                </a:gradFill>
              </a:rPr>
              <a:t>Рішення на межі різних областей і ІТ</a:t>
            </a:r>
            <a:endParaRPr lang="uk-UA" sz="3600" dirty="0" smtClean="0">
              <a:gradFill>
                <a:gsLst>
                  <a:gs pos="0">
                    <a:srgbClr val="0078D7"/>
                  </a:gs>
                  <a:gs pos="100000">
                    <a:srgbClr val="0078D7"/>
                  </a:gs>
                </a:gsLst>
                <a:lin ang="5400000" scaled="1"/>
              </a:gradFill>
            </a:endParaRPr>
          </a:p>
          <a:p>
            <a:endParaRPr lang="uk-UA" sz="4000" dirty="0" smtClean="0">
              <a:gradFill>
                <a:gsLst>
                  <a:gs pos="0">
                    <a:srgbClr val="0078D7"/>
                  </a:gs>
                  <a:gs pos="100000">
                    <a:srgbClr val="0078D7"/>
                  </a:gs>
                </a:gsLst>
                <a:lin ang="5400000" scaled="1"/>
              </a:gradFill>
            </a:endParaRPr>
          </a:p>
          <a:p>
            <a:endParaRPr lang="en-US" sz="6000" dirty="0">
              <a:gradFill>
                <a:gsLst>
                  <a:gs pos="0">
                    <a:srgbClr val="00188F"/>
                  </a:gs>
                  <a:gs pos="100000">
                    <a:srgbClr val="00188F"/>
                  </a:gs>
                </a:gsLst>
                <a:lin ang="5400000" scaled="1"/>
              </a:gradFill>
            </a:endParaRPr>
          </a:p>
        </p:txBody>
      </p:sp>
    </p:spTree>
    <p:extLst>
      <p:ext uri="{BB962C8B-B14F-4D97-AF65-F5344CB8AC3E}">
        <p14:creationId xmlns:p14="http://schemas.microsoft.com/office/powerpoint/2010/main" val="2496227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 2015 - Session Template.potx" id="{6DB1F88C-3F37-4306-9967-48A78082564D}" vid="{C6593662-7E80-47A1-90BB-46240DEB8F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2015-04-30T00:00:00-07:00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John Justice; Rajesh Sundaram</External_x0020_Speaker>
    <Session_x0020_Code xmlns="12a172fe-0250-434a-85cf-03b10810c5e5"> 2-702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purl.org/dc/dcmitype/"/>
    <ds:schemaRef ds:uri="http://schemas.openxmlformats.org/package/2006/metadata/core-properties"/>
    <ds:schemaRef ds:uri="http://schemas.microsoft.com/office/2006/documentManagement/types"/>
    <ds:schemaRef ds:uri="http://schemas.microsoft.com/sharepoint/v3"/>
    <ds:schemaRef ds:uri="http://schemas.microsoft.com/office/2006/metadata/properties"/>
    <ds:schemaRef ds:uri="12a172fe-0250-434a-85cf-03b10810c5e5"/>
    <ds:schemaRef ds:uri="http://purl.org/dc/terms/"/>
    <ds:schemaRef ds:uri="http://www.w3.org/XML/1998/namespace"/>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Build_2015_Template_v03</Template>
  <TotalTime>484</TotalTime>
  <Words>502</Words>
  <Application>Microsoft Office PowerPoint</Application>
  <PresentationFormat>Custom</PresentationFormat>
  <Paragraphs>67</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ＭＳ Ｐゴシック</vt:lpstr>
      <vt:lpstr>Arial</vt:lpstr>
      <vt:lpstr>Avenir LT Pro 45 Book</vt:lpstr>
      <vt:lpstr>Consolas</vt:lpstr>
      <vt:lpstr>Segoe UI</vt:lpstr>
      <vt:lpstr>Segoe UI Light</vt:lpstr>
      <vt:lpstr>5-30629_Build_Template_WHITE</vt:lpstr>
      <vt:lpstr>1_5-30629_Build_Template_WHITE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ASTORIA“: Build great Windows apps with your Android code</dc:title>
  <dc:subject>Build 2015</dc:subject>
  <dc:creator>Shows</dc:creator>
  <cp:keywords>Build 2015</cp:keywords>
  <dc:description>Template: Mitchell Derrey, Silver Fox Productions
Formatting: 
Audience Type:</dc:description>
  <cp:lastModifiedBy>Oleksandr Krakovetskiy</cp:lastModifiedBy>
  <cp:revision>74</cp:revision>
  <dcterms:created xsi:type="dcterms:W3CDTF">2015-04-29T16:55:04Z</dcterms:created>
  <dcterms:modified xsi:type="dcterms:W3CDTF">2015-10-09T19:24:28Z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