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08" r:id="rId5"/>
  </p:sldMasterIdLst>
  <p:notesMasterIdLst>
    <p:notesMasterId r:id="rId16"/>
  </p:notesMasterIdLst>
  <p:handoutMasterIdLst>
    <p:handoutMasterId r:id="rId17"/>
  </p:handoutMasterIdLst>
  <p:sldIdLst>
    <p:sldId id="308" r:id="rId6"/>
    <p:sldId id="332" r:id="rId7"/>
    <p:sldId id="330" r:id="rId8"/>
    <p:sldId id="328" r:id="rId9"/>
    <p:sldId id="331" r:id="rId10"/>
    <p:sldId id="326" r:id="rId11"/>
    <p:sldId id="333" r:id="rId12"/>
    <p:sldId id="334" r:id="rId13"/>
    <p:sldId id="335" r:id="rId14"/>
    <p:sldId id="336" r:id="rId1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uild 2015 Breakout Template" id="{D75A0D65-BF15-4822-BC6D-74C66FDCD9EE}">
          <p14:sldIdLst>
            <p14:sldId id="308"/>
            <p14:sldId id="332"/>
            <p14:sldId id="330"/>
            <p14:sldId id="328"/>
            <p14:sldId id="331"/>
            <p14:sldId id="326"/>
            <p14:sldId id="333"/>
            <p14:sldId id="334"/>
            <p14:sldId id="335"/>
            <p14:sldId id="33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a:srgbClr val="00176B"/>
    <a:srgbClr val="E3008C"/>
    <a:srgbClr val="FFB900"/>
    <a:srgbClr val="107C10"/>
    <a:srgbClr val="FFFFFF"/>
    <a:srgbClr val="232832"/>
    <a:srgbClr val="525252"/>
    <a:srgbClr val="0000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92" autoAdjust="0"/>
    <p:restoredTop sz="96323" autoAdjust="0"/>
  </p:normalViewPr>
  <p:slideViewPr>
    <p:cSldViewPr>
      <p:cViewPr varScale="1">
        <p:scale>
          <a:sx n="79" d="100"/>
          <a:sy n="79" d="100"/>
        </p:scale>
        <p:origin x="27" y="51"/>
      </p:cViewPr>
      <p:guideLst/>
    </p:cSldViewPr>
  </p:slideViewPr>
  <p:outlineViewPr>
    <p:cViewPr>
      <p:scale>
        <a:sx n="33" d="100"/>
        <a:sy n="33" d="100"/>
      </p:scale>
      <p:origin x="0" y="-852"/>
    </p:cViewPr>
  </p:outlineViewPr>
  <p:notesTextViewPr>
    <p:cViewPr>
      <p:scale>
        <a:sx n="100" d="100"/>
        <a:sy n="100" d="100"/>
      </p:scale>
      <p:origin x="0" y="0"/>
    </p:cViewPr>
  </p:notesTextViewPr>
  <p:sorterViewPr>
    <p:cViewPr>
      <p:scale>
        <a:sx n="50" d="100"/>
        <a:sy n="50" d="100"/>
      </p:scale>
      <p:origin x="0" y="0"/>
    </p:cViewPr>
  </p:sorterViewPr>
  <p:notesViewPr>
    <p:cSldViewPr showGuides="1">
      <p:cViewPr varScale="1">
        <p:scale>
          <a:sx n="83" d="100"/>
          <a:sy n="83" d="100"/>
        </p:scale>
        <p:origin x="299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Build 2015</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11/4/2015 6:05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latin typeface="Segoe UI" pitchFamily="34" charset="0"/>
              </a:rPr>
              <a:t>Build 2015</a:t>
            </a:r>
            <a:endParaRPr lang="en-US" dirty="0">
              <a:latin typeface="Segoe UI" pitchFamily="34" charset="0"/>
            </a:endParaRP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11/4/2015 6:05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31354"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C6996B83-60CF-42A8-BA06-F99D0BEC30B3}" type="datetime1">
              <a:rPr lang="en-US" smtClean="0">
                <a:solidFill>
                  <a:prstClr val="black"/>
                </a:solidFill>
              </a:rPr>
              <a:pPr/>
              <a:t>11/4/2015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3015034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11"/>
              </a:spcAft>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3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11/4/2015 8:00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450074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11"/>
              </a:spcAft>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3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11/4/2015 7:33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3417236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11"/>
              </a:spcAft>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3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11/4/2015 7:36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416641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11"/>
              </a:spcAft>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3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11/4/2015 6:08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522233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11"/>
              </a:spcAft>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3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11/4/2015 6:56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434519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11"/>
              </a:spcAft>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3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11/4/2015 6:05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676655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11"/>
              </a:spcAft>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3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11/4/2015 7:49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868469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11"/>
              </a:spcAft>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3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11/4/2015 7:46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1298200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11"/>
              </a:spcAft>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3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11/4/2015 7:49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23288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4460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195251010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29109240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5129481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6933025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pic>
        <p:nvPicPr>
          <p:cNvPr id="1028" name="Picture 4" descr="http://devrain.com/Images/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094912" y="592799"/>
            <a:ext cx="1905000" cy="809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468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2189934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2083923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678278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821211237"/>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303874940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669690129"/>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35707349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01710971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9656166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4"/>
          <p:cNvSpPr txBox="1"/>
          <p:nvPr userDrawn="1"/>
        </p:nvSpPr>
        <p:spPr>
          <a:xfrm>
            <a:off x="8047037" y="144461"/>
            <a:ext cx="4191000" cy="1524001"/>
          </a:xfrm>
          <a:prstGeom prst="rect">
            <a:avLst/>
          </a:prstGeom>
          <a:noFill/>
          <a:ln>
            <a:solidFill>
              <a:srgbClr val="FF0000"/>
            </a:solidFill>
          </a:ln>
          <a:effectLst>
            <a:outerShdw blurRad="50800" dist="38100" dir="2700000" algn="tl" rotWithShape="0">
              <a:prstClr val="black">
                <a:alpha val="40000"/>
              </a:prstClr>
            </a:outerShdw>
          </a:effectLst>
        </p:spPr>
        <p:txBody>
          <a:bodyPr wrap="square" lIns="182880" tIns="146304" rIns="182880" bIns="146304" rtlCol="0">
            <a:spAutoFit/>
          </a:bodyPr>
          <a:lstStyle/>
          <a:p>
            <a:pPr>
              <a:lnSpc>
                <a:spcPct val="90000"/>
              </a:lnSpc>
              <a:spcAft>
                <a:spcPts val="600"/>
              </a:spcAft>
            </a:pPr>
            <a:endParaRPr lang="en-US" sz="2400" dirty="0" err="1" smtClean="0">
              <a:gradFill>
                <a:gsLst>
                  <a:gs pos="2917">
                    <a:srgbClr val="404040"/>
                  </a:gs>
                  <a:gs pos="30000">
                    <a:srgbClr val="404040"/>
                  </a:gs>
                </a:gsLst>
                <a:lin ang="5400000" scaled="0"/>
              </a:gradFill>
            </a:endParaRPr>
          </a:p>
        </p:txBody>
      </p:sp>
    </p:spTree>
    <p:extLst>
      <p:ext uri="{BB962C8B-B14F-4D97-AF65-F5344CB8AC3E}">
        <p14:creationId xmlns:p14="http://schemas.microsoft.com/office/powerpoint/2010/main" val="412055751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855014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250980461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404040"/>
                    </a:gs>
                    <a:gs pos="100000">
                      <a:srgbClr val="404040"/>
                    </a:gs>
                  </a:gsLst>
                  <a:lin ang="5400000" scaled="0"/>
                </a:gradFill>
                <a:cs typeface="Segoe UI" pitchFamily="34" charset="0"/>
              </a:rPr>
              <a:t>© </a:t>
            </a:r>
            <a:r>
              <a:rPr lang="en-US" sz="700" dirty="0" smtClean="0">
                <a:gradFill>
                  <a:gsLst>
                    <a:gs pos="0">
                      <a:srgbClr val="404040"/>
                    </a:gs>
                    <a:gs pos="100000">
                      <a:srgbClr val="404040"/>
                    </a:gs>
                  </a:gsLst>
                  <a:lin ang="5400000" scaled="0"/>
                </a:gradFill>
                <a:cs typeface="Segoe UI" pitchFamily="34" charset="0"/>
              </a:rPr>
              <a:t>2015 </a:t>
            </a:r>
            <a:r>
              <a:rPr lang="en-US" sz="700"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309717188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4170496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508354259"/>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8388665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0570118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73163" y="6545324"/>
            <a:ext cx="361094" cy="361043"/>
          </a:xfrm>
          <a:prstGeom prst="rect">
            <a:avLst/>
          </a:prstGeom>
        </p:spPr>
      </p:pic>
      <p:sp>
        <p:nvSpPr>
          <p:cNvPr id="3" name="Footer Placeholder 6"/>
          <p:cNvSpPr txBox="1">
            <a:spLocks/>
          </p:cNvSpPr>
          <p:nvPr userDrawn="1"/>
        </p:nvSpPr>
        <p:spPr>
          <a:xfrm>
            <a:off x="10740594" y="6683657"/>
            <a:ext cx="1697051" cy="31086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16" dirty="0" smtClean="0">
                <a:solidFill>
                  <a:srgbClr val="666666"/>
                </a:solidFill>
              </a:rPr>
              <a:t>MICROSOFT CONFIDENTIAL</a:t>
            </a:r>
          </a:p>
        </p:txBody>
      </p:sp>
    </p:spTree>
    <p:extLst>
      <p:ext uri="{BB962C8B-B14F-4D97-AF65-F5344CB8AC3E}">
        <p14:creationId xmlns:p14="http://schemas.microsoft.com/office/powerpoint/2010/main" val="85254705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4_Title Only NO LOGO">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3" name="Picture 2"/>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73163" y="6545324"/>
            <a:ext cx="361094" cy="361043"/>
          </a:xfrm>
          <a:prstGeom prst="rect">
            <a:avLst/>
          </a:prstGeom>
        </p:spPr>
      </p:pic>
      <p:sp>
        <p:nvSpPr>
          <p:cNvPr id="4" name="Footer Placeholder 6"/>
          <p:cNvSpPr txBox="1">
            <a:spLocks/>
          </p:cNvSpPr>
          <p:nvPr userDrawn="1"/>
        </p:nvSpPr>
        <p:spPr>
          <a:xfrm>
            <a:off x="10740594" y="6683657"/>
            <a:ext cx="1697051" cy="31086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16" dirty="0" smtClean="0">
                <a:solidFill>
                  <a:srgbClr val="666666"/>
                </a:solidFill>
              </a:rPr>
              <a:t>MICROSOFT CONFIDENTIAL</a:t>
            </a:r>
          </a:p>
        </p:txBody>
      </p:sp>
    </p:spTree>
    <p:extLst>
      <p:ext uri="{BB962C8B-B14F-4D97-AF65-F5344CB8AC3E}">
        <p14:creationId xmlns:p14="http://schemas.microsoft.com/office/powerpoint/2010/main" val="162798831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28139037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20628718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7928033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image" Target="../media/image1.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theme" Target="../theme/theme2.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5" r:id="rId2"/>
    <p:sldLayoutId id="2147484266" r:id="rId3"/>
    <p:sldLayoutId id="2147484267" r:id="rId4"/>
    <p:sldLayoutId id="2147484268" r:id="rId5"/>
    <p:sldLayoutId id="2147484269" r:id="rId6"/>
    <p:sldLayoutId id="2147484270" r:id="rId7"/>
    <p:sldLayoutId id="2147484271" r:id="rId8"/>
    <p:sldLayoutId id="2147484272" r:id="rId9"/>
    <p:sldLayoutId id="2147484273" r:id="rId10"/>
    <p:sldLayoutId id="2147484274" r:id="rId11"/>
    <p:sldLayoutId id="2147484275" r:id="rId12"/>
    <p:sldLayoutId id="2147484276" r:id="rId13"/>
    <p:sldLayoutId id="2147484277" r:id="rId14"/>
    <p:sldLayoutId id="2147484263" r:id="rId15"/>
    <p:sldLayoutId id="2147484307"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0"/>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644705866"/>
      </p:ext>
    </p:extLst>
  </p:cSld>
  <p:clrMap bg1="lt1" tx1="dk1" bg2="lt2" tx2="dk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 id="2147484319" r:id="rId11"/>
    <p:sldLayoutId id="2147484320" r:id="rId12"/>
    <p:sldLayoutId id="2147484321" r:id="rId13"/>
    <p:sldLayoutId id="2147484322" r:id="rId14"/>
    <p:sldLayoutId id="2147484323" r:id="rId15"/>
    <p:sldLayoutId id="2147484324" r:id="rId16"/>
    <p:sldLayoutId id="2147484325" r:id="rId17"/>
    <p:sldLayoutId id="2147484326" r:id="rId18"/>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devrain.com/" TargetMode="External"/><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hyperlink" Target="mailto:alex.Krakovetskiy@devrain.com"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fb.com.com/alex.krakovetskiy" TargetMode="External"/><Relationship Id="rId2" Type="http://schemas.openxmlformats.org/officeDocument/2006/relationships/notesSlide" Target="../notesSlides/notesSlide10.xml"/><Relationship Id="rId1" Type="http://schemas.openxmlformats.org/officeDocument/2006/relationships/slideLayout" Target="../slideLayouts/slideLayout22.xml"/><Relationship Id="rId5" Type="http://schemas.openxmlformats.org/officeDocument/2006/relationships/hyperlink" Target="mailto:Alex.Krakovetskiy@gmail.com" TargetMode="External"/><Relationship Id="rId4" Type="http://schemas.openxmlformats.org/officeDocument/2006/relationships/hyperlink" Target="https://www.facebook.com/appclub.i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2"/>
          </p:nvPr>
        </p:nvSpPr>
        <p:spPr>
          <a:xfrm>
            <a:off x="274702" y="3954462"/>
            <a:ext cx="9142098" cy="1524000"/>
          </a:xfrm>
        </p:spPr>
        <p:txBody>
          <a:bodyPr/>
          <a:lstStyle/>
          <a:p>
            <a:pPr>
              <a:lnSpc>
                <a:spcPct val="100000"/>
              </a:lnSpc>
            </a:pPr>
            <a:r>
              <a:rPr lang="en-US" b="1" dirty="0" smtClean="0"/>
              <a:t>Oleksandr </a:t>
            </a:r>
            <a:r>
              <a:rPr lang="en-US" b="1" dirty="0" err="1" smtClean="0"/>
              <a:t>Krakovetskyi</a:t>
            </a:r>
            <a:endParaRPr lang="en-US" b="1" dirty="0" smtClean="0"/>
          </a:p>
          <a:p>
            <a:pPr>
              <a:lnSpc>
                <a:spcPct val="100000"/>
              </a:lnSpc>
            </a:pPr>
            <a:r>
              <a:rPr lang="en-US" dirty="0" smtClean="0"/>
              <a:t>CEO, DevRain Solutions</a:t>
            </a:r>
          </a:p>
          <a:p>
            <a:pPr>
              <a:lnSpc>
                <a:spcPct val="100000"/>
              </a:lnSpc>
            </a:pPr>
            <a:r>
              <a:rPr lang="en-US" dirty="0" smtClean="0">
                <a:hlinkClick r:id="rId3"/>
              </a:rPr>
              <a:t>http://devrain.com</a:t>
            </a:r>
            <a:r>
              <a:rPr lang="en-US" dirty="0" smtClean="0"/>
              <a:t> </a:t>
            </a:r>
          </a:p>
          <a:p>
            <a:pPr>
              <a:lnSpc>
                <a:spcPct val="100000"/>
              </a:lnSpc>
            </a:pPr>
            <a:r>
              <a:rPr lang="en-US" dirty="0" smtClean="0">
                <a:hlinkClick r:id="rId4"/>
              </a:rPr>
              <a:t>alex.Krakovetskiy@devrain.com</a:t>
            </a:r>
            <a:r>
              <a:rPr lang="en-US" dirty="0" smtClean="0"/>
              <a:t> </a:t>
            </a:r>
            <a:endParaRPr lang="en-US" dirty="0"/>
          </a:p>
        </p:txBody>
      </p:sp>
      <p:sp>
        <p:nvSpPr>
          <p:cNvPr id="4" name="Title 3"/>
          <p:cNvSpPr>
            <a:spLocks/>
          </p:cNvSpPr>
          <p:nvPr/>
        </p:nvSpPr>
        <p:spPr>
          <a:xfrm>
            <a:off x="274702" y="2117165"/>
            <a:ext cx="11887135" cy="1837298"/>
          </a:xfrm>
          <a:prstGeom prst="rect">
            <a:avLst/>
          </a:prstGeom>
        </p:spPr>
        <p:txBody>
          <a:bodyPr anchor="ctr"/>
          <a:lstStyle/>
          <a:p>
            <a:r>
              <a:rPr lang="ru-RU" sz="5400" dirty="0">
                <a:gradFill>
                  <a:gsLst>
                    <a:gs pos="0">
                      <a:schemeClr val="tx1"/>
                    </a:gs>
                    <a:gs pos="100000">
                      <a:schemeClr val="tx1"/>
                    </a:gs>
                  </a:gsLst>
                  <a:lin ang="5400000" scaled="1"/>
                </a:gradFill>
                <a:latin typeface="Segoe UI Light"/>
              </a:rPr>
              <a:t>Як </a:t>
            </a:r>
            <a:r>
              <a:rPr lang="ru-RU" sz="5400" dirty="0" err="1">
                <a:gradFill>
                  <a:gsLst>
                    <a:gs pos="0">
                      <a:schemeClr val="tx1"/>
                    </a:gs>
                    <a:gs pos="100000">
                      <a:schemeClr val="tx1"/>
                    </a:gs>
                  </a:gsLst>
                  <a:lin ang="5400000" scaled="1"/>
                </a:gradFill>
                <a:latin typeface="Segoe UI Light"/>
              </a:rPr>
              <a:t>побудувати</a:t>
            </a:r>
            <a:r>
              <a:rPr lang="ru-RU" sz="5400" dirty="0">
                <a:gradFill>
                  <a:gsLst>
                    <a:gs pos="0">
                      <a:schemeClr val="tx1"/>
                    </a:gs>
                    <a:gs pos="100000">
                      <a:schemeClr val="tx1"/>
                    </a:gs>
                  </a:gsLst>
                  <a:lin ang="5400000" scaled="1"/>
                </a:gradFill>
                <a:latin typeface="Segoe UI Light"/>
              </a:rPr>
              <a:t> </a:t>
            </a:r>
            <a:r>
              <a:rPr lang="ru-RU" sz="5400" dirty="0" err="1">
                <a:gradFill>
                  <a:gsLst>
                    <a:gs pos="0">
                      <a:schemeClr val="tx1"/>
                    </a:gs>
                    <a:gs pos="100000">
                      <a:schemeClr val="tx1"/>
                    </a:gs>
                  </a:gsLst>
                  <a:lin ang="5400000" scaled="1"/>
                </a:gradFill>
                <a:latin typeface="Segoe UI Light"/>
              </a:rPr>
              <a:t>спільноту</a:t>
            </a:r>
            <a:r>
              <a:rPr lang="ru-RU" sz="5400" dirty="0">
                <a:gradFill>
                  <a:gsLst>
                    <a:gs pos="0">
                      <a:schemeClr val="tx1"/>
                    </a:gs>
                    <a:gs pos="100000">
                      <a:schemeClr val="tx1"/>
                    </a:gs>
                  </a:gsLst>
                  <a:lin ang="5400000" scaled="1"/>
                </a:gradFill>
                <a:latin typeface="Segoe UI Light"/>
              </a:rPr>
              <a:t> </a:t>
            </a:r>
            <a:r>
              <a:rPr lang="ru-RU" sz="5400" dirty="0" err="1">
                <a:gradFill>
                  <a:gsLst>
                    <a:gs pos="0">
                      <a:schemeClr val="tx1"/>
                    </a:gs>
                    <a:gs pos="100000">
                      <a:schemeClr val="tx1"/>
                    </a:gs>
                  </a:gsLst>
                  <a:lin ang="5400000" scaled="1"/>
                </a:gradFill>
                <a:latin typeface="Segoe UI Light"/>
              </a:rPr>
              <a:t>навколо</a:t>
            </a:r>
            <a:r>
              <a:rPr lang="ru-RU" sz="5400" dirty="0">
                <a:gradFill>
                  <a:gsLst>
                    <a:gs pos="0">
                      <a:schemeClr val="tx1"/>
                    </a:gs>
                    <a:gs pos="100000">
                      <a:schemeClr val="tx1"/>
                    </a:gs>
                  </a:gsLst>
                  <a:lin ang="5400000" scaled="1"/>
                </a:gradFill>
                <a:latin typeface="Segoe UI Light"/>
              </a:rPr>
              <a:t> </a:t>
            </a:r>
            <a:r>
              <a:rPr lang="ru-RU" sz="5400" dirty="0" err="1">
                <a:gradFill>
                  <a:gsLst>
                    <a:gs pos="0">
                      <a:schemeClr val="tx1"/>
                    </a:gs>
                    <a:gs pos="100000">
                      <a:schemeClr val="tx1"/>
                    </a:gs>
                  </a:gsLst>
                  <a:lin ang="5400000" scaled="1"/>
                </a:gradFill>
                <a:latin typeface="Segoe UI Light"/>
              </a:rPr>
              <a:t>свого</a:t>
            </a:r>
            <a:r>
              <a:rPr lang="ru-RU" sz="5400" dirty="0">
                <a:gradFill>
                  <a:gsLst>
                    <a:gs pos="0">
                      <a:schemeClr val="tx1"/>
                    </a:gs>
                    <a:gs pos="100000">
                      <a:schemeClr val="tx1"/>
                    </a:gs>
                  </a:gsLst>
                  <a:lin ang="5400000" scaled="1"/>
                </a:gradFill>
                <a:latin typeface="Segoe UI Light"/>
              </a:rPr>
              <a:t> проекту</a:t>
            </a:r>
            <a:endParaRPr lang="en-US" sz="6600" dirty="0">
              <a:gradFill>
                <a:gsLst>
                  <a:gs pos="0">
                    <a:schemeClr val="tx1"/>
                  </a:gs>
                  <a:gs pos="100000">
                    <a:schemeClr val="tx1"/>
                  </a:gs>
                </a:gsLst>
                <a:lin ang="5400000" scaled="1"/>
              </a:gradFill>
              <a:latin typeface="Segoe UI Light"/>
            </a:endParaRPr>
          </a:p>
        </p:txBody>
      </p:sp>
    </p:spTree>
    <p:extLst>
      <p:ext uri="{BB962C8B-B14F-4D97-AF65-F5344CB8AC3E}">
        <p14:creationId xmlns:p14="http://schemas.microsoft.com/office/powerpoint/2010/main" val="265066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279247" y="1668462"/>
            <a:ext cx="10053790" cy="5029200"/>
          </a:xfrm>
        </p:spPr>
        <p:txBody>
          <a:bodyPr/>
          <a:lstStyle/>
          <a:p>
            <a:pPr marL="0" indent="0">
              <a:lnSpc>
                <a:spcPct val="100000"/>
              </a:lnSpc>
            </a:pPr>
            <a:r>
              <a:rPr lang="en-US" sz="3600" dirty="0" smtClean="0">
                <a:hlinkClick r:id="rId3"/>
              </a:rPr>
              <a:t>https://fb.com.com/alex.krakovetskiy</a:t>
            </a:r>
            <a:endParaRPr lang="en-US" sz="3600" dirty="0" smtClean="0"/>
          </a:p>
          <a:p>
            <a:pPr marL="0" indent="0">
              <a:lnSpc>
                <a:spcPct val="100000"/>
              </a:lnSpc>
            </a:pPr>
            <a:r>
              <a:rPr lang="en-US" sz="3600" dirty="0">
                <a:hlinkClick r:id="rId4"/>
              </a:rPr>
              <a:t>https</a:t>
            </a:r>
            <a:r>
              <a:rPr lang="en-US" sz="3600" dirty="0" smtClean="0">
                <a:hlinkClick r:id="rId4"/>
              </a:rPr>
              <a:t>://fb.com/appclub.im/</a:t>
            </a:r>
            <a:endParaRPr lang="en-US" sz="3600" dirty="0" smtClean="0"/>
          </a:p>
          <a:p>
            <a:pPr marL="0" indent="0">
              <a:lnSpc>
                <a:spcPct val="100000"/>
              </a:lnSpc>
            </a:pPr>
            <a:r>
              <a:rPr lang="en-US" sz="3600" dirty="0" smtClean="0"/>
              <a:t> </a:t>
            </a:r>
            <a:endParaRPr lang="en-US" sz="3600" dirty="0"/>
          </a:p>
          <a:p>
            <a:pPr marL="0" indent="0">
              <a:lnSpc>
                <a:spcPct val="100000"/>
              </a:lnSpc>
            </a:pPr>
            <a:r>
              <a:rPr lang="en-US" sz="3600" dirty="0" smtClean="0">
                <a:hlinkClick r:id="rId5"/>
              </a:rPr>
              <a:t>Alex.Krakovetskiy@gmail.com</a:t>
            </a:r>
            <a:endParaRPr lang="en-US" sz="3600" dirty="0" smtClean="0"/>
          </a:p>
          <a:p>
            <a:pPr marL="0" indent="0">
              <a:lnSpc>
                <a:spcPct val="100000"/>
              </a:lnSpc>
            </a:pPr>
            <a:endParaRPr lang="en-US" sz="3600" dirty="0"/>
          </a:p>
          <a:p>
            <a:pPr marL="0" indent="0">
              <a:lnSpc>
                <a:spcPct val="100000"/>
              </a:lnSpc>
            </a:pPr>
            <a:r>
              <a:rPr lang="en-US" sz="3600" dirty="0" smtClean="0"/>
              <a:t>Tw: @</a:t>
            </a:r>
            <a:r>
              <a:rPr lang="en-US" sz="3600" dirty="0" err="1" smtClean="0"/>
              <a:t>msugvnua</a:t>
            </a:r>
            <a:endParaRPr lang="en-US" sz="3600" dirty="0" smtClean="0"/>
          </a:p>
          <a:p>
            <a:pPr marL="0" indent="0">
              <a:lnSpc>
                <a:spcPct val="100000"/>
              </a:lnSpc>
            </a:pPr>
            <a:r>
              <a:rPr lang="en-US" sz="3600" dirty="0" smtClean="0"/>
              <a:t>Tw: @</a:t>
            </a:r>
            <a:r>
              <a:rPr lang="en-US" sz="3600" dirty="0" err="1" smtClean="0"/>
              <a:t>appclubim</a:t>
            </a:r>
            <a:endParaRPr lang="ru-RU" sz="3600" dirty="0"/>
          </a:p>
        </p:txBody>
      </p:sp>
      <p:sp>
        <p:nvSpPr>
          <p:cNvPr id="6" name="Title 2"/>
          <p:cNvSpPr txBox="1">
            <a:spLocks/>
          </p:cNvSpPr>
          <p:nvPr/>
        </p:nvSpPr>
        <p:spPr>
          <a:xfrm>
            <a:off x="279247" y="220662"/>
            <a:ext cx="11885514" cy="1001685"/>
          </a:xfrm>
          <a:prstGeom prst="rect">
            <a:avLst/>
          </a:prstGeom>
        </p:spPr>
        <p:txBody>
          <a:bodyPr/>
          <a:lstStyle>
            <a:lvl1pPr algn="l" defTabSz="914377" rtl="0" eaLnBrk="1" latinLnBrk="0" hangingPunct="1">
              <a:lnSpc>
                <a:spcPct val="90000"/>
              </a:lnSpc>
              <a:spcBef>
                <a:spcPct val="0"/>
              </a:spcBef>
              <a:buNone/>
              <a:defRPr sz="4267" b="0" kern="1200">
                <a:gradFill>
                  <a:gsLst>
                    <a:gs pos="0">
                      <a:schemeClr val="accent1"/>
                    </a:gs>
                    <a:gs pos="100000">
                      <a:schemeClr val="accent1"/>
                    </a:gs>
                  </a:gsLst>
                  <a:lin ang="5400000" scaled="1"/>
                </a:gradFill>
                <a:latin typeface="+mj-lt"/>
                <a:ea typeface="+mj-ea"/>
                <a:cs typeface="+mj-cs"/>
              </a:defRPr>
            </a:lvl1pPr>
          </a:lstStyle>
          <a:p>
            <a:endParaRPr lang="en-US" sz="4080" dirty="0">
              <a:gradFill>
                <a:gsLst>
                  <a:gs pos="0">
                    <a:srgbClr val="00188F"/>
                  </a:gs>
                  <a:gs pos="100000">
                    <a:srgbClr val="00188F"/>
                  </a:gs>
                </a:gsLst>
                <a:lin ang="5400000" scaled="1"/>
              </a:gradFill>
            </a:endParaRPr>
          </a:p>
        </p:txBody>
      </p:sp>
      <p:sp>
        <p:nvSpPr>
          <p:cNvPr id="4" name="Title 2"/>
          <p:cNvSpPr txBox="1">
            <a:spLocks/>
          </p:cNvSpPr>
          <p:nvPr/>
        </p:nvSpPr>
        <p:spPr>
          <a:xfrm>
            <a:off x="275481" y="209578"/>
            <a:ext cx="11885514" cy="1001685"/>
          </a:xfrm>
          <a:prstGeom prst="rect">
            <a:avLst/>
          </a:prstGeom>
        </p:spPr>
        <p:txBody>
          <a:bodyPr/>
          <a:lstStyle>
            <a:lvl1pPr algn="l" defTabSz="914377" rtl="0" eaLnBrk="1" latinLnBrk="0" hangingPunct="1">
              <a:lnSpc>
                <a:spcPct val="90000"/>
              </a:lnSpc>
              <a:spcBef>
                <a:spcPct val="0"/>
              </a:spcBef>
              <a:buNone/>
              <a:defRPr sz="4267" b="0" kern="1200">
                <a:gradFill>
                  <a:gsLst>
                    <a:gs pos="0">
                      <a:schemeClr val="accent1"/>
                    </a:gs>
                    <a:gs pos="100000">
                      <a:schemeClr val="accent1"/>
                    </a:gs>
                  </a:gsLst>
                  <a:lin ang="5400000" scaled="1"/>
                </a:gradFill>
                <a:latin typeface="+mj-lt"/>
                <a:ea typeface="+mj-ea"/>
                <a:cs typeface="+mj-cs"/>
              </a:defRPr>
            </a:lvl1pPr>
          </a:lstStyle>
          <a:p>
            <a:r>
              <a:rPr lang="en-US" sz="4080" dirty="0" smtClean="0">
                <a:gradFill>
                  <a:gsLst>
                    <a:gs pos="0">
                      <a:srgbClr val="0078D7"/>
                    </a:gs>
                    <a:gs pos="100000">
                      <a:srgbClr val="0078D7"/>
                    </a:gs>
                  </a:gsLst>
                  <a:lin ang="5400000" scaled="1"/>
                </a:gradFill>
              </a:rPr>
              <a:t>Q&amp;A</a:t>
            </a:r>
            <a:endParaRPr lang="en-US" sz="4080" dirty="0">
              <a:gradFill>
                <a:gsLst>
                  <a:gs pos="0">
                    <a:srgbClr val="00188F"/>
                  </a:gs>
                  <a:gs pos="100000">
                    <a:srgbClr val="00188F"/>
                  </a:gs>
                </a:gsLst>
                <a:lin ang="5400000" scaled="1"/>
              </a:gradFill>
            </a:endParaRPr>
          </a:p>
        </p:txBody>
      </p:sp>
    </p:spTree>
    <p:extLst>
      <p:ext uri="{BB962C8B-B14F-4D97-AF65-F5344CB8AC3E}">
        <p14:creationId xmlns:p14="http://schemas.microsoft.com/office/powerpoint/2010/main" val="264883996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279248" y="906462"/>
            <a:ext cx="8301190" cy="5791200"/>
          </a:xfrm>
        </p:spPr>
        <p:txBody>
          <a:bodyPr/>
          <a:lstStyle/>
          <a:p>
            <a:pPr>
              <a:lnSpc>
                <a:spcPct val="100000"/>
              </a:lnSpc>
              <a:buFont typeface="Arial" panose="020B0604020202020204" pitchFamily="34" charset="0"/>
              <a:buChar char="•"/>
            </a:pPr>
            <a:r>
              <a:rPr lang="uk-UA" sz="3200" dirty="0" smtClean="0"/>
              <a:t>Керівник </a:t>
            </a:r>
            <a:r>
              <a:rPr lang="en-US" sz="3200" dirty="0" smtClean="0"/>
              <a:t>DevRain Solutions</a:t>
            </a:r>
          </a:p>
          <a:p>
            <a:pPr>
              <a:lnSpc>
                <a:spcPct val="100000"/>
              </a:lnSpc>
              <a:buFont typeface="Arial" panose="020B0604020202020204" pitchFamily="34" charset="0"/>
              <a:buChar char="•"/>
            </a:pPr>
            <a:r>
              <a:rPr lang="uk-UA" sz="3200" dirty="0" err="1" smtClean="0"/>
              <a:t>К.т.н</a:t>
            </a:r>
            <a:r>
              <a:rPr lang="uk-UA" sz="3200" dirty="0" smtClean="0"/>
              <a:t>. по інформаційним технологіям</a:t>
            </a:r>
            <a:endParaRPr lang="en-US" sz="3200" dirty="0" smtClean="0"/>
          </a:p>
          <a:p>
            <a:pPr>
              <a:lnSpc>
                <a:spcPct val="100000"/>
              </a:lnSpc>
              <a:buFont typeface="Arial" panose="020B0604020202020204" pitchFamily="34" charset="0"/>
              <a:buChar char="•"/>
            </a:pPr>
            <a:r>
              <a:rPr lang="uk-UA" sz="3200" dirty="0" smtClean="0"/>
              <a:t>Засновник декількох спільнот (</a:t>
            </a:r>
            <a:r>
              <a:rPr lang="en-US" sz="3200" dirty="0" smtClean="0"/>
              <a:t>Microsoft User Group </a:t>
            </a:r>
            <a:r>
              <a:rPr lang="en-US" sz="3200" dirty="0" err="1" smtClean="0"/>
              <a:t>Vinnitsya</a:t>
            </a:r>
            <a:r>
              <a:rPr lang="en-US" sz="3200" dirty="0" smtClean="0"/>
              <a:t>, Windows Phone 7 Rocks!, </a:t>
            </a:r>
            <a:r>
              <a:rPr lang="en-US" sz="3200" dirty="0" err="1" smtClean="0"/>
              <a:t>AppClub</a:t>
            </a:r>
            <a:r>
              <a:rPr lang="en-US" sz="3200" dirty="0" smtClean="0"/>
              <a:t> { build, monetize }</a:t>
            </a:r>
            <a:r>
              <a:rPr lang="uk-UA" sz="3200" dirty="0" smtClean="0"/>
              <a:t>).</a:t>
            </a:r>
            <a:endParaRPr lang="en-US" sz="3200" dirty="0"/>
          </a:p>
          <a:p>
            <a:pPr>
              <a:lnSpc>
                <a:spcPct val="100000"/>
              </a:lnSpc>
              <a:buFont typeface="Arial" panose="020B0604020202020204" pitchFamily="34" charset="0"/>
              <a:buChar char="•"/>
            </a:pPr>
            <a:r>
              <a:rPr lang="uk-UA" sz="3200" dirty="0" smtClean="0"/>
              <a:t>Організатор великої кількості подій та спікер.</a:t>
            </a:r>
            <a:endParaRPr lang="en-US" sz="3200" dirty="0"/>
          </a:p>
          <a:p>
            <a:pPr>
              <a:lnSpc>
                <a:spcPct val="100000"/>
              </a:lnSpc>
              <a:buFont typeface="Arial" panose="020B0604020202020204" pitchFamily="34" charset="0"/>
              <a:buChar char="•"/>
            </a:pPr>
            <a:r>
              <a:rPr lang="ru-RU" sz="3200" dirty="0" err="1" smtClean="0">
                <a:solidFill>
                  <a:schemeClr val="tx1">
                    <a:lumMod val="75000"/>
                  </a:schemeClr>
                </a:solidFill>
              </a:rPr>
              <a:t>Керівник</a:t>
            </a:r>
            <a:r>
              <a:rPr lang="ru-RU" sz="3200" dirty="0" smtClean="0">
                <a:solidFill>
                  <a:schemeClr val="tx1">
                    <a:lumMod val="75000"/>
                  </a:schemeClr>
                </a:solidFill>
              </a:rPr>
              <a:t> </a:t>
            </a:r>
            <a:r>
              <a:rPr lang="ru-RU" sz="3200" dirty="0" err="1">
                <a:solidFill>
                  <a:schemeClr val="tx1">
                    <a:lumMod val="75000"/>
                  </a:schemeClr>
                </a:solidFill>
              </a:rPr>
              <a:t>групи</a:t>
            </a:r>
            <a:r>
              <a:rPr lang="ru-RU" sz="3200" dirty="0">
                <a:solidFill>
                  <a:schemeClr val="tx1">
                    <a:lumMod val="75000"/>
                  </a:schemeClr>
                </a:solidFill>
              </a:rPr>
              <a:t> по </a:t>
            </a:r>
            <a:r>
              <a:rPr lang="ru-RU" sz="3200" dirty="0" err="1">
                <a:solidFill>
                  <a:schemeClr val="tx1">
                    <a:lumMod val="75000"/>
                  </a:schemeClr>
                </a:solidFill>
              </a:rPr>
              <a:t>роботі</a:t>
            </a:r>
            <a:r>
              <a:rPr lang="ru-RU" sz="3200" dirty="0">
                <a:solidFill>
                  <a:schemeClr val="tx1">
                    <a:lumMod val="75000"/>
                  </a:schemeClr>
                </a:solidFill>
              </a:rPr>
              <a:t> з ІТ-</a:t>
            </a:r>
            <a:r>
              <a:rPr lang="ru-RU" sz="3200" dirty="0" err="1">
                <a:solidFill>
                  <a:schemeClr val="tx1">
                    <a:lumMod val="75000"/>
                  </a:schemeClr>
                </a:solidFill>
              </a:rPr>
              <a:t>спільнотою</a:t>
            </a:r>
            <a:r>
              <a:rPr lang="ru-RU" sz="3200" dirty="0">
                <a:solidFill>
                  <a:schemeClr val="tx1">
                    <a:lumMod val="75000"/>
                  </a:schemeClr>
                </a:solidFill>
              </a:rPr>
              <a:t> для </a:t>
            </a:r>
            <a:r>
              <a:rPr lang="ru-RU" sz="3200" dirty="0" err="1">
                <a:solidFill>
                  <a:schemeClr val="tx1">
                    <a:lumMod val="75000"/>
                  </a:schemeClr>
                </a:solidFill>
              </a:rPr>
              <a:t>розробки</a:t>
            </a:r>
            <a:r>
              <a:rPr lang="ru-RU" sz="3200" dirty="0">
                <a:solidFill>
                  <a:schemeClr val="tx1">
                    <a:lumMod val="75000"/>
                  </a:schemeClr>
                </a:solidFill>
              </a:rPr>
              <a:t> </a:t>
            </a:r>
            <a:r>
              <a:rPr lang="ru-RU" sz="3200" dirty="0" err="1">
                <a:solidFill>
                  <a:schemeClr val="tx1">
                    <a:lumMod val="75000"/>
                  </a:schemeClr>
                </a:solidFill>
              </a:rPr>
              <a:t>міських</a:t>
            </a:r>
            <a:r>
              <a:rPr lang="ru-RU" sz="3200" dirty="0">
                <a:solidFill>
                  <a:schemeClr val="tx1">
                    <a:lumMod val="75000"/>
                  </a:schemeClr>
                </a:solidFill>
              </a:rPr>
              <a:t> </a:t>
            </a:r>
            <a:r>
              <a:rPr lang="ru-RU" sz="3200" dirty="0" err="1">
                <a:solidFill>
                  <a:schemeClr val="tx1">
                    <a:lumMod val="75000"/>
                  </a:schemeClr>
                </a:solidFill>
              </a:rPr>
              <a:t>сервісів</a:t>
            </a:r>
            <a:r>
              <a:rPr lang="ru-RU" sz="3200" dirty="0">
                <a:solidFill>
                  <a:schemeClr val="tx1">
                    <a:lumMod val="75000"/>
                  </a:schemeClr>
                </a:solidFill>
              </a:rPr>
              <a:t> та </a:t>
            </a:r>
            <a:r>
              <a:rPr lang="ru-RU" sz="3200" dirty="0" err="1">
                <a:solidFill>
                  <a:schemeClr val="tx1">
                    <a:lumMod val="75000"/>
                  </a:schemeClr>
                </a:solidFill>
              </a:rPr>
              <a:t>додатків</a:t>
            </a:r>
            <a:r>
              <a:rPr lang="ru-RU" sz="3200" dirty="0">
                <a:solidFill>
                  <a:schemeClr val="tx1">
                    <a:lumMod val="75000"/>
                  </a:schemeClr>
                </a:solidFill>
              </a:rPr>
              <a:t>.</a:t>
            </a:r>
            <a:endParaRPr lang="en-US" sz="3200" dirty="0" smtClean="0">
              <a:solidFill>
                <a:schemeClr val="tx1">
                  <a:lumMod val="75000"/>
                </a:schemeClr>
              </a:solidFill>
            </a:endParaRPr>
          </a:p>
        </p:txBody>
      </p:sp>
      <p:sp>
        <p:nvSpPr>
          <p:cNvPr id="6" name="Title 2"/>
          <p:cNvSpPr txBox="1">
            <a:spLocks/>
          </p:cNvSpPr>
          <p:nvPr/>
        </p:nvSpPr>
        <p:spPr>
          <a:xfrm>
            <a:off x="275481" y="209578"/>
            <a:ext cx="11885514" cy="1001685"/>
          </a:xfrm>
          <a:prstGeom prst="rect">
            <a:avLst/>
          </a:prstGeom>
        </p:spPr>
        <p:txBody>
          <a:bodyPr/>
          <a:lstStyle>
            <a:lvl1pPr algn="l" defTabSz="914377" rtl="0" eaLnBrk="1" latinLnBrk="0" hangingPunct="1">
              <a:lnSpc>
                <a:spcPct val="90000"/>
              </a:lnSpc>
              <a:spcBef>
                <a:spcPct val="0"/>
              </a:spcBef>
              <a:buNone/>
              <a:defRPr sz="4267" b="0" kern="1200">
                <a:gradFill>
                  <a:gsLst>
                    <a:gs pos="0">
                      <a:schemeClr val="accent1"/>
                    </a:gs>
                    <a:gs pos="100000">
                      <a:schemeClr val="accent1"/>
                    </a:gs>
                  </a:gsLst>
                  <a:lin ang="5400000" scaled="1"/>
                </a:gradFill>
                <a:latin typeface="+mj-lt"/>
                <a:ea typeface="+mj-ea"/>
                <a:cs typeface="+mj-cs"/>
              </a:defRPr>
            </a:lvl1pPr>
          </a:lstStyle>
          <a:p>
            <a:endParaRPr lang="en-US" sz="4080" dirty="0">
              <a:gradFill>
                <a:gsLst>
                  <a:gs pos="0">
                    <a:srgbClr val="00188F"/>
                  </a:gs>
                  <a:gs pos="100000">
                    <a:srgbClr val="00188F"/>
                  </a:gs>
                </a:gsLst>
                <a:lin ang="5400000" scaled="1"/>
              </a:gradFill>
            </a:endParaRPr>
          </a:p>
        </p:txBody>
      </p:sp>
      <p:pic>
        <p:nvPicPr>
          <p:cNvPr id="1026" name="Picture 2" descr="http://www.smart.kievcity.gov.ua/Images/team/ale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5237" y="601662"/>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74717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279247" y="1668462"/>
            <a:ext cx="11726289" cy="5029200"/>
          </a:xfrm>
        </p:spPr>
        <p:txBody>
          <a:bodyPr/>
          <a:lstStyle/>
          <a:p>
            <a:pPr>
              <a:lnSpc>
                <a:spcPct val="100000"/>
              </a:lnSpc>
              <a:buFont typeface="Arial" panose="020B0604020202020204" pitchFamily="34" charset="0"/>
              <a:buChar char="•"/>
            </a:pPr>
            <a:r>
              <a:rPr lang="uk-UA" sz="3200" dirty="0" smtClean="0"/>
              <a:t>Формування ринку при його відсутності</a:t>
            </a:r>
          </a:p>
          <a:p>
            <a:pPr>
              <a:lnSpc>
                <a:spcPct val="100000"/>
              </a:lnSpc>
              <a:buFont typeface="Arial" panose="020B0604020202020204" pitchFamily="34" charset="0"/>
              <a:buChar char="•"/>
            </a:pPr>
            <a:r>
              <a:rPr lang="uk-UA" sz="3200" dirty="0" smtClean="0">
                <a:solidFill>
                  <a:schemeClr val="tx1">
                    <a:lumMod val="75000"/>
                  </a:schemeClr>
                </a:solidFill>
              </a:rPr>
              <a:t>Розширення мережі контактів та </a:t>
            </a:r>
            <a:r>
              <a:rPr lang="en-US" sz="3200" dirty="0" smtClean="0">
                <a:solidFill>
                  <a:schemeClr val="tx1">
                    <a:lumMod val="75000"/>
                  </a:schemeClr>
                </a:solidFill>
              </a:rPr>
              <a:t>mindset</a:t>
            </a:r>
            <a:endParaRPr lang="uk-UA" sz="3200" dirty="0" smtClean="0">
              <a:solidFill>
                <a:schemeClr val="tx1">
                  <a:lumMod val="75000"/>
                </a:schemeClr>
              </a:solidFill>
            </a:endParaRPr>
          </a:p>
          <a:p>
            <a:pPr>
              <a:lnSpc>
                <a:spcPct val="100000"/>
              </a:lnSpc>
              <a:buFont typeface="Arial" panose="020B0604020202020204" pitchFamily="34" charset="0"/>
              <a:buChar char="•"/>
            </a:pPr>
            <a:r>
              <a:rPr lang="uk-UA" sz="3200" dirty="0" smtClean="0">
                <a:solidFill>
                  <a:schemeClr val="tx1">
                    <a:lumMod val="75000"/>
                  </a:schemeClr>
                </a:solidFill>
              </a:rPr>
              <a:t>Для компаній – пошук співробітників</a:t>
            </a:r>
          </a:p>
          <a:p>
            <a:pPr>
              <a:lnSpc>
                <a:spcPct val="100000"/>
              </a:lnSpc>
              <a:buFont typeface="Arial" panose="020B0604020202020204" pitchFamily="34" charset="0"/>
              <a:buChar char="•"/>
            </a:pPr>
            <a:r>
              <a:rPr lang="uk-UA" sz="3200" dirty="0">
                <a:solidFill>
                  <a:schemeClr val="tx1">
                    <a:lumMod val="75000"/>
                  </a:schemeClr>
                </a:solidFill>
              </a:rPr>
              <a:t>Створення позитивного </a:t>
            </a:r>
            <a:r>
              <a:rPr lang="uk-UA" sz="3200" dirty="0" smtClean="0">
                <a:solidFill>
                  <a:schemeClr val="tx1">
                    <a:lumMod val="75000"/>
                  </a:schemeClr>
                </a:solidFill>
              </a:rPr>
              <a:t>іміджу</a:t>
            </a:r>
          </a:p>
          <a:p>
            <a:pPr>
              <a:lnSpc>
                <a:spcPct val="100000"/>
              </a:lnSpc>
              <a:buFont typeface="Arial" panose="020B0604020202020204" pitchFamily="34" charset="0"/>
              <a:buChar char="•"/>
            </a:pPr>
            <a:r>
              <a:rPr lang="uk-UA" sz="3200" dirty="0" smtClean="0">
                <a:solidFill>
                  <a:schemeClr val="tx1">
                    <a:lumMod val="75000"/>
                  </a:schemeClr>
                </a:solidFill>
              </a:rPr>
              <a:t>Обмін ідеями</a:t>
            </a:r>
          </a:p>
          <a:p>
            <a:pPr>
              <a:lnSpc>
                <a:spcPct val="100000"/>
              </a:lnSpc>
              <a:buFont typeface="Arial" panose="020B0604020202020204" pitchFamily="34" charset="0"/>
              <a:buChar char="•"/>
            </a:pPr>
            <a:endParaRPr lang="en-US" sz="3200" dirty="0" smtClean="0">
              <a:solidFill>
                <a:schemeClr val="tx1">
                  <a:lumMod val="75000"/>
                </a:schemeClr>
              </a:solidFill>
            </a:endParaRPr>
          </a:p>
        </p:txBody>
      </p:sp>
      <p:sp>
        <p:nvSpPr>
          <p:cNvPr id="6" name="Title 2"/>
          <p:cNvSpPr txBox="1">
            <a:spLocks/>
          </p:cNvSpPr>
          <p:nvPr/>
        </p:nvSpPr>
        <p:spPr>
          <a:xfrm>
            <a:off x="275481" y="209578"/>
            <a:ext cx="11885514" cy="1001685"/>
          </a:xfrm>
          <a:prstGeom prst="rect">
            <a:avLst/>
          </a:prstGeom>
        </p:spPr>
        <p:txBody>
          <a:bodyPr/>
          <a:lstStyle>
            <a:lvl1pPr algn="l" defTabSz="914377" rtl="0" eaLnBrk="1" latinLnBrk="0" hangingPunct="1">
              <a:lnSpc>
                <a:spcPct val="90000"/>
              </a:lnSpc>
              <a:spcBef>
                <a:spcPct val="0"/>
              </a:spcBef>
              <a:buNone/>
              <a:defRPr sz="4267" b="0" kern="1200">
                <a:gradFill>
                  <a:gsLst>
                    <a:gs pos="0">
                      <a:schemeClr val="accent1"/>
                    </a:gs>
                    <a:gs pos="100000">
                      <a:schemeClr val="accent1"/>
                    </a:gs>
                  </a:gsLst>
                  <a:lin ang="5400000" scaled="1"/>
                </a:gradFill>
                <a:latin typeface="+mj-lt"/>
                <a:ea typeface="+mj-ea"/>
                <a:cs typeface="+mj-cs"/>
              </a:defRPr>
            </a:lvl1pPr>
          </a:lstStyle>
          <a:p>
            <a:r>
              <a:rPr lang="uk-UA" sz="4080" dirty="0" smtClean="0">
                <a:gradFill>
                  <a:gsLst>
                    <a:gs pos="0">
                      <a:srgbClr val="0078D7"/>
                    </a:gs>
                    <a:gs pos="100000">
                      <a:srgbClr val="0078D7"/>
                    </a:gs>
                  </a:gsLst>
                  <a:lin ang="5400000" scaled="1"/>
                </a:gradFill>
              </a:rPr>
              <a:t>Для чого створювати спільноту?</a:t>
            </a:r>
            <a:endParaRPr lang="en-US" sz="4080" dirty="0">
              <a:gradFill>
                <a:gsLst>
                  <a:gs pos="0">
                    <a:srgbClr val="00188F"/>
                  </a:gs>
                  <a:gs pos="100000">
                    <a:srgbClr val="00188F"/>
                  </a:gs>
                </a:gsLst>
                <a:lin ang="5400000" scaled="1"/>
              </a:gradFill>
            </a:endParaRPr>
          </a:p>
        </p:txBody>
      </p:sp>
    </p:spTree>
    <p:extLst>
      <p:ext uri="{BB962C8B-B14F-4D97-AF65-F5344CB8AC3E}">
        <p14:creationId xmlns:p14="http://schemas.microsoft.com/office/powerpoint/2010/main" val="15454878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279247" y="1668462"/>
            <a:ext cx="11726289" cy="5029200"/>
          </a:xfrm>
        </p:spPr>
        <p:txBody>
          <a:bodyPr/>
          <a:lstStyle/>
          <a:p>
            <a:pPr marL="0" indent="0">
              <a:lnSpc>
                <a:spcPct val="100000"/>
              </a:lnSpc>
            </a:pPr>
            <a:r>
              <a:rPr lang="uk-UA" sz="2800" dirty="0">
                <a:solidFill>
                  <a:schemeClr val="tx1">
                    <a:lumMod val="75000"/>
                  </a:schemeClr>
                </a:solidFill>
              </a:rPr>
              <a:t>Закон </a:t>
            </a:r>
            <a:r>
              <a:rPr lang="uk-UA" sz="2800" dirty="0" err="1">
                <a:solidFill>
                  <a:schemeClr val="tx1">
                    <a:lumMod val="75000"/>
                  </a:schemeClr>
                </a:solidFill>
              </a:rPr>
              <a:t>Меткалфа</a:t>
            </a:r>
            <a:r>
              <a:rPr lang="uk-UA" sz="2800" dirty="0">
                <a:solidFill>
                  <a:schemeClr val="tx1">
                    <a:lumMod val="75000"/>
                  </a:schemeClr>
                </a:solidFill>
              </a:rPr>
              <a:t>: </a:t>
            </a:r>
          </a:p>
          <a:p>
            <a:pPr>
              <a:lnSpc>
                <a:spcPct val="100000"/>
              </a:lnSpc>
              <a:buFont typeface="Arial" panose="020B0604020202020204" pitchFamily="34" charset="0"/>
              <a:buChar char="•"/>
            </a:pPr>
            <a:r>
              <a:rPr lang="uk-UA" sz="2800" dirty="0">
                <a:solidFill>
                  <a:schemeClr val="tx1">
                    <a:lumMod val="75000"/>
                  </a:schemeClr>
                </a:solidFill>
              </a:rPr>
              <a:t>корисність групи (мережі) збільшується при зростанні взаємозв’язків в ній.</a:t>
            </a:r>
          </a:p>
          <a:p>
            <a:pPr>
              <a:lnSpc>
                <a:spcPct val="100000"/>
              </a:lnSpc>
              <a:buFont typeface="Arial" panose="020B0604020202020204" pitchFamily="34" charset="0"/>
              <a:buChar char="•"/>
            </a:pPr>
            <a:endParaRPr lang="uk-UA" sz="2800" dirty="0">
              <a:solidFill>
                <a:schemeClr val="tx1">
                  <a:lumMod val="75000"/>
                </a:schemeClr>
              </a:solidFill>
            </a:endParaRPr>
          </a:p>
          <a:p>
            <a:pPr marL="0" indent="0">
              <a:lnSpc>
                <a:spcPct val="100000"/>
              </a:lnSpc>
            </a:pPr>
            <a:r>
              <a:rPr lang="uk-UA" sz="2800" dirty="0">
                <a:solidFill>
                  <a:schemeClr val="tx1">
                    <a:lumMod val="75000"/>
                  </a:schemeClr>
                </a:solidFill>
              </a:rPr>
              <a:t>Число </a:t>
            </a:r>
            <a:r>
              <a:rPr lang="uk-UA" sz="2800" dirty="0" err="1">
                <a:solidFill>
                  <a:schemeClr val="tx1">
                    <a:lumMod val="75000"/>
                  </a:schemeClr>
                </a:solidFill>
              </a:rPr>
              <a:t>Данбара</a:t>
            </a:r>
            <a:r>
              <a:rPr lang="uk-UA" sz="2800" dirty="0">
                <a:solidFill>
                  <a:schemeClr val="tx1">
                    <a:lumMod val="75000"/>
                  </a:schemeClr>
                </a:solidFill>
              </a:rPr>
              <a:t>:</a:t>
            </a:r>
          </a:p>
          <a:p>
            <a:pPr>
              <a:lnSpc>
                <a:spcPct val="100000"/>
              </a:lnSpc>
              <a:buFont typeface="Arial" panose="020B0604020202020204" pitchFamily="34" charset="0"/>
              <a:buChar char="•"/>
            </a:pPr>
            <a:r>
              <a:rPr lang="uk-UA" sz="2800" dirty="0">
                <a:solidFill>
                  <a:schemeClr val="tx1">
                    <a:lumMod val="75000"/>
                  </a:schemeClr>
                </a:solidFill>
              </a:rPr>
              <a:t>обмеження на кількість постійних соціальних </a:t>
            </a:r>
            <a:r>
              <a:rPr lang="uk-UA" sz="2800" dirty="0" err="1">
                <a:solidFill>
                  <a:schemeClr val="tx1">
                    <a:lumMod val="75000"/>
                  </a:schemeClr>
                </a:solidFill>
              </a:rPr>
              <a:t>зв’язків</a:t>
            </a:r>
            <a:r>
              <a:rPr lang="uk-UA" sz="2800" dirty="0">
                <a:solidFill>
                  <a:schemeClr val="tx1">
                    <a:lumMod val="75000"/>
                  </a:schemeClr>
                </a:solidFill>
              </a:rPr>
              <a:t>, які одночасно може підтримувати людина.</a:t>
            </a:r>
          </a:p>
          <a:p>
            <a:pPr>
              <a:lnSpc>
                <a:spcPct val="100000"/>
              </a:lnSpc>
              <a:buFont typeface="Arial" panose="020B0604020202020204" pitchFamily="34" charset="0"/>
              <a:buChar char="•"/>
            </a:pPr>
            <a:endParaRPr lang="uk-UA" sz="2800" dirty="0">
              <a:solidFill>
                <a:schemeClr val="tx1">
                  <a:lumMod val="75000"/>
                </a:schemeClr>
              </a:solidFill>
            </a:endParaRPr>
          </a:p>
          <a:p>
            <a:pPr>
              <a:lnSpc>
                <a:spcPct val="100000"/>
              </a:lnSpc>
              <a:buFont typeface="Arial" panose="020B0604020202020204" pitchFamily="34" charset="0"/>
              <a:buChar char="•"/>
            </a:pPr>
            <a:endParaRPr lang="uk-UA" sz="2800" dirty="0">
              <a:solidFill>
                <a:schemeClr val="tx1">
                  <a:lumMod val="75000"/>
                </a:schemeClr>
              </a:solidFill>
            </a:endParaRPr>
          </a:p>
        </p:txBody>
      </p:sp>
      <p:sp>
        <p:nvSpPr>
          <p:cNvPr id="6" name="Title 2"/>
          <p:cNvSpPr txBox="1">
            <a:spLocks/>
          </p:cNvSpPr>
          <p:nvPr/>
        </p:nvSpPr>
        <p:spPr>
          <a:xfrm>
            <a:off x="275481" y="209578"/>
            <a:ext cx="11885514" cy="1001685"/>
          </a:xfrm>
          <a:prstGeom prst="rect">
            <a:avLst/>
          </a:prstGeom>
        </p:spPr>
        <p:txBody>
          <a:bodyPr/>
          <a:lstStyle>
            <a:lvl1pPr algn="l" defTabSz="914377" rtl="0" eaLnBrk="1" latinLnBrk="0" hangingPunct="1">
              <a:lnSpc>
                <a:spcPct val="90000"/>
              </a:lnSpc>
              <a:spcBef>
                <a:spcPct val="0"/>
              </a:spcBef>
              <a:buNone/>
              <a:defRPr sz="4267" b="0" kern="1200">
                <a:gradFill>
                  <a:gsLst>
                    <a:gs pos="0">
                      <a:schemeClr val="accent1"/>
                    </a:gs>
                    <a:gs pos="100000">
                      <a:schemeClr val="accent1"/>
                    </a:gs>
                  </a:gsLst>
                  <a:lin ang="5400000" scaled="1"/>
                </a:gradFill>
                <a:latin typeface="+mj-lt"/>
                <a:ea typeface="+mj-ea"/>
                <a:cs typeface="+mj-cs"/>
              </a:defRPr>
            </a:lvl1pPr>
          </a:lstStyle>
          <a:p>
            <a:r>
              <a:rPr lang="uk-UA" sz="4080" dirty="0" smtClean="0">
                <a:gradFill>
                  <a:gsLst>
                    <a:gs pos="0">
                      <a:srgbClr val="0078D7"/>
                    </a:gs>
                    <a:gs pos="100000">
                      <a:srgbClr val="0078D7"/>
                    </a:gs>
                  </a:gsLst>
                  <a:lin ang="5400000" scaled="1"/>
                </a:gradFill>
              </a:rPr>
              <a:t>Як </a:t>
            </a:r>
            <a:r>
              <a:rPr lang="uk-UA" sz="4080" dirty="0">
                <a:gradFill>
                  <a:gsLst>
                    <a:gs pos="0">
                      <a:srgbClr val="0078D7"/>
                    </a:gs>
                    <a:gs pos="100000">
                      <a:srgbClr val="0078D7"/>
                    </a:gs>
                  </a:gsLst>
                  <a:lin ang="5400000" scaled="1"/>
                </a:gradFill>
              </a:rPr>
              <a:t>виміряти цінність спільноти?</a:t>
            </a:r>
            <a:endParaRPr lang="en-US" sz="4080" dirty="0">
              <a:gradFill>
                <a:gsLst>
                  <a:gs pos="0">
                    <a:srgbClr val="00188F"/>
                  </a:gs>
                  <a:gs pos="100000">
                    <a:srgbClr val="00188F"/>
                  </a:gs>
                </a:gsLst>
                <a:lin ang="5400000" scaled="1"/>
              </a:gradFill>
            </a:endParaRPr>
          </a:p>
        </p:txBody>
      </p:sp>
    </p:spTree>
    <p:extLst>
      <p:ext uri="{BB962C8B-B14F-4D97-AF65-F5344CB8AC3E}">
        <p14:creationId xmlns:p14="http://schemas.microsoft.com/office/powerpoint/2010/main" val="21077348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75481" y="209578"/>
            <a:ext cx="11885514" cy="1001685"/>
          </a:xfrm>
          <a:prstGeom prst="rect">
            <a:avLst/>
          </a:prstGeom>
        </p:spPr>
        <p:txBody>
          <a:bodyPr/>
          <a:lstStyle>
            <a:lvl1pPr algn="l" defTabSz="914377" rtl="0" eaLnBrk="1" latinLnBrk="0" hangingPunct="1">
              <a:lnSpc>
                <a:spcPct val="90000"/>
              </a:lnSpc>
              <a:spcBef>
                <a:spcPct val="0"/>
              </a:spcBef>
              <a:buNone/>
              <a:defRPr sz="4267" b="0" kern="1200">
                <a:gradFill>
                  <a:gsLst>
                    <a:gs pos="0">
                      <a:schemeClr val="accent1"/>
                    </a:gs>
                    <a:gs pos="100000">
                      <a:schemeClr val="accent1"/>
                    </a:gs>
                  </a:gsLst>
                  <a:lin ang="5400000" scaled="1"/>
                </a:gradFill>
                <a:latin typeface="+mj-lt"/>
                <a:ea typeface="+mj-ea"/>
                <a:cs typeface="+mj-cs"/>
              </a:defRPr>
            </a:lvl1pPr>
          </a:lstStyle>
          <a:p>
            <a:r>
              <a:rPr lang="uk-UA" sz="4080" dirty="0" smtClean="0">
                <a:gradFill>
                  <a:gsLst>
                    <a:gs pos="0">
                      <a:srgbClr val="0078D7"/>
                    </a:gs>
                    <a:gs pos="100000">
                      <a:srgbClr val="0078D7"/>
                    </a:gs>
                  </a:gsLst>
                  <a:lin ang="5400000" scaled="1"/>
                </a:gradFill>
              </a:rPr>
              <a:t>Життєвий цикл спільноти</a:t>
            </a:r>
            <a:endParaRPr lang="en-US" sz="4080" dirty="0">
              <a:gradFill>
                <a:gsLst>
                  <a:gs pos="0">
                    <a:srgbClr val="00188F"/>
                  </a:gs>
                  <a:gs pos="100000">
                    <a:srgbClr val="00188F"/>
                  </a:gs>
                </a:gsLst>
                <a:lin ang="5400000" scaled="1"/>
              </a:gra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7437" y="1439862"/>
            <a:ext cx="8742924" cy="5273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Объект 2"/>
          <p:cNvSpPr txBox="1">
            <a:spLocks/>
          </p:cNvSpPr>
          <p:nvPr/>
        </p:nvSpPr>
        <p:spPr>
          <a:xfrm>
            <a:off x="281147" y="1592262"/>
            <a:ext cx="3429000" cy="4525963"/>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ru-RU" sz="2800" b="1" dirty="0" smtClean="0"/>
              <a:t>Початкова </a:t>
            </a:r>
            <a:r>
              <a:rPr lang="ru-RU" sz="2800" b="1" dirty="0" err="1" smtClean="0"/>
              <a:t>стадія</a:t>
            </a:r>
            <a:r>
              <a:rPr lang="ru-RU" sz="2800" b="1" dirty="0" smtClean="0"/>
              <a:t> </a:t>
            </a:r>
            <a:br>
              <a:rPr lang="ru-RU" sz="2800" b="1" dirty="0" smtClean="0"/>
            </a:br>
            <a:r>
              <a:rPr lang="ru-RU" sz="2800" i="1" dirty="0" err="1" smtClean="0"/>
              <a:t>On-Board</a:t>
            </a:r>
            <a:endParaRPr lang="ru-RU" sz="2800" i="1" dirty="0" smtClean="0"/>
          </a:p>
          <a:p>
            <a:pPr marL="514350" indent="-514350">
              <a:buFont typeface="+mj-lt"/>
              <a:buAutoNum type="arabicPeriod"/>
            </a:pPr>
            <a:r>
              <a:rPr lang="ru-RU" sz="2800" b="1" dirty="0" err="1" smtClean="0"/>
              <a:t>Стадія</a:t>
            </a:r>
            <a:r>
              <a:rPr lang="ru-RU" sz="2800" b="1" dirty="0" smtClean="0"/>
              <a:t> </a:t>
            </a:r>
            <a:r>
              <a:rPr lang="ru-RU" sz="2800" b="1" dirty="0" err="1" smtClean="0"/>
              <a:t>працюючої</a:t>
            </a:r>
            <a:r>
              <a:rPr lang="ru-RU" sz="2800" b="1" dirty="0" smtClean="0"/>
              <a:t> </a:t>
            </a:r>
            <a:r>
              <a:rPr lang="ru-RU" sz="2800" b="1" dirty="0" err="1" smtClean="0"/>
              <a:t>спільноти</a:t>
            </a:r>
            <a:r>
              <a:rPr lang="ru-RU" sz="2800" b="1" dirty="0" smtClean="0"/>
              <a:t> </a:t>
            </a:r>
            <a:br>
              <a:rPr lang="ru-RU" sz="2800" b="1" dirty="0" smtClean="0"/>
            </a:br>
            <a:r>
              <a:rPr lang="ru-RU" sz="2800" i="1" dirty="0" err="1" smtClean="0"/>
              <a:t>Established</a:t>
            </a:r>
            <a:endParaRPr lang="ru-RU" sz="2800" i="1" dirty="0" smtClean="0"/>
          </a:p>
          <a:p>
            <a:pPr marL="514350" indent="-514350">
              <a:buFont typeface="+mj-lt"/>
              <a:buAutoNum type="arabicPeriod"/>
            </a:pPr>
            <a:r>
              <a:rPr lang="ru-RU" sz="2800" b="1" dirty="0" err="1" smtClean="0"/>
              <a:t>Стадія</a:t>
            </a:r>
            <a:r>
              <a:rPr lang="ru-RU" sz="2800" b="1" dirty="0" smtClean="0"/>
              <a:t> </a:t>
            </a:r>
            <a:r>
              <a:rPr lang="ru-RU" sz="2800" b="1" dirty="0" err="1" smtClean="0"/>
              <a:t>зрілості</a:t>
            </a:r>
            <a:r>
              <a:rPr lang="ru-RU" sz="2800" b="1" dirty="0" smtClean="0"/>
              <a:t> </a:t>
            </a:r>
            <a:br>
              <a:rPr lang="ru-RU" sz="2800" b="1" dirty="0" smtClean="0"/>
            </a:br>
            <a:r>
              <a:rPr lang="ru-RU" sz="2800" i="1" dirty="0" err="1" smtClean="0"/>
              <a:t>Mature</a:t>
            </a:r>
            <a:endParaRPr lang="ru-RU" sz="2800" i="1" dirty="0" smtClean="0"/>
          </a:p>
          <a:p>
            <a:pPr marL="514350" indent="-514350">
              <a:buFont typeface="+mj-lt"/>
              <a:buAutoNum type="arabicPeriod"/>
            </a:pPr>
            <a:r>
              <a:rPr lang="ru-RU" sz="2800" b="1" dirty="0" err="1" smtClean="0"/>
              <a:t>Стадія</a:t>
            </a:r>
            <a:r>
              <a:rPr lang="ru-RU" sz="2800" b="1" dirty="0" smtClean="0"/>
              <a:t> </a:t>
            </a:r>
            <a:r>
              <a:rPr lang="ru-RU" sz="2800" b="1" dirty="0" err="1" smtClean="0"/>
              <a:t>поділу</a:t>
            </a:r>
            <a:r>
              <a:rPr lang="ru-RU" sz="2800" b="1" dirty="0" smtClean="0"/>
              <a:t/>
            </a:r>
            <a:br>
              <a:rPr lang="ru-RU" sz="2800" b="1" dirty="0" smtClean="0"/>
            </a:br>
            <a:r>
              <a:rPr lang="ru-RU" sz="2800" i="1" dirty="0" err="1" smtClean="0"/>
              <a:t>Mitosis</a:t>
            </a:r>
            <a:endParaRPr lang="uk-UA" sz="2800" i="1" dirty="0"/>
          </a:p>
        </p:txBody>
      </p:sp>
    </p:spTree>
    <p:extLst>
      <p:ext uri="{BB962C8B-B14F-4D97-AF65-F5344CB8AC3E}">
        <p14:creationId xmlns:p14="http://schemas.microsoft.com/office/powerpoint/2010/main" val="236128206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279248" y="1668462"/>
            <a:ext cx="6929590" cy="5029200"/>
          </a:xfrm>
        </p:spPr>
        <p:txBody>
          <a:bodyPr/>
          <a:lstStyle/>
          <a:p>
            <a:pPr>
              <a:lnSpc>
                <a:spcPct val="100000"/>
              </a:lnSpc>
              <a:buFont typeface="Arial" panose="020B0604020202020204" pitchFamily="34" charset="0"/>
              <a:buChar char="•"/>
            </a:pPr>
            <a:r>
              <a:rPr lang="en-US" sz="3200" dirty="0" smtClean="0"/>
              <a:t>35 </a:t>
            </a:r>
            <a:r>
              <a:rPr lang="ru-RU" sz="3200" dirty="0" smtClean="0"/>
              <a:t>под</a:t>
            </a:r>
            <a:r>
              <a:rPr lang="uk-UA" sz="3200" dirty="0" err="1" smtClean="0"/>
              <a:t>ій</a:t>
            </a:r>
            <a:endParaRPr lang="uk-UA" sz="3200" dirty="0" smtClean="0"/>
          </a:p>
          <a:p>
            <a:pPr>
              <a:lnSpc>
                <a:spcPct val="100000"/>
              </a:lnSpc>
              <a:buFont typeface="Arial" panose="020B0604020202020204" pitchFamily="34" charset="0"/>
              <a:buChar char="•"/>
            </a:pPr>
            <a:r>
              <a:rPr lang="uk-UA" sz="3200" dirty="0" smtClean="0">
                <a:solidFill>
                  <a:schemeClr val="tx1">
                    <a:lumMod val="75000"/>
                  </a:schemeClr>
                </a:solidFill>
              </a:rPr>
              <a:t>5 </a:t>
            </a:r>
            <a:r>
              <a:rPr lang="uk-UA" sz="3200" dirty="0" err="1" smtClean="0">
                <a:solidFill>
                  <a:schemeClr val="tx1">
                    <a:lumMod val="75000"/>
                  </a:schemeClr>
                </a:solidFill>
              </a:rPr>
              <a:t>хакатонів</a:t>
            </a:r>
            <a:endParaRPr lang="uk-UA" sz="3200" dirty="0" smtClean="0">
              <a:solidFill>
                <a:schemeClr val="tx1">
                  <a:lumMod val="75000"/>
                </a:schemeClr>
              </a:solidFill>
            </a:endParaRPr>
          </a:p>
          <a:p>
            <a:pPr>
              <a:lnSpc>
                <a:spcPct val="100000"/>
              </a:lnSpc>
              <a:buFont typeface="Arial" panose="020B0604020202020204" pitchFamily="34" charset="0"/>
              <a:buChar char="•"/>
            </a:pPr>
            <a:r>
              <a:rPr lang="en-US" sz="3200" dirty="0" smtClean="0">
                <a:solidFill>
                  <a:schemeClr val="tx1">
                    <a:lumMod val="75000"/>
                  </a:schemeClr>
                </a:solidFill>
              </a:rPr>
              <a:t>~ </a:t>
            </a:r>
            <a:r>
              <a:rPr lang="ru-RU" sz="3200" dirty="0" smtClean="0">
                <a:solidFill>
                  <a:schemeClr val="tx1">
                    <a:lumMod val="75000"/>
                  </a:schemeClr>
                </a:solidFill>
              </a:rPr>
              <a:t>80</a:t>
            </a:r>
            <a:r>
              <a:rPr lang="uk-UA" sz="3200" dirty="0" smtClean="0">
                <a:solidFill>
                  <a:schemeClr val="tx1">
                    <a:lumMod val="75000"/>
                  </a:schemeClr>
                </a:solidFill>
              </a:rPr>
              <a:t> спікерів</a:t>
            </a:r>
          </a:p>
          <a:p>
            <a:pPr>
              <a:lnSpc>
                <a:spcPct val="100000"/>
              </a:lnSpc>
              <a:buFont typeface="Arial" panose="020B0604020202020204" pitchFamily="34" charset="0"/>
              <a:buChar char="•"/>
            </a:pPr>
            <a:r>
              <a:rPr lang="uk-UA" sz="3200" dirty="0" smtClean="0">
                <a:solidFill>
                  <a:schemeClr val="tx1">
                    <a:lumMod val="75000"/>
                  </a:schemeClr>
                </a:solidFill>
              </a:rPr>
              <a:t>5 міст: Київ, Вінниця, Хмельницький, Львів, Одеса</a:t>
            </a:r>
          </a:p>
          <a:p>
            <a:pPr>
              <a:lnSpc>
                <a:spcPct val="100000"/>
              </a:lnSpc>
              <a:buFont typeface="Arial" panose="020B0604020202020204" pitchFamily="34" charset="0"/>
              <a:buChar char="•"/>
            </a:pPr>
            <a:endParaRPr lang="en-US" sz="3200" dirty="0" smtClean="0">
              <a:solidFill>
                <a:schemeClr val="tx1">
                  <a:lumMod val="75000"/>
                </a:schemeClr>
              </a:solidFill>
            </a:endParaRPr>
          </a:p>
        </p:txBody>
      </p:sp>
      <p:sp>
        <p:nvSpPr>
          <p:cNvPr id="6" name="Title 2"/>
          <p:cNvSpPr txBox="1">
            <a:spLocks/>
          </p:cNvSpPr>
          <p:nvPr/>
        </p:nvSpPr>
        <p:spPr>
          <a:xfrm>
            <a:off x="275481" y="209578"/>
            <a:ext cx="11885514" cy="1001685"/>
          </a:xfrm>
          <a:prstGeom prst="rect">
            <a:avLst/>
          </a:prstGeom>
        </p:spPr>
        <p:txBody>
          <a:bodyPr/>
          <a:lstStyle>
            <a:lvl1pPr algn="l" defTabSz="914377" rtl="0" eaLnBrk="1" latinLnBrk="0" hangingPunct="1">
              <a:lnSpc>
                <a:spcPct val="90000"/>
              </a:lnSpc>
              <a:spcBef>
                <a:spcPct val="0"/>
              </a:spcBef>
              <a:buNone/>
              <a:defRPr sz="4267" b="0" kern="1200">
                <a:gradFill>
                  <a:gsLst>
                    <a:gs pos="0">
                      <a:schemeClr val="accent1"/>
                    </a:gs>
                    <a:gs pos="100000">
                      <a:schemeClr val="accent1"/>
                    </a:gs>
                  </a:gsLst>
                  <a:lin ang="5400000" scaled="1"/>
                </a:gradFill>
                <a:latin typeface="+mj-lt"/>
                <a:ea typeface="+mj-ea"/>
                <a:cs typeface="+mj-cs"/>
              </a:defRPr>
            </a:lvl1pPr>
          </a:lstStyle>
          <a:p>
            <a:r>
              <a:rPr lang="en-US" sz="4080" dirty="0" err="1" smtClean="0">
                <a:gradFill>
                  <a:gsLst>
                    <a:gs pos="0">
                      <a:srgbClr val="0078D7"/>
                    </a:gs>
                    <a:gs pos="100000">
                      <a:srgbClr val="0078D7"/>
                    </a:gs>
                  </a:gsLst>
                  <a:lin ang="5400000" scaled="1"/>
                </a:gradFill>
              </a:rPr>
              <a:t>AppClub</a:t>
            </a:r>
            <a:r>
              <a:rPr lang="en-US" sz="4080" dirty="0" smtClean="0">
                <a:gradFill>
                  <a:gsLst>
                    <a:gs pos="0">
                      <a:srgbClr val="0078D7"/>
                    </a:gs>
                    <a:gs pos="100000">
                      <a:srgbClr val="0078D7"/>
                    </a:gs>
                  </a:gsLst>
                  <a:lin ang="5400000" scaled="1"/>
                </a:gradFill>
              </a:rPr>
              <a:t> { build, monetize }</a:t>
            </a:r>
            <a:endParaRPr lang="en-US" sz="4080" dirty="0">
              <a:gradFill>
                <a:gsLst>
                  <a:gs pos="0">
                    <a:srgbClr val="00188F"/>
                  </a:gs>
                  <a:gs pos="100000">
                    <a:srgbClr val="00188F"/>
                  </a:gs>
                </a:gsLst>
                <a:lin ang="5400000" scaled="1"/>
              </a:gradFill>
            </a:endParaRPr>
          </a:p>
        </p:txBody>
      </p:sp>
    </p:spTree>
    <p:extLst>
      <p:ext uri="{BB962C8B-B14F-4D97-AF65-F5344CB8AC3E}">
        <p14:creationId xmlns:p14="http://schemas.microsoft.com/office/powerpoint/2010/main" val="129344644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279248" y="1668462"/>
            <a:ext cx="5710390" cy="5029200"/>
          </a:xfrm>
        </p:spPr>
        <p:txBody>
          <a:bodyPr/>
          <a:lstStyle/>
          <a:p>
            <a:pPr>
              <a:lnSpc>
                <a:spcPct val="100000"/>
              </a:lnSpc>
              <a:buFont typeface="Arial" panose="020B0604020202020204" pitchFamily="34" charset="0"/>
              <a:buChar char="•"/>
            </a:pPr>
            <a:r>
              <a:rPr lang="uk-UA" sz="3200" dirty="0" smtClean="0"/>
              <a:t>Робота з волонтерами та представниками ІТ спільноти</a:t>
            </a:r>
          </a:p>
          <a:p>
            <a:pPr>
              <a:lnSpc>
                <a:spcPct val="100000"/>
              </a:lnSpc>
              <a:buFont typeface="Arial" panose="020B0604020202020204" pitchFamily="34" charset="0"/>
              <a:buChar char="•"/>
            </a:pPr>
            <a:r>
              <a:rPr lang="uk-UA" sz="3200" dirty="0" smtClean="0">
                <a:solidFill>
                  <a:schemeClr val="tx1">
                    <a:lumMod val="75000"/>
                  </a:schemeClr>
                </a:solidFill>
              </a:rPr>
              <a:t>Написання с</a:t>
            </a:r>
            <a:r>
              <a:rPr lang="uk-UA" sz="3200" dirty="0" smtClean="0">
                <a:solidFill>
                  <a:schemeClr val="tx1">
                    <a:lumMod val="75000"/>
                  </a:schemeClr>
                </a:solidFill>
              </a:rPr>
              <a:t>тратегії</a:t>
            </a:r>
            <a:endParaRPr lang="uk-UA" sz="3200" dirty="0">
              <a:solidFill>
                <a:schemeClr val="tx1">
                  <a:lumMod val="75000"/>
                </a:schemeClr>
              </a:solidFill>
            </a:endParaRPr>
          </a:p>
          <a:p>
            <a:pPr>
              <a:lnSpc>
                <a:spcPct val="100000"/>
              </a:lnSpc>
              <a:buFont typeface="Arial" panose="020B0604020202020204" pitchFamily="34" charset="0"/>
              <a:buChar char="•"/>
            </a:pPr>
            <a:r>
              <a:rPr lang="en-US" sz="3200" dirty="0">
                <a:solidFill>
                  <a:schemeClr val="tx1">
                    <a:lumMod val="75000"/>
                  </a:schemeClr>
                </a:solidFill>
              </a:rPr>
              <a:t>Kyiv Smart City Hackathon: </a:t>
            </a:r>
            <a:r>
              <a:rPr lang="ru-RU" sz="3200" dirty="0">
                <a:solidFill>
                  <a:schemeClr val="tx1">
                    <a:lumMod val="75000"/>
                  </a:schemeClr>
                </a:solidFill>
              </a:rPr>
              <a:t>350 </a:t>
            </a:r>
            <a:r>
              <a:rPr lang="ru-RU" sz="3200" dirty="0" err="1">
                <a:solidFill>
                  <a:schemeClr val="tx1">
                    <a:lumMod val="75000"/>
                  </a:schemeClr>
                </a:solidFill>
              </a:rPr>
              <a:t>чол</a:t>
            </a:r>
            <a:r>
              <a:rPr lang="ru-RU" sz="3200" dirty="0">
                <a:solidFill>
                  <a:schemeClr val="tx1">
                    <a:lumMod val="75000"/>
                  </a:schemeClr>
                </a:solidFill>
              </a:rPr>
              <a:t>., 30+ проект</a:t>
            </a:r>
            <a:r>
              <a:rPr lang="uk-UA" sz="3200" dirty="0" err="1" smtClean="0">
                <a:solidFill>
                  <a:schemeClr val="tx1">
                    <a:lumMod val="75000"/>
                  </a:schemeClr>
                </a:solidFill>
              </a:rPr>
              <a:t>ів</a:t>
            </a:r>
            <a:endParaRPr lang="uk-UA" sz="3200" dirty="0">
              <a:solidFill>
                <a:schemeClr val="tx1">
                  <a:lumMod val="75000"/>
                </a:schemeClr>
              </a:solidFill>
            </a:endParaRPr>
          </a:p>
        </p:txBody>
      </p:sp>
      <p:sp>
        <p:nvSpPr>
          <p:cNvPr id="6" name="Title 2"/>
          <p:cNvSpPr txBox="1">
            <a:spLocks/>
          </p:cNvSpPr>
          <p:nvPr/>
        </p:nvSpPr>
        <p:spPr>
          <a:xfrm>
            <a:off x="275481" y="209578"/>
            <a:ext cx="11885514" cy="1001685"/>
          </a:xfrm>
          <a:prstGeom prst="rect">
            <a:avLst/>
          </a:prstGeom>
        </p:spPr>
        <p:txBody>
          <a:bodyPr/>
          <a:lstStyle>
            <a:lvl1pPr algn="l" defTabSz="914377" rtl="0" eaLnBrk="1" latinLnBrk="0" hangingPunct="1">
              <a:lnSpc>
                <a:spcPct val="90000"/>
              </a:lnSpc>
              <a:spcBef>
                <a:spcPct val="0"/>
              </a:spcBef>
              <a:buNone/>
              <a:defRPr sz="4267" b="0" kern="1200">
                <a:gradFill>
                  <a:gsLst>
                    <a:gs pos="0">
                      <a:schemeClr val="accent1"/>
                    </a:gs>
                    <a:gs pos="100000">
                      <a:schemeClr val="accent1"/>
                    </a:gs>
                  </a:gsLst>
                  <a:lin ang="5400000" scaled="1"/>
                </a:gradFill>
                <a:latin typeface="+mj-lt"/>
                <a:ea typeface="+mj-ea"/>
                <a:cs typeface="+mj-cs"/>
              </a:defRPr>
            </a:lvl1pPr>
          </a:lstStyle>
          <a:p>
            <a:r>
              <a:rPr lang="en-US" sz="4080" dirty="0" smtClean="0">
                <a:gradFill>
                  <a:gsLst>
                    <a:gs pos="0">
                      <a:srgbClr val="0078D7"/>
                    </a:gs>
                    <a:gs pos="100000">
                      <a:srgbClr val="0078D7"/>
                    </a:gs>
                  </a:gsLst>
                  <a:lin ang="5400000" scaled="1"/>
                </a:gradFill>
              </a:rPr>
              <a:t>Kyiv Smart City</a:t>
            </a:r>
            <a:endParaRPr lang="en-US" sz="4080" dirty="0">
              <a:gradFill>
                <a:gsLst>
                  <a:gs pos="0">
                    <a:srgbClr val="00188F"/>
                  </a:gs>
                  <a:gs pos="100000">
                    <a:srgbClr val="00188F"/>
                  </a:gs>
                </a:gsLst>
                <a:lin ang="5400000" scaled="1"/>
              </a:gradFill>
            </a:endParaRPr>
          </a:p>
        </p:txBody>
      </p:sp>
    </p:spTree>
    <p:extLst>
      <p:ext uri="{BB962C8B-B14F-4D97-AF65-F5344CB8AC3E}">
        <p14:creationId xmlns:p14="http://schemas.microsoft.com/office/powerpoint/2010/main" val="19238828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279247" y="1668462"/>
            <a:ext cx="7691589" cy="5029200"/>
          </a:xfrm>
        </p:spPr>
        <p:txBody>
          <a:bodyPr/>
          <a:lstStyle/>
          <a:p>
            <a:pPr marL="0" indent="0">
              <a:lnSpc>
                <a:spcPct val="100000"/>
              </a:lnSpc>
            </a:pPr>
            <a:endParaRPr lang="uk-UA" sz="4800" dirty="0" smtClean="0"/>
          </a:p>
          <a:p>
            <a:pPr marL="0" indent="0">
              <a:lnSpc>
                <a:spcPct val="100000"/>
              </a:lnSpc>
            </a:pPr>
            <a:r>
              <a:rPr lang="uk-UA" sz="4800" dirty="0" smtClean="0"/>
              <a:t>Коли не потрібно робити спільноту</a:t>
            </a:r>
            <a:endParaRPr lang="en-US" sz="4800" dirty="0" smtClean="0">
              <a:solidFill>
                <a:schemeClr val="tx1">
                  <a:lumMod val="75000"/>
                </a:schemeClr>
              </a:solidFill>
            </a:endParaRPr>
          </a:p>
        </p:txBody>
      </p:sp>
      <p:sp>
        <p:nvSpPr>
          <p:cNvPr id="6" name="Title 2"/>
          <p:cNvSpPr txBox="1">
            <a:spLocks/>
          </p:cNvSpPr>
          <p:nvPr/>
        </p:nvSpPr>
        <p:spPr>
          <a:xfrm>
            <a:off x="275481" y="209578"/>
            <a:ext cx="11885514" cy="1001685"/>
          </a:xfrm>
          <a:prstGeom prst="rect">
            <a:avLst/>
          </a:prstGeom>
        </p:spPr>
        <p:txBody>
          <a:bodyPr/>
          <a:lstStyle>
            <a:lvl1pPr algn="l" defTabSz="914377" rtl="0" eaLnBrk="1" latinLnBrk="0" hangingPunct="1">
              <a:lnSpc>
                <a:spcPct val="90000"/>
              </a:lnSpc>
              <a:spcBef>
                <a:spcPct val="0"/>
              </a:spcBef>
              <a:buNone/>
              <a:defRPr sz="4267" b="0" kern="1200">
                <a:gradFill>
                  <a:gsLst>
                    <a:gs pos="0">
                      <a:schemeClr val="accent1"/>
                    </a:gs>
                    <a:gs pos="100000">
                      <a:schemeClr val="accent1"/>
                    </a:gs>
                  </a:gsLst>
                  <a:lin ang="5400000" scaled="1"/>
                </a:gradFill>
                <a:latin typeface="+mj-lt"/>
                <a:ea typeface="+mj-ea"/>
                <a:cs typeface="+mj-cs"/>
              </a:defRPr>
            </a:lvl1pPr>
          </a:lstStyle>
          <a:p>
            <a:endParaRPr lang="en-US" sz="4080" dirty="0">
              <a:gradFill>
                <a:gsLst>
                  <a:gs pos="0">
                    <a:srgbClr val="00188F"/>
                  </a:gs>
                  <a:gs pos="100000">
                    <a:srgbClr val="00188F"/>
                  </a:gs>
                </a:gsLst>
                <a:lin ang="5400000" scaled="1"/>
              </a:gradFill>
            </a:endParaRPr>
          </a:p>
        </p:txBody>
      </p:sp>
    </p:spTree>
    <p:extLst>
      <p:ext uri="{BB962C8B-B14F-4D97-AF65-F5344CB8AC3E}">
        <p14:creationId xmlns:p14="http://schemas.microsoft.com/office/powerpoint/2010/main" val="6557998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279247" y="1668462"/>
            <a:ext cx="7691589" cy="5029200"/>
          </a:xfrm>
        </p:spPr>
        <p:txBody>
          <a:bodyPr/>
          <a:lstStyle/>
          <a:p>
            <a:pPr marL="0" indent="0">
              <a:lnSpc>
                <a:spcPct val="100000"/>
              </a:lnSpc>
            </a:pPr>
            <a:endParaRPr lang="ru-RU" sz="4800" dirty="0" smtClean="0"/>
          </a:p>
          <a:p>
            <a:pPr marL="0" indent="0">
              <a:lnSpc>
                <a:spcPct val="100000"/>
              </a:lnSpc>
            </a:pPr>
            <a:r>
              <a:rPr lang="ru-RU" sz="4800" dirty="0" smtClean="0"/>
              <a:t>Як </a:t>
            </a:r>
            <a:r>
              <a:rPr lang="ru-RU" sz="4800" dirty="0" err="1"/>
              <a:t>побудувати</a:t>
            </a:r>
            <a:r>
              <a:rPr lang="ru-RU" sz="4800" dirty="0"/>
              <a:t> </a:t>
            </a:r>
            <a:r>
              <a:rPr lang="ru-RU" sz="4800" dirty="0" err="1"/>
              <a:t>спільноту</a:t>
            </a:r>
            <a:r>
              <a:rPr lang="ru-RU" sz="4800" dirty="0"/>
              <a:t> </a:t>
            </a:r>
            <a:r>
              <a:rPr lang="ru-RU" sz="4800" dirty="0" err="1"/>
              <a:t>навколо</a:t>
            </a:r>
            <a:r>
              <a:rPr lang="ru-RU" sz="4800" dirty="0"/>
              <a:t> </a:t>
            </a:r>
            <a:r>
              <a:rPr lang="ru-RU" sz="4800" dirty="0" err="1"/>
              <a:t>свого</a:t>
            </a:r>
            <a:r>
              <a:rPr lang="ru-RU" sz="4800" dirty="0"/>
              <a:t> проекту</a:t>
            </a:r>
          </a:p>
        </p:txBody>
      </p:sp>
      <p:sp>
        <p:nvSpPr>
          <p:cNvPr id="6" name="Title 2"/>
          <p:cNvSpPr txBox="1">
            <a:spLocks/>
          </p:cNvSpPr>
          <p:nvPr/>
        </p:nvSpPr>
        <p:spPr>
          <a:xfrm>
            <a:off x="275481" y="209578"/>
            <a:ext cx="11885514" cy="1001685"/>
          </a:xfrm>
          <a:prstGeom prst="rect">
            <a:avLst/>
          </a:prstGeom>
        </p:spPr>
        <p:txBody>
          <a:bodyPr/>
          <a:lstStyle>
            <a:lvl1pPr algn="l" defTabSz="914377" rtl="0" eaLnBrk="1" latinLnBrk="0" hangingPunct="1">
              <a:lnSpc>
                <a:spcPct val="90000"/>
              </a:lnSpc>
              <a:spcBef>
                <a:spcPct val="0"/>
              </a:spcBef>
              <a:buNone/>
              <a:defRPr sz="4267" b="0" kern="1200">
                <a:gradFill>
                  <a:gsLst>
                    <a:gs pos="0">
                      <a:schemeClr val="accent1"/>
                    </a:gs>
                    <a:gs pos="100000">
                      <a:schemeClr val="accent1"/>
                    </a:gs>
                  </a:gsLst>
                  <a:lin ang="5400000" scaled="1"/>
                </a:gradFill>
                <a:latin typeface="+mj-lt"/>
                <a:ea typeface="+mj-ea"/>
                <a:cs typeface="+mj-cs"/>
              </a:defRPr>
            </a:lvl1pPr>
          </a:lstStyle>
          <a:p>
            <a:endParaRPr lang="en-US" sz="4080" dirty="0">
              <a:gradFill>
                <a:gsLst>
                  <a:gs pos="0">
                    <a:srgbClr val="00188F"/>
                  </a:gs>
                  <a:gs pos="100000">
                    <a:srgbClr val="00188F"/>
                  </a:gs>
                </a:gsLst>
                <a:lin ang="5400000" scaled="1"/>
              </a:gradFill>
            </a:endParaRPr>
          </a:p>
        </p:txBody>
      </p:sp>
    </p:spTree>
    <p:extLst>
      <p:ext uri="{BB962C8B-B14F-4D97-AF65-F5344CB8AC3E}">
        <p14:creationId xmlns:p14="http://schemas.microsoft.com/office/powerpoint/2010/main" val="235312881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_v02.potx" id="{AE6B0D47-3488-4D7E-AEFE-4DBC34C239F2}" vid="{FE055DFB-2179-4F25-980C-29B98161779E}"/>
    </a:ext>
  </a:extLst>
</a:theme>
</file>

<file path=ppt/theme/theme2.xml><?xml version="1.0" encoding="utf-8"?>
<a:theme xmlns:a="http://schemas.openxmlformats.org/drawingml/2006/main" name="1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 2015 - Session Template.potx" id="{6DB1F88C-3F37-4306-9967-48A78082564D}" vid="{C6593662-7E80-47A1-90BB-46240DEB8F8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k62f7d35b80b40fb8c27985e50b34fcd>
    <LikesCount xmlns="http://schemas.microsoft.com/sharepoint/v3" xsi:nil="true"/>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pfbfa50075a04958bd8757dc155d3e08>
    <Presentation_x0020_Date xmlns="12a172fe-0250-434a-85cf-03b10810c5e5">2015-04-30T00:00:00-07:00</Presentation_x0020_Date>
    <o72fbe6ee5ae4131af0832c08ec51202 xmlns="12a172fe-0250-434a-85cf-03b10810c5e5">
      <Terms xmlns="http://schemas.microsoft.com/office/infopath/2007/PartnerControls"/>
    </o72fbe6ee5ae4131af0832c08ec51202>
    <Event_x0020_Start_x0020_Date xmlns="12a172fe-0250-434a-85cf-03b10810c5e5">2015-04-29T07:00:00+00:00</Event_x0020_Start_x0020_Date>
    <MS_x0020_Content_x0020_Owner xmlns="12a172fe-0250-434a-85cf-03b10810c5e5">
      <UserInfo>
        <DisplayName/>
        <AccountId xsi:nil="true"/>
        <AccountType/>
      </UserInfo>
    </MS_x0020_Content_x0020_Owner>
    <MS_x0020_Speaker xmlns="12a172fe-0250-434a-85cf-03b10810c5e5">
      <UserInfo>
        <DisplayName/>
        <AccountId xsi:nil="true"/>
        <AccountType/>
      </UserInfo>
    </MS_x0020_Speaker>
    <External_x0020_Speaker xmlns="12a172fe-0250-434a-85cf-03b10810c5e5">John Justice; Rajesh Sundaram</External_x0020_Speaker>
    <Session_x0020_Code xmlns="12a172fe-0250-434a-85cf-03b10810c5e5"> 2-702</Session_x0020_Code>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vent_x0020_End_x0020_Date xmlns="12a172fe-0250-434a-85cf-03b10810c5e5">2015-05-01T07:00:00+00:00</Event_x0020_End_x0020_Date>
    <TaxKeywordTaxHTField xmlns="230e9df3-be65-4c73-a93b-d1236ebd677e">
      <Terms xmlns="http://schemas.microsoft.com/office/infopath/2007/PartnerControls">
        <TermInfo xmlns="http://schemas.microsoft.com/office/infopath/2007/PartnerControls">
          <TermName xmlns="http://schemas.microsoft.com/office/infopath/2007/PartnerControls">Build 2015</TermName>
          <TermId xmlns="http://schemas.microsoft.com/office/infopath/2007/PartnerControls">54419920-0a06-43b0-b2df-79127b266d93</TermId>
        </TermInfo>
      </Terms>
    </TaxKeywordTaxHTField>
    <TaxCatchAll xmlns="230e9df3-be65-4c73-a93b-d1236ebd677e">
      <Value>173</Value>
      <Value>172</Value>
      <Value>171</Value>
      <Value>170</Value>
    </TaxCatchAll>
    <eb9cf3a3af7b473faa5c9c98148a90a4 xmlns="12a172fe-0250-434a-85cf-03b10810c5e5">
      <Terms xmlns="http://schemas.microsoft.com/office/infopath/2007/PartnerControls"/>
    </eb9cf3a3af7b473faa5c9c98148a90a4>
    <SharingHintHash xmlns="12a172fe-0250-434a-85cf-03b10810c5e5">-103767253</SharingHintHash>
    <SharedWithUsers xmlns="12a172fe-0250-434a-85cf-03b10810c5e5">
      <UserInfo>
        <DisplayName/>
        <AccountId xsi:nil="true"/>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5" ma:contentTypeDescription="Create a new document." ma:contentTypeScope="" ma:versionID="9f49739d1da212619d044bf1bfa27251">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d1ec06fbcf9feb71c233288b468d8e39"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element ref="ns2:SharedWithUser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38"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http://purl.org/dc/dcmitype/"/>
    <ds:schemaRef ds:uri="http://schemas.openxmlformats.org/package/2006/metadata/core-properties"/>
    <ds:schemaRef ds:uri="http://schemas.microsoft.com/office/2006/documentManagement/types"/>
    <ds:schemaRef ds:uri="http://schemas.microsoft.com/sharepoint/v3"/>
    <ds:schemaRef ds:uri="http://schemas.microsoft.com/office/2006/metadata/properties"/>
    <ds:schemaRef ds:uri="12a172fe-0250-434a-85cf-03b10810c5e5"/>
    <ds:schemaRef ds:uri="http://purl.org/dc/terms/"/>
    <ds:schemaRef ds:uri="http://www.w3.org/XML/1998/namespace"/>
    <ds:schemaRef ds:uri="http://schemas.microsoft.com/office/infopath/2007/PartnerControls"/>
    <ds:schemaRef ds:uri="230e9df3-be65-4c73-a93b-d1236ebd677e"/>
  </ds:schemaRefs>
</ds:datastoreItem>
</file>

<file path=customXml/itemProps2.xml><?xml version="1.0" encoding="utf-8"?>
<ds:datastoreItem xmlns:ds="http://schemas.openxmlformats.org/officeDocument/2006/customXml" ds:itemID="{99E0065C-627B-42FD-A7AD-D2ABAFAC7E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2a172fe-0250-434a-85cf-03b10810c5e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Build_2015_Template_v03</Template>
  <TotalTime>504</TotalTime>
  <Words>619</Words>
  <Application>Microsoft Office PowerPoint</Application>
  <PresentationFormat>Custom</PresentationFormat>
  <Paragraphs>88</Paragraphs>
  <Slides>10</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ＭＳ Ｐゴシック</vt:lpstr>
      <vt:lpstr>Arial</vt:lpstr>
      <vt:lpstr>Avenir LT Pro 45 Book</vt:lpstr>
      <vt:lpstr>Consolas</vt:lpstr>
      <vt:lpstr>Segoe UI</vt:lpstr>
      <vt:lpstr>Segoe UI Light</vt:lpstr>
      <vt:lpstr>5-30629_Build_Template_WHITE</vt:lpstr>
      <vt:lpstr>1_5-30629_Build_Template_WHITE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ASTORIA“: Build great Windows apps with your Android code</dc:title>
  <dc:subject>Build 2015</dc:subject>
  <dc:creator>Shows</dc:creator>
  <cp:keywords>Build 2015</cp:keywords>
  <dc:description>Template: Mitchell Derrey, Silver Fox Productions
Formatting: 
Audience Type:</dc:description>
  <cp:lastModifiedBy>Oleksandr Krakovetskiy</cp:lastModifiedBy>
  <cp:revision>62</cp:revision>
  <dcterms:created xsi:type="dcterms:W3CDTF">2015-04-29T16:55:04Z</dcterms:created>
  <dcterms:modified xsi:type="dcterms:W3CDTF">2015-11-04T18:01:38Z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173;#Moscone Center|d4f36a2e-dd0d-4424-990f-7c93b4e9f063</vt:lpwstr>
  </property>
  <property fmtid="{D5CDD505-2E9C-101B-9397-08002B2CF9AE}" pid="7" name="Track">
    <vt:lpwstr/>
  </property>
  <property fmtid="{D5CDD505-2E9C-101B-9397-08002B2CF9AE}" pid="8" name="Event Location">
    <vt:lpwstr>172;#San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Audience1">
    <vt:lpwstr/>
  </property>
  <property fmtid="{D5CDD505-2E9C-101B-9397-08002B2CF9AE}" pid="12" name="TaxKeyword">
    <vt:lpwstr>170;#Build 2015|54419920-0a06-43b0-b2df-79127b266d93</vt:lpwstr>
  </property>
  <property fmtid="{D5CDD505-2E9C-101B-9397-08002B2CF9AE}" pid="13" name="Event Name">
    <vt:lpwstr>171;#BUILD|58542b36-5bf5-46a6-a53f-a41fb7a73785</vt:lpwstr>
  </property>
</Properties>
</file>