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7" r:id="rId3"/>
    <p:sldId id="289" r:id="rId4"/>
    <p:sldId id="283" r:id="rId5"/>
    <p:sldId id="261" r:id="rId6"/>
    <p:sldId id="288" r:id="rId7"/>
    <p:sldId id="287" r:id="rId8"/>
    <p:sldId id="26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A6C571-17EF-43FA-9F0E-0064EF3F1E35}">
          <p14:sldIdLst>
            <p14:sldId id="259"/>
            <p14:sldId id="267"/>
            <p14:sldId id="289"/>
            <p14:sldId id="283"/>
            <p14:sldId id="261"/>
            <p14:sldId id="288"/>
          </p14:sldIdLst>
        </p14:section>
        <p14:section name="Untitled Section" id="{4C79D600-F887-4416-8802-6E47E575A6C4}">
          <p14:sldIdLst>
            <p14:sldId id="287"/>
          </p14:sldIdLst>
        </p14:section>
        <p14:section name="Untitled Section" id="{72A63EEF-23FD-4713-94ED-28D5F3946BF2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5C3"/>
    <a:srgbClr val="68BA30"/>
    <a:srgbClr val="444F5E"/>
    <a:srgbClr val="39425D"/>
    <a:srgbClr val="414B59"/>
    <a:srgbClr val="515F6B"/>
    <a:srgbClr val="FF014A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1" autoAdjust="0"/>
    <p:restoredTop sz="94681" autoAdjust="0"/>
  </p:normalViewPr>
  <p:slideViewPr>
    <p:cSldViewPr>
      <p:cViewPr varScale="1">
        <p:scale>
          <a:sx n="114" d="100"/>
          <a:sy n="114" d="100"/>
        </p:scale>
        <p:origin x="126" y="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C00FF-70C5-4F88-86B1-DF8A58A3B3ED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FE692-C37E-4D66-9CF8-81FAF97BD4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82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46A8A5DD-45EB-43C3-BF23-137ED72A4E5D}" type="slidenum">
              <a:rPr lang="en-JM" smtClean="0"/>
              <a:pPr eaLnBrk="1" hangingPunct="1"/>
              <a:t>1</a:t>
            </a:fld>
            <a:endParaRPr lang="en-JM" smtClean="0"/>
          </a:p>
        </p:txBody>
      </p:sp>
    </p:spTree>
    <p:extLst>
      <p:ext uri="{BB962C8B-B14F-4D97-AF65-F5344CB8AC3E}">
        <p14:creationId xmlns:p14="http://schemas.microsoft.com/office/powerpoint/2010/main" val="376494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46A8A5DD-45EB-43C3-BF23-137ED72A4E5D}" type="slidenum">
              <a:rPr lang="en-JM" smtClean="0"/>
              <a:pPr eaLnBrk="1" hangingPunct="1"/>
              <a:t>2</a:t>
            </a:fld>
            <a:endParaRPr lang="en-JM" smtClean="0"/>
          </a:p>
        </p:txBody>
      </p:sp>
    </p:spTree>
    <p:extLst>
      <p:ext uri="{BB962C8B-B14F-4D97-AF65-F5344CB8AC3E}">
        <p14:creationId xmlns:p14="http://schemas.microsoft.com/office/powerpoint/2010/main" val="350160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46A8A5DD-45EB-43C3-BF23-137ED72A4E5D}" type="slidenum">
              <a:rPr lang="en-JM" smtClean="0"/>
              <a:pPr eaLnBrk="1" hangingPunct="1"/>
              <a:t>5</a:t>
            </a:fld>
            <a:endParaRPr lang="en-JM" smtClean="0"/>
          </a:p>
        </p:txBody>
      </p:sp>
    </p:spTree>
    <p:extLst>
      <p:ext uri="{BB962C8B-B14F-4D97-AF65-F5344CB8AC3E}">
        <p14:creationId xmlns:p14="http://schemas.microsoft.com/office/powerpoint/2010/main" val="373920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46A8A5DD-45EB-43C3-BF23-137ED72A4E5D}" type="slidenum">
              <a:rPr lang="en-JM" smtClean="0"/>
              <a:pPr eaLnBrk="1" hangingPunct="1"/>
              <a:t>8</a:t>
            </a:fld>
            <a:endParaRPr lang="en-JM" smtClean="0"/>
          </a:p>
        </p:txBody>
      </p:sp>
    </p:spTree>
    <p:extLst>
      <p:ext uri="{BB962C8B-B14F-4D97-AF65-F5344CB8AC3E}">
        <p14:creationId xmlns:p14="http://schemas.microsoft.com/office/powerpoint/2010/main" val="364283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5DC2-6028-4C56-A160-7103C23E5318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A4BD-D4F6-47B3-8325-9B8D64581A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09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5DC2-6028-4C56-A160-7103C23E5318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A4BD-D4F6-47B3-8325-9B8D64581A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80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5DC2-6028-4C56-A160-7103C23E5318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A4BD-D4F6-47B3-8325-9B8D64581A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164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supa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86400" cy="6858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8BC0-32BE-40C6-BD0A-C3447D326494}" type="datetime1">
              <a:rPr lang="en-JM"/>
              <a:pPr>
                <a:defRPr/>
              </a:pPr>
              <a:t>14/12/2015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WWW.ITEDUCATE.COM.UA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E27FA-9987-4EA2-ACDF-9AF80640F77A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54836311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5DC2-6028-4C56-A160-7103C23E5318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A4BD-D4F6-47B3-8325-9B8D64581A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62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5DC2-6028-4C56-A160-7103C23E5318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A4BD-D4F6-47B3-8325-9B8D64581A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78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5DC2-6028-4C56-A160-7103C23E5318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A4BD-D4F6-47B3-8325-9B8D64581A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5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5DC2-6028-4C56-A160-7103C23E5318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A4BD-D4F6-47B3-8325-9B8D64581A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87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5DC2-6028-4C56-A160-7103C23E5318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A4BD-D4F6-47B3-8325-9B8D64581A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40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5DC2-6028-4C56-A160-7103C23E5318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A4BD-D4F6-47B3-8325-9B8D64581A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23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5DC2-6028-4C56-A160-7103C23E5318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A4BD-D4F6-47B3-8325-9B8D64581A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94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5DC2-6028-4C56-A160-7103C23E5318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A4BD-D4F6-47B3-8325-9B8D64581A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66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5DC2-6028-4C56-A160-7103C23E5318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A4BD-D4F6-47B3-8325-9B8D64581A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5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Yuriy\Desktop\Lviv Router_images\newDesign_final_appSto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190" y="2276872"/>
            <a:ext cx="3240360" cy="3240360"/>
          </a:xfrm>
          <a:prstGeom prst="rect">
            <a:avLst/>
          </a:prstGeom>
          <a:noFill/>
          <a:scene3d>
            <a:camera prst="orthographicFront"/>
            <a:lightRig rig="threePt" dir="t">
              <a:rot lat="0" lon="0" rev="0"/>
            </a:lightRig>
          </a:scene3d>
          <a:sp3d prstMaterial="dkEdge">
            <a:extrusionClr>
              <a:schemeClr val="bg1"/>
            </a:extrusionClr>
            <a:contourClr>
              <a:schemeClr val="tx1">
                <a:lumMod val="50000"/>
                <a:lumOff val="50000"/>
              </a:schemeClr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23528" y="336848"/>
            <a:ext cx="8429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000" dirty="0" smtClean="0">
                <a:solidFill>
                  <a:schemeClr val="accent3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LvivRouter</a:t>
            </a:r>
            <a:endParaRPr lang="ru-RU" sz="8000" dirty="0">
              <a:solidFill>
                <a:schemeClr val="tx1">
                  <a:lumMod val="50000"/>
                  <a:lumOff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48662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491880" y="6309320"/>
            <a:ext cx="2133600" cy="365125"/>
          </a:xfrm>
        </p:spPr>
        <p:txBody>
          <a:bodyPr/>
          <a:lstStyle/>
          <a:p>
            <a:pPr lvl="0" algn="ctr"/>
            <a:r>
              <a:rPr lang="en-US" sz="1400" b="1" i="1" dirty="0">
                <a:solidFill>
                  <a:srgbClr val="515F6B"/>
                </a:solidFill>
              </a:rPr>
              <a:t>2</a:t>
            </a:r>
            <a:endParaRPr lang="en-JM" sz="1400" b="1" i="1" dirty="0">
              <a:solidFill>
                <a:srgbClr val="515F6B"/>
              </a:solidFill>
            </a:endParaRPr>
          </a:p>
        </p:txBody>
      </p:sp>
      <p:sp>
        <p:nvSpPr>
          <p:cNvPr id="9" name="Заголовок 56"/>
          <p:cNvSpPr>
            <a:spLocks noGrp="1"/>
          </p:cNvSpPr>
          <p:nvPr>
            <p:ph type="title"/>
          </p:nvPr>
        </p:nvSpPr>
        <p:spPr>
          <a:xfrm>
            <a:off x="457201" y="71414"/>
            <a:ext cx="8229600" cy="836712"/>
          </a:xfrm>
        </p:spPr>
        <p:txBody>
          <a:bodyPr>
            <a:normAutofit/>
          </a:bodyPr>
          <a:lstStyle/>
          <a:p>
            <a:pPr lvl="0" algn="ctr"/>
            <a:r>
              <a:rPr lang="en-US" b="0" dirty="0" smtClean="0"/>
              <a:t>MIND MAP</a:t>
            </a:r>
            <a:endParaRPr lang="uk-UA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38" y="1373797"/>
            <a:ext cx="5817382" cy="41434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Flowchart: Process 19"/>
          <p:cNvSpPr/>
          <p:nvPr/>
        </p:nvSpPr>
        <p:spPr>
          <a:xfrm>
            <a:off x="5652120" y="1988840"/>
            <a:ext cx="1296144" cy="792088"/>
          </a:xfrm>
          <a:prstGeom prst="flowChartProcess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uk-UA" sz="4000" i="1" dirty="0" smtClean="0">
              <a:ln w="6350">
                <a:solidFill>
                  <a:schemeClr val="tx1"/>
                </a:solidFill>
              </a:ln>
              <a:latin typeface="+mj-lt"/>
              <a:cs typeface="Open Sans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652120" y="692696"/>
            <a:ext cx="504056" cy="1296144"/>
          </a:xfrm>
          <a:prstGeom prst="line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948264" y="2240696"/>
            <a:ext cx="1952475" cy="540232"/>
          </a:xfrm>
          <a:prstGeom prst="line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652120" y="2240696"/>
            <a:ext cx="504056" cy="540232"/>
          </a:xfrm>
          <a:prstGeom prst="line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>
          <a:xfrm>
            <a:off x="5004048" y="3429000"/>
            <a:ext cx="1296144" cy="792088"/>
          </a:xfrm>
          <a:prstGeom prst="flowChartProcess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uk-UA" dirty="0">
              <a:ln w="6350">
                <a:solidFill>
                  <a:schemeClr val="tx1"/>
                </a:solidFill>
              </a:ln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300192" y="3429000"/>
            <a:ext cx="2528539" cy="576064"/>
          </a:xfrm>
          <a:prstGeom prst="line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004048" y="3429000"/>
            <a:ext cx="1080120" cy="576064"/>
          </a:xfrm>
          <a:prstGeom prst="line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004048" y="4221088"/>
            <a:ext cx="1080120" cy="1331976"/>
          </a:xfrm>
          <a:prstGeom prst="line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005064"/>
            <a:ext cx="2744563" cy="154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7" name="Flowchart: Process 46"/>
          <p:cNvSpPr/>
          <p:nvPr/>
        </p:nvSpPr>
        <p:spPr>
          <a:xfrm>
            <a:off x="2771800" y="3861048"/>
            <a:ext cx="1296144" cy="792088"/>
          </a:xfrm>
          <a:prstGeom prst="flowChartProcess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uk-UA" dirty="0">
              <a:ln w="6350">
                <a:solidFill>
                  <a:schemeClr val="tx1"/>
                </a:solidFill>
              </a:ln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9" y="4293096"/>
            <a:ext cx="2744563" cy="154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48" name="Straight Connector 47"/>
          <p:cNvCxnSpPr/>
          <p:nvPr/>
        </p:nvCxnSpPr>
        <p:spPr>
          <a:xfrm flipH="1">
            <a:off x="315269" y="3861048"/>
            <a:ext cx="2456531" cy="432048"/>
          </a:xfrm>
          <a:prstGeom prst="line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59832" y="4653136"/>
            <a:ext cx="1008112" cy="1187960"/>
          </a:xfrm>
          <a:prstGeom prst="line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059832" y="3861048"/>
            <a:ext cx="1008113" cy="432048"/>
          </a:xfrm>
          <a:prstGeom prst="line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Process 63"/>
          <p:cNvSpPr/>
          <p:nvPr/>
        </p:nvSpPr>
        <p:spPr>
          <a:xfrm>
            <a:off x="2764954" y="3032956"/>
            <a:ext cx="1296144" cy="792088"/>
          </a:xfrm>
          <a:prstGeom prst="flowChartProcess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uk-UA" dirty="0">
              <a:ln w="6350">
                <a:solidFill>
                  <a:schemeClr val="tx1"/>
                </a:solidFill>
              </a:ln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2744562" cy="154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8" name="Straight Connector 67"/>
          <p:cNvCxnSpPr/>
          <p:nvPr/>
        </p:nvCxnSpPr>
        <p:spPr>
          <a:xfrm flipH="1" flipV="1">
            <a:off x="2996082" y="1844824"/>
            <a:ext cx="1071863" cy="1188132"/>
          </a:xfrm>
          <a:prstGeom prst="line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2996082" y="3392824"/>
            <a:ext cx="1065017" cy="432220"/>
          </a:xfrm>
          <a:prstGeom prst="line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251520" y="3392824"/>
            <a:ext cx="2520280" cy="432220"/>
          </a:xfrm>
          <a:prstGeom prst="line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7" y="692696"/>
            <a:ext cx="2744562" cy="154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8662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/>
          <p:cNvSpPr/>
          <p:nvPr/>
        </p:nvSpPr>
        <p:spPr>
          <a:xfrm>
            <a:off x="4139952" y="1484784"/>
            <a:ext cx="4435907" cy="4392488"/>
          </a:xfrm>
          <a:prstGeom prst="cloud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uk-UA" sz="4000" i="1" dirty="0" smtClean="0">
              <a:latin typeface="+mj-lt"/>
              <a:cs typeface="Open Sans"/>
            </a:endParaRPr>
          </a:p>
        </p:txBody>
      </p:sp>
      <p:sp>
        <p:nvSpPr>
          <p:cNvPr id="5" name="Заголовок 56"/>
          <p:cNvSpPr>
            <a:spLocks noGrp="1"/>
          </p:cNvSpPr>
          <p:nvPr>
            <p:ph type="title"/>
          </p:nvPr>
        </p:nvSpPr>
        <p:spPr>
          <a:xfrm>
            <a:off x="457201" y="71414"/>
            <a:ext cx="8229600" cy="836712"/>
          </a:xfrm>
        </p:spPr>
        <p:txBody>
          <a:bodyPr>
            <a:normAutofit/>
          </a:bodyPr>
          <a:lstStyle/>
          <a:p>
            <a:pPr lvl="0" algn="ctr"/>
            <a:r>
              <a:rPr lang="en-US" b="0" dirty="0" err="1" smtClean="0"/>
              <a:t>Lviv</a:t>
            </a:r>
            <a:r>
              <a:rPr lang="en-US" b="0" dirty="0" smtClean="0"/>
              <a:t> router Structure</a:t>
            </a:r>
            <a:endParaRPr lang="uk-UA" b="0" dirty="0"/>
          </a:p>
        </p:txBody>
      </p:sp>
      <p:pic>
        <p:nvPicPr>
          <p:cNvPr id="3074" name="Picture 2" descr="C:\Users\Yuriy\Desktop\Lviv Router_images\pimgpsh_fullsize_dist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11263"/>
            <a:ext cx="1915938" cy="34354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C:\Users\Yuriy\Desktop\Lviv Router_images\OSM_fixed_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785" y="2132856"/>
            <a:ext cx="1368152" cy="13681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654140"/>
            <a:ext cx="1296144" cy="12961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Arrow Connector 9"/>
          <p:cNvCxnSpPr/>
          <p:nvPr/>
        </p:nvCxnSpPr>
        <p:spPr>
          <a:xfrm>
            <a:off x="2771800" y="3429000"/>
            <a:ext cx="115212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2561" y="514673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Lviv</a:t>
            </a:r>
            <a:r>
              <a:rPr lang="en-US" dirty="0" smtClean="0"/>
              <a:t> Router</a:t>
            </a:r>
            <a:endParaRPr lang="uk-UA" dirty="0"/>
          </a:p>
        </p:txBody>
      </p:sp>
      <p:sp>
        <p:nvSpPr>
          <p:cNvPr id="14" name="TextBox 13"/>
          <p:cNvSpPr txBox="1"/>
          <p:nvPr/>
        </p:nvSpPr>
        <p:spPr>
          <a:xfrm>
            <a:off x="5279168" y="4929805"/>
            <a:ext cx="111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Base</a:t>
            </a:r>
            <a:endParaRPr lang="uk-UA" dirty="0"/>
          </a:p>
        </p:txBody>
      </p:sp>
      <p:sp>
        <p:nvSpPr>
          <p:cNvPr id="15" name="TextBox 14"/>
          <p:cNvSpPr txBox="1"/>
          <p:nvPr/>
        </p:nvSpPr>
        <p:spPr>
          <a:xfrm>
            <a:off x="6720725" y="331634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</a:t>
            </a:r>
            <a:endParaRPr lang="uk-UA" dirty="0"/>
          </a:p>
        </p:txBody>
      </p:sp>
      <p:sp>
        <p:nvSpPr>
          <p:cNvPr id="16" name="TextBox 15"/>
          <p:cNvSpPr txBox="1"/>
          <p:nvPr/>
        </p:nvSpPr>
        <p:spPr>
          <a:xfrm>
            <a:off x="5868144" y="594928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uk-UA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491880" y="6309320"/>
            <a:ext cx="2133600" cy="365125"/>
          </a:xfrm>
        </p:spPr>
        <p:txBody>
          <a:bodyPr/>
          <a:lstStyle/>
          <a:p>
            <a:pPr lvl="0" algn="ctr"/>
            <a:r>
              <a:rPr lang="en-US" sz="1400" b="1" i="1" dirty="0">
                <a:solidFill>
                  <a:srgbClr val="515F6B"/>
                </a:solidFill>
              </a:rPr>
              <a:t>3</a:t>
            </a:r>
            <a:endParaRPr lang="en-JM" sz="1400" b="1" i="1" dirty="0">
              <a:solidFill>
                <a:srgbClr val="515F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491880" y="6309320"/>
            <a:ext cx="2133600" cy="365125"/>
          </a:xfrm>
        </p:spPr>
        <p:txBody>
          <a:bodyPr/>
          <a:lstStyle/>
          <a:p>
            <a:pPr lvl="0" algn="ctr"/>
            <a:r>
              <a:rPr lang="en-JM" sz="1400" b="1" i="1" dirty="0">
                <a:solidFill>
                  <a:srgbClr val="515F6B"/>
                </a:solidFill>
              </a:rPr>
              <a:t>4</a:t>
            </a:r>
            <a:endParaRPr lang="en-JM" sz="1400" b="1" i="1" dirty="0">
              <a:solidFill>
                <a:srgbClr val="515F6B"/>
              </a:solidFill>
            </a:endParaRPr>
          </a:p>
        </p:txBody>
      </p:sp>
      <p:sp>
        <p:nvSpPr>
          <p:cNvPr id="9" name="Заголовок 56"/>
          <p:cNvSpPr txBox="1">
            <a:spLocks/>
          </p:cNvSpPr>
          <p:nvPr/>
        </p:nvSpPr>
        <p:spPr>
          <a:xfrm>
            <a:off x="546416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base structure</a:t>
            </a:r>
            <a:endParaRPr lang="uk-UA" dirty="0"/>
          </a:p>
        </p:txBody>
      </p:sp>
      <p:sp>
        <p:nvSpPr>
          <p:cNvPr id="21" name="Rounded Rectangle 20"/>
          <p:cNvSpPr/>
          <p:nvPr/>
        </p:nvSpPr>
        <p:spPr>
          <a:xfrm>
            <a:off x="395536" y="1143000"/>
            <a:ext cx="8380480" cy="4950296"/>
          </a:xfrm>
          <a:prstGeom prst="roundRect">
            <a:avLst/>
          </a:prstGeom>
          <a:ln/>
          <a:effectLst>
            <a:outerShdw blurRad="762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uk-UA" sz="4000" i="1" dirty="0" smtClean="0">
              <a:latin typeface="+mj-lt"/>
              <a:cs typeface="Open Sans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83568" y="1972072"/>
            <a:ext cx="3744416" cy="3888432"/>
          </a:xfrm>
          <a:prstGeom prst="roundRect">
            <a:avLst/>
          </a:prstGeom>
          <a:ln/>
          <a:effectLst>
            <a:outerShdw blurRad="762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uk-UA" sz="4000" i="1" dirty="0" smtClean="0">
              <a:latin typeface="+mj-lt"/>
              <a:cs typeface="Open San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16016" y="1988840"/>
            <a:ext cx="3744416" cy="3888432"/>
          </a:xfrm>
          <a:prstGeom prst="roundRect">
            <a:avLst/>
          </a:prstGeom>
          <a:ln/>
          <a:effectLst>
            <a:outerShdw blurRad="762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uk-UA" sz="4000" i="1" dirty="0" smtClean="0">
              <a:latin typeface="+mj-lt"/>
              <a:cs typeface="Open Sans"/>
            </a:endParaRPr>
          </a:p>
        </p:txBody>
      </p:sp>
      <p:sp>
        <p:nvSpPr>
          <p:cNvPr id="25" name="Folded Corner 24"/>
          <p:cNvSpPr/>
          <p:nvPr/>
        </p:nvSpPr>
        <p:spPr>
          <a:xfrm>
            <a:off x="971600" y="2891805"/>
            <a:ext cx="1440160" cy="2088232"/>
          </a:xfrm>
          <a:prstGeom prst="foldedCorner">
            <a:avLst/>
          </a:prstGeom>
          <a:ln/>
          <a:effectLst>
            <a:outerShdw blurRad="762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Streets</a:t>
            </a:r>
            <a:endParaRPr lang="uk-UA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olded Corner 26"/>
          <p:cNvSpPr/>
          <p:nvPr/>
        </p:nvSpPr>
        <p:spPr>
          <a:xfrm>
            <a:off x="2707035" y="2891805"/>
            <a:ext cx="1440160" cy="2088232"/>
          </a:xfrm>
          <a:prstGeom prst="foldedCorner">
            <a:avLst/>
          </a:prstGeom>
          <a:ln/>
          <a:effectLst>
            <a:outerShdw blurRad="762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Buildings</a:t>
            </a:r>
            <a:endParaRPr lang="uk-UA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olded Corner 27"/>
          <p:cNvSpPr/>
          <p:nvPr/>
        </p:nvSpPr>
        <p:spPr>
          <a:xfrm>
            <a:off x="5058147" y="2691781"/>
            <a:ext cx="1224136" cy="1152128"/>
          </a:xfrm>
          <a:prstGeom prst="foldedCorner">
            <a:avLst/>
          </a:prstGeom>
          <a:ln/>
          <a:effectLst>
            <a:outerShdw blurRad="762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i="1" dirty="0" smtClean="0">
                <a:latin typeface="+mj-lt"/>
                <a:cs typeface="Open Sans"/>
              </a:rPr>
              <a:t>Routes</a:t>
            </a:r>
            <a:endParaRPr lang="uk-UA" sz="2400" i="1" dirty="0" smtClean="0">
              <a:latin typeface="+mj-lt"/>
              <a:cs typeface="Open Sans"/>
            </a:endParaRPr>
          </a:p>
        </p:txBody>
      </p:sp>
      <p:sp>
        <p:nvSpPr>
          <p:cNvPr id="32" name="Folded Corner 31"/>
          <p:cNvSpPr/>
          <p:nvPr/>
        </p:nvSpPr>
        <p:spPr>
          <a:xfrm>
            <a:off x="6944072" y="2712926"/>
            <a:ext cx="1224136" cy="1130983"/>
          </a:xfrm>
          <a:prstGeom prst="foldedCorner">
            <a:avLst/>
          </a:prstGeom>
          <a:ln/>
          <a:effectLst>
            <a:outerShdw blurRad="762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latin typeface="+mj-lt"/>
                <a:cs typeface="Open Sans"/>
              </a:rPr>
              <a:t>S</a:t>
            </a:r>
            <a:r>
              <a:rPr lang="en-US" sz="2400" i="1" dirty="0" smtClean="0">
                <a:latin typeface="+mj-lt"/>
                <a:cs typeface="Open Sans"/>
              </a:rPr>
              <a:t>tations</a:t>
            </a:r>
            <a:endParaRPr lang="uk-UA" sz="2400" i="1" dirty="0" smtClean="0">
              <a:latin typeface="+mj-lt"/>
              <a:cs typeface="Open Sans"/>
            </a:endParaRPr>
          </a:p>
        </p:txBody>
      </p:sp>
      <p:sp>
        <p:nvSpPr>
          <p:cNvPr id="33" name="Folded Corner 32"/>
          <p:cNvSpPr/>
          <p:nvPr/>
        </p:nvSpPr>
        <p:spPr>
          <a:xfrm>
            <a:off x="6051401" y="4619973"/>
            <a:ext cx="1224136" cy="1106810"/>
          </a:xfrm>
          <a:prstGeom prst="foldedCorner">
            <a:avLst/>
          </a:prstGeom>
          <a:ln/>
          <a:effectLst>
            <a:outerShdw blurRad="762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i="1" dirty="0" smtClean="0">
                <a:latin typeface="+mj-lt"/>
                <a:cs typeface="Open Sans"/>
              </a:rPr>
              <a:t>Stops</a:t>
            </a:r>
          </a:p>
        </p:txBody>
      </p:sp>
      <p:sp>
        <p:nvSpPr>
          <p:cNvPr id="34" name="Folded Corner 33"/>
          <p:cNvSpPr/>
          <p:nvPr/>
        </p:nvSpPr>
        <p:spPr>
          <a:xfrm>
            <a:off x="1475656" y="1994570"/>
            <a:ext cx="2088232" cy="914400"/>
          </a:xfrm>
          <a:prstGeom prst="foldedCorner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endParaRPr lang="uk-UA" sz="2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olded Corner 34"/>
          <p:cNvSpPr/>
          <p:nvPr/>
        </p:nvSpPr>
        <p:spPr>
          <a:xfrm>
            <a:off x="5724128" y="1924100"/>
            <a:ext cx="2088232" cy="914400"/>
          </a:xfrm>
          <a:prstGeom prst="foldedCorner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endParaRPr lang="uk-UA" sz="2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979182" y="3935921"/>
            <a:ext cx="468052" cy="5731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838966" y="3935921"/>
            <a:ext cx="458234" cy="5731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Заголовок 56"/>
          <p:cNvSpPr>
            <a:spLocks noGrp="1"/>
          </p:cNvSpPr>
          <p:nvPr>
            <p:ph type="title"/>
          </p:nvPr>
        </p:nvSpPr>
        <p:spPr>
          <a:xfrm>
            <a:off x="546416" y="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Data base static resources</a:t>
            </a:r>
            <a:endParaRPr lang="uk-UA" dirty="0"/>
          </a:p>
        </p:txBody>
      </p:sp>
      <p:sp>
        <p:nvSpPr>
          <p:cNvPr id="49" name="Text Placeholder 4"/>
          <p:cNvSpPr txBox="1">
            <a:spLocks/>
          </p:cNvSpPr>
          <p:nvPr/>
        </p:nvSpPr>
        <p:spPr>
          <a:xfrm>
            <a:off x="1525568" y="4540364"/>
            <a:ext cx="6840760" cy="100811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endParaRPr lang="en-JM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491880" y="6309320"/>
            <a:ext cx="2133600" cy="365125"/>
          </a:xfrm>
        </p:spPr>
        <p:txBody>
          <a:bodyPr/>
          <a:lstStyle/>
          <a:p>
            <a:pPr lvl="0" algn="ctr"/>
            <a:r>
              <a:rPr lang="en-US" sz="1400" b="1" i="1" dirty="0">
                <a:solidFill>
                  <a:srgbClr val="515F6B"/>
                </a:solidFill>
              </a:rPr>
              <a:t>5</a:t>
            </a:r>
            <a:endParaRPr lang="en-JM" sz="1400" b="1" i="1" dirty="0">
              <a:solidFill>
                <a:srgbClr val="515F6B"/>
              </a:solidFill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184" y="2602224"/>
            <a:ext cx="1656184" cy="1656184"/>
          </a:xfrm>
          <a:effectLst/>
        </p:spPr>
      </p:pic>
      <p:sp>
        <p:nvSpPr>
          <p:cNvPr id="19" name="Oval 18"/>
          <p:cNvSpPr/>
          <p:nvPr/>
        </p:nvSpPr>
        <p:spPr>
          <a:xfrm>
            <a:off x="424528" y="4137096"/>
            <a:ext cx="2160240" cy="1224136"/>
          </a:xfrm>
          <a:prstGeom prst="ellipse">
            <a:avLst/>
          </a:prstGeom>
          <a:solidFill>
            <a:schemeClr val="bg1"/>
          </a:solidFill>
          <a:ln>
            <a:solidFill>
              <a:srgbClr val="3B85C3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Mapia</a:t>
            </a:r>
            <a:endParaRPr lang="uk-UA" sz="2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05688" y="2629688"/>
            <a:ext cx="1120120" cy="499296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73440" y="1837600"/>
            <a:ext cx="2160240" cy="1224136"/>
          </a:xfrm>
          <a:prstGeom prst="ellipse">
            <a:avLst/>
          </a:prstGeom>
          <a:solidFill>
            <a:schemeClr val="bg1"/>
          </a:solidFill>
          <a:ln>
            <a:solidFill>
              <a:srgbClr val="3B85C3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index</a:t>
            </a:r>
            <a:endParaRPr lang="uk-UA" sz="2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725808" y="2804948"/>
            <a:ext cx="2160240" cy="1224136"/>
          </a:xfrm>
          <a:prstGeom prst="ellipse">
            <a:avLst/>
          </a:prstGeom>
          <a:solidFill>
            <a:schemeClr val="bg1"/>
          </a:solidFill>
          <a:ln>
            <a:solidFill>
              <a:srgbClr val="3B85C3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Maps</a:t>
            </a:r>
            <a:endParaRPr lang="uk-UA" sz="2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605688" y="3741053"/>
            <a:ext cx="1152128" cy="72007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4" idx="1"/>
          </p:cNvCxnSpPr>
          <p:nvPr/>
        </p:nvCxnSpPr>
        <p:spPr>
          <a:xfrm>
            <a:off x="5990064" y="3430316"/>
            <a:ext cx="108012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662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management system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491880" y="6309320"/>
            <a:ext cx="2133600" cy="365125"/>
          </a:xfrm>
        </p:spPr>
        <p:txBody>
          <a:bodyPr/>
          <a:lstStyle/>
          <a:p>
            <a:pPr lvl="0" algn="ctr"/>
            <a:r>
              <a:rPr lang="en-JM" sz="1400" b="1" i="1" dirty="0" smtClean="0">
                <a:solidFill>
                  <a:srgbClr val="515F6B"/>
                </a:solidFill>
              </a:rPr>
              <a:t>6</a:t>
            </a:r>
            <a:endParaRPr lang="en-JM" sz="1400" b="1" i="1" dirty="0">
              <a:solidFill>
                <a:srgbClr val="515F6B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91877"/>
            <a:ext cx="8395883" cy="5001419"/>
          </a:xfrm>
        </p:spPr>
      </p:pic>
    </p:spTree>
    <p:extLst>
      <p:ext uri="{BB962C8B-B14F-4D97-AF65-F5344CB8AC3E}">
        <p14:creationId xmlns:p14="http://schemas.microsoft.com/office/powerpoint/2010/main" val="318448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491880" y="6309320"/>
            <a:ext cx="2133600" cy="365125"/>
          </a:xfrm>
        </p:spPr>
        <p:txBody>
          <a:bodyPr/>
          <a:lstStyle/>
          <a:p>
            <a:pPr lvl="0" algn="ctr"/>
            <a:r>
              <a:rPr lang="en-JM" sz="1400" b="1" i="1" dirty="0" smtClean="0">
                <a:solidFill>
                  <a:srgbClr val="515F6B"/>
                </a:solidFill>
              </a:rPr>
              <a:t>7</a:t>
            </a:r>
            <a:endParaRPr lang="en-JM" sz="1400" b="1" i="1" dirty="0">
              <a:solidFill>
                <a:srgbClr val="515F6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2780928"/>
            <a:ext cx="4241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Total installs by user –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84,679</a:t>
            </a:r>
            <a:endParaRPr lang="uk-UA" sz="2400" dirty="0"/>
          </a:p>
        </p:txBody>
      </p:sp>
      <p:sp>
        <p:nvSpPr>
          <p:cNvPr id="9" name="Rectangle 8"/>
          <p:cNvSpPr/>
          <p:nvPr/>
        </p:nvSpPr>
        <p:spPr>
          <a:xfrm>
            <a:off x="395536" y="5589240"/>
            <a:ext cx="461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 installs by user –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34,941</a:t>
            </a:r>
            <a:endParaRPr lang="uk-UA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717032"/>
            <a:ext cx="8360548" cy="1684203"/>
          </a:xfrm>
          <a:prstGeom prst="rect">
            <a:avLst/>
          </a:prstGeom>
          <a:ln>
            <a:noFill/>
          </a:ln>
          <a:effectLst>
            <a:outerShdw blurRad="177800" dist="101600" dir="2700000" algn="tl" rotWithShape="0">
              <a:schemeClr val="bg1">
                <a:lumMod val="50000"/>
                <a:alpha val="65000"/>
              </a:scheme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64" y="980728"/>
            <a:ext cx="8360548" cy="1629818"/>
          </a:xfrm>
          <a:prstGeom prst="rect">
            <a:avLst/>
          </a:prstGeom>
          <a:effectLst>
            <a:outerShdw blurRad="177800" dist="101600" dir="2700000" algn="ctr" rotWithShape="0">
              <a:schemeClr val="bg1">
                <a:lumMod val="50000"/>
                <a:alpha val="6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162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514806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0"/>
            <a:ext cx="3995936" cy="5517232"/>
          </a:xfrm>
          <a:prstGeom prst="rect">
            <a:avLst/>
          </a:prstGeom>
          <a:solidFill>
            <a:srgbClr val="414B5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Text Placeholder 4"/>
          <p:cNvSpPr txBox="1">
            <a:spLocks/>
          </p:cNvSpPr>
          <p:nvPr/>
        </p:nvSpPr>
        <p:spPr>
          <a:xfrm>
            <a:off x="503548" y="532777"/>
            <a:ext cx="4621204" cy="1096023"/>
          </a:xfrm>
          <a:prstGeom prst="rect">
            <a:avLst/>
          </a:prstGeom>
        </p:spPr>
        <p:txBody>
          <a:bodyPr rtlCol="0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b="1" dirty="0" smtClean="0">
                <a:solidFill>
                  <a:srgbClr val="68BA30"/>
                </a:solidFill>
                <a:latin typeface="+mj-lt"/>
                <a:ea typeface="Open Sans Semibold" pitchFamily="34" charset="0"/>
                <a:cs typeface="Mission Gothic Regular"/>
              </a:rPr>
              <a:t>Yuriy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8BA30"/>
                </a:solidFill>
                <a:effectLst/>
                <a:uLnTx/>
                <a:uFillTx/>
                <a:latin typeface="+mj-lt"/>
                <a:ea typeface="Open Sans Semibold" pitchFamily="34" charset="0"/>
                <a:cs typeface="Mission Gothic Regular"/>
              </a:rPr>
              <a:t>Ohrodniychuk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68BA30"/>
              </a:solidFill>
              <a:effectLst/>
              <a:uLnTx/>
              <a:uFillTx/>
              <a:latin typeface="+mj-lt"/>
              <a:cs typeface="Mission Gothic Regular"/>
            </a:endParaRPr>
          </a:p>
        </p:txBody>
      </p:sp>
      <p:sp>
        <p:nvSpPr>
          <p:cNvPr id="32" name="Text Placeholder 3"/>
          <p:cNvSpPr txBox="1">
            <a:spLocks/>
          </p:cNvSpPr>
          <p:nvPr/>
        </p:nvSpPr>
        <p:spPr bwMode="auto">
          <a:xfrm>
            <a:off x="461898" y="1484784"/>
            <a:ext cx="4662854" cy="3974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  <a:buClr>
                <a:srgbClr val="FF014A"/>
              </a:buClr>
            </a:pPr>
            <a:r>
              <a:rPr lang="en-US" sz="3200" dirty="0" smtClean="0"/>
              <a:t>CEO</a:t>
            </a:r>
            <a:endParaRPr lang="en-US" sz="2400" dirty="0" smtClean="0">
              <a:solidFill>
                <a:srgbClr val="424C53"/>
              </a:solidFill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FF014A"/>
              </a:buCl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 Software Engineer. </a:t>
            </a:r>
            <a:r>
              <a:rPr lang="en-US" sz="2000" dirty="0" smtClean="0">
                <a:cs typeface="Times New Roman" panose="02020603050405020304" pitchFamily="18" charset="0"/>
              </a:rPr>
              <a:t>15+ </a:t>
            </a:r>
            <a:r>
              <a:rPr lang="en-US" sz="2000" dirty="0">
                <a:cs typeface="Times New Roman" panose="02020603050405020304" pitchFamily="18" charset="0"/>
              </a:rPr>
              <a:t>years of experience in development. </a:t>
            </a:r>
            <a:r>
              <a:rPr lang="en-US" sz="2000" dirty="0" smtClean="0">
                <a:cs typeface="Times New Roman" panose="02020603050405020304" pitchFamily="18" charset="0"/>
              </a:rPr>
              <a:t>Co-founder </a:t>
            </a:r>
            <a:r>
              <a:rPr lang="en-US" sz="2000" dirty="0">
                <a:cs typeface="Times New Roman" panose="02020603050405020304" pitchFamily="18" charset="0"/>
              </a:rPr>
              <a:t>of UkrInSofT Company (</a:t>
            </a:r>
            <a:r>
              <a:rPr lang="en-US" sz="2000" dirty="0" err="1">
                <a:cs typeface="Times New Roman" panose="02020603050405020304" pitchFamily="18" charset="0"/>
              </a:rPr>
              <a:t>Lviv</a:t>
            </a:r>
            <a:r>
              <a:rPr lang="en-US" sz="2000" dirty="0">
                <a:cs typeface="Times New Roman" panose="02020603050405020304" pitchFamily="18" charset="0"/>
              </a:rPr>
              <a:t>).</a:t>
            </a:r>
            <a:endParaRPr lang="en-US" sz="2000" dirty="0" smtClean="0">
              <a:solidFill>
                <a:srgbClr val="424C53"/>
              </a:solidFill>
              <a:cs typeface="Times New Roman" panose="02020603050405020304" pitchFamily="18" charset="0"/>
            </a:endParaRPr>
          </a:p>
        </p:txBody>
      </p:sp>
      <p:sp>
        <p:nvSpPr>
          <p:cNvPr id="33" name="Text Placeholder 3"/>
          <p:cNvSpPr txBox="1">
            <a:spLocks/>
          </p:cNvSpPr>
          <p:nvPr/>
        </p:nvSpPr>
        <p:spPr bwMode="auto">
          <a:xfrm>
            <a:off x="5794125" y="2348880"/>
            <a:ext cx="2991845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sz="2000" b="1" dirty="0">
                <a:solidFill>
                  <a:srgbClr val="FFFFFF"/>
                </a:solidFill>
                <a:latin typeface="Calibri" pitchFamily="34" charset="0"/>
                <a:ea typeface="Open Sans Semibold" charset="0"/>
                <a:cs typeface="Open Sans Semibold" charset="0"/>
              </a:rPr>
              <a:t>CONTACT </a:t>
            </a:r>
            <a:r>
              <a:rPr lang="en-US" sz="2000" b="1" dirty="0" smtClean="0">
                <a:solidFill>
                  <a:srgbClr val="FFFFFF"/>
                </a:solidFill>
                <a:latin typeface="Calibri" pitchFamily="34" charset="0"/>
                <a:ea typeface="Open Sans Semibold" charset="0"/>
                <a:cs typeface="Open Sans Semibold" charset="0"/>
              </a:rPr>
              <a:t>INFORMATION</a:t>
            </a:r>
          </a:p>
          <a:p>
            <a:pPr lvl="0">
              <a:spcBef>
                <a:spcPct val="20000"/>
              </a:spcBef>
            </a:pPr>
            <a:endParaRPr lang="en-JM" sz="2000" b="1" dirty="0" smtClean="0">
              <a:solidFill>
                <a:srgbClr val="FFFFFF"/>
              </a:solidFill>
              <a:latin typeface="Calibri" pitchFamily="34" charset="0"/>
              <a:ea typeface="Open Sans Semibold" charset="0"/>
              <a:cs typeface="Open Sans Semibold" charset="0"/>
            </a:endParaRPr>
          </a:p>
          <a:p>
            <a:pPr lvl="0">
              <a:spcBef>
                <a:spcPct val="20000"/>
              </a:spcBef>
            </a:pPr>
            <a:r>
              <a:rPr lang="en-JM" sz="2000" dirty="0" smtClean="0">
                <a:solidFill>
                  <a:srgbClr val="FFFFFF"/>
                </a:solidFill>
                <a:latin typeface="Calibri" pitchFamily="34" charset="0"/>
                <a:ea typeface="Open Sans Semibold" charset="0"/>
                <a:cs typeface="Open Sans Semibold" charset="0"/>
              </a:rPr>
              <a:t>fb.com/</a:t>
            </a:r>
            <a:r>
              <a:rPr lang="en-JM" sz="2000" dirty="0" err="1" smtClean="0">
                <a:solidFill>
                  <a:srgbClr val="FFFFFF"/>
                </a:solidFill>
                <a:latin typeface="Calibri" pitchFamily="34" charset="0"/>
                <a:ea typeface="Open Sans Semibold" charset="0"/>
                <a:cs typeface="Open Sans Semibold" charset="0"/>
              </a:rPr>
              <a:t>yura.ohrodniychuk</a:t>
            </a:r>
            <a:endParaRPr lang="en-JM" sz="2000" dirty="0" smtClean="0">
              <a:solidFill>
                <a:srgbClr val="FFFFFF"/>
              </a:solidFill>
              <a:latin typeface="Calibri" pitchFamily="34" charset="0"/>
              <a:ea typeface="Open Sans Semibold" charset="0"/>
              <a:cs typeface="Open Sans Semibold" charset="0"/>
            </a:endParaRPr>
          </a:p>
          <a:p>
            <a:pPr>
              <a:spcBef>
                <a:spcPct val="20000"/>
              </a:spcBef>
            </a:pPr>
            <a:r>
              <a:rPr lang="pl-PL" sz="2000" dirty="0" smtClean="0">
                <a:solidFill>
                  <a:schemeClr val="bg1"/>
                </a:solidFill>
              </a:rPr>
              <a:t>yohrodn@ukrinsoft.com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  <a:cs typeface="Calibri" pitchFamily="34" charset="0"/>
              </a:rPr>
              <a:t>Skype: o-</a:t>
            </a:r>
            <a:r>
              <a:rPr lang="en-US" sz="2000" dirty="0" err="1" smtClean="0">
                <a:solidFill>
                  <a:schemeClr val="bg1"/>
                </a:solidFill>
                <a:cs typeface="Calibri" pitchFamily="34" charset="0"/>
              </a:rPr>
              <a:t>yurij</a:t>
            </a:r>
            <a:endParaRPr lang="uk-UA" sz="2000" dirty="0" smtClean="0">
              <a:solidFill>
                <a:schemeClr val="bg1"/>
              </a:solidFill>
              <a:cs typeface="Calibri" pitchFamily="34" charset="0"/>
            </a:endParaRPr>
          </a:p>
        </p:txBody>
      </p:sp>
      <p:pic>
        <p:nvPicPr>
          <p:cNvPr id="4" name="Picture 3" descr="D:\UkrInSofT Account Manager\urkinsoft_logo_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194" y="0"/>
            <a:ext cx="4009806" cy="1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662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D3645"/>
        </a:solidFill>
        <a:ln>
          <a:noFill/>
        </a:ln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4000" i="1" dirty="0" smtClean="0">
            <a:latin typeface="+mj-lt"/>
            <a:cs typeface="Open San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3081</TotalTime>
  <Words>86</Words>
  <Application>Microsoft Office PowerPoint</Application>
  <PresentationFormat>On-screen Show (4:3)</PresentationFormat>
  <Paragraphs>41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MS PGothic</vt:lpstr>
      <vt:lpstr>Aharoni</vt:lpstr>
      <vt:lpstr>Arial</vt:lpstr>
      <vt:lpstr>Calibri</vt:lpstr>
      <vt:lpstr>Mission Gothic Regular</vt:lpstr>
      <vt:lpstr>Open Sans</vt:lpstr>
      <vt:lpstr>Open Sans Semibold</vt:lpstr>
      <vt:lpstr>Times New Roman</vt:lpstr>
      <vt:lpstr>Wingdings</vt:lpstr>
      <vt:lpstr>Тема Office</vt:lpstr>
      <vt:lpstr>PowerPoint Presentation</vt:lpstr>
      <vt:lpstr>MIND MAP</vt:lpstr>
      <vt:lpstr>Lviv router Structure</vt:lpstr>
      <vt:lpstr>PowerPoint Presentation</vt:lpstr>
      <vt:lpstr>Data base static resources</vt:lpstr>
      <vt:lpstr>Application management system</vt:lpstr>
      <vt:lpstr>Statistics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OSM in LvivRouter</dc:title>
  <dc:creator>yohrodn@ukrinsoft.com</dc:creator>
  <cp:lastModifiedBy>Yuriy Ohrodnichuk</cp:lastModifiedBy>
  <cp:revision>301</cp:revision>
  <dcterms:created xsi:type="dcterms:W3CDTF">2015-02-05T09:51:18Z</dcterms:created>
  <dcterms:modified xsi:type="dcterms:W3CDTF">2015-12-14T14:30:00Z</dcterms:modified>
</cp:coreProperties>
</file>