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906548" y="9126591"/>
            <a:ext cx="4026431" cy="62331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8955" y="421685"/>
            <a:ext cx="2057532" cy="170128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4353" y="609981"/>
            <a:ext cx="11607800" cy="788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1108" y="2767355"/>
            <a:ext cx="10941685" cy="53600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mailto:Ranbirkhurana195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029" y="8925356"/>
            <a:ext cx="3140074" cy="1154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Problem</a:t>
            </a:r>
            <a:r>
              <a:rPr dirty="0" spc="-495"/>
              <a:t> </a:t>
            </a:r>
            <a:r>
              <a:rPr dirty="0" spc="-330"/>
              <a:t>Statement</a:t>
            </a:r>
            <a:r>
              <a:rPr dirty="0" spc="-535"/>
              <a:t> </a:t>
            </a:r>
            <a:r>
              <a:rPr dirty="0" spc="-270"/>
              <a:t>and</a:t>
            </a:r>
            <a:r>
              <a:rPr dirty="0" spc="-490"/>
              <a:t> </a:t>
            </a:r>
            <a:r>
              <a:rPr dirty="0" spc="-500"/>
              <a:t>Team</a:t>
            </a:r>
            <a:r>
              <a:rPr dirty="0" spc="-465"/>
              <a:t> </a:t>
            </a:r>
            <a:r>
              <a:rPr dirty="0" spc="-315"/>
              <a:t>Details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4874640" y="8532748"/>
            <a:ext cx="5709285" cy="9525"/>
          </a:xfrm>
          <a:custGeom>
            <a:avLst/>
            <a:gdLst/>
            <a:ahLst/>
            <a:cxnLst/>
            <a:rect l="l" t="t" r="r" b="b"/>
            <a:pathLst>
              <a:path w="5709284" h="9525">
                <a:moveTo>
                  <a:pt x="5708904" y="0"/>
                </a:moveTo>
                <a:lnTo>
                  <a:pt x="0" y="0"/>
                </a:lnTo>
                <a:lnTo>
                  <a:pt x="0" y="9143"/>
                </a:lnTo>
                <a:lnTo>
                  <a:pt x="5708904" y="9143"/>
                </a:lnTo>
                <a:lnTo>
                  <a:pt x="5708904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634390" y="2197536"/>
            <a:ext cx="14716760" cy="64122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ct val="119800"/>
              </a:lnSpc>
              <a:spcBef>
                <a:spcPts val="215"/>
              </a:spcBef>
              <a:tabLst>
                <a:tab pos="1958975" algn="l"/>
                <a:tab pos="4423410" algn="l"/>
                <a:tab pos="6046470" algn="l"/>
                <a:tab pos="7867650" algn="l"/>
                <a:tab pos="9332595" algn="l"/>
                <a:tab pos="11054715" algn="l"/>
                <a:tab pos="12182475" algn="l"/>
                <a:tab pos="12825730" algn="l"/>
              </a:tabLst>
            </a:pPr>
            <a:r>
              <a:rPr dirty="0" sz="3200" spc="-10">
                <a:latin typeface="Arial Black"/>
                <a:cs typeface="Arial Black"/>
              </a:rPr>
              <a:t>Problem</a:t>
            </a:r>
            <a:r>
              <a:rPr dirty="0" sz="3200">
                <a:latin typeface="Arial Black"/>
                <a:cs typeface="Arial Black"/>
              </a:rPr>
              <a:t>	</a:t>
            </a:r>
            <a:r>
              <a:rPr dirty="0" sz="3200" spc="-10">
                <a:latin typeface="Arial Black"/>
                <a:cs typeface="Arial Black"/>
              </a:rPr>
              <a:t>Statement:</a:t>
            </a:r>
            <a:r>
              <a:rPr dirty="0" sz="3200">
                <a:latin typeface="Arial Black"/>
                <a:cs typeface="Arial Black"/>
              </a:rPr>
              <a:t>	</a:t>
            </a:r>
            <a:r>
              <a:rPr dirty="0" sz="2800" spc="-10">
                <a:latin typeface="Arial Black"/>
                <a:cs typeface="Arial Black"/>
              </a:rPr>
              <a:t>Without</a:t>
            </a:r>
            <a:r>
              <a:rPr dirty="0" sz="2800">
                <a:latin typeface="Arial Black"/>
                <a:cs typeface="Arial Black"/>
              </a:rPr>
              <a:t>	</a:t>
            </a:r>
            <a:r>
              <a:rPr dirty="0" sz="2800" spc="-114">
                <a:latin typeface="Arial Black"/>
                <a:cs typeface="Arial Black"/>
              </a:rPr>
              <a:t>real-</a:t>
            </a:r>
            <a:r>
              <a:rPr dirty="0" sz="2800" spc="-20">
                <a:latin typeface="Arial Black"/>
                <a:cs typeface="Arial Black"/>
              </a:rPr>
              <a:t>time</a:t>
            </a:r>
            <a:r>
              <a:rPr dirty="0" sz="2800">
                <a:latin typeface="Arial Black"/>
                <a:cs typeface="Arial Black"/>
              </a:rPr>
              <a:t>	</a:t>
            </a:r>
            <a:r>
              <a:rPr dirty="0" sz="2800" spc="-10">
                <a:latin typeface="Arial Black"/>
                <a:cs typeface="Arial Black"/>
              </a:rPr>
              <a:t>speech</a:t>
            </a:r>
            <a:r>
              <a:rPr dirty="0" sz="2800">
                <a:latin typeface="Arial Black"/>
                <a:cs typeface="Arial Black"/>
              </a:rPr>
              <a:t>	</a:t>
            </a:r>
            <a:r>
              <a:rPr dirty="0" sz="2800" spc="-10">
                <a:latin typeface="Arial Black"/>
                <a:cs typeface="Arial Black"/>
              </a:rPr>
              <a:t>analysis,</a:t>
            </a:r>
            <a:r>
              <a:rPr dirty="0" sz="2800">
                <a:latin typeface="Arial Black"/>
                <a:cs typeface="Arial Black"/>
              </a:rPr>
              <a:t>	</a:t>
            </a:r>
            <a:r>
              <a:rPr dirty="0" sz="2800" spc="-10">
                <a:latin typeface="Arial Black"/>
                <a:cs typeface="Arial Black"/>
              </a:rPr>
              <a:t>flaws</a:t>
            </a:r>
            <a:r>
              <a:rPr dirty="0" sz="2800">
                <a:latin typeface="Arial Black"/>
                <a:cs typeface="Arial Black"/>
              </a:rPr>
              <a:t>	</a:t>
            </a:r>
            <a:r>
              <a:rPr dirty="0" sz="2800" spc="-25">
                <a:latin typeface="Arial Black"/>
                <a:cs typeface="Arial Black"/>
              </a:rPr>
              <a:t>go</a:t>
            </a:r>
            <a:r>
              <a:rPr dirty="0" sz="2800">
                <a:latin typeface="Arial Black"/>
                <a:cs typeface="Arial Black"/>
              </a:rPr>
              <a:t>	</a:t>
            </a:r>
            <a:r>
              <a:rPr dirty="0" sz="2800" spc="-140">
                <a:latin typeface="Arial Black"/>
                <a:cs typeface="Arial Black"/>
              </a:rPr>
              <a:t>unnoticed, </a:t>
            </a:r>
            <a:r>
              <a:rPr dirty="0" sz="2800" spc="-180">
                <a:latin typeface="Arial Black"/>
                <a:cs typeface="Arial Black"/>
              </a:rPr>
              <a:t>confidence</a:t>
            </a:r>
            <a:r>
              <a:rPr dirty="0" sz="2800" spc="-204">
                <a:latin typeface="Arial Black"/>
                <a:cs typeface="Arial Black"/>
              </a:rPr>
              <a:t> </a:t>
            </a:r>
            <a:r>
              <a:rPr dirty="0" sz="2800" spc="-190">
                <a:latin typeface="Arial Black"/>
                <a:cs typeface="Arial Black"/>
              </a:rPr>
              <a:t>crumbles,</a:t>
            </a:r>
            <a:r>
              <a:rPr dirty="0" sz="2800" spc="-175">
                <a:latin typeface="Arial Black"/>
                <a:cs typeface="Arial Black"/>
              </a:rPr>
              <a:t> </a:t>
            </a:r>
            <a:r>
              <a:rPr dirty="0" sz="2800" spc="-155">
                <a:latin typeface="Arial Black"/>
                <a:cs typeface="Arial Black"/>
              </a:rPr>
              <a:t>and</a:t>
            </a:r>
            <a:r>
              <a:rPr dirty="0" sz="2800" spc="-220">
                <a:latin typeface="Arial Black"/>
                <a:cs typeface="Arial Black"/>
              </a:rPr>
              <a:t> </a:t>
            </a:r>
            <a:r>
              <a:rPr dirty="0" sz="2800" spc="-155">
                <a:latin typeface="Arial Black"/>
                <a:cs typeface="Arial Black"/>
              </a:rPr>
              <a:t>personality</a:t>
            </a:r>
            <a:r>
              <a:rPr dirty="0" sz="2800" spc="-220">
                <a:latin typeface="Arial Black"/>
                <a:cs typeface="Arial Black"/>
              </a:rPr>
              <a:t> </a:t>
            </a:r>
            <a:r>
              <a:rPr dirty="0" sz="2800" spc="-215">
                <a:latin typeface="Arial Black"/>
                <a:cs typeface="Arial Black"/>
              </a:rPr>
              <a:t>downgrades</a:t>
            </a:r>
            <a:r>
              <a:rPr dirty="0" sz="2800" spc="-175">
                <a:latin typeface="Arial Black"/>
                <a:cs typeface="Arial Black"/>
              </a:rPr>
              <a:t> </a:t>
            </a:r>
            <a:r>
              <a:rPr dirty="0" sz="2800" spc="-195">
                <a:latin typeface="Arial Black"/>
                <a:cs typeface="Arial Black"/>
              </a:rPr>
              <a:t>with</a:t>
            </a:r>
            <a:r>
              <a:rPr dirty="0" sz="2800" spc="-225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every</a:t>
            </a:r>
            <a:r>
              <a:rPr dirty="0" sz="2800" spc="-175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uncorrected</a:t>
            </a:r>
            <a:r>
              <a:rPr dirty="0" sz="2800" spc="-175">
                <a:latin typeface="Arial Black"/>
                <a:cs typeface="Arial Black"/>
              </a:rPr>
              <a:t> </a:t>
            </a:r>
            <a:r>
              <a:rPr dirty="0" sz="2800" spc="-35">
                <a:latin typeface="Arial Black"/>
                <a:cs typeface="Arial Black"/>
              </a:rPr>
              <a:t>mistake.</a:t>
            </a:r>
            <a:endParaRPr sz="28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3000" spc="-300">
                <a:latin typeface="Arial Black"/>
                <a:cs typeface="Arial Black"/>
              </a:rPr>
              <a:t>Team</a:t>
            </a:r>
            <a:r>
              <a:rPr dirty="0" sz="3000" spc="-270">
                <a:latin typeface="Arial Black"/>
                <a:cs typeface="Arial Black"/>
              </a:rPr>
              <a:t> </a:t>
            </a:r>
            <a:r>
              <a:rPr dirty="0" sz="3000" spc="-235">
                <a:latin typeface="Arial Black"/>
                <a:cs typeface="Arial Black"/>
              </a:rPr>
              <a:t>Name: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25">
                <a:latin typeface="Arial Black"/>
                <a:cs typeface="Arial Black"/>
              </a:rPr>
              <a:t>Vibers</a:t>
            </a:r>
            <a:endParaRPr sz="3000">
              <a:latin typeface="Arial Black"/>
              <a:cs typeface="Arial Black"/>
            </a:endParaRPr>
          </a:p>
          <a:p>
            <a:pPr marL="12700" marR="7549515">
              <a:lnSpc>
                <a:spcPct val="225000"/>
              </a:lnSpc>
              <a:spcBef>
                <a:spcPts val="300"/>
              </a:spcBef>
            </a:pPr>
            <a:r>
              <a:rPr dirty="0" sz="3000" spc="-300">
                <a:latin typeface="Arial Black"/>
                <a:cs typeface="Arial Black"/>
              </a:rPr>
              <a:t>Team</a:t>
            </a:r>
            <a:r>
              <a:rPr dirty="0" sz="3000" spc="-254">
                <a:latin typeface="Arial Black"/>
                <a:cs typeface="Arial Black"/>
              </a:rPr>
              <a:t> </a:t>
            </a:r>
            <a:r>
              <a:rPr dirty="0" sz="3000" spc="-220">
                <a:latin typeface="Arial Black"/>
                <a:cs typeface="Arial Black"/>
              </a:rPr>
              <a:t>Leader</a:t>
            </a:r>
            <a:r>
              <a:rPr dirty="0" sz="3000" spc="-240">
                <a:latin typeface="Arial Black"/>
                <a:cs typeface="Arial Black"/>
              </a:rPr>
              <a:t> </a:t>
            </a:r>
            <a:r>
              <a:rPr dirty="0" sz="3000" spc="-235">
                <a:latin typeface="Arial Black"/>
                <a:cs typeface="Arial Black"/>
              </a:rPr>
              <a:t>Name:</a:t>
            </a:r>
            <a:r>
              <a:rPr dirty="0" sz="3000" spc="-250">
                <a:latin typeface="Arial Black"/>
                <a:cs typeface="Arial Black"/>
              </a:rPr>
              <a:t> </a:t>
            </a:r>
            <a:r>
              <a:rPr dirty="0" sz="3000" spc="-180">
                <a:latin typeface="Arial Black"/>
                <a:cs typeface="Arial Black"/>
              </a:rPr>
              <a:t>Ranbir</a:t>
            </a:r>
            <a:r>
              <a:rPr dirty="0" sz="3000" spc="-260">
                <a:latin typeface="Arial Black"/>
                <a:cs typeface="Arial Black"/>
              </a:rPr>
              <a:t> </a:t>
            </a:r>
            <a:r>
              <a:rPr dirty="0" sz="3000" spc="-65">
                <a:latin typeface="Arial Black"/>
                <a:cs typeface="Arial Black"/>
              </a:rPr>
              <a:t>Khurana </a:t>
            </a:r>
            <a:r>
              <a:rPr dirty="0" sz="3000" spc="-175">
                <a:latin typeface="Arial Black"/>
                <a:cs typeface="Arial Black"/>
              </a:rPr>
              <a:t>Institute</a:t>
            </a:r>
            <a:r>
              <a:rPr dirty="0" sz="3000" spc="-240">
                <a:latin typeface="Arial Black"/>
                <a:cs typeface="Arial Black"/>
              </a:rPr>
              <a:t> </a:t>
            </a:r>
            <a:r>
              <a:rPr dirty="0" sz="3000" spc="-235">
                <a:latin typeface="Arial Black"/>
                <a:cs typeface="Arial Black"/>
              </a:rPr>
              <a:t>Name:</a:t>
            </a:r>
            <a:r>
              <a:rPr dirty="0" sz="3000" spc="-220">
                <a:latin typeface="Arial Black"/>
                <a:cs typeface="Arial Black"/>
              </a:rPr>
              <a:t> </a:t>
            </a:r>
            <a:r>
              <a:rPr dirty="0" sz="3000" spc="-190">
                <a:latin typeface="Arial Black"/>
                <a:cs typeface="Arial Black"/>
              </a:rPr>
              <a:t>Chandigarh</a:t>
            </a:r>
            <a:r>
              <a:rPr dirty="0" sz="3000" spc="-250">
                <a:latin typeface="Arial Black"/>
                <a:cs typeface="Arial Black"/>
              </a:rPr>
              <a:t> </a:t>
            </a:r>
            <a:r>
              <a:rPr dirty="0" sz="3000" spc="-135">
                <a:latin typeface="Arial Black"/>
                <a:cs typeface="Arial Black"/>
              </a:rPr>
              <a:t>University </a:t>
            </a:r>
            <a:r>
              <a:rPr dirty="0" sz="3000" spc="-254">
                <a:latin typeface="Arial Black"/>
                <a:cs typeface="Arial Black"/>
              </a:rPr>
              <a:t>Theme</a:t>
            </a:r>
            <a:r>
              <a:rPr dirty="0" sz="3000" spc="-235">
                <a:latin typeface="Arial Black"/>
                <a:cs typeface="Arial Black"/>
              </a:rPr>
              <a:t> Name:</a:t>
            </a:r>
            <a:r>
              <a:rPr dirty="0" sz="3000" spc="-254">
                <a:latin typeface="Arial Black"/>
                <a:cs typeface="Arial Black"/>
              </a:rPr>
              <a:t> </a:t>
            </a:r>
            <a:r>
              <a:rPr dirty="0" sz="3000" spc="-10">
                <a:latin typeface="Arial Black"/>
                <a:cs typeface="Arial Black"/>
              </a:rPr>
              <a:t>AI/ML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dirty="0" sz="3000" spc="-300">
                <a:latin typeface="Arial Black"/>
                <a:cs typeface="Arial Black"/>
              </a:rPr>
              <a:t>Team</a:t>
            </a:r>
            <a:r>
              <a:rPr dirty="0" sz="3000" spc="-265">
                <a:latin typeface="Arial Black"/>
                <a:cs typeface="Arial Black"/>
              </a:rPr>
              <a:t> </a:t>
            </a:r>
            <a:r>
              <a:rPr dirty="0" sz="3000" spc="-220">
                <a:latin typeface="Arial Black"/>
                <a:cs typeface="Arial Black"/>
              </a:rPr>
              <a:t>Leader</a:t>
            </a:r>
            <a:r>
              <a:rPr dirty="0" sz="3000" spc="-250">
                <a:latin typeface="Arial Black"/>
                <a:cs typeface="Arial Black"/>
              </a:rPr>
              <a:t> </a:t>
            </a:r>
            <a:r>
              <a:rPr dirty="0" sz="3000" spc="-225">
                <a:latin typeface="Arial Black"/>
                <a:cs typeface="Arial Black"/>
              </a:rPr>
              <a:t>Email</a:t>
            </a:r>
            <a:r>
              <a:rPr dirty="0" sz="3000" spc="-260">
                <a:latin typeface="Arial Black"/>
                <a:cs typeface="Arial Black"/>
              </a:rPr>
              <a:t> </a:t>
            </a:r>
            <a:r>
              <a:rPr dirty="0" sz="3000" spc="-150">
                <a:latin typeface="Arial Black"/>
                <a:cs typeface="Arial Black"/>
              </a:rPr>
              <a:t>ID:</a:t>
            </a:r>
            <a:r>
              <a:rPr dirty="0" sz="3000" spc="-270">
                <a:latin typeface="Arial Black"/>
                <a:cs typeface="Arial Black"/>
              </a:rPr>
              <a:t> </a:t>
            </a:r>
            <a:r>
              <a:rPr dirty="0" sz="3000" spc="-130">
                <a:solidFill>
                  <a:srgbClr val="0000FF"/>
                </a:solidFill>
                <a:latin typeface="Arial Black"/>
                <a:cs typeface="Arial Black"/>
                <a:hlinkClick r:id="rId3"/>
              </a:rPr>
              <a:t>Ranbirkhurana195@gmail.com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11" y="8864409"/>
            <a:ext cx="3140075" cy="1154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80162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Problem</a:t>
            </a:r>
            <a:r>
              <a:rPr dirty="0" spc="-495"/>
              <a:t> </a:t>
            </a:r>
            <a:r>
              <a:rPr dirty="0" spc="-340"/>
              <a:t>Statement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473011" y="2419857"/>
            <a:ext cx="16705580" cy="6186805"/>
            <a:chOff x="473011" y="2419857"/>
            <a:chExt cx="16705580" cy="6186805"/>
          </a:xfrm>
        </p:grpSpPr>
        <p:sp>
          <p:nvSpPr>
            <p:cNvPr id="5" name="object 5" descr=""/>
            <p:cNvSpPr/>
            <p:nvPr/>
          </p:nvSpPr>
          <p:spPr>
            <a:xfrm>
              <a:off x="492061" y="2438907"/>
              <a:ext cx="16667480" cy="6148705"/>
            </a:xfrm>
            <a:custGeom>
              <a:avLst/>
              <a:gdLst/>
              <a:ahLst/>
              <a:cxnLst/>
              <a:rect l="l" t="t" r="r" b="b"/>
              <a:pathLst>
                <a:path w="16667480" h="6148705">
                  <a:moveTo>
                    <a:pt x="16667480" y="0"/>
                  </a:moveTo>
                  <a:lnTo>
                    <a:pt x="0" y="0"/>
                  </a:lnTo>
                  <a:lnTo>
                    <a:pt x="0" y="6148578"/>
                  </a:lnTo>
                  <a:lnTo>
                    <a:pt x="16667480" y="6148578"/>
                  </a:lnTo>
                  <a:lnTo>
                    <a:pt x="16667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92061" y="2438907"/>
              <a:ext cx="16667480" cy="6148705"/>
            </a:xfrm>
            <a:custGeom>
              <a:avLst/>
              <a:gdLst/>
              <a:ahLst/>
              <a:cxnLst/>
              <a:rect l="l" t="t" r="r" b="b"/>
              <a:pathLst>
                <a:path w="16667480" h="6148705">
                  <a:moveTo>
                    <a:pt x="0" y="6148578"/>
                  </a:moveTo>
                  <a:lnTo>
                    <a:pt x="16667480" y="6148578"/>
                  </a:lnTo>
                  <a:lnTo>
                    <a:pt x="16667480" y="0"/>
                  </a:lnTo>
                  <a:lnTo>
                    <a:pt x="0" y="0"/>
                  </a:lnTo>
                  <a:lnTo>
                    <a:pt x="0" y="614857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100"/>
              </a:spcBef>
            </a:pPr>
            <a:r>
              <a:rPr dirty="0" spc="-105"/>
              <a:t>Typical</a:t>
            </a:r>
            <a:r>
              <a:rPr dirty="0" spc="-75"/>
              <a:t> methods</a:t>
            </a:r>
            <a:r>
              <a:rPr dirty="0" spc="-75"/>
              <a:t> </a:t>
            </a:r>
            <a:r>
              <a:rPr dirty="0" spc="-20"/>
              <a:t>like</a:t>
            </a:r>
            <a:r>
              <a:rPr dirty="0" spc="-70"/>
              <a:t> </a:t>
            </a:r>
            <a:r>
              <a:rPr dirty="0" spc="-85">
                <a:solidFill>
                  <a:srgbClr val="FF0000"/>
                </a:solidFill>
              </a:rPr>
              <a:t>recording</a:t>
            </a:r>
            <a:r>
              <a:rPr dirty="0" spc="-7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and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 spc="-130">
                <a:solidFill>
                  <a:srgbClr val="FF0000"/>
                </a:solidFill>
              </a:rPr>
              <a:t>reviewing</a:t>
            </a:r>
            <a:r>
              <a:rPr dirty="0" spc="-75">
                <a:solidFill>
                  <a:srgbClr val="FF0000"/>
                </a:solidFill>
              </a:rPr>
              <a:t> </a:t>
            </a:r>
            <a:r>
              <a:rPr dirty="0" spc="-165"/>
              <a:t>speeches</a:t>
            </a:r>
            <a:r>
              <a:rPr dirty="0" spc="-70"/>
              <a:t> </a:t>
            </a:r>
            <a:r>
              <a:rPr dirty="0" spc="-75"/>
              <a:t>are </a:t>
            </a:r>
            <a:r>
              <a:rPr dirty="0" spc="-114">
                <a:solidFill>
                  <a:srgbClr val="FF0000"/>
                </a:solidFill>
              </a:rPr>
              <a:t>time-</a:t>
            </a:r>
            <a:r>
              <a:rPr dirty="0" spc="-25">
                <a:solidFill>
                  <a:srgbClr val="FF0000"/>
                </a:solidFill>
              </a:rPr>
              <a:t>consuming</a:t>
            </a:r>
            <a:r>
              <a:rPr dirty="0" spc="655">
                <a:solidFill>
                  <a:srgbClr val="FF0000"/>
                </a:solidFill>
              </a:rPr>
              <a:t> </a:t>
            </a:r>
            <a:r>
              <a:rPr dirty="0"/>
              <a:t>and</a:t>
            </a:r>
            <a:r>
              <a:rPr dirty="0" spc="635"/>
              <a:t> </a:t>
            </a:r>
            <a:r>
              <a:rPr dirty="0"/>
              <a:t>fail</a:t>
            </a:r>
            <a:r>
              <a:rPr dirty="0" spc="650"/>
              <a:t> </a:t>
            </a:r>
            <a:r>
              <a:rPr dirty="0"/>
              <a:t>to</a:t>
            </a:r>
            <a:r>
              <a:rPr dirty="0" spc="650"/>
              <a:t> </a:t>
            </a:r>
            <a:r>
              <a:rPr dirty="0"/>
              <a:t>provide</a:t>
            </a:r>
            <a:r>
              <a:rPr dirty="0" spc="650"/>
              <a:t> </a:t>
            </a:r>
            <a:r>
              <a:rPr dirty="0"/>
              <a:t>immediate</a:t>
            </a:r>
            <a:r>
              <a:rPr dirty="0" spc="655"/>
              <a:t> </a:t>
            </a:r>
            <a:r>
              <a:rPr dirty="0" spc="-150"/>
              <a:t>insights, </a:t>
            </a:r>
            <a:r>
              <a:rPr dirty="0" spc="-220"/>
              <a:t>leading</a:t>
            </a:r>
            <a:r>
              <a:rPr dirty="0"/>
              <a:t> </a:t>
            </a:r>
            <a:r>
              <a:rPr dirty="0" spc="-225"/>
              <a:t>to</a:t>
            </a:r>
            <a:r>
              <a:rPr dirty="0" spc="5"/>
              <a:t> </a:t>
            </a:r>
            <a:r>
              <a:rPr dirty="0" spc="-175"/>
              <a:t>ineffective</a:t>
            </a:r>
            <a:r>
              <a:rPr dirty="0" spc="10"/>
              <a:t> </a:t>
            </a:r>
            <a:r>
              <a:rPr dirty="0" spc="-190"/>
              <a:t>communication</a:t>
            </a:r>
            <a:r>
              <a:rPr dirty="0"/>
              <a:t> </a:t>
            </a:r>
            <a:r>
              <a:rPr dirty="0" spc="-250"/>
              <a:t>and</a:t>
            </a:r>
            <a:r>
              <a:rPr dirty="0" spc="15"/>
              <a:t> </a:t>
            </a:r>
            <a:r>
              <a:rPr dirty="0" spc="-190"/>
              <a:t>reduced</a:t>
            </a:r>
            <a:r>
              <a:rPr dirty="0" spc="15"/>
              <a:t> </a:t>
            </a:r>
            <a:r>
              <a:rPr dirty="0" spc="-130"/>
              <a:t>confidence. </a:t>
            </a:r>
            <a:r>
              <a:rPr dirty="0"/>
              <a:t>Without</a:t>
            </a:r>
            <a:r>
              <a:rPr dirty="0" spc="110"/>
              <a:t> </a:t>
            </a:r>
            <a:r>
              <a:rPr dirty="0" spc="-114"/>
              <a:t>real-</a:t>
            </a:r>
            <a:r>
              <a:rPr dirty="0"/>
              <a:t>time</a:t>
            </a:r>
            <a:r>
              <a:rPr dirty="0" spc="110"/>
              <a:t> </a:t>
            </a:r>
            <a:r>
              <a:rPr dirty="0" spc="-75"/>
              <a:t>feedback,</a:t>
            </a:r>
            <a:r>
              <a:rPr dirty="0" spc="100"/>
              <a:t> </a:t>
            </a:r>
            <a:r>
              <a:rPr dirty="0" spc="-45">
                <a:solidFill>
                  <a:srgbClr val="FF0000"/>
                </a:solidFill>
              </a:rPr>
              <a:t>individuals</a:t>
            </a:r>
            <a:r>
              <a:rPr dirty="0" spc="110">
                <a:solidFill>
                  <a:srgbClr val="FF0000"/>
                </a:solidFill>
              </a:rPr>
              <a:t> </a:t>
            </a:r>
            <a:r>
              <a:rPr dirty="0" spc="-55">
                <a:solidFill>
                  <a:srgbClr val="FF0000"/>
                </a:solidFill>
              </a:rPr>
              <a:t>struggle</a:t>
            </a:r>
            <a:r>
              <a:rPr dirty="0" spc="100">
                <a:solidFill>
                  <a:srgbClr val="FF0000"/>
                </a:solidFill>
              </a:rPr>
              <a:t> </a:t>
            </a:r>
            <a:r>
              <a:rPr dirty="0"/>
              <a:t>to</a:t>
            </a:r>
            <a:r>
              <a:rPr dirty="0" spc="105"/>
              <a:t> </a:t>
            </a:r>
            <a:r>
              <a:rPr dirty="0" spc="-325"/>
              <a:t>assess </a:t>
            </a:r>
            <a:r>
              <a:rPr dirty="0" spc="-110"/>
              <a:t>their</a:t>
            </a:r>
            <a:r>
              <a:rPr dirty="0" spc="-125"/>
              <a:t> </a:t>
            </a:r>
            <a:r>
              <a:rPr dirty="0" spc="-305"/>
              <a:t>weaknesses</a:t>
            </a:r>
            <a:r>
              <a:rPr dirty="0" spc="70"/>
              <a:t> </a:t>
            </a:r>
            <a:r>
              <a:rPr dirty="0" spc="-150"/>
              <a:t>and</a:t>
            </a:r>
            <a:r>
              <a:rPr dirty="0" spc="-85"/>
              <a:t> </a:t>
            </a:r>
            <a:r>
              <a:rPr dirty="0" spc="-130"/>
              <a:t>improve</a:t>
            </a:r>
            <a:r>
              <a:rPr dirty="0" spc="-105"/>
              <a:t> </a:t>
            </a:r>
            <a:r>
              <a:rPr dirty="0" spc="-110"/>
              <a:t>their</a:t>
            </a:r>
            <a:r>
              <a:rPr dirty="0" spc="-60"/>
              <a:t> </a:t>
            </a:r>
            <a:r>
              <a:rPr dirty="0" spc="-160"/>
              <a:t>performance</a:t>
            </a:r>
            <a:r>
              <a:rPr dirty="0" spc="-70"/>
              <a:t> </a:t>
            </a:r>
            <a:r>
              <a:rPr dirty="0" spc="-65"/>
              <a:t>in</a:t>
            </a:r>
            <a:r>
              <a:rPr dirty="0" spc="-55"/>
              <a:t> </a:t>
            </a:r>
            <a:r>
              <a:rPr dirty="0" spc="-190"/>
              <a:t>speeches, </a:t>
            </a:r>
            <a:r>
              <a:rPr dirty="0" spc="-175"/>
              <a:t>presentations,</a:t>
            </a:r>
            <a:r>
              <a:rPr dirty="0" spc="-204"/>
              <a:t> </a:t>
            </a:r>
            <a:r>
              <a:rPr dirty="0" spc="-155"/>
              <a:t>and</a:t>
            </a:r>
            <a:r>
              <a:rPr dirty="0" spc="-190"/>
              <a:t> </a:t>
            </a:r>
            <a:r>
              <a:rPr dirty="0" spc="-90"/>
              <a:t>interviews.</a:t>
            </a:r>
          </a:p>
          <a:p>
            <a:pPr>
              <a:lnSpc>
                <a:spcPct val="100000"/>
              </a:lnSpc>
              <a:spcBef>
                <a:spcPts val="250"/>
              </a:spcBef>
            </a:pPr>
          </a:p>
          <a:p>
            <a:pPr algn="just" marL="12700" marR="5080">
              <a:lnSpc>
                <a:spcPct val="125000"/>
              </a:lnSpc>
            </a:pPr>
            <a:r>
              <a:rPr dirty="0" spc="-175"/>
              <a:t>This</a:t>
            </a:r>
            <a:r>
              <a:rPr dirty="0" spc="-60"/>
              <a:t> </a:t>
            </a:r>
            <a:r>
              <a:rPr dirty="0" spc="-155"/>
              <a:t>highlights</a:t>
            </a:r>
            <a:r>
              <a:rPr dirty="0" spc="-80"/>
              <a:t> </a:t>
            </a:r>
            <a:r>
              <a:rPr dirty="0" spc="-10"/>
              <a:t>the</a:t>
            </a:r>
            <a:r>
              <a:rPr dirty="0" spc="-150"/>
              <a:t> </a:t>
            </a:r>
            <a:r>
              <a:rPr dirty="0" spc="-95">
                <a:solidFill>
                  <a:srgbClr val="FF0000"/>
                </a:solidFill>
              </a:rPr>
              <a:t>need</a:t>
            </a:r>
            <a:r>
              <a:rPr dirty="0" spc="-65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for</a:t>
            </a:r>
            <a:r>
              <a:rPr dirty="0" spc="-65">
                <a:solidFill>
                  <a:srgbClr val="FF0000"/>
                </a:solidFill>
              </a:rPr>
              <a:t> </a:t>
            </a:r>
            <a:r>
              <a:rPr dirty="0" spc="-280">
                <a:solidFill>
                  <a:srgbClr val="FF0000"/>
                </a:solidFill>
              </a:rPr>
              <a:t>a</a:t>
            </a:r>
            <a:r>
              <a:rPr dirty="0" spc="45">
                <a:solidFill>
                  <a:srgbClr val="FF0000"/>
                </a:solidFill>
              </a:rPr>
              <a:t> </a:t>
            </a:r>
            <a:r>
              <a:rPr dirty="0" spc="-145">
                <a:solidFill>
                  <a:srgbClr val="FF0000"/>
                </a:solidFill>
              </a:rPr>
              <a:t>dedicated</a:t>
            </a:r>
            <a:r>
              <a:rPr dirty="0" spc="-55">
                <a:solidFill>
                  <a:srgbClr val="FF0000"/>
                </a:solidFill>
              </a:rPr>
              <a:t> </a:t>
            </a:r>
            <a:r>
              <a:rPr dirty="0" spc="-65">
                <a:solidFill>
                  <a:srgbClr val="FF0000"/>
                </a:solidFill>
              </a:rPr>
              <a:t>platform</a:t>
            </a:r>
            <a:r>
              <a:rPr dirty="0" spc="-60">
                <a:solidFill>
                  <a:srgbClr val="FF0000"/>
                </a:solidFill>
              </a:rPr>
              <a:t> </a:t>
            </a:r>
            <a:r>
              <a:rPr dirty="0" spc="-50"/>
              <a:t>that</a:t>
            </a:r>
            <a:r>
              <a:rPr dirty="0" spc="-45"/>
              <a:t> </a:t>
            </a:r>
            <a:r>
              <a:rPr dirty="0" spc="-50"/>
              <a:t>offers </a:t>
            </a:r>
            <a:r>
              <a:rPr dirty="0" spc="-100"/>
              <a:t>instant</a:t>
            </a:r>
            <a:r>
              <a:rPr dirty="0" spc="-135"/>
              <a:t> </a:t>
            </a:r>
            <a:r>
              <a:rPr dirty="0" spc="-125"/>
              <a:t>evaluation,</a:t>
            </a:r>
            <a:r>
              <a:rPr dirty="0" spc="-110"/>
              <a:t> </a:t>
            </a:r>
            <a:r>
              <a:rPr dirty="0" spc="-90"/>
              <a:t>helping</a:t>
            </a:r>
            <a:r>
              <a:rPr dirty="0" spc="-145"/>
              <a:t> users</a:t>
            </a:r>
            <a:r>
              <a:rPr dirty="0" spc="-90"/>
              <a:t> </a:t>
            </a:r>
            <a:r>
              <a:rPr dirty="0" spc="-50"/>
              <a:t>identify</a:t>
            </a:r>
            <a:r>
              <a:rPr dirty="0" spc="-140"/>
              <a:t> </a:t>
            </a:r>
            <a:r>
              <a:rPr dirty="0" spc="-20"/>
              <a:t>their</a:t>
            </a:r>
            <a:r>
              <a:rPr dirty="0" spc="-130"/>
              <a:t> </a:t>
            </a:r>
            <a:r>
              <a:rPr dirty="0" spc="-150"/>
              <a:t>shortcomings </a:t>
            </a:r>
            <a:r>
              <a:rPr dirty="0" spc="-155"/>
              <a:t>and</a:t>
            </a:r>
            <a:r>
              <a:rPr dirty="0" spc="-229"/>
              <a:t> </a:t>
            </a:r>
            <a:r>
              <a:rPr dirty="0" spc="-145"/>
              <a:t>refine</a:t>
            </a:r>
            <a:r>
              <a:rPr dirty="0" spc="-200"/>
              <a:t> </a:t>
            </a:r>
            <a:r>
              <a:rPr dirty="0" spc="-130"/>
              <a:t>their</a:t>
            </a:r>
            <a:r>
              <a:rPr dirty="0" spc="-220"/>
              <a:t> </a:t>
            </a:r>
            <a:r>
              <a:rPr dirty="0" spc="-240"/>
              <a:t>speaking</a:t>
            </a:r>
            <a:r>
              <a:rPr dirty="0" spc="-250"/>
              <a:t> </a:t>
            </a:r>
            <a:r>
              <a:rPr dirty="0" spc="-225"/>
              <a:t>skills</a:t>
            </a:r>
            <a:r>
              <a:rPr dirty="0" spc="-240"/>
              <a:t> </a:t>
            </a:r>
            <a:r>
              <a:rPr dirty="0" spc="-50"/>
              <a:t>effectively.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11490579" y="2175382"/>
            <a:ext cx="6780530" cy="6299200"/>
            <a:chOff x="11490579" y="2175382"/>
            <a:chExt cx="6780530" cy="6299200"/>
          </a:xfrm>
        </p:grpSpPr>
        <p:sp>
          <p:nvSpPr>
            <p:cNvPr id="9" name="object 9" descr=""/>
            <p:cNvSpPr/>
            <p:nvPr/>
          </p:nvSpPr>
          <p:spPr>
            <a:xfrm>
              <a:off x="16881475" y="2623184"/>
              <a:ext cx="914400" cy="5851525"/>
            </a:xfrm>
            <a:custGeom>
              <a:avLst/>
              <a:gdLst/>
              <a:ahLst/>
              <a:cxnLst/>
              <a:rect l="l" t="t" r="r" b="b"/>
              <a:pathLst>
                <a:path w="914400" h="5851525">
                  <a:moveTo>
                    <a:pt x="914400" y="0"/>
                  </a:moveTo>
                  <a:lnTo>
                    <a:pt x="0" y="0"/>
                  </a:lnTo>
                  <a:lnTo>
                    <a:pt x="0" y="5851144"/>
                  </a:lnTo>
                  <a:lnTo>
                    <a:pt x="914400" y="585114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90579" y="2175382"/>
              <a:ext cx="6780022" cy="600532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11" y="8864409"/>
            <a:ext cx="3140075" cy="115491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544131" y="2654554"/>
            <a:ext cx="8599805" cy="5563235"/>
          </a:xfrm>
          <a:custGeom>
            <a:avLst/>
            <a:gdLst/>
            <a:ahLst/>
            <a:cxnLst/>
            <a:rect l="l" t="t" r="r" b="b"/>
            <a:pathLst>
              <a:path w="8599805" h="5563234">
                <a:moveTo>
                  <a:pt x="8599805" y="0"/>
                </a:moveTo>
                <a:lnTo>
                  <a:pt x="0" y="0"/>
                </a:lnTo>
                <a:lnTo>
                  <a:pt x="0" y="5562854"/>
                </a:lnTo>
                <a:lnTo>
                  <a:pt x="8599805" y="5562854"/>
                </a:lnTo>
                <a:lnTo>
                  <a:pt x="85998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822942" y="1828800"/>
            <a:ext cx="7920990" cy="3086100"/>
          </a:xfrm>
          <a:custGeom>
            <a:avLst/>
            <a:gdLst/>
            <a:ahLst/>
            <a:cxnLst/>
            <a:rect l="l" t="t" r="r" b="b"/>
            <a:pathLst>
              <a:path w="7920990" h="3086100">
                <a:moveTo>
                  <a:pt x="0" y="3086100"/>
                </a:moveTo>
                <a:lnTo>
                  <a:pt x="7920863" y="3086100"/>
                </a:lnTo>
                <a:lnTo>
                  <a:pt x="7920863" y="0"/>
                </a:lnTo>
                <a:lnTo>
                  <a:pt x="0" y="0"/>
                </a:lnTo>
                <a:lnTo>
                  <a:pt x="0" y="30861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688194" y="5361178"/>
            <a:ext cx="8056245" cy="3097530"/>
          </a:xfrm>
          <a:custGeom>
            <a:avLst/>
            <a:gdLst/>
            <a:ahLst/>
            <a:cxnLst/>
            <a:rect l="l" t="t" r="r" b="b"/>
            <a:pathLst>
              <a:path w="8056244" h="3097529">
                <a:moveTo>
                  <a:pt x="0" y="3097022"/>
                </a:moveTo>
                <a:lnTo>
                  <a:pt x="8055736" y="3097022"/>
                </a:lnTo>
                <a:lnTo>
                  <a:pt x="8055736" y="0"/>
                </a:lnTo>
                <a:lnTo>
                  <a:pt x="0" y="0"/>
                </a:lnTo>
                <a:lnTo>
                  <a:pt x="0" y="3097022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34815">
              <a:lnSpc>
                <a:spcPct val="100000"/>
              </a:lnSpc>
              <a:spcBef>
                <a:spcPts val="100"/>
              </a:spcBef>
            </a:pPr>
            <a:r>
              <a:rPr dirty="0" spc="-265"/>
              <a:t>Solution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544131" y="2654554"/>
            <a:ext cx="8599805" cy="55632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161290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1270"/>
              </a:spcBef>
            </a:pPr>
            <a:r>
              <a:rPr dirty="0" sz="2800" spc="-114" b="1">
                <a:latin typeface="Arial"/>
                <a:cs typeface="Arial"/>
              </a:rPr>
              <a:t>“</a:t>
            </a:r>
            <a:r>
              <a:rPr dirty="0" sz="3200" spc="-114">
                <a:latin typeface="Arial Black"/>
                <a:cs typeface="Arial Black"/>
              </a:rPr>
              <a:t>SpeechViber</a:t>
            </a:r>
            <a:r>
              <a:rPr dirty="0" sz="2800" spc="-114" b="1">
                <a:latin typeface="Arial"/>
                <a:cs typeface="Arial"/>
              </a:rPr>
              <a:t>”</a:t>
            </a:r>
            <a:r>
              <a:rPr dirty="0" sz="2800" spc="-114">
                <a:latin typeface="Arial Black"/>
                <a:cs typeface="Arial Black"/>
              </a:rPr>
              <a:t>,</a:t>
            </a:r>
            <a:endParaRPr sz="2800">
              <a:latin typeface="Arial Black"/>
              <a:cs typeface="Arial Black"/>
            </a:endParaRPr>
          </a:p>
          <a:p>
            <a:pPr marL="174625" marR="272415">
              <a:lnSpc>
                <a:spcPts val="4200"/>
              </a:lnSpc>
              <a:spcBef>
                <a:spcPts val="200"/>
              </a:spcBef>
            </a:pPr>
            <a:r>
              <a:rPr dirty="0" sz="2800" spc="-245">
                <a:latin typeface="Arial Black"/>
                <a:cs typeface="Arial Black"/>
              </a:rPr>
              <a:t>is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210">
                <a:latin typeface="Arial Black"/>
                <a:cs typeface="Arial Black"/>
              </a:rPr>
              <a:t>an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10">
                <a:solidFill>
                  <a:srgbClr val="0F9C57"/>
                </a:solidFill>
                <a:latin typeface="Arial Black"/>
                <a:cs typeface="Arial Black"/>
              </a:rPr>
              <a:t>AI-</a:t>
            </a:r>
            <a:r>
              <a:rPr dirty="0" sz="2800" spc="-175">
                <a:solidFill>
                  <a:srgbClr val="0F9C57"/>
                </a:solidFill>
                <a:latin typeface="Arial Black"/>
                <a:cs typeface="Arial Black"/>
              </a:rPr>
              <a:t>powered</a:t>
            </a:r>
            <a:r>
              <a:rPr dirty="0" sz="2800" spc="-225">
                <a:solidFill>
                  <a:srgbClr val="0F9C57"/>
                </a:solidFill>
                <a:latin typeface="Arial Black"/>
                <a:cs typeface="Arial Black"/>
              </a:rPr>
              <a:t> </a:t>
            </a:r>
            <a:r>
              <a:rPr dirty="0" sz="2800" spc="-229">
                <a:solidFill>
                  <a:srgbClr val="0F9C57"/>
                </a:solidFill>
                <a:latin typeface="Arial Black"/>
                <a:cs typeface="Arial Black"/>
              </a:rPr>
              <a:t>speech</a:t>
            </a:r>
            <a:r>
              <a:rPr dirty="0" sz="2800" spc="-235">
                <a:solidFill>
                  <a:srgbClr val="0F9C57"/>
                </a:solidFill>
                <a:latin typeface="Arial Black"/>
                <a:cs typeface="Arial Black"/>
              </a:rPr>
              <a:t> </a:t>
            </a:r>
            <a:r>
              <a:rPr dirty="0" sz="2800" spc="-250">
                <a:solidFill>
                  <a:srgbClr val="0F9C57"/>
                </a:solidFill>
                <a:latin typeface="Arial Black"/>
                <a:cs typeface="Arial Black"/>
              </a:rPr>
              <a:t>assessment</a:t>
            </a:r>
            <a:r>
              <a:rPr dirty="0" sz="2800" spc="-210">
                <a:solidFill>
                  <a:srgbClr val="0F9C57"/>
                </a:solidFill>
                <a:latin typeface="Arial Black"/>
                <a:cs typeface="Arial Black"/>
              </a:rPr>
              <a:t> </a:t>
            </a:r>
            <a:r>
              <a:rPr dirty="0" sz="2800" spc="-100">
                <a:latin typeface="Arial Black"/>
                <a:cs typeface="Arial Black"/>
              </a:rPr>
              <a:t>tool</a:t>
            </a:r>
            <a:r>
              <a:rPr dirty="0" sz="2800" spc="-254">
                <a:latin typeface="Arial Black"/>
                <a:cs typeface="Arial Black"/>
              </a:rPr>
              <a:t> </a:t>
            </a:r>
            <a:r>
              <a:rPr dirty="0" sz="2800" spc="-20">
                <a:latin typeface="Arial Black"/>
                <a:cs typeface="Arial Black"/>
              </a:rPr>
              <a:t>that </a:t>
            </a:r>
            <a:r>
              <a:rPr dirty="0" sz="2800" spc="-220">
                <a:latin typeface="Arial Black"/>
                <a:cs typeface="Arial Black"/>
              </a:rPr>
              <a:t>analyzes </a:t>
            </a:r>
            <a:r>
              <a:rPr dirty="0" sz="2800" spc="-145">
                <a:latin typeface="Arial Black"/>
                <a:cs typeface="Arial Black"/>
              </a:rPr>
              <a:t>tone,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165">
                <a:latin typeface="Arial Black"/>
                <a:cs typeface="Arial Black"/>
              </a:rPr>
              <a:t>clarity,</a:t>
            </a:r>
            <a:r>
              <a:rPr dirty="0" sz="2800" spc="-210">
                <a:latin typeface="Arial Black"/>
                <a:cs typeface="Arial Black"/>
              </a:rPr>
              <a:t> </a:t>
            </a:r>
            <a:r>
              <a:rPr dirty="0" sz="2800" spc="-155">
                <a:latin typeface="Arial Black"/>
                <a:cs typeface="Arial Black"/>
              </a:rPr>
              <a:t>and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55">
                <a:latin typeface="Arial Black"/>
                <a:cs typeface="Arial Black"/>
              </a:rPr>
              <a:t>fluency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25">
                <a:latin typeface="Arial Black"/>
                <a:cs typeface="Arial Black"/>
              </a:rPr>
              <a:t>in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80">
                <a:latin typeface="Arial Black"/>
                <a:cs typeface="Arial Black"/>
              </a:rPr>
              <a:t>real</a:t>
            </a:r>
            <a:r>
              <a:rPr dirty="0" sz="2800" spc="-215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time. </a:t>
            </a:r>
            <a:r>
              <a:rPr dirty="0" sz="2800" spc="-140">
                <a:latin typeface="Arial Black"/>
                <a:cs typeface="Arial Black"/>
              </a:rPr>
              <a:t>It</a:t>
            </a:r>
            <a:r>
              <a:rPr dirty="0" sz="2800" spc="-229">
                <a:latin typeface="Arial Black"/>
                <a:cs typeface="Arial Black"/>
              </a:rPr>
              <a:t> </a:t>
            </a:r>
            <a:r>
              <a:rPr dirty="0" sz="2800" spc="-150">
                <a:solidFill>
                  <a:srgbClr val="0F9C57"/>
                </a:solidFill>
                <a:latin typeface="Arial Black"/>
                <a:cs typeface="Arial Black"/>
              </a:rPr>
              <a:t>provides</a:t>
            </a:r>
            <a:r>
              <a:rPr dirty="0" sz="2800" spc="-215">
                <a:solidFill>
                  <a:srgbClr val="0F9C57"/>
                </a:solidFill>
                <a:latin typeface="Arial Black"/>
                <a:cs typeface="Arial Black"/>
              </a:rPr>
              <a:t> </a:t>
            </a:r>
            <a:r>
              <a:rPr dirty="0" sz="2800" spc="-165">
                <a:solidFill>
                  <a:srgbClr val="0F9C57"/>
                </a:solidFill>
                <a:latin typeface="Arial Black"/>
                <a:cs typeface="Arial Black"/>
              </a:rPr>
              <a:t>instant</a:t>
            </a:r>
            <a:r>
              <a:rPr dirty="0" sz="2800" spc="-225">
                <a:solidFill>
                  <a:srgbClr val="0F9C57"/>
                </a:solidFill>
                <a:latin typeface="Arial Black"/>
                <a:cs typeface="Arial Black"/>
              </a:rPr>
              <a:t> </a:t>
            </a:r>
            <a:r>
              <a:rPr dirty="0" sz="2800" spc="-204">
                <a:solidFill>
                  <a:srgbClr val="0F9C57"/>
                </a:solidFill>
                <a:latin typeface="Arial Black"/>
                <a:cs typeface="Arial Black"/>
              </a:rPr>
              <a:t>feedback</a:t>
            </a:r>
            <a:r>
              <a:rPr dirty="0" sz="2800" spc="-204">
                <a:latin typeface="Arial Black"/>
                <a:cs typeface="Arial Black"/>
              </a:rPr>
              <a:t>,</a:t>
            </a:r>
            <a:r>
              <a:rPr dirty="0" sz="2800" spc="-210">
                <a:latin typeface="Arial Black"/>
                <a:cs typeface="Arial Black"/>
              </a:rPr>
              <a:t> </a:t>
            </a:r>
            <a:r>
              <a:rPr dirty="0" sz="2800" spc="-140">
                <a:solidFill>
                  <a:srgbClr val="0F9C57"/>
                </a:solidFill>
                <a:latin typeface="Arial Black"/>
                <a:cs typeface="Arial Black"/>
              </a:rPr>
              <a:t>live</a:t>
            </a:r>
            <a:r>
              <a:rPr dirty="0" sz="2800" spc="-235">
                <a:solidFill>
                  <a:srgbClr val="0F9C57"/>
                </a:solidFill>
                <a:latin typeface="Arial Black"/>
                <a:cs typeface="Arial Black"/>
              </a:rPr>
              <a:t> </a:t>
            </a:r>
            <a:r>
              <a:rPr dirty="0" sz="2800" spc="-130">
                <a:solidFill>
                  <a:srgbClr val="0F9C57"/>
                </a:solidFill>
                <a:latin typeface="Arial Black"/>
                <a:cs typeface="Arial Black"/>
              </a:rPr>
              <a:t>transcription</a:t>
            </a:r>
            <a:r>
              <a:rPr dirty="0" sz="2800" spc="-130">
                <a:latin typeface="Arial Black"/>
                <a:cs typeface="Arial Black"/>
              </a:rPr>
              <a:t>,</a:t>
            </a:r>
            <a:endParaRPr sz="2800">
              <a:latin typeface="Arial Black"/>
              <a:cs typeface="Arial Black"/>
            </a:endParaRPr>
          </a:p>
          <a:p>
            <a:pPr marL="174625" marR="184150">
              <a:lnSpc>
                <a:spcPts val="4200"/>
              </a:lnSpc>
            </a:pPr>
            <a:r>
              <a:rPr dirty="0" sz="2800" spc="-155">
                <a:latin typeface="Arial Black"/>
                <a:cs typeface="Arial Black"/>
              </a:rPr>
              <a:t>and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90">
                <a:latin typeface="Arial Black"/>
                <a:cs typeface="Arial Black"/>
              </a:rPr>
              <a:t>progress</a:t>
            </a:r>
            <a:r>
              <a:rPr dirty="0" sz="2800" spc="-229">
                <a:latin typeface="Arial Black"/>
                <a:cs typeface="Arial Black"/>
              </a:rPr>
              <a:t> </a:t>
            </a:r>
            <a:r>
              <a:rPr dirty="0" sz="2800" spc="-220">
                <a:latin typeface="Arial Black"/>
                <a:cs typeface="Arial Black"/>
              </a:rPr>
              <a:t>tracking</a:t>
            </a:r>
            <a:r>
              <a:rPr dirty="0" sz="2800" spc="-229">
                <a:latin typeface="Arial Black"/>
                <a:cs typeface="Arial Black"/>
              </a:rPr>
              <a:t> </a:t>
            </a:r>
            <a:r>
              <a:rPr dirty="0" sz="2800" spc="-100">
                <a:latin typeface="Arial Black"/>
                <a:cs typeface="Arial Black"/>
              </a:rPr>
              <a:t>to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25">
                <a:latin typeface="Arial Black"/>
                <a:cs typeface="Arial Black"/>
              </a:rPr>
              <a:t>help</a:t>
            </a:r>
            <a:r>
              <a:rPr dirty="0" sz="2800" spc="-250">
                <a:latin typeface="Arial Black"/>
                <a:cs typeface="Arial Black"/>
              </a:rPr>
              <a:t> </a:t>
            </a:r>
            <a:r>
              <a:rPr dirty="0" sz="2800" spc="-225">
                <a:latin typeface="Arial Black"/>
                <a:cs typeface="Arial Black"/>
              </a:rPr>
              <a:t>users</a:t>
            </a:r>
            <a:r>
              <a:rPr dirty="0" sz="2800" spc="-220">
                <a:latin typeface="Arial Black"/>
                <a:cs typeface="Arial Black"/>
              </a:rPr>
              <a:t> </a:t>
            </a:r>
            <a:r>
              <a:rPr dirty="0" sz="2800" spc="-10">
                <a:solidFill>
                  <a:srgbClr val="0F9C57"/>
                </a:solidFill>
                <a:latin typeface="Arial Black"/>
                <a:cs typeface="Arial Black"/>
              </a:rPr>
              <a:t>improve </a:t>
            </a:r>
            <a:r>
              <a:rPr dirty="0" sz="2800" spc="-130">
                <a:solidFill>
                  <a:srgbClr val="0F9C57"/>
                </a:solidFill>
                <a:latin typeface="Arial Black"/>
                <a:cs typeface="Arial Black"/>
              </a:rPr>
              <a:t>their</a:t>
            </a:r>
            <a:r>
              <a:rPr dirty="0" sz="2800" spc="-225">
                <a:solidFill>
                  <a:srgbClr val="0F9C57"/>
                </a:solidFill>
                <a:latin typeface="Arial Black"/>
                <a:cs typeface="Arial Black"/>
              </a:rPr>
              <a:t> </a:t>
            </a:r>
            <a:r>
              <a:rPr dirty="0" sz="2800" spc="-240">
                <a:solidFill>
                  <a:srgbClr val="0F9C57"/>
                </a:solidFill>
                <a:latin typeface="Arial Black"/>
                <a:cs typeface="Arial Black"/>
              </a:rPr>
              <a:t>speaking</a:t>
            </a:r>
            <a:r>
              <a:rPr dirty="0" sz="2800" spc="-220">
                <a:solidFill>
                  <a:srgbClr val="0F9C57"/>
                </a:solidFill>
                <a:latin typeface="Arial Black"/>
                <a:cs typeface="Arial Black"/>
              </a:rPr>
              <a:t> </a:t>
            </a:r>
            <a:r>
              <a:rPr dirty="0" sz="2800" spc="-215">
                <a:solidFill>
                  <a:srgbClr val="0F9C57"/>
                </a:solidFill>
                <a:latin typeface="Arial Black"/>
                <a:cs typeface="Arial Black"/>
              </a:rPr>
              <a:t>skills</a:t>
            </a:r>
            <a:r>
              <a:rPr dirty="0" sz="2800" spc="-215">
                <a:latin typeface="Arial Black"/>
                <a:cs typeface="Arial Black"/>
              </a:rPr>
              <a:t>.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135">
                <a:latin typeface="Arial Black"/>
                <a:cs typeface="Arial Black"/>
              </a:rPr>
              <a:t>With</a:t>
            </a:r>
            <a:r>
              <a:rPr dirty="0" sz="2800" spc="-225">
                <a:latin typeface="Arial Black"/>
                <a:cs typeface="Arial Black"/>
              </a:rPr>
              <a:t> </a:t>
            </a:r>
            <a:r>
              <a:rPr dirty="0" sz="2800" spc="-200">
                <a:latin typeface="Arial Black"/>
                <a:cs typeface="Arial Black"/>
              </a:rPr>
              <a:t>customizable</a:t>
            </a:r>
            <a:r>
              <a:rPr dirty="0" sz="2800" spc="-210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modes </a:t>
            </a:r>
            <a:r>
              <a:rPr dirty="0" sz="2800" spc="-80">
                <a:latin typeface="Arial Black"/>
                <a:cs typeface="Arial Black"/>
              </a:rPr>
              <a:t>for</a:t>
            </a:r>
            <a:r>
              <a:rPr dirty="0" sz="2800" spc="-215">
                <a:latin typeface="Arial Black"/>
                <a:cs typeface="Arial Black"/>
              </a:rPr>
              <a:t> </a:t>
            </a:r>
            <a:r>
              <a:rPr dirty="0" sz="2800" spc="-180">
                <a:latin typeface="Arial Black"/>
                <a:cs typeface="Arial Black"/>
              </a:rPr>
              <a:t>confidence</a:t>
            </a:r>
            <a:r>
              <a:rPr dirty="0" sz="2800" spc="-229">
                <a:latin typeface="Arial Black"/>
                <a:cs typeface="Arial Black"/>
              </a:rPr>
              <a:t> </a:t>
            </a:r>
            <a:r>
              <a:rPr dirty="0" sz="2800" spc="-155">
                <a:latin typeface="Arial Black"/>
                <a:cs typeface="Arial Black"/>
              </a:rPr>
              <a:t>and</a:t>
            </a:r>
            <a:r>
              <a:rPr dirty="0" sz="2800" spc="-225">
                <a:latin typeface="Arial Black"/>
                <a:cs typeface="Arial Black"/>
              </a:rPr>
              <a:t> </a:t>
            </a:r>
            <a:r>
              <a:rPr dirty="0" sz="2800" spc="-165">
                <a:latin typeface="Arial Black"/>
                <a:cs typeface="Arial Black"/>
              </a:rPr>
              <a:t>performance</a:t>
            </a:r>
            <a:r>
              <a:rPr dirty="0" sz="2800" spc="-190">
                <a:latin typeface="Arial Black"/>
                <a:cs typeface="Arial Black"/>
              </a:rPr>
              <a:t> </a:t>
            </a:r>
            <a:r>
              <a:rPr dirty="0" sz="2800" spc="-75">
                <a:latin typeface="Arial Black"/>
                <a:cs typeface="Arial Black"/>
              </a:rPr>
              <a:t>analysis, </a:t>
            </a:r>
            <a:r>
              <a:rPr dirty="0" sz="2800" spc="-195">
                <a:latin typeface="Arial Black"/>
                <a:cs typeface="Arial Black"/>
              </a:rPr>
              <a:t>SpeechViber</a:t>
            </a:r>
            <a:r>
              <a:rPr dirty="0" sz="2800" spc="-220">
                <a:latin typeface="Arial Black"/>
                <a:cs typeface="Arial Black"/>
              </a:rPr>
              <a:t> </a:t>
            </a:r>
            <a:r>
              <a:rPr dirty="0" sz="2800" spc="-285">
                <a:latin typeface="Arial Black"/>
                <a:cs typeface="Arial Black"/>
              </a:rPr>
              <a:t>makes</a:t>
            </a:r>
            <a:r>
              <a:rPr dirty="0" sz="2800" spc="-215">
                <a:latin typeface="Arial Black"/>
                <a:cs typeface="Arial Black"/>
              </a:rPr>
              <a:t> </a:t>
            </a:r>
            <a:r>
              <a:rPr dirty="0" sz="2800" spc="-229">
                <a:latin typeface="Arial Black"/>
                <a:cs typeface="Arial Black"/>
              </a:rPr>
              <a:t>speech </a:t>
            </a:r>
            <a:r>
              <a:rPr dirty="0" sz="2800" spc="-195">
                <a:latin typeface="Arial Black"/>
                <a:cs typeface="Arial Black"/>
              </a:rPr>
              <a:t>practice</a:t>
            </a:r>
            <a:r>
              <a:rPr dirty="0" sz="2800" spc="-220">
                <a:latin typeface="Arial Black"/>
                <a:cs typeface="Arial Black"/>
              </a:rPr>
              <a:t> </a:t>
            </a:r>
            <a:r>
              <a:rPr dirty="0" sz="2800" spc="-140">
                <a:latin typeface="Arial Black"/>
                <a:cs typeface="Arial Black"/>
              </a:rPr>
              <a:t>interactive</a:t>
            </a:r>
            <a:endParaRPr sz="2800">
              <a:latin typeface="Arial Black"/>
              <a:cs typeface="Arial Black"/>
            </a:endParaRPr>
          </a:p>
          <a:p>
            <a:pPr marL="174625">
              <a:lnSpc>
                <a:spcPct val="100000"/>
              </a:lnSpc>
              <a:spcBef>
                <a:spcPts val="565"/>
              </a:spcBef>
            </a:pPr>
            <a:r>
              <a:rPr dirty="0" sz="2800" spc="-155">
                <a:latin typeface="Arial Black"/>
                <a:cs typeface="Arial Black"/>
              </a:rPr>
              <a:t>and</a:t>
            </a:r>
            <a:r>
              <a:rPr dirty="0" sz="2800" spc="-265">
                <a:latin typeface="Arial Black"/>
                <a:cs typeface="Arial Black"/>
              </a:rPr>
              <a:t> </a:t>
            </a:r>
            <a:r>
              <a:rPr dirty="0" sz="2800" spc="-60">
                <a:latin typeface="Arial Black"/>
                <a:cs typeface="Arial Black"/>
              </a:rPr>
              <a:t>effective.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800335" y="8555482"/>
            <a:ext cx="27527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04">
                <a:latin typeface="Arial Black"/>
                <a:cs typeface="Arial Black"/>
              </a:rPr>
              <a:t>Idea</a:t>
            </a:r>
            <a:r>
              <a:rPr dirty="0" sz="3000" spc="-250">
                <a:latin typeface="Arial Black"/>
                <a:cs typeface="Arial Black"/>
              </a:rPr>
              <a:t> </a:t>
            </a:r>
            <a:r>
              <a:rPr dirty="0" sz="3000" spc="-165">
                <a:latin typeface="Arial Black"/>
                <a:cs typeface="Arial Black"/>
              </a:rPr>
              <a:t>Approach</a:t>
            </a:r>
            <a:endParaRPr sz="3000">
              <a:latin typeface="Arial Black"/>
              <a:cs typeface="Arial Black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936098" y="1570863"/>
            <a:ext cx="7807959" cy="7267575"/>
            <a:chOff x="9936098" y="1570863"/>
            <a:chExt cx="7807959" cy="726757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36098" y="1570863"/>
              <a:ext cx="7807832" cy="335495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61040" y="4692777"/>
              <a:ext cx="6700774" cy="41451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11" y="8864409"/>
            <a:ext cx="3140075" cy="1154912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485584" y="2335148"/>
            <a:ext cx="8056245" cy="3785235"/>
          </a:xfrm>
          <a:custGeom>
            <a:avLst/>
            <a:gdLst/>
            <a:ahLst/>
            <a:cxnLst/>
            <a:rect l="l" t="t" r="r" b="b"/>
            <a:pathLst>
              <a:path w="8056245" h="3785235">
                <a:moveTo>
                  <a:pt x="8055736" y="0"/>
                </a:moveTo>
                <a:lnTo>
                  <a:pt x="0" y="0"/>
                </a:lnTo>
                <a:lnTo>
                  <a:pt x="0" y="3785108"/>
                </a:lnTo>
                <a:lnTo>
                  <a:pt x="8055736" y="3785108"/>
                </a:lnTo>
                <a:lnTo>
                  <a:pt x="805573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67785">
              <a:lnSpc>
                <a:spcPct val="100000"/>
              </a:lnSpc>
              <a:spcBef>
                <a:spcPts val="100"/>
              </a:spcBef>
            </a:pPr>
            <a:r>
              <a:rPr dirty="0" spc="-480"/>
              <a:t>Tech</a:t>
            </a:r>
            <a:r>
              <a:rPr dirty="0" spc="-500"/>
              <a:t> Stack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85584" y="2335148"/>
            <a:ext cx="8056245" cy="378523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148590" rIns="0" bIns="0" rtlCol="0" vert="horz">
            <a:spAutoFit/>
          </a:bodyPr>
          <a:lstStyle/>
          <a:p>
            <a:pPr marL="161290">
              <a:lnSpc>
                <a:spcPct val="100000"/>
              </a:lnSpc>
              <a:spcBef>
                <a:spcPts val="1170"/>
              </a:spcBef>
            </a:pPr>
            <a:r>
              <a:rPr dirty="0" sz="3200" spc="-180">
                <a:latin typeface="Arial Black"/>
                <a:cs typeface="Arial Black"/>
              </a:rPr>
              <a:t>For</a:t>
            </a:r>
            <a:r>
              <a:rPr dirty="0" sz="3200" spc="-265">
                <a:latin typeface="Arial Black"/>
                <a:cs typeface="Arial Black"/>
              </a:rPr>
              <a:t> </a:t>
            </a:r>
            <a:r>
              <a:rPr dirty="0" sz="3200" spc="-105">
                <a:latin typeface="Arial Black"/>
                <a:cs typeface="Arial Black"/>
              </a:rPr>
              <a:t>Front-</a:t>
            </a:r>
            <a:r>
              <a:rPr dirty="0" sz="3200" spc="-20">
                <a:latin typeface="Arial Black"/>
                <a:cs typeface="Arial Black"/>
              </a:rPr>
              <a:t>End:</a:t>
            </a:r>
            <a:endParaRPr sz="3200">
              <a:latin typeface="Arial Black"/>
              <a:cs typeface="Arial Black"/>
            </a:endParaRPr>
          </a:p>
          <a:p>
            <a:pPr marL="618490" indent="-457200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618490" algn="l"/>
              </a:tabLst>
            </a:pPr>
            <a:r>
              <a:rPr dirty="0" sz="2800" spc="-229">
                <a:latin typeface="Arial Black"/>
                <a:cs typeface="Arial Black"/>
              </a:rPr>
              <a:t>Framework:</a:t>
            </a:r>
            <a:r>
              <a:rPr dirty="0" sz="2800" spc="-155">
                <a:latin typeface="Arial Black"/>
                <a:cs typeface="Arial Black"/>
              </a:rPr>
              <a:t> </a:t>
            </a:r>
            <a:r>
              <a:rPr dirty="0" sz="2800" spc="-110">
                <a:latin typeface="Arial Black"/>
                <a:cs typeface="Arial Black"/>
              </a:rPr>
              <a:t>React.js</a:t>
            </a:r>
            <a:endParaRPr sz="2800">
              <a:latin typeface="Arial Black"/>
              <a:cs typeface="Arial Black"/>
            </a:endParaRPr>
          </a:p>
          <a:p>
            <a:pPr marL="618490" indent="-45720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618490" algn="l"/>
              </a:tabLst>
            </a:pPr>
            <a:r>
              <a:rPr dirty="0" sz="2800" spc="-215">
                <a:latin typeface="Arial Black"/>
                <a:cs typeface="Arial Black"/>
              </a:rPr>
              <a:t>UI</a:t>
            </a:r>
            <a:r>
              <a:rPr dirty="0" sz="2800" spc="-229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Styling:</a:t>
            </a:r>
            <a:r>
              <a:rPr dirty="0" sz="2800" spc="-229">
                <a:latin typeface="Arial Black"/>
                <a:cs typeface="Arial Black"/>
              </a:rPr>
              <a:t> </a:t>
            </a:r>
            <a:r>
              <a:rPr dirty="0" sz="2800" spc="-204">
                <a:latin typeface="Arial Black"/>
                <a:cs typeface="Arial Black"/>
              </a:rPr>
              <a:t>Tailwind</a:t>
            </a:r>
            <a:r>
              <a:rPr dirty="0" sz="2800" spc="-225">
                <a:latin typeface="Arial Black"/>
                <a:cs typeface="Arial Black"/>
              </a:rPr>
              <a:t> </a:t>
            </a:r>
            <a:r>
              <a:rPr dirty="0" sz="2800" spc="-325">
                <a:latin typeface="Arial Black"/>
                <a:cs typeface="Arial Black"/>
              </a:rPr>
              <a:t>CSS</a:t>
            </a:r>
            <a:endParaRPr sz="2800">
              <a:latin typeface="Arial Black"/>
              <a:cs typeface="Arial Black"/>
            </a:endParaRPr>
          </a:p>
          <a:p>
            <a:pPr marL="618490" indent="-45720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618490" algn="l"/>
              </a:tabLst>
            </a:pPr>
            <a:r>
              <a:rPr dirty="0" sz="2800" spc="-220">
                <a:latin typeface="Arial Black"/>
                <a:cs typeface="Arial Black"/>
              </a:rPr>
              <a:t>Speech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20">
                <a:latin typeface="Arial Black"/>
                <a:cs typeface="Arial Black"/>
              </a:rPr>
              <a:t>Input</a:t>
            </a:r>
            <a:r>
              <a:rPr dirty="0" sz="2800" spc="-215">
                <a:latin typeface="Arial Black"/>
                <a:cs typeface="Arial Black"/>
              </a:rPr>
              <a:t> </a:t>
            </a:r>
            <a:r>
              <a:rPr dirty="0" sz="2800" spc="-170">
                <a:latin typeface="Arial Black"/>
                <a:cs typeface="Arial Black"/>
              </a:rPr>
              <a:t>Handling:</a:t>
            </a:r>
            <a:r>
              <a:rPr dirty="0" sz="2800" spc="-229">
                <a:latin typeface="Arial Black"/>
                <a:cs typeface="Arial Black"/>
              </a:rPr>
              <a:t> </a:t>
            </a:r>
            <a:r>
              <a:rPr dirty="0" sz="2800" spc="-185">
                <a:latin typeface="Arial Black"/>
                <a:cs typeface="Arial Black"/>
              </a:rPr>
              <a:t>Web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220">
                <a:latin typeface="Arial Black"/>
                <a:cs typeface="Arial Black"/>
              </a:rPr>
              <a:t>Speech</a:t>
            </a:r>
            <a:r>
              <a:rPr dirty="0" sz="2800" spc="-229">
                <a:latin typeface="Arial Black"/>
                <a:cs typeface="Arial Black"/>
              </a:rPr>
              <a:t> </a:t>
            </a:r>
            <a:r>
              <a:rPr dirty="0" sz="2800" spc="-25">
                <a:latin typeface="Arial Black"/>
                <a:cs typeface="Arial Black"/>
              </a:rPr>
              <a:t>API</a:t>
            </a:r>
            <a:endParaRPr sz="2800">
              <a:latin typeface="Arial Black"/>
              <a:cs typeface="Arial Black"/>
            </a:endParaRPr>
          </a:p>
          <a:p>
            <a:pPr marL="618490" indent="-45720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618490" algn="l"/>
              </a:tabLst>
            </a:pPr>
            <a:r>
              <a:rPr dirty="0" sz="2800" spc="-185">
                <a:latin typeface="Arial Black"/>
                <a:cs typeface="Arial Black"/>
              </a:rPr>
              <a:t>Visualization:</a:t>
            </a:r>
            <a:r>
              <a:rPr dirty="0" sz="2800" spc="-190">
                <a:latin typeface="Arial Black"/>
                <a:cs typeface="Arial Black"/>
              </a:rPr>
              <a:t> </a:t>
            </a:r>
            <a:r>
              <a:rPr dirty="0" sz="2800" spc="-50">
                <a:latin typeface="Arial Black"/>
                <a:cs typeface="Arial Black"/>
              </a:rPr>
              <a:t>Chart.js</a:t>
            </a:r>
            <a:endParaRPr sz="2800">
              <a:latin typeface="Arial Black"/>
              <a:cs typeface="Arial Black"/>
            </a:endParaRPr>
          </a:p>
          <a:p>
            <a:pPr marL="618490" indent="-45720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618490" algn="l"/>
              </a:tabLst>
            </a:pPr>
            <a:r>
              <a:rPr dirty="0" sz="2800" spc="-180">
                <a:latin typeface="Arial Black"/>
                <a:cs typeface="Arial Black"/>
              </a:rPr>
              <a:t>Hosting:</a:t>
            </a:r>
            <a:r>
              <a:rPr dirty="0" sz="2800" spc="-254">
                <a:latin typeface="Arial Black"/>
                <a:cs typeface="Arial Black"/>
              </a:rPr>
              <a:t> </a:t>
            </a:r>
            <a:r>
              <a:rPr dirty="0" sz="2800" spc="-145">
                <a:latin typeface="Arial Black"/>
                <a:cs typeface="Arial Black"/>
              </a:rPr>
              <a:t>GitHub</a:t>
            </a:r>
            <a:r>
              <a:rPr dirty="0" sz="2800" spc="-225">
                <a:latin typeface="Arial Black"/>
                <a:cs typeface="Arial Black"/>
              </a:rPr>
              <a:t> </a:t>
            </a:r>
            <a:r>
              <a:rPr dirty="0" sz="2800" spc="-300">
                <a:latin typeface="Arial Black"/>
                <a:cs typeface="Arial Black"/>
              </a:rPr>
              <a:t>Pages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25153" y="2339594"/>
            <a:ext cx="8577580" cy="378079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144145" rIns="0" bIns="0" rtlCol="0" vert="horz">
            <a:spAutoFit/>
          </a:bodyPr>
          <a:lstStyle/>
          <a:p>
            <a:pPr marL="207645">
              <a:lnSpc>
                <a:spcPct val="100000"/>
              </a:lnSpc>
              <a:spcBef>
                <a:spcPts val="1135"/>
              </a:spcBef>
            </a:pPr>
            <a:r>
              <a:rPr dirty="0" sz="3200" spc="-180">
                <a:latin typeface="Arial Black"/>
                <a:cs typeface="Arial Black"/>
              </a:rPr>
              <a:t>For</a:t>
            </a:r>
            <a:r>
              <a:rPr dirty="0" sz="3200" spc="-265">
                <a:latin typeface="Arial Black"/>
                <a:cs typeface="Arial Black"/>
              </a:rPr>
              <a:t> </a:t>
            </a:r>
            <a:r>
              <a:rPr dirty="0" sz="3200" spc="-245">
                <a:latin typeface="Arial Black"/>
                <a:cs typeface="Arial Black"/>
              </a:rPr>
              <a:t>Back-</a:t>
            </a:r>
            <a:r>
              <a:rPr dirty="0" sz="3200" spc="-20">
                <a:latin typeface="Arial Black"/>
                <a:cs typeface="Arial Black"/>
              </a:rPr>
              <a:t>End:</a:t>
            </a:r>
            <a:endParaRPr sz="3200">
              <a:latin typeface="Arial Black"/>
              <a:cs typeface="Arial Black"/>
            </a:endParaRPr>
          </a:p>
          <a:p>
            <a:pPr marL="664845" indent="-457200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664845" algn="l"/>
              </a:tabLst>
            </a:pPr>
            <a:r>
              <a:rPr dirty="0" sz="2800" spc="-180">
                <a:latin typeface="Arial Black"/>
                <a:cs typeface="Arial Black"/>
              </a:rPr>
              <a:t>Server</a:t>
            </a:r>
            <a:r>
              <a:rPr dirty="0" sz="2800" spc="-200">
                <a:latin typeface="Arial Black"/>
                <a:cs typeface="Arial Black"/>
              </a:rPr>
              <a:t> </a:t>
            </a:r>
            <a:r>
              <a:rPr dirty="0" sz="2800" spc="-229">
                <a:latin typeface="Arial Black"/>
                <a:cs typeface="Arial Black"/>
              </a:rPr>
              <a:t>Framework:</a:t>
            </a:r>
            <a:r>
              <a:rPr dirty="0" sz="2800" spc="-175">
                <a:latin typeface="Arial Black"/>
                <a:cs typeface="Arial Black"/>
              </a:rPr>
              <a:t> </a:t>
            </a:r>
            <a:r>
              <a:rPr dirty="0" sz="2800" spc="-185">
                <a:latin typeface="Arial Black"/>
                <a:cs typeface="Arial Black"/>
              </a:rPr>
              <a:t>Node.js</a:t>
            </a:r>
            <a:r>
              <a:rPr dirty="0" sz="2800" spc="-195">
                <a:latin typeface="Arial Black"/>
                <a:cs typeface="Arial Black"/>
              </a:rPr>
              <a:t> </a:t>
            </a:r>
            <a:r>
              <a:rPr dirty="0" sz="2800" spc="-204">
                <a:latin typeface="Arial Black"/>
                <a:cs typeface="Arial Black"/>
              </a:rPr>
              <a:t>with</a:t>
            </a:r>
            <a:r>
              <a:rPr dirty="0" sz="2800" spc="-235">
                <a:latin typeface="Arial Black"/>
                <a:cs typeface="Arial Black"/>
              </a:rPr>
              <a:t> </a:t>
            </a:r>
            <a:r>
              <a:rPr dirty="0" sz="2800" spc="-125">
                <a:latin typeface="Arial Black"/>
                <a:cs typeface="Arial Black"/>
              </a:rPr>
              <a:t>Express.js</a:t>
            </a:r>
            <a:endParaRPr sz="2800">
              <a:latin typeface="Arial Black"/>
              <a:cs typeface="Arial Black"/>
            </a:endParaRPr>
          </a:p>
          <a:p>
            <a:pPr marL="664845" indent="-45720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664845" algn="l"/>
              </a:tabLst>
            </a:pPr>
            <a:r>
              <a:rPr dirty="0" sz="2800" spc="-170">
                <a:latin typeface="Arial Black"/>
                <a:cs typeface="Arial Black"/>
              </a:rPr>
              <a:t>Speech-</a:t>
            </a:r>
            <a:r>
              <a:rPr dirty="0" sz="2800" spc="-25">
                <a:latin typeface="Arial Black"/>
                <a:cs typeface="Arial Black"/>
              </a:rPr>
              <a:t>to-</a:t>
            </a:r>
            <a:r>
              <a:rPr dirty="0" sz="2800" spc="-285">
                <a:latin typeface="Arial Black"/>
                <a:cs typeface="Arial Black"/>
              </a:rPr>
              <a:t>Text</a:t>
            </a:r>
            <a:r>
              <a:rPr dirty="0" sz="2800" spc="-180">
                <a:latin typeface="Arial Black"/>
                <a:cs typeface="Arial Black"/>
              </a:rPr>
              <a:t> </a:t>
            </a:r>
            <a:r>
              <a:rPr dirty="0" sz="2800" spc="-220">
                <a:latin typeface="Arial Black"/>
                <a:cs typeface="Arial Black"/>
              </a:rPr>
              <a:t>Processing:</a:t>
            </a:r>
            <a:r>
              <a:rPr dirty="0" sz="2800" spc="-200">
                <a:latin typeface="Arial Black"/>
                <a:cs typeface="Arial Black"/>
              </a:rPr>
              <a:t> </a:t>
            </a:r>
            <a:r>
              <a:rPr dirty="0" sz="2800" spc="-180">
                <a:latin typeface="Arial Black"/>
                <a:cs typeface="Arial Black"/>
              </a:rPr>
              <a:t>OpenAI</a:t>
            </a:r>
            <a:r>
              <a:rPr dirty="0" sz="2800" spc="-195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Whisper</a:t>
            </a:r>
            <a:endParaRPr sz="2800">
              <a:latin typeface="Arial Black"/>
              <a:cs typeface="Arial Black"/>
            </a:endParaRPr>
          </a:p>
          <a:p>
            <a:pPr marL="664845" indent="-45720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664845" algn="l"/>
              </a:tabLst>
            </a:pPr>
            <a:r>
              <a:rPr dirty="0" sz="2800" spc="-204">
                <a:latin typeface="Arial Black"/>
                <a:cs typeface="Arial Black"/>
              </a:rPr>
              <a:t>Database:</a:t>
            </a:r>
            <a:r>
              <a:rPr dirty="0" sz="2800" spc="-245">
                <a:latin typeface="Arial Black"/>
                <a:cs typeface="Arial Black"/>
              </a:rPr>
              <a:t> </a:t>
            </a:r>
            <a:r>
              <a:rPr dirty="0" sz="2800" spc="-204">
                <a:latin typeface="Arial Black"/>
                <a:cs typeface="Arial Black"/>
              </a:rPr>
              <a:t>SQLite</a:t>
            </a:r>
            <a:r>
              <a:rPr dirty="0" sz="2800" spc="-254">
                <a:latin typeface="Arial Black"/>
                <a:cs typeface="Arial Black"/>
              </a:rPr>
              <a:t> </a:t>
            </a:r>
            <a:r>
              <a:rPr dirty="0" sz="2800" spc="-105">
                <a:latin typeface="Arial Black"/>
                <a:cs typeface="Arial Black"/>
              </a:rPr>
              <a:t>(If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required)</a:t>
            </a:r>
            <a:endParaRPr sz="2800">
              <a:latin typeface="Arial Black"/>
              <a:cs typeface="Arial Black"/>
            </a:endParaRPr>
          </a:p>
          <a:p>
            <a:pPr marL="664845" marR="1168400" indent="-457200">
              <a:lnSpc>
                <a:spcPct val="125000"/>
              </a:lnSpc>
              <a:buFont typeface="Wingdings"/>
              <a:buChar char=""/>
              <a:tabLst>
                <a:tab pos="664845" algn="l"/>
              </a:tabLst>
            </a:pPr>
            <a:r>
              <a:rPr dirty="0" sz="2800" spc="-210">
                <a:latin typeface="Arial Black"/>
                <a:cs typeface="Arial Black"/>
              </a:rPr>
              <a:t>Serverless</a:t>
            </a:r>
            <a:r>
              <a:rPr dirty="0" sz="2800" spc="-195">
                <a:latin typeface="Arial Black"/>
                <a:cs typeface="Arial Black"/>
              </a:rPr>
              <a:t> </a:t>
            </a:r>
            <a:r>
              <a:rPr dirty="0" sz="2800" spc="-135">
                <a:latin typeface="Arial Black"/>
                <a:cs typeface="Arial Black"/>
              </a:rPr>
              <a:t>Option:</a:t>
            </a:r>
            <a:r>
              <a:rPr dirty="0" sz="2800" spc="-220">
                <a:latin typeface="Arial Black"/>
                <a:cs typeface="Arial Black"/>
              </a:rPr>
              <a:t> </a:t>
            </a:r>
            <a:r>
              <a:rPr dirty="0" sz="2800" spc="-110">
                <a:latin typeface="Arial Black"/>
                <a:cs typeface="Arial Black"/>
              </a:rPr>
              <a:t>Netlify</a:t>
            </a:r>
            <a:r>
              <a:rPr dirty="0" sz="2800" spc="-215">
                <a:latin typeface="Arial Black"/>
                <a:cs typeface="Arial Black"/>
              </a:rPr>
              <a:t> </a:t>
            </a:r>
            <a:r>
              <a:rPr dirty="0" sz="2800" spc="-185">
                <a:latin typeface="Arial Black"/>
                <a:cs typeface="Arial Black"/>
              </a:rPr>
              <a:t>Functions</a:t>
            </a:r>
            <a:r>
              <a:rPr dirty="0" sz="2800" spc="-225">
                <a:latin typeface="Arial Black"/>
                <a:cs typeface="Arial Black"/>
              </a:rPr>
              <a:t> </a:t>
            </a:r>
            <a:r>
              <a:rPr dirty="0" sz="2800" spc="-25">
                <a:latin typeface="Arial Black"/>
                <a:cs typeface="Arial Black"/>
              </a:rPr>
              <a:t>or </a:t>
            </a:r>
            <a:r>
              <a:rPr dirty="0" sz="2800" spc="-215">
                <a:latin typeface="Arial Black"/>
                <a:cs typeface="Arial Black"/>
              </a:rPr>
              <a:t>Firebase</a:t>
            </a:r>
            <a:r>
              <a:rPr dirty="0" sz="2800" spc="-210">
                <a:latin typeface="Arial Black"/>
                <a:cs typeface="Arial Black"/>
              </a:rPr>
              <a:t> </a:t>
            </a:r>
            <a:r>
              <a:rPr dirty="0" sz="2800" spc="-60">
                <a:latin typeface="Arial Black"/>
                <a:cs typeface="Arial Black"/>
              </a:rPr>
              <a:t>Functions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048505" y="6402997"/>
            <a:ext cx="8577580" cy="344360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wrap="square" lIns="0" tIns="99060" rIns="0" bIns="0" rtlCol="0" vert="horz">
            <a:spAutoFit/>
          </a:bodyPr>
          <a:lstStyle/>
          <a:p>
            <a:pPr marL="275590">
              <a:lnSpc>
                <a:spcPct val="100000"/>
              </a:lnSpc>
              <a:spcBef>
                <a:spcPts val="780"/>
              </a:spcBef>
            </a:pPr>
            <a:r>
              <a:rPr dirty="0" sz="3200" spc="-220">
                <a:latin typeface="Arial Black"/>
                <a:cs typeface="Arial Black"/>
              </a:rPr>
              <a:t>Miscellaneous</a:t>
            </a:r>
            <a:r>
              <a:rPr dirty="0" sz="3200" spc="-250">
                <a:latin typeface="Arial Black"/>
                <a:cs typeface="Arial Black"/>
              </a:rPr>
              <a:t> </a:t>
            </a:r>
            <a:r>
              <a:rPr dirty="0" sz="3200" spc="-50">
                <a:latin typeface="Arial Black"/>
                <a:cs typeface="Arial Black"/>
              </a:rPr>
              <a:t>:</a:t>
            </a:r>
            <a:endParaRPr sz="3200">
              <a:latin typeface="Arial Black"/>
              <a:cs typeface="Arial Black"/>
            </a:endParaRPr>
          </a:p>
          <a:p>
            <a:pPr marL="733425" indent="-457834">
              <a:lnSpc>
                <a:spcPct val="100000"/>
              </a:lnSpc>
              <a:spcBef>
                <a:spcPts val="760"/>
              </a:spcBef>
              <a:buFont typeface="Wingdings"/>
              <a:buChar char=""/>
              <a:tabLst>
                <a:tab pos="733425" algn="l"/>
              </a:tabLst>
            </a:pPr>
            <a:r>
              <a:rPr dirty="0" sz="2800" spc="-200">
                <a:latin typeface="Arial Black"/>
                <a:cs typeface="Arial Black"/>
              </a:rPr>
              <a:t>Physical</a:t>
            </a:r>
            <a:r>
              <a:rPr dirty="0" sz="2800" spc="-240">
                <a:latin typeface="Arial Black"/>
                <a:cs typeface="Arial Black"/>
              </a:rPr>
              <a:t> </a:t>
            </a:r>
            <a:r>
              <a:rPr dirty="0" sz="2800" spc="-175">
                <a:latin typeface="Arial Black"/>
                <a:cs typeface="Arial Black"/>
              </a:rPr>
              <a:t>Components:</a:t>
            </a:r>
            <a:r>
              <a:rPr dirty="0" sz="2800" spc="-200">
                <a:latin typeface="Arial Black"/>
                <a:cs typeface="Arial Black"/>
              </a:rPr>
              <a:t> </a:t>
            </a:r>
            <a:r>
              <a:rPr dirty="0" sz="2800" spc="-155">
                <a:latin typeface="Arial Black"/>
                <a:cs typeface="Arial Black"/>
              </a:rPr>
              <a:t>microphone,</a:t>
            </a:r>
            <a:r>
              <a:rPr dirty="0" sz="2800" spc="-210">
                <a:latin typeface="Arial Black"/>
                <a:cs typeface="Arial Black"/>
              </a:rPr>
              <a:t> </a:t>
            </a:r>
            <a:r>
              <a:rPr dirty="0" sz="2800" spc="-30">
                <a:latin typeface="Arial Black"/>
                <a:cs typeface="Arial Black"/>
              </a:rPr>
              <a:t>camera</a:t>
            </a:r>
            <a:endParaRPr sz="2800">
              <a:latin typeface="Arial Black"/>
              <a:cs typeface="Arial Black"/>
            </a:endParaRPr>
          </a:p>
          <a:p>
            <a:pPr marL="733425" indent="-457834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733425" algn="l"/>
              </a:tabLst>
            </a:pPr>
            <a:r>
              <a:rPr dirty="0" sz="2800" spc="-210">
                <a:latin typeface="Arial Black"/>
                <a:cs typeface="Arial Black"/>
              </a:rPr>
              <a:t>Permissions</a:t>
            </a:r>
            <a:r>
              <a:rPr dirty="0" sz="2800" spc="-165">
                <a:latin typeface="Arial Black"/>
                <a:cs typeface="Arial Black"/>
              </a:rPr>
              <a:t> </a:t>
            </a:r>
            <a:r>
              <a:rPr dirty="0" sz="2800" spc="-40">
                <a:latin typeface="Arial Black"/>
                <a:cs typeface="Arial Black"/>
              </a:rPr>
              <a:t>Required:</a:t>
            </a:r>
            <a:endParaRPr sz="2800">
              <a:latin typeface="Arial Black"/>
              <a:cs typeface="Arial Black"/>
            </a:endParaRPr>
          </a:p>
          <a:p>
            <a:pPr marL="733425" indent="-457834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733425" algn="l"/>
              </a:tabLst>
            </a:pPr>
            <a:r>
              <a:rPr dirty="0" sz="2800" spc="-145">
                <a:latin typeface="Arial Black"/>
                <a:cs typeface="Arial Black"/>
              </a:rPr>
              <a:t>Microphone</a:t>
            </a:r>
            <a:r>
              <a:rPr dirty="0" sz="2800" spc="-220">
                <a:latin typeface="Arial Black"/>
                <a:cs typeface="Arial Black"/>
              </a:rPr>
              <a:t> </a:t>
            </a:r>
            <a:r>
              <a:rPr dirty="0" sz="2800" spc="-325">
                <a:latin typeface="Arial Black"/>
                <a:cs typeface="Arial Black"/>
              </a:rPr>
              <a:t>access</a:t>
            </a:r>
            <a:endParaRPr sz="2800">
              <a:latin typeface="Arial Black"/>
              <a:cs typeface="Arial Black"/>
            </a:endParaRPr>
          </a:p>
          <a:p>
            <a:pPr marL="733425" indent="-457834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733425" algn="l"/>
              </a:tabLst>
            </a:pPr>
            <a:r>
              <a:rPr dirty="0" sz="2800" spc="-215">
                <a:latin typeface="Arial Black"/>
                <a:cs typeface="Arial Black"/>
              </a:rPr>
              <a:t>Storage</a:t>
            </a:r>
            <a:r>
              <a:rPr dirty="0" sz="2800" spc="-200">
                <a:latin typeface="Arial Black"/>
                <a:cs typeface="Arial Black"/>
              </a:rPr>
              <a:t> </a:t>
            </a:r>
            <a:r>
              <a:rPr dirty="0" sz="2800" spc="-155">
                <a:latin typeface="Arial Black"/>
                <a:cs typeface="Arial Black"/>
              </a:rPr>
              <a:t>Alternatives(if</a:t>
            </a:r>
            <a:r>
              <a:rPr dirty="0" sz="2800" spc="-190">
                <a:latin typeface="Arial Black"/>
                <a:cs typeface="Arial Black"/>
              </a:rPr>
              <a:t> </a:t>
            </a:r>
            <a:r>
              <a:rPr dirty="0" sz="2800" spc="-10">
                <a:latin typeface="Arial Black"/>
                <a:cs typeface="Arial Black"/>
              </a:rPr>
              <a:t>required):</a:t>
            </a:r>
            <a:endParaRPr sz="2800">
              <a:latin typeface="Arial Black"/>
              <a:cs typeface="Arial Black"/>
            </a:endParaRPr>
          </a:p>
          <a:p>
            <a:pPr marL="733425" indent="-457834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733425" algn="l"/>
              </a:tabLst>
            </a:pPr>
            <a:r>
              <a:rPr dirty="0" sz="2800" spc="-204">
                <a:latin typeface="Arial Black"/>
                <a:cs typeface="Arial Black"/>
              </a:rPr>
              <a:t>localStorage</a:t>
            </a:r>
            <a:r>
              <a:rPr dirty="0" sz="2800" spc="-215">
                <a:latin typeface="Arial Black"/>
                <a:cs typeface="Arial Black"/>
              </a:rPr>
              <a:t> </a:t>
            </a:r>
            <a:r>
              <a:rPr dirty="0" sz="2800" spc="-145">
                <a:latin typeface="Arial Black"/>
                <a:cs typeface="Arial Black"/>
              </a:rPr>
              <a:t>(For</a:t>
            </a:r>
            <a:r>
              <a:rPr dirty="0" sz="2800" spc="-225">
                <a:latin typeface="Arial Black"/>
                <a:cs typeface="Arial Black"/>
              </a:rPr>
              <a:t> </a:t>
            </a:r>
            <a:r>
              <a:rPr dirty="0" sz="2800" spc="-150">
                <a:latin typeface="Arial Black"/>
                <a:cs typeface="Arial Black"/>
              </a:rPr>
              <a:t>small-</a:t>
            </a:r>
            <a:r>
              <a:rPr dirty="0" sz="2800" spc="-254">
                <a:latin typeface="Arial Black"/>
                <a:cs typeface="Arial Black"/>
              </a:rPr>
              <a:t>scale</a:t>
            </a:r>
            <a:r>
              <a:rPr dirty="0" sz="2800" spc="-220">
                <a:latin typeface="Arial Black"/>
                <a:cs typeface="Arial Black"/>
              </a:rPr>
              <a:t> </a:t>
            </a:r>
            <a:r>
              <a:rPr dirty="0" sz="2800" spc="-180">
                <a:latin typeface="Arial Black"/>
                <a:cs typeface="Arial Black"/>
              </a:rPr>
              <a:t>data</a:t>
            </a:r>
            <a:r>
              <a:rPr dirty="0" sz="2800" spc="-204">
                <a:latin typeface="Arial Black"/>
                <a:cs typeface="Arial Black"/>
              </a:rPr>
              <a:t> </a:t>
            </a:r>
            <a:r>
              <a:rPr dirty="0" sz="2800" spc="-35">
                <a:latin typeface="Arial Black"/>
                <a:cs typeface="Arial Black"/>
              </a:rPr>
              <a:t>storage)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311" y="8864409"/>
            <a:ext cx="3140075" cy="11549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5215">
              <a:lnSpc>
                <a:spcPct val="100000"/>
              </a:lnSpc>
              <a:spcBef>
                <a:spcPts val="100"/>
              </a:spcBef>
            </a:pPr>
            <a:r>
              <a:rPr dirty="0" spc="-465"/>
              <a:t>Use</a:t>
            </a:r>
            <a:r>
              <a:rPr dirty="0" spc="-480"/>
              <a:t> </a:t>
            </a:r>
            <a:r>
              <a:rPr dirty="0" spc="-500"/>
              <a:t>Cases </a:t>
            </a:r>
            <a:r>
              <a:rPr dirty="0" spc="-254"/>
              <a:t>And</a:t>
            </a:r>
            <a:r>
              <a:rPr dirty="0" spc="-500"/>
              <a:t> </a:t>
            </a:r>
            <a:r>
              <a:rPr dirty="0" spc="-325"/>
              <a:t>Market</a:t>
            </a:r>
            <a:r>
              <a:rPr dirty="0" spc="-500"/>
              <a:t> </a:t>
            </a:r>
            <a:r>
              <a:rPr dirty="0" spc="-459"/>
              <a:t>Reach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212634" y="2244217"/>
            <a:ext cx="16028035" cy="6447155"/>
            <a:chOff x="1212634" y="2244217"/>
            <a:chExt cx="16028035" cy="6447155"/>
          </a:xfrm>
        </p:grpSpPr>
        <p:sp>
          <p:nvSpPr>
            <p:cNvPr id="5" name="object 5" descr=""/>
            <p:cNvSpPr/>
            <p:nvPr/>
          </p:nvSpPr>
          <p:spPr>
            <a:xfrm>
              <a:off x="1231684" y="2263267"/>
              <a:ext cx="15989935" cy="6409055"/>
            </a:xfrm>
            <a:custGeom>
              <a:avLst/>
              <a:gdLst/>
              <a:ahLst/>
              <a:cxnLst/>
              <a:rect l="l" t="t" r="r" b="b"/>
              <a:pathLst>
                <a:path w="15989935" h="6409055">
                  <a:moveTo>
                    <a:pt x="15989554" y="0"/>
                  </a:moveTo>
                  <a:lnTo>
                    <a:pt x="0" y="0"/>
                  </a:lnTo>
                  <a:lnTo>
                    <a:pt x="0" y="6408673"/>
                  </a:lnTo>
                  <a:lnTo>
                    <a:pt x="15989554" y="6408673"/>
                  </a:lnTo>
                  <a:lnTo>
                    <a:pt x="15989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31684" y="2263267"/>
              <a:ext cx="15989935" cy="6409055"/>
            </a:xfrm>
            <a:custGeom>
              <a:avLst/>
              <a:gdLst/>
              <a:ahLst/>
              <a:cxnLst/>
              <a:rect l="l" t="t" r="r" b="b"/>
              <a:pathLst>
                <a:path w="15989935" h="6409055">
                  <a:moveTo>
                    <a:pt x="0" y="6408673"/>
                  </a:moveTo>
                  <a:lnTo>
                    <a:pt x="15989554" y="6408673"/>
                  </a:lnTo>
                  <a:lnTo>
                    <a:pt x="15989554" y="0"/>
                  </a:lnTo>
                  <a:lnTo>
                    <a:pt x="0" y="0"/>
                  </a:lnTo>
                  <a:lnTo>
                    <a:pt x="0" y="6408673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689340" y="2855536"/>
            <a:ext cx="8380730" cy="3378835"/>
          </a:xfrm>
          <a:prstGeom prst="rect">
            <a:avLst/>
          </a:prstGeom>
        </p:spPr>
        <p:txBody>
          <a:bodyPr wrap="square" lIns="0" tIns="21018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655"/>
              </a:spcBef>
            </a:pPr>
            <a:r>
              <a:rPr dirty="0" sz="3200" spc="-300">
                <a:latin typeface="Arial Black"/>
                <a:cs typeface="Arial Black"/>
              </a:rPr>
              <a:t>Use</a:t>
            </a:r>
            <a:r>
              <a:rPr dirty="0" sz="3200" spc="-315">
                <a:latin typeface="Arial Black"/>
                <a:cs typeface="Arial Black"/>
              </a:rPr>
              <a:t> </a:t>
            </a:r>
            <a:r>
              <a:rPr dirty="0" sz="3200" spc="-310">
                <a:latin typeface="Arial Black"/>
                <a:cs typeface="Arial Black"/>
              </a:rPr>
              <a:t>Cases:</a:t>
            </a:r>
            <a:endParaRPr sz="3200">
              <a:latin typeface="Arial Black"/>
              <a:cs typeface="Arial Black"/>
            </a:endParaRPr>
          </a:p>
          <a:p>
            <a:pPr algn="just" marL="12700" marR="5080">
              <a:lnSpc>
                <a:spcPts val="4200"/>
              </a:lnSpc>
              <a:spcBef>
                <a:spcPts val="204"/>
              </a:spcBef>
            </a:pPr>
            <a:r>
              <a:rPr dirty="0" sz="2400" spc="-70">
                <a:latin typeface="Arial Black"/>
                <a:cs typeface="Arial Black"/>
              </a:rPr>
              <a:t>Ideal</a:t>
            </a:r>
            <a:r>
              <a:rPr dirty="0" sz="2400" spc="-65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for</a:t>
            </a:r>
            <a:r>
              <a:rPr dirty="0" sz="2400" spc="-50">
                <a:latin typeface="Arial Black"/>
                <a:cs typeface="Arial Black"/>
              </a:rPr>
              <a:t> </a:t>
            </a:r>
            <a:r>
              <a:rPr dirty="0" sz="2400" spc="-35">
                <a:latin typeface="Arial Black"/>
                <a:cs typeface="Arial Black"/>
              </a:rPr>
              <a:t>public</a:t>
            </a:r>
            <a:r>
              <a:rPr dirty="0" sz="2400" spc="-40">
                <a:latin typeface="Arial Black"/>
                <a:cs typeface="Arial Black"/>
              </a:rPr>
              <a:t> </a:t>
            </a:r>
            <a:r>
              <a:rPr dirty="0" sz="2400" spc="-165">
                <a:latin typeface="Arial Black"/>
                <a:cs typeface="Arial Black"/>
              </a:rPr>
              <a:t>speakers,</a:t>
            </a:r>
            <a:r>
              <a:rPr dirty="0" sz="2400" spc="-35">
                <a:latin typeface="Arial Black"/>
                <a:cs typeface="Arial Black"/>
              </a:rPr>
              <a:t> </a:t>
            </a:r>
            <a:r>
              <a:rPr dirty="0" sz="2400" spc="-125">
                <a:latin typeface="Arial Black"/>
                <a:cs typeface="Arial Black"/>
              </a:rPr>
              <a:t>professionals,</a:t>
            </a:r>
            <a:r>
              <a:rPr dirty="0" sz="2400" spc="-60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and</a:t>
            </a:r>
            <a:r>
              <a:rPr dirty="0" sz="2400" spc="-55">
                <a:latin typeface="Arial Black"/>
                <a:cs typeface="Arial Black"/>
              </a:rPr>
              <a:t> </a:t>
            </a:r>
            <a:r>
              <a:rPr dirty="0" sz="2400" spc="-140">
                <a:latin typeface="Arial Black"/>
                <a:cs typeface="Arial Black"/>
              </a:rPr>
              <a:t>language </a:t>
            </a:r>
            <a:r>
              <a:rPr dirty="0" sz="2400">
                <a:latin typeface="Arial Black"/>
                <a:cs typeface="Arial Black"/>
              </a:rPr>
              <a:t>learners</a:t>
            </a:r>
            <a:r>
              <a:rPr dirty="0" sz="2400" spc="525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to</a:t>
            </a:r>
            <a:r>
              <a:rPr dirty="0" sz="2400" spc="530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improve</a:t>
            </a:r>
            <a:r>
              <a:rPr dirty="0" sz="2400" spc="535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speech</a:t>
            </a:r>
            <a:r>
              <a:rPr dirty="0" sz="2400" spc="530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clarity,</a:t>
            </a:r>
            <a:r>
              <a:rPr dirty="0" sz="2400" spc="525">
                <a:latin typeface="Arial Black"/>
                <a:cs typeface="Arial Black"/>
              </a:rPr>
              <a:t> </a:t>
            </a:r>
            <a:r>
              <a:rPr dirty="0" sz="2400">
                <a:latin typeface="Arial Black"/>
                <a:cs typeface="Arial Black"/>
              </a:rPr>
              <a:t>fluency,</a:t>
            </a:r>
            <a:r>
              <a:rPr dirty="0" sz="2400" spc="535">
                <a:latin typeface="Arial Black"/>
                <a:cs typeface="Arial Black"/>
              </a:rPr>
              <a:t> </a:t>
            </a:r>
            <a:r>
              <a:rPr dirty="0" sz="2400" spc="-25">
                <a:latin typeface="Arial Black"/>
                <a:cs typeface="Arial Black"/>
              </a:rPr>
              <a:t>and </a:t>
            </a:r>
            <a:r>
              <a:rPr dirty="0" sz="2400" spc="-60">
                <a:latin typeface="Arial Black"/>
                <a:cs typeface="Arial Black"/>
              </a:rPr>
              <a:t>confidence.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2400">
              <a:latin typeface="Arial Black"/>
              <a:cs typeface="Arial Black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3200" spc="-215">
                <a:latin typeface="Arial Black"/>
                <a:cs typeface="Arial Black"/>
              </a:rPr>
              <a:t>Market</a:t>
            </a:r>
            <a:r>
              <a:rPr dirty="0" sz="3200" spc="-305">
                <a:latin typeface="Arial Black"/>
                <a:cs typeface="Arial Black"/>
              </a:rPr>
              <a:t> </a:t>
            </a:r>
            <a:r>
              <a:rPr dirty="0" sz="3200" spc="-285">
                <a:latin typeface="Arial Black"/>
                <a:cs typeface="Arial Black"/>
              </a:rPr>
              <a:t>Reach: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745469" y="6889495"/>
            <a:ext cx="5396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06905" algn="l"/>
                <a:tab pos="3671570" algn="l"/>
              </a:tabLst>
            </a:pPr>
            <a:r>
              <a:rPr dirty="0" sz="2400" spc="-10">
                <a:latin typeface="Arial Black"/>
                <a:cs typeface="Arial Black"/>
              </a:rPr>
              <a:t>benefiting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10">
                <a:latin typeface="Arial Black"/>
                <a:cs typeface="Arial Black"/>
              </a:rPr>
              <a:t>students,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180">
                <a:latin typeface="Arial Black"/>
                <a:cs typeface="Arial Black"/>
              </a:rPr>
              <a:t>businesses,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608309" y="6188456"/>
            <a:ext cx="6461125" cy="1092200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420"/>
              </a:spcBef>
              <a:tabLst>
                <a:tab pos="598805" algn="l"/>
                <a:tab pos="2506980" algn="l"/>
                <a:tab pos="4308475" algn="l"/>
                <a:tab pos="5872480" algn="l"/>
              </a:tabLst>
            </a:pPr>
            <a:r>
              <a:rPr dirty="0" sz="2400" spc="-25">
                <a:latin typeface="Arial Black"/>
                <a:cs typeface="Arial Black"/>
              </a:rPr>
              <a:t>in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10">
                <a:latin typeface="Arial Black"/>
                <a:cs typeface="Arial Black"/>
              </a:rPr>
              <a:t>education,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10">
                <a:latin typeface="Arial Black"/>
                <a:cs typeface="Arial Black"/>
              </a:rPr>
              <a:t>corporate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10">
                <a:latin typeface="Arial Black"/>
                <a:cs typeface="Arial Black"/>
              </a:rPr>
              <a:t>training,</a:t>
            </a:r>
            <a:r>
              <a:rPr dirty="0" sz="2400">
                <a:latin typeface="Arial Black"/>
                <a:cs typeface="Arial Black"/>
              </a:rPr>
              <a:t>	</a:t>
            </a:r>
            <a:r>
              <a:rPr dirty="0" sz="2400" spc="-110">
                <a:latin typeface="Arial Black"/>
                <a:cs typeface="Arial Black"/>
              </a:rPr>
              <a:t>and</a:t>
            </a:r>
            <a:endParaRPr sz="2400">
              <a:latin typeface="Arial Black"/>
              <a:cs typeface="Arial Black"/>
            </a:endParaRPr>
          </a:p>
          <a:p>
            <a:pPr algn="r" marR="5080">
              <a:lnSpc>
                <a:spcPct val="100000"/>
              </a:lnSpc>
              <a:spcBef>
                <a:spcPts val="1320"/>
              </a:spcBef>
            </a:pPr>
            <a:r>
              <a:rPr dirty="0" sz="2400" spc="-25">
                <a:latin typeface="Arial Black"/>
                <a:cs typeface="Arial Black"/>
              </a:rPr>
              <a:t>and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89340" y="6188456"/>
            <a:ext cx="1715770" cy="162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5800"/>
              </a:lnSpc>
              <a:spcBef>
                <a:spcPts val="100"/>
              </a:spcBef>
            </a:pPr>
            <a:r>
              <a:rPr dirty="0" sz="2400" spc="-65">
                <a:latin typeface="Arial Black"/>
                <a:cs typeface="Arial Black"/>
              </a:rPr>
              <a:t>Applicable </a:t>
            </a:r>
            <a:r>
              <a:rPr dirty="0" sz="2400" spc="-160">
                <a:latin typeface="Arial Black"/>
                <a:cs typeface="Arial Black"/>
              </a:rPr>
              <a:t>healthcare, </a:t>
            </a:r>
            <a:r>
              <a:rPr dirty="0" sz="2400" spc="-85">
                <a:latin typeface="Arial Black"/>
                <a:cs typeface="Arial Black"/>
              </a:rPr>
              <a:t>therapists.</a:t>
            </a:r>
            <a:endParaRPr sz="2400">
              <a:latin typeface="Arial Black"/>
              <a:cs typeface="Arial Black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0" y="1454022"/>
            <a:ext cx="8701405" cy="7175500"/>
            <a:chOff x="0" y="1454022"/>
            <a:chExt cx="8701405" cy="7175500"/>
          </a:xfrm>
        </p:grpSpPr>
        <p:sp>
          <p:nvSpPr>
            <p:cNvPr id="12" name="object 12" descr=""/>
            <p:cNvSpPr/>
            <p:nvPr/>
          </p:nvSpPr>
          <p:spPr>
            <a:xfrm>
              <a:off x="710971" y="2458592"/>
              <a:ext cx="914400" cy="5851525"/>
            </a:xfrm>
            <a:custGeom>
              <a:avLst/>
              <a:gdLst/>
              <a:ahLst/>
              <a:cxnLst/>
              <a:rect l="l" t="t" r="r" b="b"/>
              <a:pathLst>
                <a:path w="914400" h="5851525">
                  <a:moveTo>
                    <a:pt x="914400" y="0"/>
                  </a:moveTo>
                  <a:lnTo>
                    <a:pt x="0" y="0"/>
                  </a:lnTo>
                  <a:lnTo>
                    <a:pt x="0" y="5851144"/>
                  </a:lnTo>
                  <a:lnTo>
                    <a:pt x="914400" y="5851144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54022"/>
              <a:ext cx="8701277" cy="71755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Ranbir</dc:creator>
  <dcterms:created xsi:type="dcterms:W3CDTF">2025-03-29T09:18:53Z</dcterms:created>
  <dcterms:modified xsi:type="dcterms:W3CDTF">2025-03-29T09:18:53Z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2025-03-29T00:00:00Z</vt:filetime>
  </property>
  <property fmtid="{D5CDD505-2E9C-101B-9397-08002B2CF9AE}" pid="5" name="Producer">
    <vt:lpwstr>Microsoft® PowerPoint® 2019</vt:lpwstr>
  </property>
</Properties>
</file>