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9F79A-C4FA-4EE7-BD66-B64EA7DB3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FF517-571E-44C3-B49F-C00D0B593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E5DD6-9DE6-4B39-A680-E8D5340E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73537-5385-4127-9D44-60914422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C69F7-6FA6-4683-8685-FAFDBD22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58325-72B9-4628-91ED-6C95EB50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360EA-4BB9-487F-982A-F225574D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1F18B-3B06-4607-9F3A-5FF586DC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752D1-1DF3-4687-A058-7063A24F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3DDFF-4A26-493F-A886-27A25DC2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7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DE997-CB9A-4092-A2B5-FE22C6756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93EC56-CE1E-4F06-9150-664085FAA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0F92E-FDAE-49D5-9E6C-6C1A3E8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D8746-2D0E-47D4-A0B5-4B72380A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B69CF-C061-42EC-91CF-5FDEAF0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6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2868-2835-4A35-B6AA-548185D4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94B24-B357-4DC5-A631-CFC5D88E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1B02D-B166-4C74-8984-5AE260F7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B5277-0C51-4834-88E8-73AD32F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A415-C897-4E54-B7AA-7328FFB2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1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2A7D-7576-4DBE-8FCE-F67C44C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1C2AB-230A-4D3D-92BC-93D40AB4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6A2D7-345C-49BA-8D4D-90512B2B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C0C99-A88F-493D-B33B-EAD7E4E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BA812-5B7E-4679-89C3-25B051C1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06BA-724F-46C6-83E8-2DDD0083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598A7-C67C-4C72-B50F-17C9AED14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FACAD-5A4D-4714-86F4-349EB64E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DB077-3BCD-49DF-994B-367BF252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DF928-55E1-4874-96B7-4EDE47B3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CC2C0-63F6-4853-8F66-092A586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DB37F-BAA4-48F0-93AB-42AB7F01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392DA-09E3-45F2-AD9B-21E8C3AD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E23F1-416D-44FB-9105-9C56779C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21D8B-68C2-4AF9-8C91-83A415052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4D3C4-C1BF-4386-BFCD-198B1180B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DF8FA-25A5-42E8-8941-573186CE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14713-3ED6-43DB-A0E4-629C0D55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98908F-E16D-46BB-BBF7-A951A02E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8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7084B-37E4-4C28-AB2C-6473604D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BD6545-1991-49F8-839F-9DB6C2EB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BEE97-49CE-4BDA-8BB9-1B445033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90648-830B-485F-8AAF-AECBBA8B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6F67D9-684C-4A6A-B5F7-F6A06B24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B65E7D-A70B-467E-A4B6-97F2B688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A8F87-8F75-4430-A4C6-7A08D6DF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4B791-4DCC-4EEB-B9DE-C8B289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E6385-254A-4A12-8CE7-AC700744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CD6B0-D8AF-4D65-9021-E8D0E1113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27A8B-C094-48A3-93A9-AD64D1D6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A66B0-5A6C-4FFE-8D56-0B665BF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F45B9-2F51-48F9-A510-BA8A61A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3BA24-B016-4F49-8117-AEB7D287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A897D9-E86E-4FB0-A59F-1524BDAAB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83507-0201-4F1D-AB4C-5D01EFD58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D4F64-A1C0-440A-ABD7-8DB27AF2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AF511-C9F8-4198-9919-55E2C2AF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DDD04-D4AA-4BB0-A3AB-9E1516D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739605-E7E5-48F5-8B0F-43FD08F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9D419-6C27-4CB7-8C3F-463A88B5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862B8-85E9-45D2-AE04-D333F644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B053-307C-437F-8AEB-F32179FC315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E02C4-A6FD-47CB-8540-A6B19F371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E631-A254-4A6F-AAD9-C7E0B38C5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C759-513F-45FA-B301-0661D379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A%B3%B5%EC%9D%B8%EC%A4%91%EA%B0%9C%EC%82%A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8C87-E2C1-4C11-BE81-4FBE4162B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6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부동산</a:t>
            </a:r>
            <a:r>
              <a:rPr lang="en-US" altLang="ko-KR" sz="3600" dirty="0"/>
              <a:t>114</a:t>
            </a:r>
            <a:r>
              <a:rPr lang="ko-KR" altLang="en-US" sz="3600" dirty="0"/>
              <a:t>의 기존 서비스 기능 기업분석 </a:t>
            </a:r>
            <a:br>
              <a:rPr lang="en-US" altLang="ko-KR" sz="3600" dirty="0"/>
            </a:br>
            <a:r>
              <a:rPr lang="ko-KR" altLang="en-US" sz="3600" dirty="0"/>
              <a:t>및 경쟁업체와의 장단점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4CB746-1D87-4680-A25D-AF3022367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부동산은 정보가 폐쇄적이다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부동산의 투자가치에 대해 알기는 거의 불가능하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/>
              <a:t> </a:t>
            </a:r>
            <a:r>
              <a:rPr lang="ko-KR" altLang="en-US" sz="1600" dirty="0">
                <a:solidFill>
                  <a:srgbClr val="FF0000"/>
                </a:solidFill>
                <a:hlinkClick r:id="rId2" tooltip="공인중개사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공인중개사</a:t>
            </a:r>
            <a:r>
              <a:rPr lang="ko-KR" altLang="en-US" sz="1600" dirty="0">
                <a:solidFill>
                  <a:srgbClr val="FF0000"/>
                </a:solidFill>
              </a:rPr>
              <a:t>인데 해당 부동산과 약간이라도 공간적 거리가 있는 공인중개사라면 그 부동산에 대해 자세한 정보가 없는 경우가 많다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부동산의 가치는 일반적으로 접근인구와 정부 정책에 비례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dirty="0"/>
              <a:t>부동산이 주식보다 훨씬 수익률이 큰 자산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dirty="0"/>
              <a:t>건물은 완공 직후부터 약 </a:t>
            </a:r>
            <a:r>
              <a:rPr lang="en-US" altLang="ko-KR" dirty="0"/>
              <a:t>40</a:t>
            </a:r>
            <a:r>
              <a:rPr lang="ko-KR" altLang="en-US" dirty="0"/>
              <a:t>년의 내구연한 </a:t>
            </a:r>
            <a:r>
              <a:rPr lang="en-US" altLang="ko-KR" sz="1600" dirty="0">
                <a:solidFill>
                  <a:srgbClr val="FF0000"/>
                </a:solidFill>
              </a:rPr>
              <a:t>(1</a:t>
            </a:r>
            <a:r>
              <a:rPr lang="ko-KR" altLang="en-US" sz="1600" dirty="0">
                <a:solidFill>
                  <a:srgbClr val="FF0000"/>
                </a:solidFill>
              </a:rPr>
              <a:t>년마다 </a:t>
            </a:r>
            <a:r>
              <a:rPr lang="en-US" altLang="ko-KR" sz="1600" dirty="0">
                <a:solidFill>
                  <a:srgbClr val="FF0000"/>
                </a:solidFill>
              </a:rPr>
              <a:t>1/40</a:t>
            </a:r>
            <a:r>
              <a:rPr lang="ko-KR" altLang="en-US" sz="1600" dirty="0">
                <a:solidFill>
                  <a:srgbClr val="FF0000"/>
                </a:solidFill>
              </a:rPr>
              <a:t>분식 가치 감가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73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E9D6F-9BFE-42EF-BF76-228738B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 </a:t>
            </a:r>
            <a:r>
              <a:rPr lang="en-US" altLang="ko-KR" dirty="0"/>
              <a:t>114</a:t>
            </a:r>
            <a:r>
              <a:rPr lang="ko-KR" altLang="en-US" dirty="0"/>
              <a:t>만의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49F29-4152-4FB7-AC5E-3592DFC3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4"/>
            <a:ext cx="10515600" cy="5540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HDC</a:t>
            </a:r>
            <a:r>
              <a:rPr lang="ko-KR" altLang="en-US" sz="2400" dirty="0"/>
              <a:t>현대산업개발</a:t>
            </a:r>
            <a:r>
              <a:rPr lang="en-US" altLang="ko-KR" sz="2400" dirty="0"/>
              <a:t>(HDC</a:t>
            </a:r>
            <a:r>
              <a:rPr lang="ko-KR" altLang="en-US" sz="2400" dirty="0"/>
              <a:t>그룹의 모체</a:t>
            </a:r>
            <a:r>
              <a:rPr lang="en-US" altLang="ko-KR" sz="2400" dirty="0"/>
              <a:t>)</a:t>
            </a:r>
            <a:r>
              <a:rPr lang="ko-KR" altLang="en-US" sz="2400" dirty="0"/>
              <a:t>에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년전</a:t>
            </a:r>
            <a:r>
              <a:rPr lang="ko-KR" altLang="en-US" sz="2400" dirty="0"/>
              <a:t> 인수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인수 후 빅데이터를 활용한 무형의 연구 투자에 중점적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(HDC</a:t>
            </a:r>
            <a:r>
              <a:rPr lang="ko-KR" altLang="en-US" sz="1400" dirty="0"/>
              <a:t>현대산업개발그룹</a:t>
            </a:r>
            <a:r>
              <a:rPr lang="en-US" altLang="ko-KR" sz="1400" dirty="0"/>
              <a:t>(</a:t>
            </a:r>
            <a:r>
              <a:rPr lang="ko-KR" altLang="en-US" sz="1400" dirty="0"/>
              <a:t>회장 </a:t>
            </a:r>
            <a:r>
              <a:rPr lang="ko-KR" altLang="en-US" sz="1400" dirty="0" err="1"/>
              <a:t>정몽규</a:t>
            </a:r>
            <a:r>
              <a:rPr lang="en-US" altLang="ko-KR" sz="1400" dirty="0"/>
              <a:t>)</a:t>
            </a:r>
            <a:r>
              <a:rPr lang="ko-KR" altLang="en-US" sz="1400" dirty="0"/>
              <a:t>이 올해 초 인수한 부동산</a:t>
            </a:r>
            <a:r>
              <a:rPr lang="en-US" altLang="ko-KR" sz="1400" dirty="0"/>
              <a:t>114</a:t>
            </a:r>
            <a:r>
              <a:rPr lang="ko-KR" altLang="en-US" sz="1400" dirty="0"/>
              <a:t>와 시너지 효과를 본격화하며 빅데이터형 </a:t>
            </a:r>
            <a:r>
              <a:rPr lang="ko-KR" altLang="en-US" sz="1400" dirty="0" err="1"/>
              <a:t>디벨로퍼로서</a:t>
            </a:r>
            <a:r>
              <a:rPr lang="ko-KR" altLang="en-US" sz="1400" dirty="0"/>
              <a:t> 행보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현대산업개발은 그룹사 간 협업을 통해 </a:t>
            </a:r>
            <a:r>
              <a:rPr lang="ko-KR" altLang="en-US" sz="1600" dirty="0">
                <a:solidFill>
                  <a:srgbClr val="FF0000"/>
                </a:solidFill>
              </a:rPr>
              <a:t>주거 플랫폼을 만들고 </a:t>
            </a:r>
            <a:r>
              <a:rPr lang="ko-KR" altLang="en-US" sz="1600" dirty="0"/>
              <a:t>그 </a:t>
            </a:r>
            <a:r>
              <a:rPr lang="ko-KR" altLang="en-US" sz="1600" dirty="0">
                <a:solidFill>
                  <a:srgbClr val="FF0000"/>
                </a:solidFill>
              </a:rPr>
              <a:t>플랫폼을 기반으로 임대와 운영관리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문화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금융 등 다양한 콘텐츠</a:t>
            </a:r>
            <a:r>
              <a:rPr lang="ko-KR" altLang="en-US" sz="1600" dirty="0"/>
              <a:t>를 더해 기존 </a:t>
            </a:r>
            <a:r>
              <a:rPr lang="ko-KR" altLang="en-US" sz="1600" dirty="0">
                <a:solidFill>
                  <a:srgbClr val="FF0000"/>
                </a:solidFill>
              </a:rPr>
              <a:t>건설사업 모델과 차별화된 독창적인 사업모델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err="1"/>
              <a:t>프롭테크란</a:t>
            </a:r>
            <a:r>
              <a:rPr lang="ko-KR" altLang="en-US" sz="1800" dirty="0"/>
              <a:t> 부동산</a:t>
            </a:r>
            <a:r>
              <a:rPr lang="en-US" altLang="ko-KR" sz="1800" dirty="0"/>
              <a:t>(Property)</a:t>
            </a:r>
            <a:r>
              <a:rPr lang="ko-KR" altLang="en-US" sz="1800" dirty="0"/>
              <a:t>과 기술</a:t>
            </a:r>
            <a:r>
              <a:rPr lang="en-US" altLang="ko-KR" sz="1800" dirty="0"/>
              <a:t>(Technology)</a:t>
            </a:r>
            <a:r>
              <a:rPr lang="ko-KR" altLang="en-US" sz="1800" dirty="0"/>
              <a:t>의 합성어로 부동산 산업과 정보기술</a:t>
            </a:r>
            <a:r>
              <a:rPr lang="en-US" altLang="ko-KR" sz="1800" dirty="0"/>
              <a:t>(IT)</a:t>
            </a:r>
            <a:r>
              <a:rPr lang="ko-KR" altLang="en-US" sz="1800" dirty="0"/>
              <a:t>을 결합해 </a:t>
            </a:r>
            <a:r>
              <a:rPr lang="ko-KR" altLang="en-US" sz="1800" dirty="0">
                <a:solidFill>
                  <a:srgbClr val="FF0000"/>
                </a:solidFill>
              </a:rPr>
              <a:t>중개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임대 및 자산관리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금융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가치평가 및 투자분석 등 다양한 영역의 서비스를 </a:t>
            </a:r>
            <a:r>
              <a:rPr lang="ko-KR" altLang="en-US" sz="1800" dirty="0"/>
              <a:t>제공하는 사업모델</a:t>
            </a:r>
            <a:endParaRPr lang="en-US" altLang="ko-KR" sz="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공인중개사의 </a:t>
            </a:r>
            <a:r>
              <a:rPr lang="ko-KR" altLang="en-US" sz="2400" dirty="0" err="1"/>
              <a:t>활용율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국내 최대 물량</a:t>
            </a:r>
          </a:p>
        </p:txBody>
      </p:sp>
    </p:spTree>
    <p:extLst>
      <p:ext uri="{BB962C8B-B14F-4D97-AF65-F5344CB8AC3E}">
        <p14:creationId xmlns:p14="http://schemas.microsoft.com/office/powerpoint/2010/main" val="270477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1A161-E51F-4119-93AD-B90B9A75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 </a:t>
            </a:r>
            <a:r>
              <a:rPr lang="en-US" altLang="ko-KR" dirty="0"/>
              <a:t>114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2FF32-8913-4E61-B728-BE47947B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불편하고 못생긴 </a:t>
            </a:r>
            <a:r>
              <a:rPr lang="en-US" altLang="ko-KR" dirty="0"/>
              <a:t>UI -&gt;</a:t>
            </a:r>
            <a:r>
              <a:rPr lang="ko-KR" altLang="en-US" dirty="0"/>
              <a:t>일반적 사용자 편의성 하락</a:t>
            </a:r>
            <a:r>
              <a:rPr lang="en-US" altLang="ko-KR" dirty="0"/>
              <a:t>-&gt;but </a:t>
            </a:r>
            <a:r>
              <a:rPr lang="ko-KR" altLang="en-US" dirty="0"/>
              <a:t>익숙한 </a:t>
            </a:r>
            <a:r>
              <a:rPr lang="ko-KR" altLang="en-US" dirty="0" err="1"/>
              <a:t>중장년층에게는</a:t>
            </a:r>
            <a:r>
              <a:rPr lang="ko-KR" altLang="en-US" dirty="0"/>
              <a:t> 괜찮음</a:t>
            </a:r>
            <a:endParaRPr lang="en-US" altLang="ko-KR" dirty="0"/>
          </a:p>
          <a:p>
            <a:r>
              <a:rPr lang="ko-KR" altLang="en-US" dirty="0"/>
              <a:t>직방 다방</a:t>
            </a:r>
            <a:r>
              <a:rPr lang="en-US" altLang="ko-KR" dirty="0"/>
              <a:t>, </a:t>
            </a:r>
            <a:r>
              <a:rPr lang="ko-KR" altLang="en-US" dirty="0" err="1"/>
              <a:t>집토스등</a:t>
            </a:r>
            <a:r>
              <a:rPr lang="ko-KR" altLang="en-US" dirty="0"/>
              <a:t> 경쟁사에게 개인 매물을 </a:t>
            </a:r>
            <a:r>
              <a:rPr lang="ko-KR" altLang="en-US" dirty="0" err="1"/>
              <a:t>뺏기는중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82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ED34-A0C8-45F1-88F2-5338FFF5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작년 수상작 특징 </a:t>
            </a:r>
            <a:r>
              <a:rPr lang="en-US" altLang="ko-KR" dirty="0"/>
              <a:t>(</a:t>
            </a:r>
            <a:r>
              <a:rPr lang="ko-KR" altLang="en-US" dirty="0"/>
              <a:t>발췌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A6872-3F7C-4BE5-B966-101014C2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317812"/>
            <a:ext cx="11004176" cy="485915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‘빅데이터 분석 기반 건물에너지 절감 인공지능 </a:t>
            </a:r>
            <a:r>
              <a:rPr lang="ko-KR" altLang="en-US" sz="2400" dirty="0" err="1"/>
              <a:t>플랫폼’이라는</a:t>
            </a:r>
            <a:r>
              <a:rPr lang="ko-KR" altLang="en-US" sz="2400" dirty="0"/>
              <a:t> 주제로 최우수상을 수상한 ‘</a:t>
            </a:r>
            <a:r>
              <a:rPr lang="ko-KR" altLang="en-US" sz="2400" dirty="0" err="1"/>
              <a:t>나인와트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ninewatt</a:t>
            </a:r>
            <a:r>
              <a:rPr lang="en-US" altLang="ko-KR" sz="2400" dirty="0"/>
              <a:t>)’</a:t>
            </a:r>
          </a:p>
          <a:p>
            <a:r>
              <a:rPr lang="ko-KR" altLang="en-US" sz="2400" dirty="0"/>
              <a:t>팀은 에너지 절감 서비스를 통해 부동산 관리 비용을 획기적으로 감축하는 데 매우 유용하고</a:t>
            </a:r>
            <a:r>
              <a:rPr lang="en-US" altLang="ko-KR" sz="2400" dirty="0"/>
              <a:t>, </a:t>
            </a:r>
            <a:r>
              <a:rPr lang="ko-KR" altLang="en-US" sz="2400" dirty="0"/>
              <a:t>에너지 사용 효율화 및 오염물질 배출 감소로 친환경 녹색도시 구현에도 큰 역할을 할 수 있을 것으로 기대된다는 점에서 심사위원들의 호평을 받았다</a:t>
            </a:r>
            <a:r>
              <a:rPr lang="en-US" altLang="ko-KR" sz="2400" dirty="0"/>
              <a:t>. </a:t>
            </a:r>
            <a:br>
              <a:rPr lang="ko-KR" altLang="en-US" sz="2400" dirty="0"/>
            </a:br>
            <a:endParaRPr lang="en-US" altLang="ko-KR" sz="2400" dirty="0"/>
          </a:p>
          <a:p>
            <a:r>
              <a:rPr lang="ko-KR" altLang="en-US" sz="2400" dirty="0"/>
              <a:t>우수상은 ‘도시재생 사업부지 사업타당성 검토를 위한 인공지능 기반 자동 건축설계 </a:t>
            </a:r>
            <a:r>
              <a:rPr lang="ko-KR" altLang="en-US" sz="2400" dirty="0" err="1"/>
              <a:t>솔루션’을</a:t>
            </a:r>
            <a:r>
              <a:rPr lang="ko-KR" altLang="en-US" sz="2400" dirty="0"/>
              <a:t> 제시한 ‘</a:t>
            </a:r>
            <a:r>
              <a:rPr lang="en-US" altLang="ko-KR" sz="2400" dirty="0"/>
              <a:t>(</a:t>
            </a:r>
            <a:r>
              <a:rPr lang="ko-KR" altLang="en-US" sz="2400" dirty="0"/>
              <a:t>주</a:t>
            </a:r>
            <a:r>
              <a:rPr lang="en-US" altLang="ko-KR" sz="2400" dirty="0"/>
              <a:t>)</a:t>
            </a:r>
            <a:r>
              <a:rPr lang="ko-KR" altLang="en-US" sz="2400" dirty="0" err="1"/>
              <a:t>텐일레븐’팀과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‘대학생 유휴 부동산을 활용한 전자계약 시스템 활성화 </a:t>
            </a:r>
            <a:r>
              <a:rPr lang="ko-KR" altLang="en-US" sz="2400" dirty="0" err="1"/>
              <a:t>방안’을</a:t>
            </a:r>
            <a:r>
              <a:rPr lang="ko-KR" altLang="en-US" sz="2400" dirty="0"/>
              <a:t> 제시한 ‘유휴</a:t>
            </a:r>
            <a:r>
              <a:rPr lang="en-US" altLang="ko-KR" sz="2400" dirty="0"/>
              <a:t>(U-</a:t>
            </a:r>
            <a:r>
              <a:rPr lang="en-US" altLang="ko-KR" sz="2400" dirty="0" err="1"/>
              <a:t>Hyu</a:t>
            </a:r>
            <a:r>
              <a:rPr lang="en-US" altLang="ko-KR" sz="2400" dirty="0"/>
              <a:t>)’</a:t>
            </a:r>
            <a:r>
              <a:rPr lang="ko-KR" altLang="en-US" sz="2400" dirty="0"/>
              <a:t>팀이 공동 수상했다</a:t>
            </a:r>
            <a:r>
              <a:rPr lang="en-US" altLang="ko-KR" sz="2400" dirty="0"/>
              <a:t>. </a:t>
            </a:r>
            <a:br>
              <a:rPr lang="ko-KR" altLang="en-US" sz="2400" dirty="0"/>
            </a:br>
            <a:br>
              <a:rPr lang="ko-KR" altLang="en-US" sz="2400" dirty="0"/>
            </a:br>
            <a:r>
              <a:rPr lang="ko-KR" altLang="en-US" sz="2400" dirty="0"/>
              <a:t>장려상은 ‘공공데이터를 활용한 건축대지 자동분석 </a:t>
            </a:r>
            <a:r>
              <a:rPr lang="ko-KR" altLang="en-US" sz="2400" dirty="0" err="1"/>
              <a:t>서비스’를</a:t>
            </a:r>
            <a:r>
              <a:rPr lang="ko-KR" altLang="en-US" sz="2400" dirty="0"/>
              <a:t> 제시한 ‘</a:t>
            </a:r>
            <a:r>
              <a:rPr lang="ko-KR" altLang="en-US" sz="2400" dirty="0" err="1"/>
              <a:t>대한건축거래소’팀과</a:t>
            </a:r>
            <a:r>
              <a:rPr lang="ko-KR" altLang="en-US" sz="2400" dirty="0"/>
              <a:t> ‘</a:t>
            </a:r>
            <a:r>
              <a:rPr lang="ko-KR" altLang="en-US" sz="2400" dirty="0" err="1"/>
              <a:t>홈스테이징</a:t>
            </a:r>
            <a:r>
              <a:rPr lang="ko-KR" altLang="en-US" sz="2400" dirty="0"/>
              <a:t> 플랫폼 </a:t>
            </a:r>
            <a:r>
              <a:rPr lang="ko-KR" altLang="en-US" sz="2400" dirty="0" err="1"/>
              <a:t>서비스’를</a:t>
            </a:r>
            <a:r>
              <a:rPr lang="ko-KR" altLang="en-US" sz="2400" dirty="0"/>
              <a:t> 제시한 ‘</a:t>
            </a:r>
            <a:r>
              <a:rPr lang="ko-KR" altLang="en-US" sz="2400" dirty="0" err="1"/>
              <a:t>케빈하우스</a:t>
            </a:r>
            <a:r>
              <a:rPr lang="en-US" altLang="ko-KR" sz="2400" dirty="0"/>
              <a:t>(Kevin House)’</a:t>
            </a:r>
            <a:r>
              <a:rPr lang="ko-KR" altLang="en-US" sz="2400" dirty="0"/>
              <a:t>팀이 공동 수상했다</a:t>
            </a:r>
            <a:r>
              <a:rPr lang="en-US" altLang="ko-KR" sz="2400" dirty="0"/>
              <a:t>. </a:t>
            </a:r>
            <a:br>
              <a:rPr lang="ko-KR" altLang="en-US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150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A2ABC-CE5B-4041-B72F-06552AF9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 </a:t>
            </a:r>
            <a:r>
              <a:rPr lang="en-US" altLang="ko-KR" dirty="0"/>
              <a:t>114 </a:t>
            </a:r>
            <a:r>
              <a:rPr lang="ko-KR" altLang="en-US" dirty="0"/>
              <a:t>사업분야 큰 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8C7CA-7A8F-47CD-B03D-A4728A71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 err="1"/>
              <a:t>커뮤니티등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기업 대행</a:t>
            </a:r>
            <a:endParaRPr lang="en-US" altLang="ko-KR" dirty="0"/>
          </a:p>
          <a:p>
            <a:r>
              <a:rPr lang="ko-KR" altLang="en-US" dirty="0"/>
              <a:t>매물 중개</a:t>
            </a:r>
            <a:endParaRPr lang="en-US" altLang="ko-KR" dirty="0"/>
          </a:p>
          <a:p>
            <a:r>
              <a:rPr lang="ko-KR" altLang="en-US" dirty="0"/>
              <a:t>분석 및 컨설팅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2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DF1C-1456-4F5F-B745-06C3DACD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 </a:t>
            </a:r>
            <a:r>
              <a:rPr lang="en-US" altLang="ko-KR" dirty="0"/>
              <a:t>114 </a:t>
            </a:r>
            <a:r>
              <a:rPr lang="ko-KR" altLang="en-US" dirty="0"/>
              <a:t>사업분야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AAABF-0A23-4D55-9280-846ED80A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기업비즈니스 대리 플랫폼</a:t>
            </a:r>
            <a:r>
              <a:rPr lang="en-US" altLang="ko-KR" dirty="0"/>
              <a:t>(</a:t>
            </a:r>
            <a:r>
              <a:rPr lang="ko-KR" altLang="en-US" dirty="0" err="1"/>
              <a:t>캐시카우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광고 제작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콘텐츠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-CRE(Commercial Real Estate)</a:t>
            </a:r>
            <a:r>
              <a:rPr lang="ko-KR" altLang="en-US" dirty="0"/>
              <a:t> 서비스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담보물건 매각처리</a:t>
            </a:r>
            <a:r>
              <a:rPr lang="en-US" altLang="ko-KR" dirty="0"/>
              <a:t>,</a:t>
            </a:r>
            <a:r>
              <a:rPr lang="ko-KR" altLang="en-US" dirty="0"/>
              <a:t>분양 잔여세대 계약</a:t>
            </a:r>
            <a:r>
              <a:rPr lang="en-US" altLang="ko-KR" dirty="0"/>
              <a:t>,</a:t>
            </a:r>
            <a:r>
              <a:rPr lang="ko-KR" altLang="en-US" dirty="0" err="1"/>
              <a:t>프렌차이즈</a:t>
            </a:r>
            <a:r>
              <a:rPr lang="ko-KR" altLang="en-US" dirty="0"/>
              <a:t> 후보지 추천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개인 네트워크 비즈니스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매물등록 플랫폼</a:t>
            </a:r>
            <a:r>
              <a:rPr lang="en-US" altLang="ko-KR" dirty="0"/>
              <a:t>:(</a:t>
            </a:r>
            <a:r>
              <a:rPr lang="ko-KR" altLang="en-US" dirty="0"/>
              <a:t>매물의뢰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6575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DF1C-1456-4F5F-B745-06C3DACD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 </a:t>
            </a:r>
            <a:r>
              <a:rPr lang="en-US" altLang="ko-KR" dirty="0"/>
              <a:t>114 </a:t>
            </a:r>
            <a:r>
              <a:rPr lang="ko-KR" altLang="en-US" dirty="0"/>
              <a:t>사업분야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AAABF-0A23-4D55-9280-846ED80A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연구 비즈니스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-REPS(Real Estate Power Solution)</a:t>
            </a:r>
          </a:p>
          <a:p>
            <a:pPr marL="0" indent="0">
              <a:buNone/>
            </a:pPr>
            <a:r>
              <a:rPr lang="ko-KR" altLang="en-US" dirty="0"/>
              <a:t>실물 데이터 업로드 및 통계치 제공하는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-K-Atlas (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 err="1"/>
              <a:t>인구센서스</a:t>
            </a:r>
            <a:r>
              <a:rPr lang="en-US" altLang="ko-KR" dirty="0"/>
              <a:t>, </a:t>
            </a:r>
            <a:r>
              <a:rPr lang="ko-KR" altLang="en-US" dirty="0"/>
              <a:t>부동산 데이터 융합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지도기반의 마케팅 웹 프로그램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상품개발 프로파일링</a:t>
            </a:r>
            <a:r>
              <a:rPr lang="en-US" altLang="ko-KR" dirty="0"/>
              <a:t>, </a:t>
            </a:r>
            <a:r>
              <a:rPr lang="ko-KR" altLang="en-US" dirty="0"/>
              <a:t>인구 유동 잠재수요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담보물건 매각처리</a:t>
            </a:r>
            <a:r>
              <a:rPr lang="en-US" altLang="ko-KR" dirty="0"/>
              <a:t>,</a:t>
            </a:r>
            <a:r>
              <a:rPr lang="ko-KR" altLang="en-US" dirty="0"/>
              <a:t>분양 잔여세대 계약</a:t>
            </a:r>
            <a:r>
              <a:rPr lang="en-US" altLang="ko-KR" dirty="0"/>
              <a:t>,</a:t>
            </a:r>
            <a:r>
              <a:rPr lang="ko-KR" altLang="en-US" dirty="0" err="1"/>
              <a:t>프렌차이즈</a:t>
            </a:r>
            <a:r>
              <a:rPr lang="ko-KR" altLang="en-US" dirty="0"/>
              <a:t> 후보지 추천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76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DF1C-1456-4F5F-B745-06C3DACD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부동산 </a:t>
            </a:r>
            <a:r>
              <a:rPr lang="en-US" altLang="ko-KR" dirty="0"/>
              <a:t>114 </a:t>
            </a:r>
            <a:r>
              <a:rPr lang="ko-KR" altLang="en-US" dirty="0"/>
              <a:t>사업분야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AAABF-0A23-4D55-9280-846ED80A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컨설팅 비즈니스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 특정 지역</a:t>
            </a:r>
            <a:r>
              <a:rPr lang="en-US" altLang="ko-KR" dirty="0"/>
              <a:t>,</a:t>
            </a:r>
            <a:r>
              <a:rPr lang="ko-KR" altLang="en-US" dirty="0"/>
              <a:t>재산 컨설팅 </a:t>
            </a:r>
            <a:r>
              <a:rPr lang="ko-KR" altLang="en-US" dirty="0" err="1"/>
              <a:t>요청시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시장동향</a:t>
            </a:r>
            <a:r>
              <a:rPr lang="en-US" altLang="ko-KR" dirty="0"/>
              <a:t>, </a:t>
            </a:r>
            <a:r>
              <a:rPr lang="ko-KR" altLang="en-US" dirty="0"/>
              <a:t>리서치</a:t>
            </a:r>
            <a:r>
              <a:rPr lang="en-US" altLang="ko-KR" dirty="0"/>
              <a:t>, </a:t>
            </a:r>
            <a:r>
              <a:rPr lang="ko-KR" altLang="en-US" dirty="0"/>
              <a:t>분양환경</a:t>
            </a:r>
            <a:r>
              <a:rPr lang="en-US" altLang="ko-KR" dirty="0"/>
              <a:t>, </a:t>
            </a:r>
            <a:r>
              <a:rPr lang="ko-KR" altLang="en-US" dirty="0"/>
              <a:t>프로젝트 자문</a:t>
            </a:r>
            <a:r>
              <a:rPr lang="en-US" altLang="ko-KR" dirty="0"/>
              <a:t>, </a:t>
            </a:r>
            <a:r>
              <a:rPr lang="ko-KR" altLang="en-US" dirty="0" err="1"/>
              <a:t>매입매각등의</a:t>
            </a:r>
            <a:r>
              <a:rPr lang="ko-KR" altLang="en-US" dirty="0"/>
              <a:t> 컨설팅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14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3A016-FCA9-45D3-967A-4C2B54FB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직방</a:t>
            </a:r>
            <a:r>
              <a:rPr lang="en-US" altLang="ko-KR" dirty="0"/>
              <a:t>,</a:t>
            </a:r>
            <a:r>
              <a:rPr lang="ko-KR" altLang="en-US" dirty="0"/>
              <a:t> 다방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0BC07-3828-4374-A735-59FD52BC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매물 중심의 플랫폼</a:t>
            </a:r>
            <a:endParaRPr lang="en-US" altLang="ko-KR" dirty="0"/>
          </a:p>
          <a:p>
            <a:r>
              <a:rPr lang="en-US" altLang="ko-KR" dirty="0"/>
              <a:t>UI,</a:t>
            </a:r>
            <a:r>
              <a:rPr lang="ko-KR" altLang="en-US" dirty="0"/>
              <a:t> 허위매물 </a:t>
            </a:r>
            <a:r>
              <a:rPr lang="ko-KR" altLang="en-US" dirty="0" err="1"/>
              <a:t>제거등의</a:t>
            </a:r>
            <a:r>
              <a:rPr lang="ko-KR" altLang="en-US" dirty="0"/>
              <a:t> 목표로 </a:t>
            </a:r>
            <a:r>
              <a:rPr lang="ko-KR" altLang="en-US" dirty="0" err="1"/>
              <a:t>발전중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CE7-1F66-41B3-85E3-80048458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스페이스 클라우드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61AF1-4878-4D71-A559-77248D5F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빈공간</a:t>
            </a:r>
            <a:r>
              <a:rPr lang="ko-KR" altLang="en-US" dirty="0"/>
              <a:t> </a:t>
            </a:r>
            <a:r>
              <a:rPr lang="ko-KR" altLang="en-US" dirty="0" err="1"/>
              <a:t>스터디룸</a:t>
            </a:r>
            <a:r>
              <a:rPr lang="ko-KR" altLang="en-US" dirty="0"/>
              <a:t> 또는 연습실 등의 대여 </a:t>
            </a:r>
          </a:p>
        </p:txBody>
      </p:sp>
    </p:spTree>
    <p:extLst>
      <p:ext uri="{BB962C8B-B14F-4D97-AF65-F5344CB8AC3E}">
        <p14:creationId xmlns:p14="http://schemas.microsoft.com/office/powerpoint/2010/main" val="36258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73FC3-DD48-456C-B6F0-8652D2AA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52ED4-4C87-4A91-BD9E-1C42B9CA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잘아시니</a:t>
            </a:r>
            <a:r>
              <a:rPr lang="ko-KR" altLang="en-US" dirty="0"/>
              <a:t> 조용히 </a:t>
            </a:r>
            <a:r>
              <a:rPr lang="ko-KR" altLang="en-US" dirty="0" err="1"/>
              <a:t>하겟음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41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2C8D4-155E-4350-B2AD-846A1F1B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홈스테이징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3A6DE-F85C-437A-B3BD-69E5A607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매매할 주택을 </a:t>
            </a:r>
            <a:r>
              <a:rPr lang="ko-KR" altLang="en-US" dirty="0" err="1"/>
              <a:t>연출해주는것</a:t>
            </a:r>
            <a:r>
              <a:rPr lang="en-US" altLang="ko-KR" dirty="0"/>
              <a:t>(</a:t>
            </a:r>
            <a:r>
              <a:rPr lang="ko-KR" altLang="en-US" dirty="0"/>
              <a:t>공간의 사물 재배치로 방이 </a:t>
            </a:r>
            <a:r>
              <a:rPr lang="ko-KR" altLang="en-US" dirty="0" err="1"/>
              <a:t>좋아보이게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Image result for ëª»ì¬ë ì§ í¹ì§">
            <a:extLst>
              <a:ext uri="{FF2B5EF4-FFF2-40B4-BE49-F238E27FC236}">
                <a16:creationId xmlns:a16="http://schemas.microsoft.com/office/drawing/2014/main" id="{DD6EFC19-72D8-4B54-972A-A08D9CC0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5591"/>
            <a:ext cx="4379665" cy="24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ëª»ì¬ë ì§ í¹ì§">
            <a:extLst>
              <a:ext uri="{FF2B5EF4-FFF2-40B4-BE49-F238E27FC236}">
                <a16:creationId xmlns:a16="http://schemas.microsoft.com/office/drawing/2014/main" id="{ADC036AD-A067-4472-AA89-4B3F8898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45" y="3471863"/>
            <a:ext cx="16859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ê°ëíì§  í¹ì§">
            <a:extLst>
              <a:ext uri="{FF2B5EF4-FFF2-40B4-BE49-F238E27FC236}">
                <a16:creationId xmlns:a16="http://schemas.microsoft.com/office/drawing/2014/main" id="{3B404AC0-9A78-409F-8ED4-65B84600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73874"/>
            <a:ext cx="4379665" cy="29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9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373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부동산114의 기존 서비스 기능 기업분석  및 경쟁업체와의 장단점?</vt:lpstr>
      <vt:lpstr>부동산 114 사업분야 큰 키워드</vt:lpstr>
      <vt:lpstr>부동산 114 사업분야</vt:lpstr>
      <vt:lpstr>부동산 114 사업분야</vt:lpstr>
      <vt:lpstr>부동산 114 사업분야</vt:lpstr>
      <vt:lpstr>직방, 다방</vt:lpstr>
      <vt:lpstr>스페이스 클라우드 </vt:lpstr>
      <vt:lpstr>Airbnb</vt:lpstr>
      <vt:lpstr>홈스테이징</vt:lpstr>
      <vt:lpstr>부동산 114만의 장점</vt:lpstr>
      <vt:lpstr>부동산 114의 단점</vt:lpstr>
      <vt:lpstr>작년 수상작 특징 (발췌)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부동산114의 기존 서비스 기능 기업분석  및 경쟁업체와의 장단점?</dc:title>
  <dc:creator>Ryu</dc:creator>
  <cp:lastModifiedBy>Ryu</cp:lastModifiedBy>
  <cp:revision>9</cp:revision>
  <dcterms:created xsi:type="dcterms:W3CDTF">2019-03-26T07:58:20Z</dcterms:created>
  <dcterms:modified xsi:type="dcterms:W3CDTF">2019-03-26T10:41:26Z</dcterms:modified>
</cp:coreProperties>
</file>