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2"/>
  </p:notesMasterIdLst>
  <p:handoutMasterIdLst>
    <p:handoutMasterId r:id="rId23"/>
  </p:handoutMasterIdLst>
  <p:sldIdLst>
    <p:sldId id="256" r:id="rId5"/>
    <p:sldId id="271" r:id="rId6"/>
    <p:sldId id="273" r:id="rId7"/>
    <p:sldId id="276" r:id="rId8"/>
    <p:sldId id="284" r:id="rId9"/>
    <p:sldId id="275" r:id="rId10"/>
    <p:sldId id="290" r:id="rId11"/>
    <p:sldId id="277" r:id="rId12"/>
    <p:sldId id="286" r:id="rId13"/>
    <p:sldId id="285" r:id="rId14"/>
    <p:sldId id="288" r:id="rId15"/>
    <p:sldId id="282" r:id="rId16"/>
    <p:sldId id="289" r:id="rId17"/>
    <p:sldId id="283" r:id="rId18"/>
    <p:sldId id="279" r:id="rId19"/>
    <p:sldId id="280" r:id="rId20"/>
    <p:sldId id="281" r:id="rId21"/>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CA9"/>
    <a:srgbClr val="57BCE5"/>
    <a:srgbClr val="5EA2B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85954" autoAdjust="0"/>
  </p:normalViewPr>
  <p:slideViewPr>
    <p:cSldViewPr>
      <p:cViewPr varScale="1">
        <p:scale>
          <a:sx n="109" d="100"/>
          <a:sy n="109" d="100"/>
        </p:scale>
        <p:origin x="126" y="58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6" d="100"/>
          <a:sy n="76" d="100"/>
        </p:scale>
        <p:origin x="40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29" tIns="45714" rIns="91429" bIns="45714" rtlCol="0"/>
          <a:lstStyle>
            <a:lvl1pPr algn="r">
              <a:defRPr sz="1200"/>
            </a:lvl1pPr>
          </a:lstStyle>
          <a:p>
            <a:fld id="{784AA43A-3F76-4A13-9CD6-36134EB429E3}" type="datetimeFigureOut">
              <a:rPr lang="en-US"/>
              <a:t>3/14/2022</a:t>
            </a:fld>
            <a:endParaRPr/>
          </a:p>
        </p:txBody>
      </p:sp>
      <p:sp>
        <p:nvSpPr>
          <p:cNvPr id="4" name="Footer Placeholder 3"/>
          <p:cNvSpPr>
            <a:spLocks noGrp="1"/>
          </p:cNvSpPr>
          <p:nvPr>
            <p:ph type="ftr" sz="quarter" idx="2"/>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29" tIns="45714" rIns="91429" bIns="45714"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idx="1"/>
          </p:nvPr>
        </p:nvSpPr>
        <p:spPr>
          <a:xfrm>
            <a:off x="3884613" y="0"/>
            <a:ext cx="2971800" cy="464820"/>
          </a:xfrm>
          <a:prstGeom prst="rect">
            <a:avLst/>
          </a:prstGeom>
        </p:spPr>
        <p:txBody>
          <a:bodyPr vert="horz" lIns="91429" tIns="45714" rIns="91429" bIns="45714" rtlCol="0"/>
          <a:lstStyle>
            <a:lvl1pPr algn="r">
              <a:defRPr sz="1200"/>
            </a:lvl1pPr>
          </a:lstStyle>
          <a:p>
            <a:fld id="{5F674A4F-2B7A-4ECB-A400-260B2FFC03C1}" type="datetimeFigureOut">
              <a:rPr lang="en-US"/>
              <a:t>3/14/2022</a:t>
            </a:fld>
            <a:endParaRPr/>
          </a:p>
        </p:txBody>
      </p:sp>
      <p:sp>
        <p:nvSpPr>
          <p:cNvPr id="4" name="Slide Image Placeholder 3"/>
          <p:cNvSpPr>
            <a:spLocks noGrp="1" noRot="1" noChangeAspect="1"/>
          </p:cNvSpPr>
          <p:nvPr>
            <p:ph type="sldImg" idx="2"/>
          </p:nvPr>
        </p:nvSpPr>
        <p:spPr>
          <a:xfrm>
            <a:off x="400050" y="696913"/>
            <a:ext cx="1987550" cy="1119187"/>
          </a:xfrm>
          <a:prstGeom prst="rect">
            <a:avLst/>
          </a:prstGeom>
          <a:noFill/>
          <a:ln w="12700">
            <a:solidFill>
              <a:prstClr val="black"/>
            </a:solidFill>
          </a:ln>
        </p:spPr>
        <p:txBody>
          <a:bodyPr vert="horz" lIns="91429" tIns="45714" rIns="91429" bIns="45714" rtlCol="0" anchor="ctr"/>
          <a:lstStyle/>
          <a:p>
            <a:endParaRPr/>
          </a:p>
        </p:txBody>
      </p:sp>
      <p:sp>
        <p:nvSpPr>
          <p:cNvPr id="5" name="Notes Placeholder 4"/>
          <p:cNvSpPr>
            <a:spLocks noGrp="1"/>
          </p:cNvSpPr>
          <p:nvPr>
            <p:ph type="body" sz="quarter" idx="3"/>
          </p:nvPr>
        </p:nvSpPr>
        <p:spPr>
          <a:xfrm>
            <a:off x="400050" y="1816547"/>
            <a:ext cx="6000750" cy="6782623"/>
          </a:xfrm>
          <a:prstGeom prst="rect">
            <a:avLst/>
          </a:prstGeom>
        </p:spPr>
        <p:txBody>
          <a:bodyPr vert="horz" lIns="91429" tIns="45714" rIns="91429" bIns="45714"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29" tIns="45714" rIns="91429" bIns="45714"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nstagram.com/p/CEmCBpdgK_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etpocket.com/explore/item/the-3-stages-of-failure-in-life-and-work-and-how-to-fix-th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3161">
              <a:defRPr/>
            </a:pPr>
            <a:r>
              <a:rPr lang="en-CA" sz="1200" b="1" noProof="0" dirty="0"/>
              <a:t>1997 Think Different ad. </a:t>
            </a:r>
          </a:p>
          <a:p>
            <a:pPr defTabSz="873161">
              <a:defRPr/>
            </a:pPr>
            <a:r>
              <a:rPr lang="en-CA" sz="1200" b="1" noProof="0" dirty="0"/>
              <a:t>https://youtu.be/vvmhFE5p0Z0</a:t>
            </a:r>
          </a:p>
          <a:p>
            <a:endParaRPr lang="en-CA" noProof="0" dirty="0"/>
          </a:p>
          <a:p>
            <a:pPr defTabSz="914286">
              <a:defRPr/>
            </a:pPr>
            <a:r>
              <a:rPr lang="en-CA" noProof="0" dirty="0"/>
              <a:t>https://en.wikipedia.org/wiki/Three-letter_acronym</a:t>
            </a:r>
          </a:p>
          <a:p>
            <a:endParaRPr lang="en-CA" noProof="0" dirty="0"/>
          </a:p>
          <a:p>
            <a:r>
              <a:rPr lang="en-CA" noProof="0" dirty="0"/>
              <a:t>ICT is full of TLAs, three letter acronyms, like ICT (Information and  Communications Technology). </a:t>
            </a:r>
          </a:p>
          <a:p>
            <a:r>
              <a:rPr lang="en-CA" noProof="0" dirty="0"/>
              <a:t>ICT used to be a two-letter acronym (also a TLA):  IT which came from IS (Information Systems) which came from DP (Data Processing). </a:t>
            </a:r>
          </a:p>
          <a:p>
            <a:endParaRPr lang="en-CA" noProof="0" dirty="0"/>
          </a:p>
          <a:p>
            <a:r>
              <a:rPr lang="en-CA" noProof="0" dirty="0"/>
              <a:t>Note that there are no FLAs, Four Letter Acronyms. There are only </a:t>
            </a:r>
            <a:r>
              <a:rPr lang="en-CA" noProof="0" dirty="0" err="1"/>
              <a:t>xTLAs</a:t>
            </a:r>
            <a:r>
              <a:rPr lang="en-CA" noProof="0" dirty="0"/>
              <a:t>, </a:t>
            </a:r>
            <a:r>
              <a:rPr lang="en-CA" noProof="0" dirty="0" err="1"/>
              <a:t>eXtended</a:t>
            </a:r>
            <a:r>
              <a:rPr lang="en-CA" noProof="0" dirty="0"/>
              <a:t> Three Letter Acronyms. (also, part of the joke)</a:t>
            </a:r>
          </a:p>
          <a:p>
            <a:endParaRPr lang="en-CA" noProof="0" dirty="0"/>
          </a:p>
          <a:p>
            <a:r>
              <a:rPr lang="en-CA" sz="1100" noProof="0" dirty="0"/>
              <a:t>There have always been colleges and universities in one form or other as places where we help each other do difficult things.</a:t>
            </a:r>
          </a:p>
          <a:p>
            <a:r>
              <a:rPr lang="en-CA" sz="1100" noProof="0" dirty="0"/>
              <a:t>Although we are here to learn about technology, the teaching and learning itself is not about technology. H</a:t>
            </a:r>
            <a:r>
              <a:rPr lang="en-US" sz="1100" noProof="0" dirty="0" err="1"/>
              <a:t>igher</a:t>
            </a:r>
            <a:r>
              <a:rPr lang="en-US" sz="1100" noProof="0" dirty="0"/>
              <a:t> education is about discovery, exploration, creation, engagement and community; it is a social, collective and interactive process. </a:t>
            </a:r>
          </a:p>
          <a:p>
            <a:r>
              <a:rPr lang="en-US" sz="1100" noProof="0" dirty="0"/>
              <a:t>-------------------------------------------------------------------------------------------------------</a:t>
            </a:r>
          </a:p>
          <a:p>
            <a:r>
              <a:rPr lang="en-US" sz="1100" noProof="0" dirty="0"/>
              <a:t>Asked earlier in the course, in week 4</a:t>
            </a:r>
            <a:endParaRPr lang="en-CA" sz="1100" noProof="0" dirty="0"/>
          </a:p>
          <a:p>
            <a:r>
              <a:rPr lang="en-CA" sz="1100" noProof="0" dirty="0"/>
              <a:t>What technology is being referred to in this statement:</a:t>
            </a:r>
          </a:p>
          <a:p>
            <a:r>
              <a:rPr lang="en-CA" sz="1100" noProof="0" dirty="0"/>
              <a:t>“It will create forgetfulness...because they will not use their memories?“</a:t>
            </a:r>
          </a:p>
          <a:p>
            <a:r>
              <a:rPr lang="en-CA" sz="1100" noProof="0" dirty="0"/>
              <a:t>…come on, what have you heard your parents, grandparents, and grey-haired people (like me) say?</a:t>
            </a:r>
          </a:p>
          <a:p>
            <a:r>
              <a:rPr lang="en-CA" sz="1100" noProof="0" dirty="0"/>
              <a:t>[the internet, smart phones, Wikipedia, </a:t>
            </a:r>
            <a:r>
              <a:rPr lang="en-CA" sz="1100" noProof="0" dirty="0" err="1"/>
              <a:t>etc</a:t>
            </a:r>
            <a:r>
              <a:rPr lang="en-CA" sz="1100" noProof="0" dirty="0"/>
              <a:t>]</a:t>
            </a:r>
          </a:p>
          <a:p>
            <a:pPr defTabSz="914286">
              <a:defRPr/>
            </a:pPr>
            <a:endParaRPr lang="en-CA" sz="1100" noProof="0" dirty="0"/>
          </a:p>
          <a:p>
            <a:pPr defTabSz="914286">
              <a:defRPr/>
            </a:pPr>
            <a:r>
              <a:rPr lang="en-CA" sz="1100" noProof="0" dirty="0"/>
              <a:t>It was Socrates in 370BCE who said, “</a:t>
            </a:r>
            <a:r>
              <a:rPr lang="en-CA" sz="1100" b="1" i="1" noProof="0" dirty="0"/>
              <a:t>Writing </a:t>
            </a:r>
            <a:r>
              <a:rPr lang="en-CA" sz="1100" noProof="0" dirty="0"/>
              <a:t>will create forgetfulness...because they will not use their memories.“ Ironically, Plato wrote it down for him in</a:t>
            </a:r>
            <a:r>
              <a:rPr lang="en-CA" sz="1100" i="1" noProof="0" dirty="0"/>
              <a:t> The Phaedrus.</a:t>
            </a:r>
          </a:p>
          <a:p>
            <a:pPr defTabSz="914286">
              <a:defRPr/>
            </a:pPr>
            <a:endParaRPr lang="en-CA" sz="1100" i="1" noProof="0" dirty="0"/>
          </a:p>
          <a:p>
            <a:pPr defTabSz="914286">
              <a:defRPr/>
            </a:pPr>
            <a:r>
              <a:rPr lang="en-CA" sz="1100" noProof="0" dirty="0"/>
              <a:t>Since then, every new form of technology has predicted doom. Gutenberg’s printing press caused quite a stir. People will no longer need to go to church or schools! They will stay home and read for themselves! </a:t>
            </a:r>
            <a:r>
              <a:rPr lang="en-CA" sz="1100" i="1" noProof="0" dirty="0"/>
              <a:t>But how will they </a:t>
            </a:r>
            <a:r>
              <a:rPr lang="en-CA" sz="1100" b="1" i="1" noProof="0" dirty="0"/>
              <a:t>understand and interpret </a:t>
            </a:r>
            <a:r>
              <a:rPr lang="en-CA" sz="1100" i="1" noProof="0" dirty="0"/>
              <a:t>what they read? (Seriously, this was the 15</a:t>
            </a:r>
            <a:r>
              <a:rPr lang="en-CA" sz="1100" i="1" baseline="30000" noProof="0" dirty="0"/>
              <a:t>th</a:t>
            </a:r>
            <a:r>
              <a:rPr lang="en-CA" sz="1100" i="1" noProof="0" dirty="0"/>
              <a:t> century argument against the vernacular printing of the Bible and other classic works. No worries, so long as people don’t know how to read, we’re safe. See https://en.wikipedia.org/wiki/Johannes_Gutenberg)</a:t>
            </a:r>
          </a:p>
          <a:p>
            <a:pPr defTabSz="914286">
              <a:defRPr/>
            </a:pPr>
            <a:r>
              <a:rPr lang="en-CA" sz="1100" i="1" noProof="0" dirty="0"/>
              <a:t>The sky has been falling for a long time:</a:t>
            </a:r>
          </a:p>
          <a:p>
            <a:pPr defTabSz="914286">
              <a:defRPr/>
            </a:pPr>
            <a:r>
              <a:rPr lang="en-CA" sz="1100" i="0" noProof="0" dirty="0"/>
              <a:t>The 15</a:t>
            </a:r>
            <a:r>
              <a:rPr lang="en-CA" sz="1100" i="0" baseline="30000" noProof="0" dirty="0"/>
              <a:t>th</a:t>
            </a:r>
            <a:r>
              <a:rPr lang="en-CA" sz="1100" i="0" noProof="0" dirty="0"/>
              <a:t> C vernacular Bible will replace the church and synagogue; society will surely fall apart. It wasn’t much different in mosques after the Qur’ān was mass produced. </a:t>
            </a:r>
          </a:p>
          <a:p>
            <a:pPr defTabSz="914286">
              <a:defRPr/>
            </a:pPr>
            <a:r>
              <a:rPr lang="en-CA" sz="1100" i="0" noProof="0" dirty="0"/>
              <a:t>Mass production of books will replace the madrasa, the university, and put monks and scribes out of the manuscript copying/reproducing business. Only the latter happened.</a:t>
            </a:r>
          </a:p>
          <a:p>
            <a:pPr defTabSz="914286">
              <a:defRPr/>
            </a:pPr>
            <a:r>
              <a:rPr lang="en-CA" sz="1100" i="0" noProof="0" dirty="0"/>
              <a:t>(Indeed, the printed word as new form of mass communication upset the cozy relationship between the "First Estate" of the Church and the "Second Estate“ being the Nobility. It simply didn’t do for the Third Estate – everyone else – to think for themselves. When that happened, the very much intended consequences of the Renaissance and Reformation resulted in a fair amount of upheaval in Europe priming the Enlightenment to foment revolutions. New </a:t>
            </a:r>
            <a:r>
              <a:rPr lang="en-CA" sz="1100" noProof="0" dirty="0"/>
              <a:t>tech (books &gt;&gt; mass education) created doom for the old ways.  N.B. the Fourth Estate is an independent press and news media to keep the other estates honest. Sure, the press lies, and governments lie, but in a democracy, they are </a:t>
            </a:r>
            <a:r>
              <a:rPr lang="en-CA" sz="1100" i="1" noProof="0" dirty="0"/>
              <a:t>different</a:t>
            </a:r>
            <a:r>
              <a:rPr lang="en-CA" sz="1100" i="0" noProof="0" dirty="0"/>
              <a:t> lies.)</a:t>
            </a:r>
            <a:endParaRPr lang="en-CA" sz="1100" noProof="0" dirty="0"/>
          </a:p>
          <a:p>
            <a:pPr defTabSz="914286">
              <a:defRPr/>
            </a:pPr>
            <a:endParaRPr lang="en-CA" sz="1100" noProof="0" dirty="0"/>
          </a:p>
          <a:p>
            <a:pPr defTabSz="914286">
              <a:defRPr/>
            </a:pPr>
            <a:r>
              <a:rPr lang="en-CA" sz="1100" i="0" noProof="0" dirty="0"/>
              <a:t>Sometime later, r</a:t>
            </a:r>
            <a:r>
              <a:rPr lang="en-CA" sz="1100" noProof="0" dirty="0"/>
              <a:t>adio was going to replace the concert hall, and the classroom.</a:t>
            </a:r>
          </a:p>
          <a:p>
            <a:pPr defTabSz="914286">
              <a:defRPr/>
            </a:pPr>
            <a:r>
              <a:rPr lang="en-CA" sz="1100" noProof="0" dirty="0"/>
              <a:t>The telephone, and later the fax machine, would replace the office.</a:t>
            </a:r>
          </a:p>
          <a:p>
            <a:pPr defTabSz="914286">
              <a:defRPr/>
            </a:pPr>
            <a:r>
              <a:rPr lang="en-CA" sz="1100" noProof="0" dirty="0"/>
              <a:t>The cinema would replace live theatre.</a:t>
            </a:r>
          </a:p>
          <a:p>
            <a:pPr defTabSz="914286">
              <a:defRPr/>
            </a:pPr>
            <a:r>
              <a:rPr lang="en-CA" sz="1100" noProof="0" dirty="0"/>
              <a:t>Television was going to replace the cinema, and the classroom.</a:t>
            </a:r>
          </a:p>
          <a:p>
            <a:pPr defTabSz="914286">
              <a:defRPr/>
            </a:pPr>
            <a:r>
              <a:rPr lang="en-CA" sz="1100" noProof="0" dirty="0"/>
              <a:t>Computer based training would replace teachers, and the classroom.</a:t>
            </a:r>
          </a:p>
          <a:p>
            <a:pPr defTabSz="914286">
              <a:defRPr/>
            </a:pPr>
            <a:r>
              <a:rPr lang="en-CA" sz="1100" noProof="0" dirty="0"/>
              <a:t>The Internet would replace, well </a:t>
            </a:r>
            <a:r>
              <a:rPr lang="en-CA" sz="1100" i="1" noProof="0" dirty="0"/>
              <a:t>everything, </a:t>
            </a:r>
            <a:r>
              <a:rPr lang="en-CA" sz="1100" i="0" noProof="0" dirty="0"/>
              <a:t>with the first thing being governance. The idea of people engaging in unmonitored communications and self-organizing freaked-out authoritarian regimes, every one of which clamped down on the internet as they had for all other forms of mass communication. Plus ca change…</a:t>
            </a:r>
          </a:p>
          <a:p>
            <a:pPr defTabSz="914286">
              <a:defRPr/>
            </a:pPr>
            <a:endParaRPr lang="en-CA" sz="1100" noProof="0" dirty="0"/>
          </a:p>
          <a:p>
            <a:pPr defTabSz="914286">
              <a:defRPr/>
            </a:pPr>
            <a:r>
              <a:rPr lang="en-CA" sz="1100" noProof="0" dirty="0"/>
              <a:t>Common to all these cases is this: the advent of a new form of mass communication “challenged the entrenched monopolies of intellectual authority enjoyed by the learned class and threatened to upset the balance between that authority and the power of the state.”  (https://www.encyclopedie-humanisme.com/?Arabic-printing) </a:t>
            </a:r>
          </a:p>
          <a:p>
            <a:pPr defTabSz="914286">
              <a:defRPr/>
            </a:pPr>
            <a:r>
              <a:rPr lang="en-CA" sz="1100" noProof="0" dirty="0"/>
              <a:t>Social media during the 2015 – 2020 Trump years in the United States did exactly this up to the point of instigating revolution on January 6, 2021. The difference between Trump populism and the French Revolution is that Trumpism depended on </a:t>
            </a:r>
            <a:r>
              <a:rPr lang="en-CA" sz="1100" i="1" noProof="0" dirty="0"/>
              <a:t>less</a:t>
            </a:r>
            <a:r>
              <a:rPr lang="en-CA" sz="1100" noProof="0" dirty="0"/>
              <a:t> education, and more on deliberate ignorance (of science, law, governance, and adoption of bizarre ideas and “explanations” from such as </a:t>
            </a:r>
            <a:r>
              <a:rPr lang="en-CA" sz="1100" noProof="0" dirty="0" err="1"/>
              <a:t>QAnon</a:t>
            </a:r>
            <a:r>
              <a:rPr lang="en-CA" sz="1100" noProof="0" dirty="0"/>
              <a:t> that flooded in to fill the vacuum created by the flouting of experts who had a clue) contrasted with the French Revolution which was aided by </a:t>
            </a:r>
            <a:r>
              <a:rPr lang="en-CA" sz="1100" i="1" noProof="0" dirty="0"/>
              <a:t>more</a:t>
            </a:r>
            <a:r>
              <a:rPr lang="en-CA" sz="1100" noProof="0" dirty="0"/>
              <a:t> education of people who read the philosophies of </a:t>
            </a:r>
            <a:r>
              <a:rPr lang="en-US" sz="1100" noProof="0" dirty="0"/>
              <a:t>Descartes, Spinoza, Locke, Montesquieu, Voltaire, and Rousseau.</a:t>
            </a:r>
            <a:r>
              <a:rPr lang="en-CA" sz="1100" noProof="0" dirty="0"/>
              <a:t> In short, Trump’s discombobulation vs France’s Enlightenment.</a:t>
            </a:r>
          </a:p>
          <a:p>
            <a:pPr defTabSz="914286">
              <a:defRPr/>
            </a:pPr>
            <a:endParaRPr lang="en-CA" sz="1100" noProof="0" dirty="0"/>
          </a:p>
          <a:p>
            <a:pPr defTabSz="914286">
              <a:defRPr/>
            </a:pPr>
            <a:r>
              <a:rPr lang="en-CA" sz="1100" noProof="0" dirty="0"/>
              <a:t>Humans have complained about new technology changing things since the dawn of time.</a:t>
            </a:r>
          </a:p>
          <a:p>
            <a:pPr defTabSz="873161">
              <a:defRPr/>
            </a:pPr>
            <a:r>
              <a:rPr lang="en-CA" sz="1100" i="1" noProof="0" dirty="0"/>
              <a:t>Sure, that wheel thing you invented is a nice bit of tech, but a wheel is not much good without adding more tech like a cart. What are you going to do when the thing breaks a long way from home? You know those new things break all the time. </a:t>
            </a:r>
            <a:br>
              <a:rPr lang="en-CA" sz="1100" i="1" noProof="0" dirty="0"/>
            </a:br>
            <a:r>
              <a:rPr lang="en-CA" sz="1100" i="1" noProof="0" dirty="0"/>
              <a:t>How are you going to cross the deep stream – I can hold my bundle over my head…can you hold that cart over your head? And what about the soft marshy ground near the stream where the wheel will get stuck in the muck? No, you can't use the log we use to get over the river, it's too narrow for your cart. That wheel is not going to glide over rough ground, you're going to have to go round the things I just step over. </a:t>
            </a:r>
            <a:br>
              <a:rPr lang="en-CA" sz="1100" i="1" noProof="0" dirty="0"/>
            </a:br>
            <a:r>
              <a:rPr lang="en-CA" sz="1100" i="1" noProof="0" dirty="0"/>
              <a:t>Yeah, you can transport loads twice as heavy as mine, but you have to push an empty cart home. How is that cart load going to get up the hill? If you let go, the cart will roll away and crash at the bottom. Really? A donkey? You're </a:t>
            </a:r>
            <a:r>
              <a:rPr lang="en-CA" sz="1100" i="1" noProof="0" dirty="0" err="1"/>
              <a:t>gonna</a:t>
            </a:r>
            <a:r>
              <a:rPr lang="en-CA" sz="1100" i="1" noProof="0" dirty="0"/>
              <a:t> train a donkey to pull the cart? Now you've got to keep a donkey happy. Soon, you'll be expecting a vast infrastructure of roads and bridges, traffic laws, and satellite navigation to sort out the confusion. </a:t>
            </a:r>
            <a:r>
              <a:rPr lang="en-CA" sz="1100" i="1" noProof="0" dirty="0" err="1"/>
              <a:t>Pffft</a:t>
            </a:r>
            <a:r>
              <a:rPr lang="en-CA" sz="1100" i="1" noProof="0" dirty="0"/>
              <a:t>. Listen pal, you're just going to go round and round with that wheel thing. </a:t>
            </a:r>
          </a:p>
          <a:p>
            <a:pPr defTabSz="914286">
              <a:defRPr/>
            </a:pPr>
            <a:endParaRPr lang="en-CA" sz="1100" noProof="0" dirty="0"/>
          </a:p>
          <a:p>
            <a:pPr defTabSz="914286">
              <a:defRPr/>
            </a:pPr>
            <a:r>
              <a:rPr lang="en-CA" sz="1100" noProof="0" dirty="0"/>
              <a:t>So why college courses? For the same reason you went to school and learned how to read: we get together to help each other do difficult things. Our objective is to learn problem-solving skills, discover new ways to think, and to look at the world differently. </a:t>
            </a:r>
          </a:p>
          <a:p>
            <a:pPr defTabSz="914286">
              <a:defRPr/>
            </a:pPr>
            <a:endParaRPr lang="en-CA" sz="1100" noProof="0" dirty="0"/>
          </a:p>
          <a:p>
            <a:pPr defTabSz="914286">
              <a:defRPr/>
            </a:pPr>
            <a:r>
              <a:rPr lang="en-CA" noProof="0" dirty="0"/>
              <a:t>https://en.wikipedia.org/wiki/Three-letter_acronym</a:t>
            </a:r>
          </a:p>
        </p:txBody>
      </p:sp>
      <p:sp>
        <p:nvSpPr>
          <p:cNvPr id="4" name="Slide Number Placeholder 3"/>
          <p:cNvSpPr>
            <a:spLocks noGrp="1"/>
          </p:cNvSpPr>
          <p:nvPr>
            <p:ph type="sldNum" sz="quarter" idx="10"/>
          </p:nvPr>
        </p:nvSpPr>
        <p:spPr/>
        <p:txBody>
          <a:bodyPr/>
          <a:lstStyle/>
          <a:p>
            <a:fld id="{01F2A70B-78F2-4DCF-B53B-C990D2FAFB8A}" type="slidenum">
              <a:rPr lang="en-CA" smtClean="0"/>
              <a:t>1</a:t>
            </a:fld>
            <a:endParaRPr lang="en-CA"/>
          </a:p>
        </p:txBody>
      </p:sp>
    </p:spTree>
    <p:extLst>
      <p:ext uri="{BB962C8B-B14F-4D97-AF65-F5344CB8AC3E}">
        <p14:creationId xmlns:p14="http://schemas.microsoft.com/office/powerpoint/2010/main" val="397661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Growth and Fixed mindsets,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the use of “think” instead of “know”. you can </a:t>
            </a:r>
            <a:r>
              <a:rPr lang="en-CA" i="1" dirty="0"/>
              <a:t>think</a:t>
            </a:r>
            <a:r>
              <a:rPr lang="en-CA" dirty="0"/>
              <a:t> but you cannot </a:t>
            </a:r>
            <a:r>
              <a:rPr lang="en-CA" i="1" dirty="0"/>
              <a:t>know</a:t>
            </a:r>
            <a:r>
              <a:rPr lang="en-CA" dirty="0"/>
              <a:t> for sure whether you are right or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you think you can’t, you might have something similar to “math anxiety”.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Finally…</a:t>
            </a:r>
          </a:p>
        </p:txBody>
      </p:sp>
      <p:sp>
        <p:nvSpPr>
          <p:cNvPr id="4" name="Slide Number Placeholder 3"/>
          <p:cNvSpPr>
            <a:spLocks noGrp="1"/>
          </p:cNvSpPr>
          <p:nvPr>
            <p:ph type="sldNum" sz="quarter" idx="5"/>
          </p:nvPr>
        </p:nvSpPr>
        <p:spPr/>
        <p:txBody>
          <a:bodyPr/>
          <a:lstStyle/>
          <a:p>
            <a:fld id="{01F2A70B-78F2-4DCF-B53B-C990D2FAFB8A}" type="slidenum">
              <a:rPr lang="en-GB" smtClean="0"/>
              <a:t>10</a:t>
            </a:fld>
            <a:endParaRPr lang="en-GB"/>
          </a:p>
        </p:txBody>
      </p:sp>
    </p:spTree>
    <p:extLst>
      <p:ext uri="{BB962C8B-B14F-4D97-AF65-F5344CB8AC3E}">
        <p14:creationId xmlns:p14="http://schemas.microsoft.com/office/powerpoint/2010/main" val="27589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6065"/>
                </a:solidFill>
                <a:effectLst/>
                <a:latin typeface="merriweather"/>
              </a:rPr>
              <a:t>Sounds good…but what about tomorrow when the wheels come off?</a:t>
            </a:r>
          </a:p>
          <a:p>
            <a:r>
              <a:rPr lang="en-US" b="0" i="0" dirty="0">
                <a:solidFill>
                  <a:srgbClr val="5C6065"/>
                </a:solidFill>
                <a:effectLst/>
                <a:latin typeface="merriweather"/>
              </a:rPr>
              <a:t>Reframe stress as excitement. Studies show the physiological states are the same, it’s only how we choose to see them that is different.</a:t>
            </a:r>
          </a:p>
          <a:p>
            <a:r>
              <a:rPr lang="en-US" b="0" i="0" dirty="0">
                <a:solidFill>
                  <a:srgbClr val="5C6065"/>
                </a:solidFill>
                <a:effectLst/>
                <a:latin typeface="merriweather"/>
              </a:rPr>
              <a:t>It’s not anxiety; it’s a desire to succeed. (if you didn't care about succeeding, it would not cause anxiety or stress.)</a:t>
            </a:r>
            <a:br>
              <a:rPr lang="en-US" b="0" i="0" dirty="0">
                <a:solidFill>
                  <a:srgbClr val="5C6065"/>
                </a:solidFill>
                <a:effectLst/>
                <a:latin typeface="merriweather"/>
              </a:rPr>
            </a:br>
            <a:r>
              <a:rPr lang="en-US" b="0" i="0" dirty="0">
                <a:solidFill>
                  <a:srgbClr val="5C6065"/>
                </a:solidFill>
                <a:effectLst/>
                <a:latin typeface="merriweather"/>
              </a:rPr>
              <a:t>It’s not stress; it’s a challenge. </a:t>
            </a:r>
            <a:br>
              <a:rPr lang="en-US" b="0" i="0" dirty="0">
                <a:solidFill>
                  <a:srgbClr val="5C6065"/>
                </a:solidFill>
                <a:effectLst/>
                <a:latin typeface="merriweather"/>
              </a:rPr>
            </a:br>
            <a:r>
              <a:rPr lang="en-US" b="0" i="0" dirty="0">
                <a:solidFill>
                  <a:srgbClr val="5C6065"/>
                </a:solidFill>
                <a:effectLst/>
                <a:latin typeface="merriweather"/>
              </a:rPr>
              <a:t>Emotions are not destiny, they are stories. Rewrite them.</a:t>
            </a:r>
            <a:br>
              <a:rPr lang="en-US" b="0" i="0" dirty="0">
                <a:solidFill>
                  <a:srgbClr val="5C6065"/>
                </a:solidFill>
                <a:effectLst/>
                <a:latin typeface="merriweather"/>
              </a:rPr>
            </a:br>
            <a:r>
              <a:rPr lang="en-US" b="0" i="0" dirty="0">
                <a:solidFill>
                  <a:srgbClr val="5C6065"/>
                </a:solidFill>
                <a:effectLst/>
                <a:latin typeface="merriweather"/>
              </a:rPr>
              <a:t>See https://www.bakadesuyo.com/2020/12/emotionally-intelligent-2/</a:t>
            </a:r>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11</a:t>
            </a:fld>
            <a:endParaRPr lang="en-GB"/>
          </a:p>
        </p:txBody>
      </p:sp>
    </p:spTree>
    <p:extLst>
      <p:ext uri="{BB962C8B-B14F-4D97-AF65-F5344CB8AC3E}">
        <p14:creationId xmlns:p14="http://schemas.microsoft.com/office/powerpoint/2010/main" val="310834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Don’t </a:t>
            </a:r>
            <a:r>
              <a:rPr lang="en-US" sz="1200" b="0" i="0" u="none" strike="noStrike" kern="1200" baseline="0" noProof="0" dirty="0">
                <a:solidFill>
                  <a:schemeClr val="tx1"/>
                </a:solidFill>
                <a:latin typeface="+mn-lt"/>
                <a:ea typeface="+mn-ea"/>
                <a:cs typeface="+mn-cs"/>
              </a:rPr>
              <a:t>try to be better than others, try to be better than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t>It’s simple, very simple. You don't need to be perfect. Just better than yesterday.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“The greatest danger for most of us is not that our aim is too high and we miss it, but that it is too low and we reach it.”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Michelangelo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“Perfect is the enemy of good.” Allan </a:t>
            </a:r>
            <a:r>
              <a:rPr lang="en-US" sz="1200" b="0" i="0" u="none" strike="noStrike" kern="1200" baseline="0" noProof="0" dirty="0" err="1">
                <a:solidFill>
                  <a:schemeClr val="tx1"/>
                </a:solidFill>
                <a:latin typeface="+mn-lt"/>
                <a:ea typeface="+mn-ea"/>
                <a:cs typeface="+mn-cs"/>
              </a:rPr>
              <a:t>Gurganus</a:t>
            </a:r>
            <a:endParaRPr lang="en-US" sz="1200" b="0" i="0" u="none" strike="noStrike" kern="1200" baseline="0" noProof="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“And now that you don’t have to be perfect, you can be good.” – John Steinbeck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noProof="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You don’t inspire others by being perfect. You inspire them by how you deal with your imperfections. – Eric Barker at </a:t>
            </a:r>
            <a:r>
              <a:rPr lang="en-CA" dirty="0">
                <a:hlinkClick r:id="rId3"/>
              </a:rPr>
              <a:t>https://www.instagram.com/p/CEmCBpdgK_A/</a:t>
            </a:r>
            <a:endParaRPr lang="en-CA" sz="1200" b="0" i="0" u="none" strike="noStrike" kern="1200" baseline="0" noProof="0" dirty="0">
              <a:solidFill>
                <a:schemeClr val="tx1"/>
              </a:solidFill>
              <a:latin typeface="+mn-lt"/>
              <a:ea typeface="+mn-ea"/>
              <a:cs typeface="+mn-cs"/>
            </a:endParaRPr>
          </a:p>
          <a:p>
            <a:endParaRPr lang="en-CA" sz="1200" b="0" i="0" kern="1200" noProof="0" dirty="0">
              <a:solidFill>
                <a:schemeClr val="tx1"/>
              </a:solidFill>
              <a:effectLst/>
              <a:latin typeface="+mn-lt"/>
              <a:ea typeface="+mn-ea"/>
              <a:cs typeface="+mn-cs"/>
            </a:endParaRPr>
          </a:p>
          <a:p>
            <a:r>
              <a:rPr lang="en-CA" sz="1200" b="0" i="0" kern="1200" noProof="0" dirty="0">
                <a:solidFill>
                  <a:schemeClr val="tx1"/>
                </a:solidFill>
                <a:effectLst/>
                <a:latin typeface="+mn-lt"/>
                <a:ea typeface="+mn-ea"/>
                <a:cs typeface="+mn-cs"/>
              </a:rPr>
              <a:t>What is the difference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Between your experience of Existence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that of a Saint?</a:t>
            </a:r>
          </a:p>
          <a:p>
            <a:r>
              <a:rPr lang="en-CA" sz="1200" b="0" i="0" kern="1200" noProof="0" dirty="0">
                <a:solidFill>
                  <a:schemeClr val="tx1"/>
                </a:solidFill>
                <a:effectLst/>
                <a:latin typeface="+mn-lt"/>
                <a:ea typeface="+mn-ea"/>
                <a:cs typeface="+mn-cs"/>
              </a:rPr>
              <a:t>The Saint knows</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That the spiritual path</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Is a sublime chess game with God</a:t>
            </a:r>
          </a:p>
          <a:p>
            <a:r>
              <a:rPr lang="en-CA" sz="1200" b="0" i="0" kern="1200" noProof="0" dirty="0">
                <a:solidFill>
                  <a:schemeClr val="tx1"/>
                </a:solidFill>
                <a:effectLst/>
                <a:latin typeface="+mn-lt"/>
                <a:ea typeface="+mn-ea"/>
                <a:cs typeface="+mn-cs"/>
              </a:rPr>
              <a:t>And that the Beloved</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Has just made such a Fantastic Move</a:t>
            </a:r>
          </a:p>
          <a:p>
            <a:r>
              <a:rPr lang="en-CA" sz="1200" b="0" i="0" kern="1200" noProof="0" dirty="0">
                <a:solidFill>
                  <a:schemeClr val="tx1"/>
                </a:solidFill>
                <a:effectLst/>
                <a:latin typeface="+mn-lt"/>
                <a:ea typeface="+mn-ea"/>
                <a:cs typeface="+mn-cs"/>
              </a:rPr>
              <a:t>That the Saint is now continually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Tripping over Joy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bursting out in Laughter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saying, “I Surrender!”</a:t>
            </a:r>
          </a:p>
          <a:p>
            <a:r>
              <a:rPr lang="en-CA" sz="1200" b="0" i="0" kern="1200" noProof="0" dirty="0">
                <a:solidFill>
                  <a:schemeClr val="tx1"/>
                </a:solidFill>
                <a:effectLst/>
                <a:latin typeface="+mn-lt"/>
                <a:ea typeface="+mn-ea"/>
                <a:cs typeface="+mn-cs"/>
              </a:rPr>
              <a:t>Whereas, my dear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 am afraid you still think</a:t>
            </a:r>
          </a:p>
          <a:p>
            <a:r>
              <a:rPr lang="en-CA" sz="1200" b="0" i="0" kern="1200" noProof="0" dirty="0">
                <a:solidFill>
                  <a:schemeClr val="tx1"/>
                </a:solidFill>
                <a:effectLst/>
                <a:latin typeface="+mn-lt"/>
                <a:ea typeface="+mn-ea"/>
                <a:cs typeface="+mn-cs"/>
              </a:rPr>
              <a:t>You have a thousand serious moves.</a:t>
            </a:r>
          </a:p>
          <a:p>
            <a:r>
              <a:rPr lang="en-CA" sz="1200" b="0" i="0" kern="1200" noProof="0" dirty="0">
                <a:solidFill>
                  <a:schemeClr val="tx1"/>
                </a:solidFill>
                <a:effectLst/>
                <a:latin typeface="+mn-lt"/>
                <a:ea typeface="+mn-ea"/>
                <a:cs typeface="+mn-cs"/>
              </a:rPr>
              <a:t>― Hafiz</a:t>
            </a:r>
          </a:p>
          <a:p>
            <a:endParaRPr lang="en-CA" noProof="0" dirty="0"/>
          </a:p>
          <a:p>
            <a:r>
              <a:rPr lang="en-CA" sz="1200" b="0" i="0" u="none" strike="noStrike" kern="1200" baseline="0" noProof="0" dirty="0">
                <a:solidFill>
                  <a:schemeClr val="tx1"/>
                </a:solidFill>
                <a:latin typeface="+mn-lt"/>
                <a:ea typeface="+mn-ea"/>
                <a:cs typeface="+mn-cs"/>
              </a:rPr>
              <a:t>"To do the useful thing, to say the courageous thing, to contemplate the beautiful thing: that is enough for one man's life.“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T.S. Eliot</a:t>
            </a:r>
          </a:p>
        </p:txBody>
      </p:sp>
      <p:sp>
        <p:nvSpPr>
          <p:cNvPr id="4" name="Slide Number Placeholder 3"/>
          <p:cNvSpPr>
            <a:spLocks noGrp="1"/>
          </p:cNvSpPr>
          <p:nvPr>
            <p:ph type="sldNum" sz="quarter" idx="5"/>
          </p:nvPr>
        </p:nvSpPr>
        <p:spPr/>
        <p:txBody>
          <a:bodyPr/>
          <a:lstStyle/>
          <a:p>
            <a:fld id="{01F2A70B-78F2-4DCF-B53B-C990D2FAFB8A}" type="slidenum">
              <a:rPr lang="en-GB" smtClean="0"/>
              <a:t>12</a:t>
            </a:fld>
            <a:endParaRPr lang="en-GB"/>
          </a:p>
        </p:txBody>
      </p:sp>
    </p:spTree>
    <p:extLst>
      <p:ext uri="{BB962C8B-B14F-4D97-AF65-F5344CB8AC3E}">
        <p14:creationId xmlns:p14="http://schemas.microsoft.com/office/powerpoint/2010/main" val="3307499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1F2A70B-78F2-4DCF-B53B-C990D2FAFB8A}" type="slidenum">
              <a:rPr lang="en-GB" smtClean="0"/>
              <a:t>13</a:t>
            </a:fld>
            <a:endParaRPr lang="en-GB"/>
          </a:p>
        </p:txBody>
      </p:sp>
    </p:spTree>
    <p:extLst>
      <p:ext uri="{BB962C8B-B14F-4D97-AF65-F5344CB8AC3E}">
        <p14:creationId xmlns:p14="http://schemas.microsoft.com/office/powerpoint/2010/main" val="113192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http://www.cammipham.com/will-always-suck/</a:t>
            </a:r>
          </a:p>
          <a:p>
            <a:endParaRPr lang="en-CA" dirty="0"/>
          </a:p>
          <a:p>
            <a:r>
              <a:rPr lang="en-CA" sz="1200" kern="1200" dirty="0">
                <a:solidFill>
                  <a:schemeClr val="tx1"/>
                </a:solidFill>
                <a:effectLst/>
                <a:latin typeface="+mn-lt"/>
                <a:ea typeface="+mn-ea"/>
                <a:cs typeface="+mn-cs"/>
              </a:rPr>
              <a:t>When your work is not coming together, it is not because you are not creative enough, intelligent enough, insightful enough, clever enough, disciplined enough. It is because you don’t understand enough…</a:t>
            </a:r>
            <a:r>
              <a:rPr lang="en-CA" sz="1200" i="1" kern="1200" dirty="0">
                <a:solidFill>
                  <a:schemeClr val="tx1"/>
                </a:solidFill>
                <a:effectLst/>
                <a:latin typeface="+mn-lt"/>
                <a:ea typeface="+mn-ea"/>
                <a:cs typeface="+mn-cs"/>
              </a:rPr>
              <a:t>yet</a:t>
            </a:r>
            <a:r>
              <a:rPr lang="en-CA" sz="1200" i="0" kern="1200" dirty="0">
                <a:solidFill>
                  <a:schemeClr val="tx1"/>
                </a:solidFill>
                <a:effectLst/>
                <a:latin typeface="+mn-lt"/>
                <a:ea typeface="+mn-ea"/>
                <a:cs typeface="+mn-cs"/>
              </a:rPr>
              <a:t>. </a:t>
            </a:r>
          </a:p>
          <a:p>
            <a:endParaRPr lang="en-CA" sz="120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“What I cannot create, I do not understand.” </a:t>
            </a:r>
            <a:r>
              <a:rPr lang="en-US" sz="1200" b="0" i="0"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Richard Feynman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0" kern="1200" dirty="0">
                <a:solidFill>
                  <a:schemeClr val="tx1"/>
                </a:solidFill>
                <a:effectLst/>
                <a:latin typeface="+mn-lt"/>
                <a:ea typeface="+mn-ea"/>
                <a:cs typeface="+mn-cs"/>
              </a:rPr>
              <a:t>Dr. Feynman's statement is deliberately…huh? It is the corollary he is leading us to:  What I understand, I can recreate.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The quote is taken from his blackboard at the time of his death. </a:t>
            </a:r>
            <a:br>
              <a:rPr lang="en-US" b="0" i="0" dirty="0">
                <a:effectLst/>
              </a:rPr>
            </a:br>
            <a:r>
              <a:rPr lang="en-US" b="0" i="0" dirty="0">
                <a:effectLst/>
              </a:rPr>
              <a:t>Right underneath, it says, "Know how to solve every problem that has been solved." …because knowing how to solve a problem is better than knowing the solution.</a:t>
            </a:r>
            <a:endParaRPr lang="en-CA" sz="1200" kern="1200" dirty="0">
              <a:solidFill>
                <a:schemeClr val="tx1"/>
              </a:solidFill>
              <a:effectLst/>
              <a:latin typeface="+mn-lt"/>
              <a:ea typeface="+mn-ea"/>
              <a:cs typeface="+mn-cs"/>
            </a:endParaRPr>
          </a:p>
          <a:p>
            <a:r>
              <a:rPr lang="en-CA" sz="1200" i="0" kern="1200" dirty="0">
                <a:solidFill>
                  <a:schemeClr val="tx1"/>
                </a:solidFill>
                <a:effectLst/>
                <a:latin typeface="+mn-lt"/>
                <a:ea typeface="+mn-ea"/>
                <a:cs typeface="+mn-cs"/>
              </a:rPr>
              <a:t>For the photo and a good explanation of what Feynman considered </a:t>
            </a:r>
            <a:r>
              <a:rPr lang="en-CA" sz="1200" i="0" kern="1200">
                <a:solidFill>
                  <a:schemeClr val="tx1"/>
                </a:solidFill>
                <a:effectLst/>
                <a:latin typeface="+mn-lt"/>
                <a:ea typeface="+mn-ea"/>
                <a:cs typeface="+mn-cs"/>
              </a:rPr>
              <a:t>'understanding', </a:t>
            </a:r>
            <a:br>
              <a:rPr lang="en-CA" sz="1200" i="0" kern="1200">
                <a:solidFill>
                  <a:schemeClr val="tx1"/>
                </a:solidFill>
                <a:effectLst/>
                <a:latin typeface="+mn-lt"/>
                <a:ea typeface="+mn-ea"/>
                <a:cs typeface="+mn-cs"/>
              </a:rPr>
            </a:br>
            <a:r>
              <a:rPr lang="en-CA" sz="1200" i="0" kern="1200">
                <a:solidFill>
                  <a:schemeClr val="tx1"/>
                </a:solidFill>
                <a:effectLst/>
                <a:latin typeface="+mn-lt"/>
                <a:ea typeface="+mn-ea"/>
                <a:cs typeface="+mn-cs"/>
              </a:rPr>
              <a:t>see </a:t>
            </a:r>
            <a:r>
              <a:rPr lang="en-CA" sz="1200" i="0" kern="1200" dirty="0">
                <a:solidFill>
                  <a:schemeClr val="tx1"/>
                </a:solidFill>
                <a:effectLst/>
                <a:latin typeface="+mn-lt"/>
                <a:ea typeface="+mn-ea"/>
                <a:cs typeface="+mn-cs"/>
              </a:rPr>
              <a:t>https://www.quora.com/What-did-Richard-Feynman-mean-when-he-said-What-I-cannot-create-I-do-not-understand</a:t>
            </a:r>
          </a:p>
          <a:p>
            <a:endParaRPr lang="en-CA"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1F2A70B-78F2-4DCF-B53B-C990D2FAFB8A}" type="slidenum">
              <a:rPr lang="en-GB" smtClean="0"/>
              <a:t>14</a:t>
            </a:fld>
            <a:endParaRPr lang="en-GB"/>
          </a:p>
        </p:txBody>
      </p:sp>
    </p:spTree>
    <p:extLst>
      <p:ext uri="{BB962C8B-B14F-4D97-AF65-F5344CB8AC3E}">
        <p14:creationId xmlns:p14="http://schemas.microsoft.com/office/powerpoint/2010/main" val="3453147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do programmers do? They write software to do clever things on hardware. And they spend a lot of time feeling wrong.</a:t>
            </a:r>
          </a:p>
          <a:p>
            <a:r>
              <a:rPr lang="en-US" sz="1400" dirty="0"/>
              <a:t>HOW do programmers do it? They have an SDLC process. They use IDEs and languages and development stacks. They go to Seneca. </a:t>
            </a:r>
          </a:p>
          <a:p>
            <a:r>
              <a:rPr lang="en-US" sz="1400" dirty="0"/>
              <a:t>WHY do programmers do it? … if you don't know why, find out why.</a:t>
            </a:r>
          </a:p>
          <a:p>
            <a:endParaRPr lang="en-US" sz="1400" dirty="0"/>
          </a:p>
          <a:p>
            <a:r>
              <a:rPr lang="en-US" sz="1400" dirty="0"/>
              <a:t>When Apple was just another computer company…</a:t>
            </a:r>
          </a:p>
          <a:p>
            <a:pPr defTabSz="914286">
              <a:defRPr/>
            </a:pPr>
            <a:r>
              <a:rPr lang="en-CA" sz="1400" dirty="0"/>
              <a:t>WHAT: Apple makes great computers; we make both the hardware and our unique operating system to ensure they work together well.</a:t>
            </a:r>
          </a:p>
          <a:p>
            <a:pPr defTabSz="914286">
              <a:defRPr/>
            </a:pPr>
            <a:r>
              <a:rPr lang="en-US" sz="1400" dirty="0"/>
              <a:t>H</a:t>
            </a:r>
            <a:r>
              <a:rPr lang="en-CA" sz="1400" dirty="0"/>
              <a:t>OW: Apple computers are user-friendly, beautifully designed, and easy to use. Even the packaging is beautiful. </a:t>
            </a:r>
          </a:p>
          <a:p>
            <a:pPr defTabSz="914286">
              <a:defRPr/>
            </a:pPr>
            <a:r>
              <a:rPr lang="en-US" sz="1400" dirty="0"/>
              <a:t>W</a:t>
            </a:r>
            <a:r>
              <a:rPr lang="en-CA" sz="1400" dirty="0"/>
              <a:t>HY: They're sleek and white so everyone can see you have an expensive Apple product. </a:t>
            </a:r>
          </a:p>
          <a:p>
            <a:pPr defTabSz="914286">
              <a:defRPr/>
            </a:pPr>
            <a:r>
              <a:rPr lang="en-CA" sz="1400" dirty="0"/>
              <a:t>Are you running out of memory or storage on your iPhone / iPad / Macbook? Easy fix: buy a new one; remember, we make great computers, and you should always have the latest and greatest one.</a:t>
            </a:r>
          </a:p>
          <a:p>
            <a:pPr defTabSz="914286">
              <a:defRPr/>
            </a:pPr>
            <a:endParaRPr lang="en-US" sz="1400" dirty="0"/>
          </a:p>
          <a:p>
            <a:pPr defTabSz="914286">
              <a:defRPr/>
            </a:pPr>
            <a:r>
              <a:rPr lang="en-US" sz="1400" dirty="0"/>
              <a:t>But</a:t>
            </a:r>
            <a:r>
              <a:rPr lang="en-CA" sz="1400" dirty="0"/>
              <a:t> Apple changed from being </a:t>
            </a:r>
            <a:r>
              <a:rPr lang="en-US" sz="1400" dirty="0"/>
              <a:t>just another computer company:</a:t>
            </a:r>
          </a:p>
          <a:p>
            <a:pPr defTabSz="914286">
              <a:defRPr/>
            </a:pPr>
            <a:r>
              <a:rPr lang="en-US" sz="1400" b="1" dirty="0"/>
              <a:t>1997 Think Different ad. https://youtu.be/vvmhFE5p0Z0</a:t>
            </a:r>
          </a:p>
          <a:p>
            <a:pPr defTabSz="914286">
              <a:defRPr/>
            </a:pPr>
            <a:r>
              <a:rPr lang="en-CA" sz="1400" i="1" dirty="0"/>
              <a:t>Why: With everything we do, we aim to challenge the status quo. We aim to think differently. </a:t>
            </a:r>
            <a:br>
              <a:rPr lang="en-CA" sz="1400" i="1" dirty="0"/>
            </a:br>
            <a:r>
              <a:rPr lang="en-CA" sz="1400" i="1" dirty="0"/>
              <a:t>How: Our products are user-friendly, beautifully designed, and easy to use. </a:t>
            </a:r>
          </a:p>
          <a:p>
            <a:pPr defTabSz="914286">
              <a:defRPr/>
            </a:pPr>
            <a:r>
              <a:rPr lang="en-CA" sz="1400" i="1" dirty="0"/>
              <a:t>What: We just happen to make great computers. Want to buy one?</a:t>
            </a:r>
          </a:p>
          <a:p>
            <a:pPr defTabSz="914286">
              <a:defRPr/>
            </a:pPr>
            <a:endParaRPr lang="en-CA" sz="1400" i="1" dirty="0"/>
          </a:p>
          <a:p>
            <a:pPr defTabSz="914286">
              <a:defRPr/>
            </a:pPr>
            <a:r>
              <a:rPr lang="en-CA" sz="1400" i="1" dirty="0"/>
              <a:t>This is not a new approach. </a:t>
            </a:r>
            <a:br>
              <a:rPr lang="en-CA" sz="1400" i="1" dirty="0"/>
            </a:br>
            <a:r>
              <a:rPr lang="en-US" sz="1400" i="1" dirty="0"/>
              <a:t>“If you want to build a ship</a:t>
            </a:r>
          </a:p>
          <a:p>
            <a:pPr defTabSz="914286">
              <a:defRPr/>
            </a:pPr>
            <a:r>
              <a:rPr lang="en-US" sz="1400" i="1" dirty="0"/>
              <a:t>don’t herd people together to collect wood 	</a:t>
            </a:r>
            <a:r>
              <a:rPr lang="en-US" sz="1400" i="0" dirty="0"/>
              <a:t>WHAT</a:t>
            </a:r>
          </a:p>
          <a:p>
            <a:pPr defTabSz="914286">
              <a:defRPr/>
            </a:pPr>
            <a:r>
              <a:rPr lang="en-US" sz="1400" i="1" dirty="0"/>
              <a:t>and don’t assign them tasks and work,		</a:t>
            </a:r>
            <a:r>
              <a:rPr lang="en-US" sz="1400" i="0" dirty="0"/>
              <a:t>HOW</a:t>
            </a:r>
          </a:p>
          <a:p>
            <a:pPr defTabSz="914286">
              <a:defRPr/>
            </a:pPr>
            <a:r>
              <a:rPr lang="en-US" sz="1400" i="1" dirty="0"/>
              <a:t>but rather teach them to long for the</a:t>
            </a:r>
          </a:p>
          <a:p>
            <a:pPr defTabSz="914286">
              <a:defRPr/>
            </a:pPr>
            <a:r>
              <a:rPr lang="en-US" sz="1400" i="1" dirty="0"/>
              <a:t>endless immensity of the sea.” 		</a:t>
            </a:r>
            <a:r>
              <a:rPr lang="en-US" sz="1400" i="0" dirty="0"/>
              <a:t>WHY</a:t>
            </a:r>
            <a:endParaRPr lang="en-US" sz="1400" i="1" dirty="0"/>
          </a:p>
          <a:p>
            <a:pPr defTabSz="914286">
              <a:defRPr/>
            </a:pPr>
            <a:r>
              <a:rPr lang="en-US" sz="1400" i="1" dirty="0"/>
              <a:t>― Antoine de Saint-</a:t>
            </a:r>
            <a:r>
              <a:rPr lang="en-US" sz="1400" i="1" dirty="0" err="1"/>
              <a:t>Exupéry</a:t>
            </a:r>
            <a:r>
              <a:rPr lang="en-US" sz="1400" i="1" dirty="0"/>
              <a:t> </a:t>
            </a:r>
            <a:endParaRPr lang="en-CA" sz="1400" i="1" dirty="0"/>
          </a:p>
          <a:p>
            <a:pPr defTabSz="914286">
              <a:defRPr/>
            </a:pPr>
            <a:endParaRPr lang="en-CA" sz="1400" i="1" dirty="0"/>
          </a:p>
          <a:p>
            <a:pPr defTabSz="914286">
              <a:defRPr/>
            </a:pPr>
            <a:r>
              <a:rPr lang="en-US" sz="1400" dirty="0"/>
              <a:t>What we do, How we do it, Why we do it. Start with Why (Simon Sinek, </a:t>
            </a:r>
            <a:r>
              <a:rPr lang="en-US" sz="1400" b="1" dirty="0"/>
              <a:t>https://www.youtube.com/watch?v=IPYeCltXpxw </a:t>
            </a:r>
            <a:r>
              <a:rPr lang="en-US" sz="1400" dirty="0"/>
              <a:t>)</a:t>
            </a:r>
          </a:p>
          <a:p>
            <a:endParaRPr lang="en-US" sz="1400" dirty="0"/>
          </a:p>
          <a:p>
            <a:pPr defTabSz="914286">
              <a:defRPr/>
            </a:pPr>
            <a:r>
              <a:rPr lang="en-CA" sz="1400" dirty="0"/>
              <a:t>Apple focuses on providing the best user experience and owns it completely. </a:t>
            </a:r>
          </a:p>
          <a:p>
            <a:pPr defTabSz="914286">
              <a:defRPr/>
            </a:pPr>
            <a:r>
              <a:rPr lang="en-CA" sz="1400" dirty="0"/>
              <a:t>Apple designs and develops own operating systems, hardware, application software, and services. Then, it integrates them seamlessly to build quality products that people will be proud to have while protecting user security and privacy. </a:t>
            </a:r>
          </a:p>
          <a:p>
            <a:pPr defTabSz="914286">
              <a:defRPr/>
            </a:pPr>
            <a:r>
              <a:rPr lang="en-CA" sz="1400" dirty="0"/>
              <a:t>See https://www.fastcompany.com/90458207/</a:t>
            </a:r>
            <a:r>
              <a:rPr lang="en-CA" sz="1400" b="1" dirty="0"/>
              <a:t>steve-jobss-real-talent-wasnt-design-it-was-seduction</a:t>
            </a:r>
          </a:p>
          <a:p>
            <a:pPr defTabSz="914286">
              <a:defRPr/>
            </a:pPr>
            <a:endParaRPr lang="en-CA" sz="1400" dirty="0"/>
          </a:p>
          <a:p>
            <a:pPr defTabSz="914286">
              <a:defRPr/>
            </a:pPr>
            <a:r>
              <a:rPr lang="en-US" sz="1400" dirty="0"/>
              <a:t>1997 Apple Store (opens online)</a:t>
            </a:r>
          </a:p>
          <a:p>
            <a:pPr defTabSz="914286">
              <a:defRPr/>
            </a:pPr>
            <a:r>
              <a:rPr lang="en-US" sz="1400" dirty="0"/>
              <a:t>1998 iMac 2000 </a:t>
            </a:r>
            <a:r>
              <a:rPr lang="en-CA" sz="1400" dirty="0"/>
              <a:t>changes licensing terms to make Mac-cloning cost-prohibitive.</a:t>
            </a:r>
          </a:p>
          <a:p>
            <a:pPr defTabSz="914286">
              <a:defRPr/>
            </a:pPr>
            <a:r>
              <a:rPr lang="en-CA" sz="1100" dirty="0"/>
              <a:t>candy-colored iMacs released in 1998 added a sensual dimension to what was also a powerful (for the time) machine: vibrant colors that provoked smiles, a curvaceous teardrop shape, and that round mouse (okay, we blew it with that one). The iMac was a delight to look at and to use, and people loved it. In the tech world, beauty became as important as speed and power. </a:t>
            </a:r>
            <a:endParaRPr lang="en-CA" sz="1400" dirty="0"/>
          </a:p>
          <a:p>
            <a:pPr defTabSz="914286">
              <a:defRPr/>
            </a:pPr>
            <a:r>
              <a:rPr lang="en-US" sz="1400" dirty="0"/>
              <a:t>2</a:t>
            </a:r>
            <a:r>
              <a:rPr lang="en-CA" sz="1400" dirty="0"/>
              <a:t>001 iTunes exclusively for Mac users until 2003. iTunes changed the way media was bought and consumed.</a:t>
            </a:r>
          </a:p>
          <a:p>
            <a:pPr marL="359955" defTabSz="914286">
              <a:defRPr/>
            </a:pPr>
            <a:r>
              <a:rPr lang="en-US" sz="1400" dirty="0"/>
              <a:t>2</a:t>
            </a:r>
            <a:r>
              <a:rPr lang="en-CA" sz="1400" dirty="0"/>
              <a:t>001 iPod exclusively for Mac users until 2002. successful because it was </a:t>
            </a:r>
            <a:r>
              <a:rPr lang="en-CA" sz="1400" i="1" dirty="0"/>
              <a:t>user-friendly, beautifully designed, and easy to use. iTunes made it easy to get stuff to put on the iPod.</a:t>
            </a:r>
            <a:br>
              <a:rPr lang="en-CA" sz="1400" i="1" dirty="0"/>
            </a:br>
            <a:r>
              <a:rPr lang="en-CA" sz="1400" dirty="0"/>
              <a:t>The white iPod and especially its white earphones let everyone know that </a:t>
            </a:r>
            <a:r>
              <a:rPr lang="en-CA" sz="1400" b="1" dirty="0"/>
              <a:t>you thought differently.</a:t>
            </a:r>
            <a:br>
              <a:rPr lang="en-CA" sz="1400" b="1" dirty="0"/>
            </a:br>
            <a:r>
              <a:rPr lang="en-CA" sz="1400" dirty="0"/>
              <a:t>WHY was important enough to be obvious and advertised by those white wires hanging from your ears. Why else would a music player be so conspicuous?</a:t>
            </a:r>
          </a:p>
          <a:p>
            <a:pPr marL="359955" defTabSz="914286">
              <a:defRPr/>
            </a:pPr>
            <a:r>
              <a:rPr lang="en-CA" sz="1400" dirty="0"/>
              <a:t>It was easier to use (HOW) than other mp3 players which had been maturing on the market for 3 years already. iTunes made obtaining music easy, affordable, and legal.</a:t>
            </a:r>
            <a:br>
              <a:rPr lang="en-CA" sz="1400" dirty="0"/>
            </a:br>
            <a:r>
              <a:rPr lang="en-CA" sz="1400" dirty="0"/>
              <a:t>WHY and HOW trumped the WHAT of other technically better mp3 players which were harder to use both in terms of operation and the obtaining and formatting of music files for the player. How you obtained those files was suspect (e.g. Napster).</a:t>
            </a:r>
          </a:p>
          <a:p>
            <a:pPr defTabSz="914286">
              <a:defRPr/>
            </a:pPr>
            <a:r>
              <a:rPr lang="en-US" sz="1400" dirty="0"/>
              <a:t>2</a:t>
            </a:r>
            <a:r>
              <a:rPr lang="en-CA" sz="1400" dirty="0"/>
              <a:t>003  iTunes Music Store changed media marketing and distribution for everyone not an Apple customer.</a:t>
            </a:r>
            <a:endParaRPr lang="en-US" sz="1400" dirty="0"/>
          </a:p>
          <a:p>
            <a:pPr defTabSz="914286">
              <a:defRPr/>
            </a:pPr>
            <a:r>
              <a:rPr lang="en-CA" sz="1400" dirty="0"/>
              <a:t>2005: Apple becomes reliably profitable and its market cap takes off. From near bankruptcy in the 1990s, to $5B in 2003, to $31B in 2005, to $200B in 2010, to  $1T in 2018.</a:t>
            </a:r>
          </a:p>
          <a:p>
            <a:pPr defTabSz="914286">
              <a:defRPr/>
            </a:pPr>
            <a:r>
              <a:rPr lang="en-CA" sz="1400" dirty="0"/>
              <a:t>See also </a:t>
            </a:r>
            <a:r>
              <a:rPr lang="en-CA" sz="1500" dirty="0">
                <a:hlinkClick r:id="rId3"/>
              </a:rPr>
              <a:t>https://getpocket.com/explore/item/the-3-stages-of-failure-in-life-and-work-and-how-to-fix-them</a:t>
            </a:r>
            <a:endParaRPr lang="en-CA" sz="1500" dirty="0"/>
          </a:p>
          <a:p>
            <a:pPr defTabSz="914286">
              <a:defRPr/>
            </a:pPr>
            <a:r>
              <a:rPr lang="en-CA" sz="1500" dirty="0"/>
              <a:t>which also addresses What, How, and Why.</a:t>
            </a:r>
          </a:p>
        </p:txBody>
      </p:sp>
      <p:sp>
        <p:nvSpPr>
          <p:cNvPr id="4" name="Slide Number Placeholder 3"/>
          <p:cNvSpPr>
            <a:spLocks noGrp="1"/>
          </p:cNvSpPr>
          <p:nvPr>
            <p:ph type="sldNum" sz="quarter" idx="10"/>
          </p:nvPr>
        </p:nvSpPr>
        <p:spPr/>
        <p:txBody>
          <a:bodyPr/>
          <a:lstStyle/>
          <a:p>
            <a:fld id="{01F2A70B-78F2-4DCF-B53B-C990D2FAFB8A}" type="slidenum">
              <a:rPr lang="en-CA" smtClean="0"/>
              <a:t>15</a:t>
            </a:fld>
            <a:endParaRPr lang="en-CA"/>
          </a:p>
        </p:txBody>
      </p:sp>
    </p:spTree>
    <p:extLst>
      <p:ext uri="{BB962C8B-B14F-4D97-AF65-F5344CB8AC3E}">
        <p14:creationId xmlns:p14="http://schemas.microsoft.com/office/powerpoint/2010/main" val="154607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Purpose, Mastery, and Autonomy – these are the trinity of work satisfaction and the key to loving what you do. They develop over time. These things feed and are fed by hope and optimism and a growth mindset. Interest and passion often follow from your increasing Mastery which enables your Purpose for which you create opportunity to gain your Autonomy. </a:t>
            </a:r>
          </a:p>
          <a:p>
            <a:pPr>
              <a:spcAft>
                <a:spcPts val="600"/>
              </a:spcAft>
            </a:pPr>
            <a:endParaRPr lang="en-CA" sz="1400" dirty="0"/>
          </a:p>
          <a:p>
            <a:pPr>
              <a:spcAft>
                <a:spcPts val="600"/>
              </a:spcAft>
            </a:pPr>
            <a:r>
              <a:rPr lang="en-CA" sz="1400" dirty="0"/>
              <a:t>Why do we do it? Purpose.  We seek to understand people's problems and help them find a solution.</a:t>
            </a:r>
            <a:br>
              <a:rPr lang="en-CA" sz="1400" dirty="0"/>
            </a:br>
            <a:r>
              <a:rPr lang="en-US" sz="1400" dirty="0"/>
              <a:t>How do we do it? Mastery.  We use tools skillfully: SDLC, languages, frameworks, GitHub, development stacks, IDEs</a:t>
            </a:r>
          </a:p>
          <a:p>
            <a:pPr lvl="0">
              <a:spcAft>
                <a:spcPts val="600"/>
              </a:spcAft>
            </a:pPr>
            <a:r>
              <a:rPr lang="en-US" sz="1400" dirty="0"/>
              <a:t>What do we do?  Autonomy.  We get to make our own decisions (mostly) to control computers and do clever things with software.</a:t>
            </a:r>
          </a:p>
          <a:p>
            <a:pPr>
              <a:spcAft>
                <a:spcPts val="600"/>
              </a:spcAft>
            </a:pPr>
            <a:r>
              <a:rPr lang="en-US" sz="1400" dirty="0"/>
              <a:t>Sometimes we are wrong in </a:t>
            </a:r>
            <a:r>
              <a:rPr lang="en-US" sz="1400" b="1" dirty="0"/>
              <a:t>what</a:t>
            </a:r>
            <a:r>
              <a:rPr lang="en-US" sz="1400" dirty="0"/>
              <a:t> we do. Software has bugs. </a:t>
            </a:r>
          </a:p>
          <a:p>
            <a:pPr defTabSz="873161">
              <a:spcAft>
                <a:spcPts val="600"/>
              </a:spcAft>
              <a:defRPr/>
            </a:pPr>
            <a:r>
              <a:rPr lang="en-CA" sz="1400" dirty="0"/>
              <a:t>Sometimes we are wrong in </a:t>
            </a:r>
            <a:r>
              <a:rPr lang="en-CA" sz="1400" b="1" dirty="0"/>
              <a:t>how </a:t>
            </a:r>
            <a:r>
              <a:rPr lang="en-CA" sz="1400" dirty="0"/>
              <a:t>we do it. Another language, framework, or development stack may have been better suited to the job.</a:t>
            </a:r>
          </a:p>
          <a:p>
            <a:pPr defTabSz="873161">
              <a:spcAft>
                <a:spcPts val="600"/>
              </a:spcAft>
              <a:defRPr/>
            </a:pPr>
            <a:r>
              <a:rPr lang="en-US" sz="1400" dirty="0"/>
              <a:t>But we are never wrong about </a:t>
            </a:r>
            <a:r>
              <a:rPr lang="en-US" sz="1400" b="1" i="1" dirty="0"/>
              <a:t>why</a:t>
            </a:r>
            <a:r>
              <a:rPr lang="en-US" sz="1400" i="1" dirty="0"/>
              <a:t> </a:t>
            </a:r>
            <a:r>
              <a:rPr lang="en-US" sz="1400" dirty="0"/>
              <a:t>we do it. (…so long as it is your own why and not someone else's)</a:t>
            </a:r>
          </a:p>
          <a:p>
            <a:pPr marL="0" marR="0" lvl="0" indent="0" algn="l" defTabSz="914286" rtl="0" eaLnBrk="1" fontAlgn="auto" latinLnBrk="0" hangingPunct="1">
              <a:lnSpc>
                <a:spcPct val="100000"/>
              </a:lnSpc>
              <a:spcBef>
                <a:spcPts val="0"/>
              </a:spcBef>
              <a:spcAft>
                <a:spcPts val="600"/>
              </a:spcAft>
              <a:buClrTx/>
              <a:buSzTx/>
              <a:buFontTx/>
              <a:buNone/>
              <a:tabLst/>
              <a:defRPr/>
            </a:pPr>
            <a:r>
              <a:rPr lang="en-US" sz="1400" dirty="0"/>
              <a:t>Just because programmers are wrong most of the time doesn't mean it's a bad thing. feeling wrong means, we get to learn new things, experiment, and do something that has not been done before. That's a nice place to be when you feel wrong. </a:t>
            </a:r>
          </a:p>
          <a:p>
            <a:pPr defTabSz="914286">
              <a:spcAft>
                <a:spcPts val="600"/>
              </a:spcAft>
              <a:defRPr/>
            </a:pPr>
            <a:r>
              <a:rPr lang="en-CA" sz="1400" dirty="0"/>
              <a:t>————————————————-</a:t>
            </a:r>
          </a:p>
          <a:p>
            <a:pPr defTabSz="914286">
              <a:spcAft>
                <a:spcPts val="600"/>
              </a:spcAft>
              <a:defRPr/>
            </a:pPr>
            <a:r>
              <a:rPr lang="en-CA" sz="1400" dirty="0"/>
              <a:t>you start your own company–Autonomy–to exercise your Mastery to fulfill your Purpose. Then you phase yourself out of your company and establish the Bill and Melinda Gates Foundation to make the world a better place. Being one of the richest people on Earth makes Autonomy easy, but Mastery is no longer being the smartest guy in the room at Microsoft (a fixed mindset); it is a never-ending process of learning from others about where the problems and possibilities are, then pursuing the Purpose of finding solutions few others want to realize because those solutions would not be profitable or prestigious. (the growth mindset) e.g. Everyone wants their picture taken beside the new well. No one wants their picture taken beside the newly dug latrine even though the latrine – not the well – is the first step to clean water.</a:t>
            </a:r>
          </a:p>
          <a:p>
            <a:pPr defTabSz="914286">
              <a:spcAft>
                <a:spcPts val="600"/>
              </a:spcAft>
              <a:defRPr/>
            </a:pPr>
            <a:endParaRPr lang="en-CA" sz="1400" b="1" dirty="0"/>
          </a:p>
          <a:p>
            <a:pPr defTabSz="914286">
              <a:spcAft>
                <a:spcPts val="600"/>
              </a:spcAft>
              <a:defRPr/>
            </a:pPr>
            <a:r>
              <a:rPr lang="en-US" sz="1400" dirty="0"/>
              <a:t>Autonomy, Mastery, and Purpose (Dan Pink on Motivation and scads of psych and social research)</a:t>
            </a:r>
          </a:p>
          <a:p>
            <a:pPr>
              <a:spcAft>
                <a:spcPts val="600"/>
              </a:spcAft>
            </a:pPr>
            <a:r>
              <a:rPr lang="en-CA" sz="1400" dirty="0"/>
              <a:t>https://www.bakadesuyo.com/2013/04/interview-author-cal-newport-on-how-you-can-become-an-expert-and-why-you-should-not-follow-your-passion/</a:t>
            </a:r>
          </a:p>
          <a:p>
            <a:pPr>
              <a:spcAft>
                <a:spcPts val="600"/>
              </a:spcAft>
            </a:pPr>
            <a:r>
              <a:rPr lang="en-CA" sz="1400" dirty="0"/>
              <a:t>https://www.theatlantic.com/science/archive/2018/07/find-your-passion-is-terrible-advice/564932/ </a:t>
            </a:r>
          </a:p>
          <a:p>
            <a:pPr>
              <a:spcAft>
                <a:spcPts val="600"/>
              </a:spcAft>
            </a:pPr>
            <a:r>
              <a:rPr lang="en-US" sz="1400" dirty="0"/>
              <a:t>https://www.cnbc.com/2019/02/20/simon-sinek-these-2-life-changing-books-will-train-your-brain-for-success.html</a:t>
            </a:r>
          </a:p>
        </p:txBody>
      </p:sp>
      <p:sp>
        <p:nvSpPr>
          <p:cNvPr id="4" name="Slide Number Placeholder 3"/>
          <p:cNvSpPr>
            <a:spLocks noGrp="1"/>
          </p:cNvSpPr>
          <p:nvPr>
            <p:ph type="sldNum" sz="quarter" idx="10"/>
          </p:nvPr>
        </p:nvSpPr>
        <p:spPr/>
        <p:txBody>
          <a:bodyPr/>
          <a:lstStyle/>
          <a:p>
            <a:fld id="{01F2A70B-78F2-4DCF-B53B-C990D2FAFB8A}" type="slidenum">
              <a:rPr lang="en-CA" smtClean="0"/>
              <a:t>16</a:t>
            </a:fld>
            <a:endParaRPr lang="en-CA"/>
          </a:p>
        </p:txBody>
      </p:sp>
    </p:spTree>
    <p:extLst>
      <p:ext uri="{BB962C8B-B14F-4D97-AF65-F5344CB8AC3E}">
        <p14:creationId xmlns:p14="http://schemas.microsoft.com/office/powerpoint/2010/main" val="3147356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what's your purpose? What's your cause? What's your belief? Fill-in-the-blank to discover what to do with your life… </a:t>
            </a:r>
          </a:p>
          <a:p>
            <a:r>
              <a:rPr lang="en-US" dirty="0"/>
              <a:t>If you are not sure about a grand purpose, ask what you want. Not the stuff you want, the world you want. Mankind went from the first powered flight in 1902 travelling 260 meters to flying 3 million meters across the Atlantic Ocean 16 years later,  and to the moon 50 years after that, </a:t>
            </a:r>
            <a:r>
              <a:rPr lang="en-CA" dirty="0"/>
              <a:t>384 million meters away. "We wanted to go to the moon, so we went there." — Muhammad </a:t>
            </a:r>
            <a:r>
              <a:rPr lang="en-CA" dirty="0" err="1"/>
              <a:t>Yunus</a:t>
            </a:r>
            <a:r>
              <a:rPr lang="en-CA" dirty="0"/>
              <a:t>, Nobel Peace Prize Laureate, 2006. In less than one normal lifespan, people went from here to there solely because they wanted to. So if you are not sure of your purpose, what do you want?</a:t>
            </a:r>
            <a:endParaRPr lang="en-US" dirty="0"/>
          </a:p>
          <a:p>
            <a:endParaRPr lang="en-US" dirty="0"/>
          </a:p>
          <a:p>
            <a:r>
              <a:rPr lang="en-US" dirty="0"/>
              <a:t>I will do			&lt;–  this thing (or series of things)</a:t>
            </a:r>
            <a:br>
              <a:rPr lang="en-US" dirty="0"/>
            </a:br>
            <a:r>
              <a:rPr lang="en-US" dirty="0"/>
              <a:t>in order to ____________________ 	&lt;–  make your contribution, do your work, achieve your goal </a:t>
            </a:r>
          </a:p>
          <a:p>
            <a:r>
              <a:rPr lang="en-US" dirty="0"/>
              <a:t>so that _____________________  	&lt;–  the impact of your contribution </a:t>
            </a:r>
          </a:p>
          <a:p>
            <a:endParaRPr lang="en-US" dirty="0"/>
          </a:p>
          <a:p>
            <a:r>
              <a:rPr lang="en-US" dirty="0"/>
              <a:t>To help advance science forward so that there is less suffering in the world</a:t>
            </a:r>
          </a:p>
          <a:p>
            <a:r>
              <a:rPr lang="en-US" dirty="0"/>
              <a:t>To work on new technology so that  people become more connected (not addicted to the new technology).</a:t>
            </a:r>
          </a:p>
          <a:p>
            <a:r>
              <a:rPr lang="en-US" dirty="0"/>
              <a:t>So, go ahead, fill in the blanks.</a:t>
            </a:r>
          </a:p>
          <a:p>
            <a:r>
              <a:rPr lang="en-US" dirty="0"/>
              <a:t>-----------------------------------------</a:t>
            </a:r>
          </a:p>
          <a:p>
            <a:endParaRPr lang="en-US" dirty="0"/>
          </a:p>
          <a:p>
            <a:pPr defTabSz="914286">
              <a:defRPr/>
            </a:pPr>
            <a:r>
              <a:rPr lang="en-US" dirty="0"/>
              <a:t>https://www.cnbc.com/2019/02/20/simon-sinek-these-2-life-changing-books-will-train-your-brain-for-success.html</a:t>
            </a:r>
          </a:p>
          <a:p>
            <a:pPr defTabSz="914286">
              <a:defRPr/>
            </a:pPr>
            <a:endParaRPr lang="en-US" dirty="0"/>
          </a:p>
          <a:p>
            <a:pPr marL="0" marR="0" lvl="0" indent="0" algn="l" defTabSz="914286" rtl="0" eaLnBrk="1" fontAlgn="auto" latinLnBrk="0" hangingPunct="1">
              <a:lnSpc>
                <a:spcPct val="100000"/>
              </a:lnSpc>
              <a:spcBef>
                <a:spcPts val="0"/>
              </a:spcBef>
              <a:spcAft>
                <a:spcPts val="0"/>
              </a:spcAft>
              <a:buClrTx/>
              <a:buSzTx/>
              <a:buFontTx/>
              <a:buNone/>
              <a:tabLst/>
              <a:defRPr/>
            </a:pPr>
            <a:r>
              <a:rPr lang="en-CA" dirty="0"/>
              <a:t>The purpose of life is to discover your gift.</a:t>
            </a:r>
            <a:br>
              <a:rPr lang="en-CA" dirty="0"/>
            </a:br>
            <a:r>
              <a:rPr lang="en-CA" dirty="0"/>
              <a:t>The work of life is to develop it.</a:t>
            </a:r>
            <a:br>
              <a:rPr lang="en-CA" dirty="0"/>
            </a:br>
            <a:r>
              <a:rPr lang="en-CA" dirty="0"/>
              <a:t>The meaning of life is to give your gift away.</a:t>
            </a:r>
            <a:br>
              <a:rPr lang="en-CA" dirty="0"/>
            </a:br>
            <a:r>
              <a:rPr lang="en-CA" dirty="0"/>
              <a:t>—David Viscott, 1993</a:t>
            </a:r>
            <a:endParaRPr lang="en-US" dirty="0"/>
          </a:p>
          <a:p>
            <a:pPr defTabSz="914286">
              <a:defRPr/>
            </a:pPr>
            <a:endParaRPr lang="en-US" dirty="0"/>
          </a:p>
          <a:p>
            <a:r>
              <a:rPr lang="en-CA" noProof="0" dirty="0"/>
              <a:t>To laugh often and much; to win the respect of the intelligent people and the affection of children; to earn the appreciation of honest critics and endure the betrayal of false friends; to appreciate beauty; to find the beauty in others; to leave the world a bit better whether by a healthy child, a garden patch, or a redeemed social condition; to know that one life has breathed easier because you lived here. This is to have succeeded.  ― Ralph Waldo Emerson</a:t>
            </a:r>
          </a:p>
          <a:p>
            <a:endParaRPr lang="en-CA" noProof="0" dirty="0"/>
          </a:p>
          <a:p>
            <a:r>
              <a:rPr lang="en-CA" noProof="0" dirty="0"/>
              <a:t>The world will ask who you are, and if you don’t know, the world will tell you. ― Carl Jung</a:t>
            </a:r>
          </a:p>
        </p:txBody>
      </p:sp>
      <p:sp>
        <p:nvSpPr>
          <p:cNvPr id="4" name="Slide Number Placeholder 3"/>
          <p:cNvSpPr>
            <a:spLocks noGrp="1"/>
          </p:cNvSpPr>
          <p:nvPr>
            <p:ph type="sldNum" sz="quarter" idx="5"/>
          </p:nvPr>
        </p:nvSpPr>
        <p:spPr/>
        <p:txBody>
          <a:bodyPr/>
          <a:lstStyle/>
          <a:p>
            <a:fld id="{01F2A70B-78F2-4DCF-B53B-C990D2FAFB8A}" type="slidenum">
              <a:rPr lang="en-CA" smtClean="0"/>
              <a:t>17</a:t>
            </a:fld>
            <a:endParaRPr lang="en-CA"/>
          </a:p>
        </p:txBody>
      </p:sp>
    </p:spTree>
    <p:extLst>
      <p:ext uri="{BB962C8B-B14F-4D97-AF65-F5344CB8AC3E}">
        <p14:creationId xmlns:p14="http://schemas.microsoft.com/office/powerpoint/2010/main" val="181321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There is discomfort in learning. It challenges our view of the world; it challenges our view of ourselves. If we don't learn, we stay the same. You came here to change, and that means learning how to feel and be wrong.</a:t>
            </a:r>
          </a:p>
          <a:p>
            <a:pPr marL="0" marR="0" lvl="0" indent="0" algn="l" defTabSz="914286" rtl="0" eaLnBrk="1" fontAlgn="auto" latinLnBrk="0" hangingPunct="1">
              <a:lnSpc>
                <a:spcPct val="100000"/>
              </a:lnSpc>
              <a:spcBef>
                <a:spcPts val="0"/>
              </a:spcBef>
              <a:spcAft>
                <a:spcPts val="0"/>
              </a:spcAft>
              <a:buClrTx/>
              <a:buSzTx/>
              <a:buFontTx/>
              <a:buNone/>
              <a:tabLst/>
              <a:defRPr/>
            </a:pPr>
            <a:r>
              <a:rPr lang="en-CA" sz="1400" dirty="0"/>
              <a:t>--------------------------------------------------</a:t>
            </a:r>
          </a:p>
          <a:p>
            <a:pPr defTabSz="914286">
              <a:defRPr/>
            </a:pPr>
            <a:r>
              <a:rPr lang="en-CA" sz="1400" dirty="0"/>
              <a:t>Getting curious and asking questions happens </a:t>
            </a:r>
            <a:r>
              <a:rPr lang="en-CA" sz="1400" i="1" dirty="0"/>
              <a:t>outside</a:t>
            </a:r>
            <a:r>
              <a:rPr lang="en-CA" sz="1400" dirty="0"/>
              <a:t> our bunkers of certainty. Sure, you can be certain about something but how will you know you are right about that thing you are so certain of?</a:t>
            </a:r>
          </a:p>
          <a:p>
            <a:pPr defTabSz="914286">
              <a:defRPr/>
            </a:pPr>
            <a:r>
              <a:rPr lang="en-CA" sz="1400" dirty="0"/>
              <a:t>N.B. </a:t>
            </a:r>
            <a:br>
              <a:rPr lang="en-CA" sz="1400" dirty="0"/>
            </a:br>
            <a:r>
              <a:rPr lang="en-CA" sz="1400" dirty="0"/>
              <a:t>Whatever you are not changing, you are choosing.</a:t>
            </a:r>
            <a:br>
              <a:rPr lang="en-CA" sz="1400" dirty="0"/>
            </a:br>
            <a:r>
              <a:rPr lang="en-CA" sz="1400" dirty="0"/>
              <a:t>Read that again. </a:t>
            </a:r>
            <a:endParaRPr lang="en-US" sz="1400" dirty="0"/>
          </a:p>
        </p:txBody>
      </p:sp>
      <p:sp>
        <p:nvSpPr>
          <p:cNvPr id="4" name="Slide Number Placeholder 3"/>
          <p:cNvSpPr>
            <a:spLocks noGrp="1"/>
          </p:cNvSpPr>
          <p:nvPr>
            <p:ph type="sldNum" sz="quarter" idx="10"/>
          </p:nvPr>
        </p:nvSpPr>
        <p:spPr/>
        <p:txBody>
          <a:bodyPr/>
          <a:lstStyle/>
          <a:p>
            <a:fld id="{01F2A70B-78F2-4DCF-B53B-C990D2FAFB8A}" type="slidenum">
              <a:rPr lang="en-CA" smtClean="0"/>
              <a:t>2</a:t>
            </a:fld>
            <a:endParaRPr lang="en-CA"/>
          </a:p>
        </p:txBody>
      </p:sp>
    </p:spTree>
    <p:extLst>
      <p:ext uri="{BB962C8B-B14F-4D97-AF65-F5344CB8AC3E}">
        <p14:creationId xmlns:p14="http://schemas.microsoft.com/office/powerpoint/2010/main" val="76395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Tell me, what does it feel like to be wrong? Demoralizing, embarrassing, dreadful. Those are answers to a different question which is “What does it feel like to </a:t>
            </a:r>
            <a:r>
              <a:rPr lang="en-CA" sz="1400" b="1" i="1" dirty="0"/>
              <a:t>realize </a:t>
            </a:r>
            <a:r>
              <a:rPr lang="en-CA" sz="1400" dirty="0"/>
              <a:t>you are wrong?” </a:t>
            </a:r>
            <a:r>
              <a:rPr lang="en-CA" sz="1400" i="1" dirty="0"/>
              <a:t>Then </a:t>
            </a:r>
            <a:r>
              <a:rPr lang="en-CA" sz="1400" dirty="0"/>
              <a:t>it is “demoralizing, embarrassing, and dreadful.” </a:t>
            </a:r>
            <a:r>
              <a:rPr lang="en-CA" sz="1400" b="1" i="1" dirty="0"/>
              <a:t>[click]</a:t>
            </a:r>
            <a:r>
              <a:rPr lang="en-CA" sz="1400" dirty="0"/>
              <a:t> Wile E. Coyote can run and stand in mid-air so long as he </a:t>
            </a:r>
            <a:r>
              <a:rPr lang="en-CA" sz="1400" i="1" dirty="0"/>
              <a:t>thinks </a:t>
            </a:r>
            <a:r>
              <a:rPr lang="en-CA" sz="1400" dirty="0"/>
              <a:t>there is ground beneath his feet. It is only when he goes to feeling wrong that he falls. So, what does it feel like when you’re wrong? It feels like being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t>[ click ]  </a:t>
            </a:r>
            <a:endParaRPr lang="en-CA" sz="1400" b="1"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Learning in primary and secondary school has often meant getting the right answer and discovering that the way to succeed in life is not to make any mistakes. Sadly, when learning to program, we make a lot of mistakes. The editor corrects your typing. The compiler complains with cryptic error messages. Who has not thought, “This compiler must have a bug. There is nothing wrong with this code!” (Those who have not thought that have not thought it </a:t>
            </a:r>
            <a:r>
              <a:rPr lang="en-CA" sz="1400" i="1" dirty="0"/>
              <a:t>yet</a:t>
            </a:r>
            <a:r>
              <a:rPr lang="en-CA" sz="1400" i="0" dirty="0"/>
              <a:t>.)</a:t>
            </a:r>
            <a:r>
              <a:rPr lang="en-CA" sz="1400" dirty="0"/>
              <a:t> Then the program crashes or loops infinitely. The test case fails. Things seem wrong until they are right…and then you’re done. On to the next project where we will feel wrong again for 99% of the time. </a:t>
            </a:r>
          </a:p>
          <a:p>
            <a:endParaRPr lang="en-CA"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The opposite of being wrong is </a:t>
            </a:r>
            <a:r>
              <a:rPr lang="en-CA" sz="1400" i="1" dirty="0"/>
              <a:t>not</a:t>
            </a:r>
            <a:r>
              <a:rPr lang="en-CA" sz="1400" i="0" dirty="0"/>
              <a:t> being right. Scientists know they are never </a:t>
            </a:r>
            <a:r>
              <a:rPr lang="en-CA" sz="1400" i="1" dirty="0"/>
              <a:t>right;</a:t>
            </a:r>
            <a:r>
              <a:rPr lang="en-CA" sz="1400" i="0" dirty="0"/>
              <a:t> rather, they have not yet proved themselves wrong. </a:t>
            </a:r>
            <a:r>
              <a:rPr lang="en-CA" sz="1400" dirty="0"/>
              <a:t>The opposite of being wrong is </a:t>
            </a:r>
            <a:r>
              <a:rPr lang="en-CA" sz="1400" i="1" dirty="0"/>
              <a:t>certainty</a:t>
            </a:r>
            <a:r>
              <a:rPr lang="en-CA" sz="1400" i="0" dirty="0"/>
              <a:t>. The opposite of certainty isn’t uncertainty. It is openness and curiosity. If you are open and curious, you can’t be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We know human nature is fallible. But we don’t like the experience personally.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dirty="0"/>
          </a:p>
          <a:p>
            <a:r>
              <a:rPr lang="en-CA" sz="1400" dirty="0"/>
              <a:t>Even when we know we are right and not wrong, we may still doubt ourselves; it is called imposter syndrome. "</a:t>
            </a:r>
            <a:r>
              <a:rPr lang="en-CA" sz="1100" dirty="0"/>
              <a:t>You still question your ability and you’re waiting to be exposed. More formally, it’s often referred to as “a failure to internalize success.” You attribute your accomplishments to luck or insane amounts of effort, but never talent or skill.</a:t>
            </a:r>
            <a:r>
              <a:rPr lang="en-CA" sz="1400" dirty="0"/>
              <a:t>" – see  https://www.bakadesuyo.com/2020/01/overcome-impostor-syndrome/ </a:t>
            </a:r>
            <a:br>
              <a:rPr lang="en-CA" sz="1400" dirty="0"/>
            </a:br>
            <a:r>
              <a:rPr lang="en-US" sz="1400" dirty="0"/>
              <a:t>“Fear changes our perspective more than we realize. Fear basically forces us to not think. We humans usually have assumptions about everything, so the fear usually forces us to believe in those assumptions without much thinking. The solution which I found is to have the courage to accept even the worst of things which could happen.”</a:t>
            </a:r>
          </a:p>
          <a:p>
            <a:r>
              <a:rPr lang="en-US" sz="1400" dirty="0"/>
              <a:t>[This is] “negative visualization,” a practice that originated with the Stoics. The idea of negative visualization is to vividly imagine the worst-case scenario and challenge yourself to mentally prepare for it and become comfortable with it. This comfort will then eliminate or at least drastically reduce the emotional reaction to many of your fears.</a:t>
            </a:r>
            <a:br>
              <a:rPr lang="en-US" sz="1400" dirty="0"/>
            </a:br>
            <a:r>
              <a:rPr lang="en-US" sz="1400" dirty="0"/>
              <a:t>https://markmanson.net/life-lessons-from-2020?utm_source=nextdraft&amp;utm_medium=email</a:t>
            </a:r>
            <a:r>
              <a:rPr lang="en-CA" sz="1400" dirty="0"/>
              <a:t>)</a:t>
            </a:r>
          </a:p>
          <a:p>
            <a:endParaRPr lang="en-CA" sz="1400" dirty="0"/>
          </a:p>
          <a:p>
            <a:r>
              <a:rPr lang="en-CA" sz="1400" dirty="0"/>
              <a:t>"You can't go wrong being wrong."</a:t>
            </a:r>
            <a:r>
              <a:rPr lang="en-US" sz="1400" dirty="0"/>
              <a:t> </a:t>
            </a:r>
            <a:r>
              <a:rPr lang="en-CA" sz="1400" dirty="0"/>
              <a:t>"Errors are how our assumptions become visible. And there is little more valuable than a newly-discovered assumption, because only then can you see what's holding you back and what could propel you forward." see http://www.hyperorg.com/backissues/joho-apr30-99.html#wrong</a:t>
            </a:r>
          </a:p>
          <a:p>
            <a:r>
              <a:rPr lang="en-CA" sz="1400" dirty="0"/>
              <a:t>"An expert is a man who has made all the mistakes which can be made in a very narrow field."  – Niels Bohr, quantum physicist, </a:t>
            </a:r>
            <a:r>
              <a:rPr lang="en-CA" sz="1100" dirty="0"/>
              <a:t>Nobel Prize in Physics in 1922</a:t>
            </a:r>
            <a:endParaRPr lang="en-CA" sz="1400" dirty="0"/>
          </a:p>
          <a:p>
            <a:pPr defTabSz="873161">
              <a:defRPr/>
            </a:pPr>
            <a:r>
              <a:rPr lang="en-CA" sz="1300" dirty="0"/>
              <a:t>Good judgement comes from experience, and experience comes from bad judgement. </a:t>
            </a:r>
            <a:r>
              <a:rPr lang="en-CA" sz="1300" dirty="0">
                <a:solidFill>
                  <a:prstClr val="white"/>
                </a:solidFill>
              </a:rPr>
              <a:t>– </a:t>
            </a:r>
            <a:r>
              <a:rPr lang="en-CA" sz="1100" dirty="0">
                <a:solidFill>
                  <a:prstClr val="white"/>
                </a:solidFill>
              </a:rPr>
              <a:t>Fred Brooks *</a:t>
            </a:r>
          </a:p>
          <a:p>
            <a:pPr defTabSz="873161">
              <a:defRPr/>
            </a:pPr>
            <a:r>
              <a:rPr lang="en-US" sz="1100" dirty="0">
                <a:solidFill>
                  <a:prstClr val="white"/>
                </a:solidFill>
              </a:rPr>
              <a:t>The problem with the world is that the intelligent people are full of doubts, while the stupid ones are full of confidence. - Bukowski</a:t>
            </a:r>
            <a:endParaRPr lang="en-CA" sz="1100" dirty="0">
              <a:solidFill>
                <a:prstClr val="white"/>
              </a:solidFill>
            </a:endParaRPr>
          </a:p>
          <a:p>
            <a:pPr defTabSz="873161">
              <a:defRPr/>
            </a:pPr>
            <a:endParaRPr lang="en-CA" sz="1400" dirty="0"/>
          </a:p>
          <a:p>
            <a:r>
              <a:rPr lang="en-CA" sz="1400" dirty="0"/>
              <a:t>You know that friend who regales you with their long tale of woe. </a:t>
            </a:r>
            <a:r>
              <a:rPr lang="en-CA" sz="1400" i="1" dirty="0"/>
              <a:t>This happened, and IF only…, then that would not have happened. </a:t>
            </a:r>
            <a:r>
              <a:rPr lang="en-CA" sz="1400" dirty="0"/>
              <a:t>After a long tale of sequential and conditional events, they subject you to the third form of programming logic: iteration. They repeat the same story over and over trying to understand their problem. And you want to say, "Stop! Give yourself a break."</a:t>
            </a:r>
          </a:p>
          <a:p>
            <a:pPr defTabSz="914286">
              <a:defRPr/>
            </a:pPr>
            <a:r>
              <a:rPr lang="en-CA" sz="1400" dirty="0"/>
              <a:t>How many times have we struggled into the wee hours of the morning—</a:t>
            </a:r>
            <a:r>
              <a:rPr lang="en-CA" sz="1400" i="1" dirty="0"/>
              <a:t>just one more compile</a:t>
            </a:r>
            <a:r>
              <a:rPr lang="en-CA" sz="1400" dirty="0"/>
              <a:t>? YOU are that friend in the middle of the night who will not stop and give themselves a break. After we finally do stop and get some sleep, we often realize the answer to the problem while having a shower the next morning, that is, after we let go of what we thought was right, after we let go of our certainties. </a:t>
            </a:r>
          </a:p>
          <a:p>
            <a:pPr defTabSz="914286">
              <a:defRPr/>
            </a:pPr>
            <a:endParaRPr lang="en-CA" sz="1400" dirty="0"/>
          </a:p>
          <a:p>
            <a:r>
              <a:rPr lang="en-CA" sz="1400" dirty="0"/>
              <a:t>Think about all the mistakes you have made in life… …and as an apology for making you think of that, remember how many of those mistakes were </a:t>
            </a:r>
            <a:r>
              <a:rPr lang="en-CA" sz="1400" b="1" dirty="0"/>
              <a:t>useful</a:t>
            </a:r>
            <a:r>
              <a:rPr lang="en-CA" sz="1400" dirty="0"/>
              <a:t> in some way – probably most of them. From learning how </a:t>
            </a:r>
            <a:r>
              <a:rPr lang="en-CA" sz="1400" i="1" dirty="0"/>
              <a:t>not </a:t>
            </a:r>
            <a:r>
              <a:rPr lang="en-CA" sz="1400" dirty="0"/>
              <a:t>to make </a:t>
            </a:r>
            <a:r>
              <a:rPr lang="en-CA" sz="1400" i="1" dirty="0"/>
              <a:t>that </a:t>
            </a:r>
            <a:r>
              <a:rPr lang="en-CA" sz="1400" dirty="0"/>
              <a:t>mistake again to the insight that created many of the world's greatest inventions, mistakes can be a good thing to get used to. There will always be a few mistakes we regret having made in life but worse is regretting the things we did not do because we were afraid of making a mistake.</a:t>
            </a:r>
          </a:p>
          <a:p>
            <a:endParaRPr lang="en-CA" sz="1400" dirty="0"/>
          </a:p>
          <a:p>
            <a:pPr defTabSz="914286">
              <a:defRPr/>
            </a:pPr>
            <a:r>
              <a:rPr lang="en-CA" sz="1400" dirty="0"/>
              <a:t>“Being wrong is not some kind of embarrassing defect in the human system, it's fundamental to who we are; it is the source and root of all of our productivity and creativity.” (Karen Schultz, 2010) </a:t>
            </a:r>
          </a:p>
          <a:p>
            <a:r>
              <a:rPr lang="en-CA" sz="1400" dirty="0"/>
              <a:t>"failure is the essence of programming" – Chris Szalwinski, faculty in SDDS, Seneca College, </a:t>
            </a:r>
          </a:p>
          <a:p>
            <a:endParaRPr lang="en-CA" sz="1400" dirty="0"/>
          </a:p>
          <a:p>
            <a:r>
              <a:rPr lang="en-CA" sz="1400" dirty="0"/>
              <a:t>* Frederick P. Brooks Jr., "The Mythical Man-Month: Essays on Software Engineering" 1975 and 1995 20</a:t>
            </a:r>
            <a:r>
              <a:rPr lang="en-CA" sz="1400" baseline="30000" dirty="0"/>
              <a:t>th</a:t>
            </a:r>
            <a:r>
              <a:rPr lang="en-CA" sz="1400" dirty="0"/>
              <a:t> Anniv. Ed.</a:t>
            </a:r>
          </a:p>
          <a:p>
            <a:r>
              <a:rPr lang="en-CA" sz="1400" dirty="0"/>
              <a:t>https://www.goodreads.com/author/quotes/3174788.Frederick_P_Brooks_Jr_</a:t>
            </a:r>
          </a:p>
        </p:txBody>
      </p:sp>
      <p:sp>
        <p:nvSpPr>
          <p:cNvPr id="4" name="Slide Number Placeholder 3"/>
          <p:cNvSpPr>
            <a:spLocks noGrp="1"/>
          </p:cNvSpPr>
          <p:nvPr>
            <p:ph type="sldNum" sz="quarter" idx="10"/>
          </p:nvPr>
        </p:nvSpPr>
        <p:spPr/>
        <p:txBody>
          <a:bodyPr/>
          <a:lstStyle/>
          <a:p>
            <a:fld id="{01F2A70B-78F2-4DCF-B53B-C990D2FAFB8A}" type="slidenum">
              <a:rPr lang="en-CA" smtClean="0"/>
              <a:t>3</a:t>
            </a:fld>
            <a:endParaRPr lang="en-CA" dirty="0"/>
          </a:p>
        </p:txBody>
      </p:sp>
    </p:spTree>
    <p:extLst>
      <p:ext uri="{BB962C8B-B14F-4D97-AF65-F5344CB8AC3E}">
        <p14:creationId xmlns:p14="http://schemas.microsoft.com/office/powerpoint/2010/main" val="397184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US" sz="1400" dirty="0"/>
              <a:t>Let’s try a little thinking quiz… </a:t>
            </a:r>
          </a:p>
          <a:p>
            <a:pPr defTabSz="914286">
              <a:defRPr/>
            </a:pPr>
            <a:r>
              <a:rPr lang="en-US" sz="1400" dirty="0"/>
              <a:t>KEEP ANSWERS TO YOURSELF DURING THE QUIZ, we will all review afterward.</a:t>
            </a:r>
          </a:p>
          <a:p>
            <a:pPr defTabSz="914286">
              <a:defRPr/>
            </a:pPr>
            <a:endParaRPr lang="en-US" sz="1400" dirty="0"/>
          </a:p>
          <a:p>
            <a:pPr defTabSz="914286">
              <a:defRPr/>
            </a:pPr>
            <a:r>
              <a:rPr lang="en-US" sz="1400" dirty="0"/>
              <a:t>ready? </a:t>
            </a:r>
            <a:r>
              <a:rPr lang="en-US" sz="1400" i="1" dirty="0"/>
              <a:t>[click only once to start. Animation timing will take care of the rest] </a:t>
            </a:r>
            <a:br>
              <a:rPr lang="en-US" sz="1400" dirty="0"/>
            </a:br>
            <a:r>
              <a:rPr lang="en-CA" sz="1400" i="1" dirty="0"/>
              <a:t>[debrief following the quiz…]</a:t>
            </a:r>
          </a:p>
          <a:p>
            <a:pPr defTabSz="914286">
              <a:defRPr/>
            </a:pPr>
            <a:r>
              <a:rPr lang="en-CA" sz="1400" i="1" dirty="0"/>
              <a:t>1</a:t>
            </a:r>
            <a:r>
              <a:rPr lang="en-CA" sz="1400" i="1" baseline="30000" dirty="0"/>
              <a:t>st</a:t>
            </a:r>
            <a:r>
              <a:rPr lang="en-CA" sz="1400" i="1" dirty="0"/>
              <a:t>  1.10 minus the 1.00 more = .10 for (the ball and the bat) / 2 = 0.5  Ball 0.05 + Bat 1.05 (a dollar more) = $1.10 total</a:t>
            </a:r>
          </a:p>
          <a:p>
            <a:pPr marL="457143" lvl="1" defTabSz="914286">
              <a:defRPr/>
            </a:pPr>
            <a:r>
              <a:rPr lang="en-CA" sz="1400" dirty="0"/>
              <a:t>An easier question to get right is </a:t>
            </a:r>
            <a:r>
              <a:rPr lang="en-CA" sz="1400" i="1" dirty="0"/>
              <a:t>"A banana and a bagel cost 37 cents. The banana costs 13 cents more than</a:t>
            </a:r>
          </a:p>
          <a:p>
            <a:pPr marL="457143" lvl="1" defTabSz="914286">
              <a:defRPr/>
            </a:pPr>
            <a:r>
              <a:rPr lang="en-CA" sz="1400" i="1" dirty="0"/>
              <a:t>the bagel. How much does the bagel cost?" </a:t>
            </a:r>
            <a:r>
              <a:rPr lang="en-CA" sz="1400" dirty="0"/>
              <a:t>nothing intuitive comes to mind, the banana and bagel are unrelated things so can be considered abstract items; algebra is needed. 37 – 13 = 24 / 2 = 12.   12 + (12+13) = 37</a:t>
            </a:r>
          </a:p>
          <a:p>
            <a:pPr defTabSz="914286">
              <a:defRPr/>
            </a:pPr>
            <a:r>
              <a:rPr lang="en-US" sz="1400" dirty="0"/>
              <a:t>2</a:t>
            </a:r>
            <a:r>
              <a:rPr lang="en-US" sz="1400" baseline="30000" dirty="0"/>
              <a:t>nd</a:t>
            </a:r>
            <a:r>
              <a:rPr lang="en-US" sz="1400" dirty="0"/>
              <a:t>  How long does it take </a:t>
            </a:r>
            <a:r>
              <a:rPr lang="en-US" sz="1400" i="1" dirty="0"/>
              <a:t>one </a:t>
            </a:r>
            <a:r>
              <a:rPr lang="en-US" sz="1400" dirty="0"/>
              <a:t>machine to make a widget? five minutes . It takes 5 minutes for any number of machines to make one widget each. </a:t>
            </a:r>
          </a:p>
          <a:p>
            <a:pPr defTabSz="914286">
              <a:defRPr/>
            </a:pPr>
            <a:r>
              <a:rPr lang="en-US" sz="1400" dirty="0"/>
              <a:t>3</a:t>
            </a:r>
            <a:r>
              <a:rPr lang="en-US" sz="1400" baseline="30000" dirty="0"/>
              <a:t>rd</a:t>
            </a:r>
            <a:r>
              <a:rPr lang="en-US" sz="1400" dirty="0"/>
              <a:t>  48 days is not an even number of weeks or fractions of a month – 48 becomes just a number and not a measure of time, 48 is a number trivially easy to divide by two, 24 is 'half' 48, 48 is 'double' 24.</a:t>
            </a:r>
          </a:p>
          <a:p>
            <a:pPr defTabSz="914286">
              <a:defRPr/>
            </a:pPr>
            <a:br>
              <a:rPr lang="en-US" sz="1400" dirty="0"/>
            </a:br>
            <a:r>
              <a:rPr lang="en-US" sz="1400" dirty="0"/>
              <a:t>Don’t feel bad if your score was not perfect. Zero is not unusual. </a:t>
            </a:r>
            <a:r>
              <a:rPr lang="en-CA" sz="1400" dirty="0"/>
              <a:t>over 3,428 respondents in 35 separate studies </a:t>
            </a:r>
            <a:r>
              <a:rPr lang="en-CA" sz="1400" b="1" dirty="0"/>
              <a:t>averaged 1.24</a:t>
            </a:r>
            <a:r>
              <a:rPr lang="en-CA" sz="1400" dirty="0"/>
              <a:t>; a thousand people were from some of the top universities in the USA including MIT.</a:t>
            </a:r>
            <a:endParaRPr lang="en-US" sz="1400" dirty="0"/>
          </a:p>
          <a:p>
            <a:pPr defTabSz="914286">
              <a:defRPr/>
            </a:pPr>
            <a:r>
              <a:rPr lang="en-CA" sz="1400" dirty="0"/>
              <a:t>Massachusetts Institute of Technology students were the highest scoring group with average of 2.18 and </a:t>
            </a:r>
            <a:r>
              <a:rPr lang="en-CA" sz="1400" i="1" dirty="0"/>
              <a:t>just less than half </a:t>
            </a:r>
            <a:r>
              <a:rPr lang="en-CA" sz="1400" i="0" dirty="0"/>
              <a:t>of them </a:t>
            </a:r>
            <a:r>
              <a:rPr lang="en-CA" sz="1400" dirty="0"/>
              <a:t>got a perfect score. </a:t>
            </a:r>
          </a:p>
          <a:p>
            <a:pPr defTabSz="914286">
              <a:defRPr/>
            </a:pPr>
            <a:endParaRPr lang="en-US" sz="1400" dirty="0"/>
          </a:p>
          <a:p>
            <a:r>
              <a:rPr lang="en-CA" sz="1400" dirty="0"/>
              <a:t>This is the Cognitive Reflection Test developed by Shane Frederick (2005). The Cognitive Reflection Test (CRT) is one of the most widely used tools to assess individual differences in intuitive–analytic cognitive styles. Each question cues a highly available and superficially appropriate but incorrect response, conventionally deemed the intuitive response. To do well on the CRT, participants must reflect on and question the intuitive responses, then override that with slower, reflective, deductive analytical reasoning. The test is </a:t>
            </a:r>
            <a:r>
              <a:rPr lang="en-CA" sz="1400" u="sng" dirty="0"/>
              <a:t>not</a:t>
            </a:r>
            <a:r>
              <a:rPr lang="en-CA" sz="1400" dirty="0"/>
              <a:t> strongly correlated with IQ, however, o</a:t>
            </a:r>
            <a:r>
              <a:rPr lang="en-US" sz="1400" dirty="0"/>
              <a:t>n the CRT together with other cognitive measures, it was found that "</a:t>
            </a:r>
            <a:r>
              <a:rPr lang="en-CA" sz="1400" dirty="0"/>
              <a:t>being smart makes women patient and makes men take more risks.“ Please be advised.</a:t>
            </a:r>
          </a:p>
          <a:p>
            <a:endParaRPr lang="en-CA" sz="1400" dirty="0"/>
          </a:p>
          <a:p>
            <a:r>
              <a:rPr lang="en-CA" sz="1400" dirty="0"/>
              <a:t>https://en.wikipedia.org/wiki/Cognitive_reflection_test</a:t>
            </a:r>
          </a:p>
          <a:p>
            <a:r>
              <a:rPr lang="en-CA" sz="1400" dirty="0"/>
              <a:t>http://www.sjdm.org/dmidi/Cognitive_Reflection_Test.html</a:t>
            </a:r>
          </a:p>
          <a:p>
            <a:r>
              <a:rPr lang="en-CA" sz="1400" dirty="0"/>
              <a:t>https://en.wikipedia.org/wiki/Cognitive_miser</a:t>
            </a:r>
          </a:p>
        </p:txBody>
      </p:sp>
      <p:sp>
        <p:nvSpPr>
          <p:cNvPr id="4" name="Slide Number Placeholder 3"/>
          <p:cNvSpPr>
            <a:spLocks noGrp="1"/>
          </p:cNvSpPr>
          <p:nvPr>
            <p:ph type="sldNum" sz="quarter" idx="10"/>
          </p:nvPr>
        </p:nvSpPr>
        <p:spPr/>
        <p:txBody>
          <a:bodyPr/>
          <a:lstStyle/>
          <a:p>
            <a:fld id="{01F2A70B-78F2-4DCF-B53B-C990D2FAFB8A}" type="slidenum">
              <a:rPr lang="en-CA" smtClean="0"/>
              <a:t>4</a:t>
            </a:fld>
            <a:endParaRPr lang="en-CA" dirty="0"/>
          </a:p>
        </p:txBody>
      </p:sp>
    </p:spTree>
    <p:extLst>
      <p:ext uri="{BB962C8B-B14F-4D97-AF65-F5344CB8AC3E}">
        <p14:creationId xmlns:p14="http://schemas.microsoft.com/office/powerpoint/2010/main" val="46379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classes and labs and assignments, we rightfully start with intuitive / inductive reasoning. We reflect on our experience and look for patterns matching what we already know. We must notice when our inductive reasoning says, “Relax, I’ve got this. It looks right" and deliberately switch ourselves to effortful, deductive reasoning. Because we feel like we're right until we know that we're wrong. </a:t>
            </a:r>
          </a:p>
          <a:p>
            <a:endParaRPr lang="en-CA" dirty="0"/>
          </a:p>
          <a:p>
            <a:r>
              <a:rPr lang="en-CA" sz="1200" dirty="0"/>
              <a:t>Humans rely on intuitive reasoning when making decisions every day. It’s quick, ‘feels’ right and is right most of the time. Finish this sentence, “The giraffe had a very long ____.”</a:t>
            </a:r>
          </a:p>
          <a:p>
            <a:endParaRPr lang="en-CA" sz="1200" dirty="0"/>
          </a:p>
          <a:p>
            <a:pPr defTabSz="914286">
              <a:defRPr/>
            </a:pPr>
            <a:r>
              <a:rPr lang="en-CA" sz="1200" dirty="0"/>
              <a:t>"neck" comes from inductive reasoning. It is the most salient and differentiating characteristic of the giraffe; without context, "neck" is the most likely way to end that sentence. Maybe the giraffe had a very long...flight from Kenya? </a:t>
            </a:r>
          </a:p>
          <a:p>
            <a:pPr defTabSz="914286">
              <a:defRPr/>
            </a:pPr>
            <a:endParaRPr lang="en-CA" sz="1200" dirty="0"/>
          </a:p>
          <a:p>
            <a:pPr defTabSz="914286">
              <a:defRPr/>
            </a:pPr>
            <a:r>
              <a:rPr lang="en-CA" sz="1200" dirty="0"/>
              <a:t>Inductive reasoning is based on observation and experience. Even if we've never met a giraffe, we feel qualified to end that sentence with "neck". Inductive reasoning is fast, generally effective, and satisfied with </a:t>
            </a:r>
            <a:r>
              <a:rPr lang="en-CA" sz="1200" i="1" dirty="0"/>
              <a:t>good enough</a:t>
            </a:r>
            <a:r>
              <a:rPr lang="en-CA" sz="1200" dirty="0"/>
              <a:t>. It is how we learned language as young children (and why children overgeneralize rules of language until they learn the exceptions). Intuition is what we use to get through the day. Our experience tells us we are </a:t>
            </a:r>
            <a:r>
              <a:rPr lang="en-CA" sz="1200" i="1" dirty="0"/>
              <a:t>probabilistically</a:t>
            </a:r>
            <a:r>
              <a:rPr lang="en-CA" sz="1200" dirty="0"/>
              <a:t> right, we are </a:t>
            </a:r>
            <a:r>
              <a:rPr lang="en-CA" sz="1200" i="1" dirty="0"/>
              <a:t>close enough. The ball cost 10 cents.</a:t>
            </a:r>
          </a:p>
          <a:p>
            <a:pPr defTabSz="914286">
              <a:defRPr/>
            </a:pPr>
            <a:endParaRPr lang="en-CA" sz="1200" i="1" dirty="0"/>
          </a:p>
          <a:p>
            <a:pPr defTabSz="914286">
              <a:defRPr/>
            </a:pPr>
            <a:r>
              <a:rPr lang="en-CA" sz="1200" i="1" dirty="0"/>
              <a:t>———————————————-</a:t>
            </a:r>
          </a:p>
          <a:p>
            <a:pPr defTabSz="914286">
              <a:defRPr/>
            </a:pPr>
            <a:r>
              <a:rPr lang="en-CA" sz="1200" dirty="0"/>
              <a:t>The human brain is a statistical analyzer. After thousands of repetitions of slightly disparate stimuli, it begins to map for commonalities. “practice makes permanent” That allows the brain to develop anticipatory response patterns, or a set of common reactions, which minimize effort and increase speed and efficiency. </a:t>
            </a:r>
          </a:p>
          <a:p>
            <a:endParaRPr lang="en-CA" dirty="0"/>
          </a:p>
          <a:p>
            <a:r>
              <a:rPr lang="en-CA" dirty="0"/>
              <a:t>Richard Feynman:</a:t>
            </a:r>
            <a:br>
              <a:rPr lang="en-CA" dirty="0"/>
            </a:br>
            <a:r>
              <a:rPr lang="en-CA" dirty="0"/>
              <a:t>a revered teacher, researcher, physicist, Nobel laureate, and a mensch.</a:t>
            </a:r>
          </a:p>
          <a:p>
            <a:r>
              <a:rPr lang="en-CA" dirty="0" err="1"/>
              <a:t>search?q</a:t>
            </a:r>
            <a:r>
              <a:rPr lang="en-CA" dirty="0"/>
              <a:t>=</a:t>
            </a:r>
            <a:r>
              <a:rPr lang="en-CA" dirty="0" err="1"/>
              <a:t>Richard+Feynman</a:t>
            </a:r>
            <a:endParaRPr lang="en-CA" dirty="0"/>
          </a:p>
          <a:p>
            <a:r>
              <a:rPr lang="en-CA" dirty="0"/>
              <a:t>.</a:t>
            </a:r>
          </a:p>
        </p:txBody>
      </p:sp>
      <p:sp>
        <p:nvSpPr>
          <p:cNvPr id="4" name="Slide Number Placeholder 3"/>
          <p:cNvSpPr>
            <a:spLocks noGrp="1"/>
          </p:cNvSpPr>
          <p:nvPr>
            <p:ph type="sldNum" sz="quarter" idx="5"/>
          </p:nvPr>
        </p:nvSpPr>
        <p:spPr/>
        <p:txBody>
          <a:bodyPr/>
          <a:lstStyle/>
          <a:p>
            <a:fld id="{01F2A70B-78F2-4DCF-B53B-C990D2FAFB8A}" type="slidenum">
              <a:rPr lang="en-GB" smtClean="0"/>
              <a:t>5</a:t>
            </a:fld>
            <a:endParaRPr lang="en-GB"/>
          </a:p>
        </p:txBody>
      </p:sp>
    </p:spTree>
    <p:extLst>
      <p:ext uri="{BB962C8B-B14F-4D97-AF65-F5344CB8AC3E}">
        <p14:creationId xmlns:p14="http://schemas.microsoft.com/office/powerpoint/2010/main" val="153259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i="1" dirty="0"/>
              <a:t>[on blank screen…]</a:t>
            </a:r>
            <a:br>
              <a:rPr lang="en-CA" sz="1400" dirty="0"/>
            </a:br>
            <a:r>
              <a:rPr lang="en-CA" sz="1400" dirty="0"/>
              <a:t>Two robots walk into a bar. . . One robot orders 1.0146 root beers. The bartender says, "that’s a root beer float." The other robot says, "better make it a double."  </a:t>
            </a:r>
            <a:br>
              <a:rPr lang="en-CA" sz="1400" dirty="0"/>
            </a:br>
            <a:r>
              <a:rPr lang="en-CA" sz="1400" dirty="0"/>
              <a:t>Humour needs 'real world' experience and inductive reasoning to be funny. Robots and AI will never laugh convincingly.</a:t>
            </a:r>
          </a:p>
          <a:p>
            <a:endParaRPr lang="en-CA" sz="1400" dirty="0"/>
          </a:p>
          <a:p>
            <a:r>
              <a:rPr lang="en-CA" sz="1400" dirty="0"/>
              <a:t>After all the cautions about inductive thinking, you can’t avoid it and you need it to get started.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Programming bridges the gap between concepts in one’s head (often someone else’s head) and the abstraction of those concepts into code. </a:t>
            </a:r>
          </a:p>
          <a:p>
            <a:r>
              <a:rPr lang="en-CA" sz="1400" b="1" i="1" dirty="0"/>
              <a:t>[click]</a:t>
            </a:r>
          </a:p>
          <a:p>
            <a:r>
              <a:rPr lang="en-CA" sz="1400" dirty="0"/>
              <a:t>The act of programming implements human ideas originating from inductive, intuitive, quick reasoning. But there is a price for speed and easy thinking: inaccuracy. We must be aware that we have biases and that humans are cognitive misers. (Even the world’s expert on this admits he has great difficulty overcoming these things.)</a:t>
            </a:r>
            <a:endParaRPr lang="en-US" sz="1400" dirty="0"/>
          </a:p>
          <a:p>
            <a:r>
              <a:rPr lang="en-CA" sz="1400" dirty="0"/>
              <a:t>Programming requires deductive reasoning which is slow, laborious, and requires reflection with analysis. Be aware of the traps of inductive reasoning. </a:t>
            </a:r>
          </a:p>
          <a:p>
            <a:r>
              <a:rPr lang="en-CA" sz="1400" dirty="0"/>
              <a:t>Where do you start when debugging? You start where your inductive reasoning guesses the problem exists. But surely, you’ve learned that is not always the case. So, check that the other code is as perfect as you assume it be. Check that variables have the values you believe they 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When testing, we like to make ourselves feel like we’ve done a good job. We construct input test data to get the expected output. But you cannot “prove the null hypothesis”, you can only fail to disprove it. Be a scientist, try to prove you are not a brilliant programmer. If you are unsuccessful at this, you can accept, for the time being, that you are as brilliant as you hypothesize.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“People do not deploy the powerful human intellect to dispassionately analyze the world,” William J. Bernstein writes, in 'The Delusions of Crowds.' Instead, they “rationalize how the facts conform to their emotionally derived preconceptions." </a:t>
            </a: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BTW, you know what happens when you assume, it makes an ASS of U and ME.</a:t>
            </a:r>
            <a:endParaRPr lang="en-US" sz="1400" dirty="0"/>
          </a:p>
          <a:p>
            <a:endParaRPr lang="en-CA" sz="1400" dirty="0"/>
          </a:p>
          <a:p>
            <a:r>
              <a:rPr lang="en-CA" sz="1400" dirty="0"/>
              <a:t>See https://www.theglobeandmail.com/business/technology/article-stop-me-if-youve-heard-this-one-r2-d2-walks-into-a-bar-and/</a:t>
            </a:r>
          </a:p>
          <a:p>
            <a:endParaRPr lang="en-CA" sz="1400" dirty="0"/>
          </a:p>
          <a:p>
            <a:r>
              <a:rPr lang="en-CA" sz="1400" dirty="0"/>
              <a:t>https://en.wikipedia.org/wiki/Cognitive_miser</a:t>
            </a:r>
          </a:p>
          <a:p>
            <a:r>
              <a:rPr lang="en-CA" sz="1400" dirty="0"/>
              <a:t>Heuristics are the "judgmental shortcuts that generally get us where we need to go—and quickly—but at the cost of occasionally sending us off course." Inductive reasoning fits that definition. Much of the cognitive miser theory is built upon the analysis of heuristics in judgment and decision-making, most notably done by Amos Tversky and Daniel Kahneman who won a Nobel Prize in Economics for their work. Kahneman and Tversky demonstrated that people rely upon different types of heuristics or mental short cuts in order to save time and mental energy.</a:t>
            </a:r>
          </a:p>
        </p:txBody>
      </p:sp>
      <p:sp>
        <p:nvSpPr>
          <p:cNvPr id="4" name="Slide Number Placeholder 3"/>
          <p:cNvSpPr>
            <a:spLocks noGrp="1"/>
          </p:cNvSpPr>
          <p:nvPr>
            <p:ph type="sldNum" sz="quarter" idx="10"/>
          </p:nvPr>
        </p:nvSpPr>
        <p:spPr/>
        <p:txBody>
          <a:bodyPr/>
          <a:lstStyle/>
          <a:p>
            <a:fld id="{01F2A70B-78F2-4DCF-B53B-C990D2FAFB8A}" type="slidenum">
              <a:rPr lang="en-CA" smtClean="0"/>
              <a:t>6</a:t>
            </a:fld>
            <a:endParaRPr lang="en-CA"/>
          </a:p>
        </p:txBody>
      </p:sp>
    </p:spTree>
    <p:extLst>
      <p:ext uri="{BB962C8B-B14F-4D97-AF65-F5344CB8AC3E}">
        <p14:creationId xmlns:p14="http://schemas.microsoft.com/office/powerpoint/2010/main" val="135731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81818"/>
                </a:solidFill>
                <a:effectLst/>
                <a:latin typeface="Merriweather" panose="00000500000000000000" pitchFamily="2" charset="0"/>
              </a:rPr>
              <a:t>“what matters most is how well you walk through the fire”</a:t>
            </a:r>
            <a:br>
              <a:rPr lang="en-US" dirty="0"/>
            </a:br>
            <a:r>
              <a:rPr lang="en-US" b="0" i="0" dirty="0">
                <a:solidFill>
                  <a:srgbClr val="181818"/>
                </a:solidFill>
                <a:effectLst/>
                <a:latin typeface="Merriweather" panose="00000500000000000000" pitchFamily="2" charset="0"/>
              </a:rPr>
              <a:t>― </a:t>
            </a:r>
            <a:r>
              <a:rPr lang="en-US" b="1" i="0" dirty="0">
                <a:solidFill>
                  <a:srgbClr val="333333"/>
                </a:solidFill>
                <a:effectLst/>
                <a:latin typeface="Lato" panose="020F0502020204030203" pitchFamily="34" charset="0"/>
              </a:rPr>
              <a:t>Charles Bukowski</a:t>
            </a:r>
            <a:endParaRPr lang="en-GB" dirty="0"/>
          </a:p>
        </p:txBody>
      </p:sp>
      <p:sp>
        <p:nvSpPr>
          <p:cNvPr id="4" name="Slide Number Placeholder 3"/>
          <p:cNvSpPr>
            <a:spLocks noGrp="1"/>
          </p:cNvSpPr>
          <p:nvPr>
            <p:ph type="sldNum" sz="quarter" idx="5"/>
          </p:nvPr>
        </p:nvSpPr>
        <p:spPr/>
        <p:txBody>
          <a:bodyPr/>
          <a:lstStyle/>
          <a:p>
            <a:fld id="{01F2A70B-78F2-4DCF-B53B-C990D2FAFB8A}" type="slidenum">
              <a:rPr lang="en-GB" smtClean="0"/>
              <a:t>7</a:t>
            </a:fld>
            <a:endParaRPr lang="en-GB"/>
          </a:p>
        </p:txBody>
      </p:sp>
    </p:spTree>
    <p:extLst>
      <p:ext uri="{BB962C8B-B14F-4D97-AF65-F5344CB8AC3E}">
        <p14:creationId xmlns:p14="http://schemas.microsoft.com/office/powerpoint/2010/main" val="336883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A fixed mindset attributes failure to inability: you are not smart enough, not talented enough. If you see intelligence and inherent ability as immutable fixed traits, you'll never get better enough to overcome the failure.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kern="1200" dirty="0">
                <a:solidFill>
                  <a:schemeClr val="tx1"/>
                </a:solidFill>
                <a:effectLst/>
                <a:latin typeface="+mn-lt"/>
                <a:ea typeface="+mn-ea"/>
                <a:cs typeface="+mn-cs"/>
              </a:rPr>
              <a:t>Failure starts as a bruise; the </a:t>
            </a:r>
            <a:r>
              <a:rPr lang="en-CA" sz="1400" kern="1200" dirty="0">
                <a:solidFill>
                  <a:schemeClr val="tx1"/>
                </a:solidFill>
                <a:effectLst/>
                <a:latin typeface="+mn-lt"/>
                <a:ea typeface="+mn-ea"/>
                <a:cs typeface="+mn-cs"/>
              </a:rPr>
              <a:t>fixed mindset turns it into </a:t>
            </a:r>
            <a:r>
              <a:rPr lang="en-US" sz="1400" kern="1200" dirty="0">
                <a:solidFill>
                  <a:schemeClr val="tx1"/>
                </a:solidFill>
                <a:effectLst/>
                <a:latin typeface="+mn-lt"/>
                <a:ea typeface="+mn-ea"/>
                <a:cs typeface="+mn-cs"/>
              </a:rPr>
              <a:t>a tattoo reminding you, </a:t>
            </a:r>
            <a:r>
              <a:rPr lang="en-CA" sz="1400" kern="1200" dirty="0">
                <a:solidFill>
                  <a:schemeClr val="tx1"/>
                </a:solidFill>
                <a:effectLst/>
                <a:latin typeface="+mn-lt"/>
                <a:ea typeface="+mn-ea"/>
                <a:cs typeface="+mn-cs"/>
              </a:rPr>
              <a:t>if the challenge comes up again</a:t>
            </a:r>
            <a:r>
              <a:rPr lang="en-US" sz="1400" kern="1200" dirty="0">
                <a:solidFill>
                  <a:schemeClr val="tx1"/>
                </a:solidFill>
                <a:effectLst/>
                <a:latin typeface="+mn-lt"/>
                <a:ea typeface="+mn-ea"/>
                <a:cs typeface="+mn-cs"/>
              </a:rPr>
              <a:t>, to save time and </a:t>
            </a:r>
            <a:r>
              <a:rPr lang="en-CA" sz="1400" kern="1200" dirty="0">
                <a:solidFill>
                  <a:schemeClr val="tx1"/>
                </a:solidFill>
                <a:effectLst/>
                <a:latin typeface="+mn-lt"/>
                <a:ea typeface="+mn-ea"/>
                <a:cs typeface="+mn-cs"/>
              </a:rPr>
              <a:t>just give up. </a:t>
            </a: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BTW, intelligence and ability are not fixed traits, they can be developed but only with a growth mindset. Know-it-all is a fixed mindset. Learn it all is a growth mindset.</a:t>
            </a:r>
            <a:endParaRPr lang="en-US"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Being </a:t>
            </a:r>
            <a:r>
              <a:rPr lang="en-US" sz="1400" kern="1200" dirty="0">
                <a:solidFill>
                  <a:schemeClr val="tx1"/>
                </a:solidFill>
                <a:effectLst/>
                <a:latin typeface="+mn-lt"/>
                <a:ea typeface="+mn-ea"/>
                <a:cs typeface="+mn-cs"/>
              </a:rPr>
              <a:t>hopeful, optimistic, and working with a growth mindset is a </a:t>
            </a:r>
            <a:r>
              <a:rPr lang="en-US" sz="1400" i="1" kern="1200" dirty="0">
                <a:solidFill>
                  <a:schemeClr val="tx1"/>
                </a:solidFill>
                <a:effectLst/>
                <a:latin typeface="+mn-lt"/>
                <a:ea typeface="+mn-ea"/>
                <a:cs typeface="+mn-cs"/>
              </a:rPr>
              <a:t>decision</a:t>
            </a:r>
            <a:r>
              <a:rPr lang="en-US" sz="1400" kern="1200" dirty="0">
                <a:solidFill>
                  <a:schemeClr val="tx1"/>
                </a:solidFill>
                <a:effectLst/>
                <a:latin typeface="+mn-lt"/>
                <a:ea typeface="+mn-ea"/>
                <a:cs typeface="+mn-cs"/>
              </a:rPr>
              <a:t> to give up old beliefs. Beliefs are not facts. You can </a:t>
            </a:r>
            <a:r>
              <a:rPr lang="en-US" sz="1400" i="1" kern="1200" dirty="0">
                <a:solidFill>
                  <a:schemeClr val="tx1"/>
                </a:solidFill>
                <a:effectLst/>
                <a:latin typeface="+mn-lt"/>
                <a:ea typeface="+mn-ea"/>
                <a:cs typeface="+mn-cs"/>
              </a:rPr>
              <a:t>choose </a:t>
            </a:r>
            <a:r>
              <a:rPr lang="en-US" sz="1400" kern="1200" dirty="0">
                <a:solidFill>
                  <a:schemeClr val="tx1"/>
                </a:solidFill>
                <a:effectLst/>
                <a:latin typeface="+mn-lt"/>
                <a:ea typeface="+mn-ea"/>
                <a:cs typeface="+mn-cs"/>
              </a:rPr>
              <a:t>to believe something different. There is solid psych research on this. Belief can be destiny.</a:t>
            </a: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i="1" dirty="0">
                <a:latin typeface="+mn-lt"/>
              </a:rPr>
              <a:t>[ </a:t>
            </a:r>
            <a:r>
              <a:rPr lang="en-US" sz="1400" b="1" i="1" dirty="0">
                <a:latin typeface="+mn-lt"/>
              </a:rPr>
              <a:t>click </a:t>
            </a:r>
            <a:r>
              <a:rPr lang="en-US" sz="1400" i="1" dirty="0">
                <a:latin typeface="+mn-lt"/>
              </a:rPr>
              <a:t>]  </a:t>
            </a:r>
            <a:endParaRPr lang="en-CA" sz="1400" b="1"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Reveal inductive reasoning by asking yourself, "Why do I think this </a:t>
            </a:r>
            <a:r>
              <a:rPr lang="en-CA" sz="1400" i="1" kern="1200" dirty="0">
                <a:solidFill>
                  <a:schemeClr val="tx1"/>
                </a:solidFill>
                <a:effectLst/>
                <a:latin typeface="+mn-lt"/>
                <a:ea typeface="+mn-ea"/>
                <a:cs typeface="+mn-cs"/>
              </a:rPr>
              <a:t>should</a:t>
            </a:r>
            <a:r>
              <a:rPr lang="en-CA" sz="1400" kern="1200" dirty="0">
                <a:solidFill>
                  <a:schemeClr val="tx1"/>
                </a:solidFill>
                <a:effectLst/>
                <a:latin typeface="+mn-lt"/>
                <a:ea typeface="+mn-ea"/>
                <a:cs typeface="+mn-cs"/>
              </a:rPr>
              <a:t> be working?" instead of "What's wrong with this code that I cannot see?" The first question will reveal assumptions. And you know about assuming.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i="1" dirty="0">
                <a:latin typeface="+mn-lt"/>
              </a:rPr>
              <a:t>[ </a:t>
            </a:r>
            <a:r>
              <a:rPr lang="en-US" sz="1400" b="1" i="1" dirty="0">
                <a:latin typeface="+mn-lt"/>
              </a:rPr>
              <a:t>click </a:t>
            </a:r>
            <a:r>
              <a:rPr lang="en-US" sz="1400" i="1" dirty="0">
                <a:latin typeface="+mn-lt"/>
              </a:rPr>
              <a:t>]  </a:t>
            </a:r>
            <a:endParaRPr lang="en-CA" sz="1400" b="0"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How did you learn to ride a bicycle? …most people say, "by falling off". That was learning how NOT to ride a bicycle. You learned to ride a bicycle by getting back on. But why did you get back on? When you looked around, everyone else was riding bicycles, even that clumsy kid from down the street. But you weren’t. The skinned knees, hands, and elbows were obvious proof you could not do it. However, everyone assured you that it was </a:t>
            </a:r>
            <a:r>
              <a:rPr lang="en-CA" sz="1400" i="1" kern="1200" dirty="0">
                <a:solidFill>
                  <a:schemeClr val="tx1"/>
                </a:solidFill>
                <a:effectLst/>
                <a:latin typeface="+mn-lt"/>
                <a:ea typeface="+mn-ea"/>
                <a:cs typeface="+mn-cs"/>
              </a:rPr>
              <a:t>normal </a:t>
            </a:r>
            <a:r>
              <a:rPr lang="en-CA" sz="1400" kern="1200" dirty="0">
                <a:solidFill>
                  <a:schemeClr val="tx1"/>
                </a:solidFill>
                <a:effectLst/>
                <a:latin typeface="+mn-lt"/>
                <a:ea typeface="+mn-ea"/>
                <a:cs typeface="+mn-cs"/>
              </a:rPr>
              <a:t>not knowing how, that no one “gets it” right away, that is it not an inborn talent. But it was possible, and it will happen, and happen sooner than you think. How long did it take for you to learn? Months? No. Weeks? More likely, days to become good at it, hours or less to not fall off.  Although there are teaching techniques, you were not literally taught how to ride a bicycle – only you can teach your inner ear and your brain to work together so you can stop falling off.  More than anything, you were taught to believe in the possibility that you could use different strategies and learn how to ride – that is a growth mindset: to give up the certainty of being wrong.</a:t>
            </a:r>
          </a:p>
          <a:p>
            <a:pPr>
              <a:spcAft>
                <a:spcPts val="600"/>
              </a:spcAft>
            </a:pPr>
            <a:r>
              <a:rPr lang="en-US" sz="1400" i="1" dirty="0">
                <a:latin typeface="+mn-lt"/>
              </a:rPr>
              <a:t>[ </a:t>
            </a:r>
            <a:r>
              <a:rPr lang="en-US" sz="1400" b="1" i="1" dirty="0">
                <a:latin typeface="+mn-lt"/>
              </a:rPr>
              <a:t>click </a:t>
            </a:r>
            <a:r>
              <a:rPr lang="en-US" sz="1400" i="1" dirty="0">
                <a:latin typeface="+mn-lt"/>
              </a:rPr>
              <a:t>]  </a:t>
            </a:r>
            <a:endParaRPr lang="en-CA" sz="1400" b="0" dirty="0">
              <a:latin typeface="+mn-lt"/>
            </a:endParaRPr>
          </a:p>
          <a:p>
            <a:r>
              <a:rPr lang="en-CA" sz="1400" kern="1200" dirty="0">
                <a:solidFill>
                  <a:schemeClr val="tx1"/>
                </a:solidFill>
                <a:effectLst/>
                <a:latin typeface="+mn-lt"/>
                <a:ea typeface="+mn-ea"/>
                <a:cs typeface="+mn-cs"/>
              </a:rPr>
              <a:t>Writing the comments first reduces the anxiety of getting to the solution. It forces deductive reasoning. How many times have you been puzzling about something, started asking someone a question, and by the time you reach the question mark, you said, "Never mind, I got it." Putting thoughts into an intelligible question forces the deductive reasoning process that results in answering your own question.</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kern="1200" dirty="0">
                <a:solidFill>
                  <a:schemeClr val="tx1"/>
                </a:solidFill>
                <a:effectLst/>
                <a:latin typeface="+mn-lt"/>
                <a:ea typeface="+mn-ea"/>
                <a:cs typeface="+mn-cs"/>
              </a:rPr>
              <a:t>https://www.bicycling.com/skills-tips/a20026575/how-to-learn-to-ride-a-bike-as-an-adult/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dirty="0">
                <a:latin typeface="+mn-lt"/>
              </a:rPr>
              <a:t>"If we knew what it was we were doing, it wouldn't be called research, would it?" attributed to Albert Einstein. </a:t>
            </a:r>
            <a:br>
              <a:rPr lang="en-CA" sz="1400" b="1" dirty="0">
                <a:latin typeface="+mn-lt"/>
              </a:rPr>
            </a:br>
            <a:r>
              <a:rPr lang="en-CA" sz="1400" b="1" i="0" kern="1200" dirty="0">
                <a:solidFill>
                  <a:schemeClr val="tx1"/>
                </a:solidFill>
                <a:effectLst/>
                <a:latin typeface="+mn-lt"/>
                <a:ea typeface="+mn-ea"/>
                <a:cs typeface="+mn-cs"/>
              </a:rPr>
              <a:t>The Dilbert creator, Scott Adams, says his Secret of Success was Failure. </a:t>
            </a:r>
            <a:r>
              <a:rPr lang="en-CA" sz="1400" b="0" dirty="0">
                <a:latin typeface="+mn-lt"/>
              </a:rPr>
              <a:t>https://www.wsj.com/articles/scott-adams8217-secret-of-success-failure-1381639163 </a:t>
            </a:r>
            <a:r>
              <a:rPr lang="en-US" sz="1400" b="0" dirty="0">
                <a:latin typeface="+mn-lt"/>
              </a:rPr>
              <a:t>SCOTT ADAMS SAYS  Two Wrongs Don’t Make a Right, You need way more wrongs than two.</a:t>
            </a:r>
          </a:p>
          <a:p>
            <a:endParaRPr lang="en-CA" sz="1400" kern="1200" baseline="-25000" dirty="0">
              <a:solidFill>
                <a:schemeClr val="tx1"/>
              </a:solidFill>
              <a:effectLst/>
              <a:latin typeface="+mn-lt"/>
              <a:ea typeface="+mn-ea"/>
              <a:cs typeface="+mn-cs"/>
            </a:endParaRPr>
          </a:p>
          <a:p>
            <a:r>
              <a:rPr lang="en-CA" sz="1400" b="0" dirty="0">
                <a:latin typeface="+mn-lt"/>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latin typeface="+mn-lt"/>
              </a:rPr>
              <a:t>How to keep up your growth mindset, your hope and optimism? Have a system, a process, a disciplined approach that, ironically, includes using and inventing various strategies.</a:t>
            </a:r>
            <a:r>
              <a:rPr lang="en-CA" sz="1400" b="0" i="0" kern="1200" dirty="0">
                <a:solidFill>
                  <a:schemeClr val="tx1"/>
                </a:solidFill>
                <a:effectLst/>
                <a:latin typeface="+mn-lt"/>
                <a:ea typeface="+mn-ea"/>
                <a:cs typeface="+mn-cs"/>
              </a:rPr>
              <a:t> Goals are good for </a:t>
            </a:r>
            <a:r>
              <a:rPr lang="en-CA" sz="1400" b="0" i="1" kern="1200" dirty="0">
                <a:solidFill>
                  <a:schemeClr val="tx1"/>
                </a:solidFill>
                <a:effectLst/>
                <a:latin typeface="+mn-lt"/>
                <a:ea typeface="+mn-ea"/>
                <a:cs typeface="+mn-cs"/>
              </a:rPr>
              <a:t>planning</a:t>
            </a:r>
            <a:r>
              <a:rPr lang="en-CA" sz="1400" b="0" i="0" kern="1200" dirty="0">
                <a:solidFill>
                  <a:schemeClr val="tx1"/>
                </a:solidFill>
                <a:effectLst/>
                <a:latin typeface="+mn-lt"/>
                <a:ea typeface="+mn-ea"/>
                <a:cs typeface="+mn-cs"/>
              </a:rPr>
              <a:t> your progress and systems are good for </a:t>
            </a:r>
            <a:r>
              <a:rPr lang="en-CA" sz="1400" b="0" i="1" kern="1200" dirty="0">
                <a:solidFill>
                  <a:schemeClr val="tx1"/>
                </a:solidFill>
                <a:effectLst/>
                <a:latin typeface="+mn-lt"/>
                <a:ea typeface="+mn-ea"/>
                <a:cs typeface="+mn-cs"/>
              </a:rPr>
              <a:t>making</a:t>
            </a:r>
            <a:r>
              <a:rPr lang="en-CA" sz="1400" b="0" i="0" kern="1200" dirty="0">
                <a:solidFill>
                  <a:schemeClr val="tx1"/>
                </a:solidFill>
                <a:effectLst/>
                <a:latin typeface="+mn-lt"/>
                <a:ea typeface="+mn-ea"/>
                <a:cs typeface="+mn-cs"/>
              </a:rPr>
              <a:t> progress.</a:t>
            </a:r>
            <a:r>
              <a:rPr lang="en-CA" sz="1400" dirty="0">
                <a:latin typeface="+mn-lt"/>
              </a:rPr>
              <a:t> See https://jamesclear.com/goals-systems . </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dirty="0">
              <a:latin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latin typeface="+mn-lt"/>
              </a:rPr>
              <a:t>See https://www.bakadesuyo.com/2020/06/resilient-people/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4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dirty="0">
                <a:latin typeface="+mn-lt"/>
              </a:rPr>
              <a:t>"Growth mindset” shifts attribution of academic success or failure from stable factors (thinking of one’s intelligence as fixed) to more unstable factors (e.g. effort or social conditions). Rather than being fixed and finite, intelligence really is malleable. IQ is not just raw processing power, learning and experience and a good night's sleep result in better strategies to use that processing power. One really can become smarter and more successful by working harder </a:t>
            </a:r>
            <a:r>
              <a:rPr lang="en-CA" sz="1400" dirty="0">
                <a:latin typeface="+mn-lt"/>
              </a:rPr>
              <a:t>(Yeager &amp; Walton, 2011). This isn't brainwashing, it is brain changing. The research shows if you change your belief from 'fixed' – I'll never get it' – to 'growth' – I could learn to get it with different approaches, more effort, and a new focus – then, your brain will change from simply “knowing” (or not) to “know how” and your GPA could go up by 0.23 to 0.4  [*1]</a:t>
            </a:r>
          </a:p>
          <a:p>
            <a:endParaRPr lang="en-CA" sz="1400" dirty="0">
              <a:latin typeface="+mn-lt"/>
            </a:endParaRPr>
          </a:p>
          <a:p>
            <a:r>
              <a:rPr lang="en-CA" sz="1400" dirty="0">
                <a:latin typeface="+mn-lt"/>
              </a:rPr>
              <a:t>See also https://www.bakadesuyo.com/2020/01/overcome-impostor-syndrome/ regarding "self-efficacy" which is a very, very similar concept.</a:t>
            </a:r>
          </a:p>
          <a:p>
            <a:r>
              <a:rPr lang="en-US" sz="1400" dirty="0">
                <a:latin typeface="+mn-lt"/>
              </a:rPr>
              <a:t>https://melmagazine.com/en-us/story/imposter-syndrome-first-gen-college-students</a:t>
            </a:r>
          </a:p>
          <a:p>
            <a:pPr defTabSz="914286">
              <a:defRPr/>
            </a:pPr>
            <a:r>
              <a:rPr lang="en-US" sz="1400" dirty="0">
                <a:latin typeface="+mn-lt"/>
              </a:rPr>
              <a:t>https://www.brainpickings.org/2014/01/29/carol-dweck-mindset/</a:t>
            </a:r>
          </a:p>
          <a:p>
            <a:r>
              <a:rPr lang="en-US" sz="1400" dirty="0">
                <a:latin typeface="+mn-lt"/>
              </a:rPr>
              <a:t>https://mindfulbydesign.com/fixed-vs-growth-two-ends-mindset-continuum/</a:t>
            </a:r>
          </a:p>
          <a:p>
            <a:r>
              <a:rPr lang="en-US" sz="1400" dirty="0">
                <a:latin typeface="+mn-lt"/>
              </a:rPr>
              <a:t>http://ebsp.s3.amazonaws.com/pdf/mindsett.pdf (book summary)</a:t>
            </a:r>
          </a:p>
          <a:p>
            <a:endParaRPr lang="en-US" sz="1400" dirty="0">
              <a:latin typeface="+mn-lt"/>
            </a:endParaRPr>
          </a:p>
          <a:p>
            <a:r>
              <a:rPr lang="en-US" sz="1400" dirty="0">
                <a:latin typeface="+mn-lt"/>
              </a:rPr>
              <a:t>https://www.bakadesuyo.com/2020/06/resilient-people/ (Eric Barker)</a:t>
            </a:r>
          </a:p>
          <a:p>
            <a:pPr fontAlgn="base"/>
            <a:r>
              <a:rPr lang="en-US" sz="1400" b="0" i="0" kern="1200" dirty="0">
                <a:solidFill>
                  <a:schemeClr val="tx1"/>
                </a:solidFill>
                <a:effectLst/>
                <a:latin typeface="+mn-lt"/>
                <a:ea typeface="+mn-ea"/>
                <a:cs typeface="+mn-cs"/>
              </a:rPr>
              <a:t>“fill the GAP”: </a:t>
            </a:r>
            <a:r>
              <a:rPr lang="en-US" sz="1400" b="1" i="0" kern="1200" dirty="0">
                <a:solidFill>
                  <a:schemeClr val="tx1"/>
                </a:solidFill>
                <a:effectLst/>
                <a:latin typeface="+mn-lt"/>
                <a:ea typeface="+mn-ea"/>
                <a:cs typeface="+mn-cs"/>
              </a:rPr>
              <a:t>Goals + Agency + Pathways = Hope</a:t>
            </a:r>
            <a:endParaRPr lang="en-US" sz="1400" b="0" i="0" kern="1200" dirty="0">
              <a:solidFill>
                <a:schemeClr val="tx1"/>
              </a:solidFill>
              <a:effectLst/>
              <a:latin typeface="+mn-lt"/>
              <a:ea typeface="+mn-ea"/>
              <a:cs typeface="+mn-cs"/>
            </a:endParaRPr>
          </a:p>
          <a:p>
            <a:pPr fontAlgn="base"/>
            <a:r>
              <a:rPr lang="en-US" sz="1400" b="0" i="0" kern="1200" dirty="0">
                <a:solidFill>
                  <a:schemeClr val="tx1"/>
                </a:solidFill>
                <a:effectLst/>
                <a:latin typeface="+mn-lt"/>
                <a:ea typeface="+mn-ea"/>
                <a:cs typeface="+mn-cs"/>
              </a:rPr>
              <a:t>When you have goals (</a:t>
            </a:r>
            <a:r>
              <a:rPr lang="en-US" sz="1400" b="0" i="1" kern="1200" dirty="0">
                <a:solidFill>
                  <a:schemeClr val="tx1"/>
                </a:solidFill>
                <a:effectLst/>
                <a:latin typeface="+mn-lt"/>
                <a:ea typeface="+mn-ea"/>
                <a:cs typeface="+mn-cs"/>
              </a:rPr>
              <a:t>knowing what you want</a:t>
            </a:r>
            <a:r>
              <a:rPr lang="en-US" sz="1400" b="0" i="0" kern="1200" dirty="0">
                <a:solidFill>
                  <a:schemeClr val="tx1"/>
                </a:solidFill>
                <a:effectLst/>
                <a:latin typeface="+mn-lt"/>
                <a:ea typeface="+mn-ea"/>
                <a:cs typeface="+mn-cs"/>
              </a:rPr>
              <a:t>) and agency (</a:t>
            </a:r>
            <a:r>
              <a:rPr lang="en-US" sz="1400" b="0" i="1" kern="1200" dirty="0">
                <a:solidFill>
                  <a:schemeClr val="tx1"/>
                </a:solidFill>
                <a:effectLst/>
                <a:latin typeface="+mn-lt"/>
                <a:ea typeface="+mn-ea"/>
                <a:cs typeface="+mn-cs"/>
              </a:rPr>
              <a:t>the drive to get what you want</a:t>
            </a:r>
            <a:r>
              <a:rPr lang="en-US" sz="1400" b="0" i="0" kern="1200" dirty="0">
                <a:solidFill>
                  <a:schemeClr val="tx1"/>
                </a:solidFill>
                <a:effectLst/>
                <a:latin typeface="+mn-lt"/>
                <a:ea typeface="+mn-ea"/>
                <a:cs typeface="+mn-cs"/>
              </a:rPr>
              <a:t>) and pathways (</a:t>
            </a:r>
            <a:r>
              <a:rPr lang="en-US" sz="1400" b="0" i="1" kern="1200" dirty="0">
                <a:solidFill>
                  <a:schemeClr val="tx1"/>
                </a:solidFill>
                <a:effectLst/>
                <a:latin typeface="+mn-lt"/>
                <a:ea typeface="+mn-ea"/>
                <a:cs typeface="+mn-cs"/>
              </a:rPr>
              <a:t>the ability to generate methods to achieve what you want</a:t>
            </a:r>
            <a:r>
              <a:rPr lang="en-US" sz="1400" b="0" i="0" kern="1200" dirty="0">
                <a:solidFill>
                  <a:schemeClr val="tx1"/>
                </a:solidFill>
                <a:effectLst/>
                <a:latin typeface="+mn-lt"/>
                <a:ea typeface="+mn-ea"/>
                <a:cs typeface="+mn-cs"/>
              </a:rPr>
              <a:t>), you get hope.</a:t>
            </a:r>
          </a:p>
          <a:p>
            <a:pPr fontAlgn="base"/>
            <a:r>
              <a:rPr lang="en-US" sz="1400" b="0" i="0" kern="1200" dirty="0">
                <a:solidFill>
                  <a:schemeClr val="tx1"/>
                </a:solidFill>
                <a:effectLst/>
                <a:latin typeface="+mn-lt"/>
                <a:ea typeface="+mn-ea"/>
                <a:cs typeface="+mn-cs"/>
              </a:rPr>
              <a:t>With this type of hope, you don’t </a:t>
            </a:r>
            <a:r>
              <a:rPr lang="en-US" sz="1400" b="0" i="0" u="sng" kern="1200" dirty="0">
                <a:solidFill>
                  <a:schemeClr val="tx1"/>
                </a:solidFill>
                <a:effectLst/>
                <a:latin typeface="+mn-lt"/>
                <a:ea typeface="+mn-ea"/>
                <a:cs typeface="+mn-cs"/>
              </a:rPr>
              <a:t>wish</a:t>
            </a:r>
            <a:r>
              <a:rPr lang="en-US" sz="1400" b="0" i="0" kern="1200" dirty="0">
                <a:solidFill>
                  <a:schemeClr val="tx1"/>
                </a:solidFill>
                <a:effectLst/>
                <a:latin typeface="+mn-lt"/>
                <a:ea typeface="+mn-ea"/>
                <a:cs typeface="+mn-cs"/>
              </a:rPr>
              <a:t> things will work out; you </a:t>
            </a:r>
            <a:r>
              <a:rPr lang="en-US" sz="1400" b="0" i="0" u="sng" kern="1200" dirty="0">
                <a:solidFill>
                  <a:schemeClr val="tx1"/>
                </a:solidFill>
                <a:effectLst/>
                <a:latin typeface="+mn-lt"/>
                <a:ea typeface="+mn-ea"/>
                <a:cs typeface="+mn-cs"/>
              </a:rPr>
              <a:t>know</a:t>
            </a:r>
            <a:r>
              <a:rPr lang="en-US" sz="1400" b="0" i="0" kern="1200" dirty="0">
                <a:solidFill>
                  <a:schemeClr val="tx1"/>
                </a:solidFill>
                <a:effectLst/>
                <a:latin typeface="+mn-lt"/>
                <a:ea typeface="+mn-ea"/>
                <a:cs typeface="+mn-cs"/>
              </a:rPr>
              <a:t> deep down in your bones they will. You never doubt it. [sounds like how to grow a growth mindset, doesn’t it?]</a:t>
            </a:r>
            <a:endParaRPr lang="en-US" sz="1400" dirty="0">
              <a:latin typeface="+mn-lt"/>
            </a:endParaRPr>
          </a:p>
          <a:p>
            <a:endParaRPr lang="en-US" sz="1400" dirty="0">
              <a:latin typeface="+mn-lt"/>
            </a:endParaRPr>
          </a:p>
          <a:p>
            <a:pPr>
              <a:spcBef>
                <a:spcPts val="600"/>
              </a:spcBef>
            </a:pPr>
            <a:r>
              <a:rPr lang="en-CA" sz="1400" b="1" dirty="0">
                <a:latin typeface="+mn-lt"/>
              </a:rPr>
              <a:t>hope </a:t>
            </a:r>
            <a:r>
              <a:rPr lang="en-CA" sz="1400" dirty="0">
                <a:latin typeface="+mn-lt"/>
              </a:rPr>
              <a:t>uniquely predicts objective academic achievement above intelligence, personality, and previous academic achievement. (Day, et.al. 2010), Journal of Research in Personality; 3-year longitudinal study. </a:t>
            </a:r>
          </a:p>
          <a:p>
            <a:r>
              <a:rPr lang="en-CA" sz="1400" dirty="0">
                <a:latin typeface="+mn-lt"/>
              </a:rPr>
              <a:t>Hope defined on these scales from self reports:</a:t>
            </a:r>
          </a:p>
          <a:p>
            <a:pPr marL="163718" indent="-163718">
              <a:buFont typeface="Arial" panose="020B0604020202020204" pitchFamily="34" charset="0"/>
              <a:buChar char="•"/>
            </a:pPr>
            <a:r>
              <a:rPr lang="en-CA" sz="1400" dirty="0">
                <a:latin typeface="+mn-lt"/>
              </a:rPr>
              <a:t>I energetically pursue my goals.</a:t>
            </a:r>
          </a:p>
          <a:p>
            <a:pPr marL="163718" indent="-163718" defTabSz="873161">
              <a:buFont typeface="Arial" panose="020B0604020202020204" pitchFamily="34" charset="0"/>
              <a:buChar char="•"/>
              <a:defRPr/>
            </a:pPr>
            <a:r>
              <a:rPr lang="en-CA" sz="1400" dirty="0">
                <a:latin typeface="+mn-lt"/>
              </a:rPr>
              <a:t>I can think of many ways to get out of a jam. </a:t>
            </a:r>
          </a:p>
          <a:p>
            <a:pPr marL="163718" indent="-163718">
              <a:buFont typeface="Arial" panose="020B0604020202020204" pitchFamily="34" charset="0"/>
              <a:buChar char="•"/>
            </a:pPr>
            <a:r>
              <a:rPr lang="en-CA" sz="1400" dirty="0">
                <a:latin typeface="+mn-lt"/>
              </a:rPr>
              <a:t>My past experiences have prepared me well for my future.</a:t>
            </a:r>
          </a:p>
          <a:p>
            <a:pPr marL="163718" indent="-163718" defTabSz="873161">
              <a:buFont typeface="Arial" panose="020B0604020202020204" pitchFamily="34" charset="0"/>
              <a:buChar char="•"/>
              <a:defRPr/>
            </a:pPr>
            <a:r>
              <a:rPr lang="en-CA" sz="1400" dirty="0">
                <a:latin typeface="+mn-lt"/>
              </a:rPr>
              <a:t>There are lots of ways around any problem. </a:t>
            </a:r>
          </a:p>
          <a:p>
            <a:pPr marL="163718" indent="-163718">
              <a:buFont typeface="Arial" panose="020B0604020202020204" pitchFamily="34" charset="0"/>
              <a:buChar char="•"/>
            </a:pPr>
            <a:r>
              <a:rPr lang="en-CA" sz="1400" dirty="0">
                <a:latin typeface="+mn-lt"/>
              </a:rPr>
              <a:t>I’ve been pretty successful in life. </a:t>
            </a:r>
          </a:p>
          <a:p>
            <a:pPr marL="163718" indent="-163718" defTabSz="873161">
              <a:buFont typeface="Arial" panose="020B0604020202020204" pitchFamily="34" charset="0"/>
              <a:buChar char="•"/>
              <a:defRPr/>
            </a:pPr>
            <a:r>
              <a:rPr lang="en-CA" sz="1400" dirty="0">
                <a:latin typeface="+mn-lt"/>
              </a:rPr>
              <a:t>I can think of many ways to get the things in life that are important to me. </a:t>
            </a:r>
          </a:p>
          <a:p>
            <a:pPr marL="163718" indent="-163718">
              <a:buFont typeface="Arial" panose="020B0604020202020204" pitchFamily="34" charset="0"/>
              <a:buChar char="•"/>
            </a:pPr>
            <a:r>
              <a:rPr lang="en-CA" sz="1400" dirty="0">
                <a:latin typeface="+mn-lt"/>
              </a:rPr>
              <a:t>I meet the goals that I set for myself. </a:t>
            </a:r>
          </a:p>
          <a:p>
            <a:pPr marL="163718" indent="-163718">
              <a:buFont typeface="Arial" panose="020B0604020202020204" pitchFamily="34" charset="0"/>
              <a:buChar char="•"/>
            </a:pPr>
            <a:r>
              <a:rPr lang="en-CA" sz="1400" dirty="0">
                <a:latin typeface="+mn-lt"/>
              </a:rPr>
              <a:t>Even when others get discouraged, I know I can find a way to solve the problem. </a:t>
            </a:r>
          </a:p>
          <a:p>
            <a:pPr>
              <a:spcBef>
                <a:spcPts val="600"/>
              </a:spcBef>
              <a:spcAft>
                <a:spcPts val="600"/>
              </a:spcAft>
            </a:pPr>
            <a:r>
              <a:rPr lang="en-CA" sz="1400" b="1" dirty="0">
                <a:latin typeface="+mn-lt"/>
              </a:rPr>
              <a:t>hope</a:t>
            </a:r>
            <a:r>
              <a:rPr lang="en-CA" sz="1400" dirty="0">
                <a:latin typeface="+mn-lt"/>
              </a:rPr>
              <a:t>, but not optimism, predicted better academic performance, while controlling for Law School Admission Test scores and undergraduate grades. Both hope and optimism uniquely predicted greater life satisfaction at the end of the first semester. (Rand, Martin, &amp; Shae, 2011), Journal of Research in Personality)</a:t>
            </a:r>
          </a:p>
          <a:p>
            <a:pPr>
              <a:spcBef>
                <a:spcPts val="600"/>
              </a:spcBef>
              <a:spcAft>
                <a:spcPts val="600"/>
              </a:spcAft>
            </a:pPr>
            <a:r>
              <a:rPr lang="en-CA" sz="1400" dirty="0">
                <a:latin typeface="+mn-lt"/>
              </a:rPr>
              <a:t>Hope appears to uniquely relate to the use of greater problem-focused coping (Snyder et al., 1991) which relates to better academic performance. While hope may increase the likelihood that controllable goals can be achieved, optimism may reduce stress in dealing with surprise or unanticipated goal blockages. There is a positive iterative feedback relationship between hope and optimism.</a:t>
            </a:r>
          </a:p>
          <a:p>
            <a:pPr>
              <a:spcAft>
                <a:spcPts val="600"/>
              </a:spcAft>
            </a:pPr>
            <a:r>
              <a:rPr lang="en-CA" sz="1400" dirty="0">
                <a:latin typeface="+mn-lt"/>
              </a:rPr>
              <a:t>*1 Michael </a:t>
            </a:r>
            <a:r>
              <a:rPr lang="en-CA" sz="1400" dirty="0" err="1">
                <a:latin typeface="+mn-lt"/>
              </a:rPr>
              <a:t>Broda</a:t>
            </a:r>
            <a:r>
              <a:rPr lang="en-CA" sz="1400" dirty="0">
                <a:latin typeface="+mn-lt"/>
              </a:rPr>
              <a:t>, John Yun, Barbara Schneider, David S. Yeager, Gregory M. Walton &amp; Matthew Diemer (2018) Reducing Inequality in Academic Success for Incoming College Students: A Randomized Trial of Growth Mindset and Belonging Interventions, Journal of Research on Educational Effectiveness, 11:3, 317-338, DOI: 10.1080/19345747.2018.1429037</a:t>
            </a:r>
          </a:p>
          <a:p>
            <a:pPr>
              <a:spcAft>
                <a:spcPts val="600"/>
              </a:spcAft>
            </a:pPr>
            <a:r>
              <a:rPr lang="en-CA" sz="1400" dirty="0">
                <a:latin typeface="+mn-lt"/>
              </a:rPr>
              <a:t>"In high school the muscles in your brain were geared for less “weight.” Basically meaning you were really well developed mentally for that type of learning environment. In college you are going to have to lift a lot more weight. You are going to be required to ask a lot of questions and learn a lot of lessons on your own. This is okay, but this can cause a lot of frustration. Just remember to never give in and reach out. In college you are going to be challenged to know how to use the information and learn the skills. The best things to remember are: Be brave and reach out, don’t give up, and don’t get discouraged!" page 322</a:t>
            </a:r>
          </a:p>
        </p:txBody>
      </p:sp>
      <p:sp>
        <p:nvSpPr>
          <p:cNvPr id="4" name="Slide Number Placeholder 3"/>
          <p:cNvSpPr>
            <a:spLocks noGrp="1"/>
          </p:cNvSpPr>
          <p:nvPr>
            <p:ph type="sldNum" sz="quarter" idx="10"/>
          </p:nvPr>
        </p:nvSpPr>
        <p:spPr/>
        <p:txBody>
          <a:bodyPr/>
          <a:lstStyle/>
          <a:p>
            <a:fld id="{01F2A70B-78F2-4DCF-B53B-C990D2FAFB8A}" type="slidenum">
              <a:rPr lang="en-CA" smtClean="0"/>
              <a:t>8</a:t>
            </a:fld>
            <a:endParaRPr lang="en-CA"/>
          </a:p>
        </p:txBody>
      </p:sp>
    </p:spTree>
    <p:extLst>
      <p:ext uri="{BB962C8B-B14F-4D97-AF65-F5344CB8AC3E}">
        <p14:creationId xmlns:p14="http://schemas.microsoft.com/office/powerpoint/2010/main" val="232886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Learning to ride a bike: first, there is the anxiety about falling off. If there are training wheels, it soon gets boring so the training wheels are raised just enough to feel some anxiety and heightened awareness, but no so much that you panic. We bounce back and forth between Anxiety and Boredom as we learn to stay upright, make a turn, get on by ourselves, go down hills, and experiment as to how hard we can brake.</a:t>
            </a:r>
          </a:p>
          <a:p>
            <a:endParaRPr lang="en-CA" sz="1200" dirty="0"/>
          </a:p>
          <a:p>
            <a:r>
              <a:rPr lang="en-CA" sz="1200" dirty="0"/>
              <a:t>How do experts get to be experts without giving up? They are good at staying in the Flow Channel. They can tolerate anxiety because of their confidence in learning new skills to meet the challenge. They fix their boredom by finding new challenges to apply their skills. Flow is a nice state to be in. Strain – being outside Flow – is not as nice but it is how we get better. </a:t>
            </a:r>
          </a:p>
          <a:p>
            <a:r>
              <a:rPr lang="en-CA" sz="1100" kern="1200" dirty="0">
                <a:solidFill>
                  <a:schemeClr val="tx1"/>
                </a:solidFill>
                <a:effectLst/>
                <a:latin typeface="+mn-lt"/>
                <a:ea typeface="+mn-ea"/>
                <a:cs typeface="+mn-cs"/>
              </a:rPr>
              <a:t>This is what your courses are doing to you each week. Instructors increase the challenge, you get anxious, increase your skills, submit your assignment, feel good for a few minutes, then tackle the next assignment when the cycle repeats. Instructors try to keep students out of the Boredom region but intentionally keep you in the Anxiety region. (Sorry.)</a:t>
            </a:r>
            <a:endParaRPr lang="en-CA" sz="1200" dirty="0"/>
          </a:p>
          <a:p>
            <a:r>
              <a:rPr lang="en-CA" sz="1100" kern="1200" dirty="0">
                <a:solidFill>
                  <a:schemeClr val="tx1"/>
                </a:solidFill>
                <a:effectLst/>
                <a:latin typeface="+mn-lt"/>
                <a:ea typeface="+mn-ea"/>
                <a:cs typeface="+mn-cs"/>
              </a:rPr>
              <a:t>Good games – and academic programs – intend to keep you near a state of Flow. Each game level is hard enough to be interesting but without triggering too much anxiety. It allows your skill to increase, but before boredom ensues, you are promoted to the next level. (Candy Crush Saga periodically made levels so difficult to achieve that people would buy their way through the frustration. Or, you could accept boredom and wait 30 minutes for your lost lives to be replenished. It was brilliantly designed to generate ~$1M per day in revenue.)</a:t>
            </a:r>
          </a:p>
          <a:p>
            <a:r>
              <a:rPr lang="en-CA" sz="1200" dirty="0"/>
              <a:t> </a:t>
            </a:r>
          </a:p>
          <a:p>
            <a:r>
              <a:rPr lang="en-CA" sz="1200" dirty="0"/>
              <a:t>Students find themselves in the anxiety region when they know the challenge is high but feel their skills are low. Students are in the boredom region when they overestimate their skills and don't appreciate the difficulty of the challenge. Or, students do not see the point of the challenge – or maybe it is indeed a pointless challenge – so there is no reason to make the effort of increasing one's skills. In other words, students are human.</a:t>
            </a:r>
          </a:p>
          <a:p>
            <a:r>
              <a:rPr lang="en-US" b="0" i="0" dirty="0">
                <a:solidFill>
                  <a:srgbClr val="5C6065"/>
                </a:solidFill>
                <a:effectLst/>
                <a:latin typeface="merriweather"/>
              </a:rPr>
              <a:t>(if you didn't care about succeeding, it would not cause anxiety or stress.)</a:t>
            </a:r>
            <a:endParaRPr lang="en-CA" sz="1200" dirty="0"/>
          </a:p>
          <a:p>
            <a:r>
              <a:rPr lang="en-CA" sz="1200" dirty="0"/>
              <a:t>————————————</a:t>
            </a:r>
          </a:p>
          <a:p>
            <a:r>
              <a:rPr lang="en-CA" sz="1200" dirty="0"/>
              <a:t>Teachers can often find themselves in a high state of flow when in the classroom. A teacher is in a state of flow when a student asks for a desperately needed break. Students may be at the end of their listening endurance but the teacher is not yet tired of talking. Marking, on the other hand, is usually below teachers' flow channel in the boredom region. An old professor said he taught for free but was paid a lot of money to mark. </a:t>
            </a:r>
          </a:p>
          <a:p>
            <a:endParaRPr lang="en-CA" sz="1200" dirty="0"/>
          </a:p>
          <a:p>
            <a:r>
              <a:rPr lang="en-CA" sz="1200" dirty="0"/>
              <a:t>https://www.bakadesuyo.com/2013/04/interview-author-cal-newport-on-how-you-can-become-an-expert-and-why-you-should-not-follow-your-passion/</a:t>
            </a:r>
          </a:p>
          <a:p>
            <a:r>
              <a:rPr lang="en-CA" sz="1200" dirty="0"/>
              <a:t>https://www.theatlantic.com/science/archive/2018/07/find-your-passion-is-terrible-advice/564932/ </a:t>
            </a:r>
          </a:p>
          <a:p>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9</a:t>
            </a:fld>
            <a:endParaRPr lang="en-GB"/>
          </a:p>
        </p:txBody>
      </p:sp>
    </p:spTree>
    <p:extLst>
      <p:ext uri="{BB962C8B-B14F-4D97-AF65-F5344CB8AC3E}">
        <p14:creationId xmlns:p14="http://schemas.microsoft.com/office/powerpoint/2010/main" val="185367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a:t>2016-09-01</a:t>
            </a:r>
          </a:p>
        </p:txBody>
      </p:sp>
      <p:sp>
        <p:nvSpPr>
          <p:cNvPr id="5" name="Footer Placeholder 4"/>
          <p:cNvSpPr>
            <a:spLocks noGrp="1"/>
          </p:cNvSpPr>
          <p:nvPr>
            <p:ph type="ftr" sz="quarter" idx="11"/>
          </p:nvPr>
        </p:nvSpPr>
        <p:spPr/>
        <p:txBody>
          <a:bodyPr/>
          <a:lstStyle/>
          <a:p>
            <a:r>
              <a:rPr lang="en-US" dirty="0"/>
              <a:t>IPC144 &amp; BTP100 ‘A’ labs</a:t>
            </a: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3/14/2022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3/14/2022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3/14/2022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a:lvl1pPr>
          </a:lstStyle>
          <a:p>
            <a:r>
              <a:rPr lang="en-US" dirty="0"/>
              <a:t>2016-09-01</a:t>
            </a:r>
          </a:p>
        </p:txBody>
      </p:sp>
      <p:sp>
        <p:nvSpPr>
          <p:cNvPr id="4" name="Footer Placeholder 3"/>
          <p:cNvSpPr>
            <a:spLocks noGrp="1"/>
          </p:cNvSpPr>
          <p:nvPr>
            <p:ph type="ftr" sz="quarter" idx="11"/>
          </p:nvPr>
        </p:nvSpPr>
        <p:spPr/>
        <p:txBody>
          <a:bodyPr/>
          <a:lstStyle/>
          <a:p>
            <a:r>
              <a:rPr lang="en-US" dirty="0"/>
              <a:t>IPC144 &amp; BTP100 ‘A’ labs</a:t>
            </a: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3/14/2022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3/14/2022</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grpSp>
        <p:nvGrpSpPr>
          <p:cNvPr id="7" name="line"/>
          <p:cNvGrpSpPr/>
          <p:nvPr userDrawn="1"/>
        </p:nvGrpSpPr>
        <p:grpSpPr bwMode="invGray">
          <a:xfrm>
            <a:off x="1522413" y="1514475"/>
            <a:ext cx="10569575"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CP4P </a:t>
            </a:r>
            <a:r>
              <a:rPr lang="en-US" sz="3600" dirty="0"/>
              <a:t>*  an </a:t>
            </a:r>
            <a:r>
              <a:rPr lang="en-US" sz="3600" dirty="0" err="1"/>
              <a:t>xTLA</a:t>
            </a:r>
            <a:br>
              <a:rPr lang="en-US" sz="3600" dirty="0"/>
            </a:br>
            <a:r>
              <a:rPr kumimoji="0" lang="en-US" sz="5400" b="1" i="0" u="none" strike="noStrike" kern="1200" cap="none" spc="0" normalizeH="0" baseline="0" noProof="0" dirty="0">
                <a:ln>
                  <a:noFill/>
                </a:ln>
                <a:solidFill>
                  <a:prstClr val="black">
                    <a:lumMod val="75000"/>
                    <a:lumOff val="25000"/>
                  </a:prstClr>
                </a:solidFill>
                <a:effectLst/>
                <a:highlight>
                  <a:srgbClr val="FFFF00"/>
                </a:highlight>
                <a:uLnTx/>
                <a:uFillTx/>
                <a:latin typeface="Arial"/>
                <a:ea typeface="+mn-ea"/>
                <a:cs typeface="+mn-cs"/>
              </a:rPr>
              <a:t>Turn on recording</a:t>
            </a:r>
            <a:br>
              <a:rPr lang="en-US" dirty="0"/>
            </a:br>
            <a:r>
              <a:rPr lang="en-US" dirty="0"/>
              <a:t>share screen</a:t>
            </a:r>
          </a:p>
        </p:txBody>
      </p:sp>
      <p:sp>
        <p:nvSpPr>
          <p:cNvPr id="7" name="Subtitle 6"/>
          <p:cNvSpPr>
            <a:spLocks noGrp="1"/>
          </p:cNvSpPr>
          <p:nvPr>
            <p:ph type="subTitle" idx="1"/>
          </p:nvPr>
        </p:nvSpPr>
        <p:spPr/>
        <p:txBody>
          <a:bodyPr/>
          <a:lstStyle/>
          <a:p>
            <a:pPr marL="457200" indent="-457200">
              <a:buFont typeface="Arial" panose="020B0604020202020204" pitchFamily="34" charset="0"/>
              <a:buChar char="•"/>
            </a:pPr>
            <a:r>
              <a:rPr lang="en-CA" dirty="0"/>
              <a:t>Computer Principles for Programmers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F9D-B2ED-4CC8-AB5A-1C454B6B3C88}"/>
              </a:ext>
            </a:extLst>
          </p:cNvPr>
          <p:cNvSpPr>
            <a:spLocks noGrp="1"/>
          </p:cNvSpPr>
          <p:nvPr>
            <p:ph type="title"/>
          </p:nvPr>
        </p:nvSpPr>
        <p:spPr/>
        <p:txBody>
          <a:bodyPr/>
          <a:lstStyle/>
          <a:p>
            <a:r>
              <a:rPr lang="en-CA" dirty="0"/>
              <a:t>Henry Ford sums up the mindsets:	</a:t>
            </a:r>
          </a:p>
        </p:txBody>
      </p:sp>
      <p:sp>
        <p:nvSpPr>
          <p:cNvPr id="3" name="Content Placeholder 2">
            <a:extLst>
              <a:ext uri="{FF2B5EF4-FFF2-40B4-BE49-F238E27FC236}">
                <a16:creationId xmlns:a16="http://schemas.microsoft.com/office/drawing/2014/main" id="{06941B60-E9F9-4491-8F12-5BC24B9D7CC6}"/>
              </a:ext>
            </a:extLst>
          </p:cNvPr>
          <p:cNvSpPr>
            <a:spLocks noGrp="1"/>
          </p:cNvSpPr>
          <p:nvPr>
            <p:ph idx="1"/>
          </p:nvPr>
        </p:nvSpPr>
        <p:spPr>
          <a:xfrm>
            <a:off x="1522414" y="1905000"/>
            <a:ext cx="9144000" cy="4953000"/>
          </a:xfrm>
        </p:spPr>
        <p:txBody>
          <a:bodyPr>
            <a:normAutofit/>
          </a:bodyPr>
          <a:lstStyle/>
          <a:p>
            <a:pPr marL="0" indent="0" algn="ctr">
              <a:lnSpc>
                <a:spcPct val="100000"/>
              </a:lnSpc>
              <a:spcBef>
                <a:spcPts val="0"/>
              </a:spcBef>
              <a:buNone/>
            </a:pPr>
            <a:r>
              <a:rPr lang="en-US" sz="4400" dirty="0"/>
              <a:t>Whether you</a:t>
            </a:r>
            <a:br>
              <a:rPr lang="en-US" sz="5400" dirty="0"/>
            </a:br>
            <a:r>
              <a:rPr lang="en-US" sz="5400" dirty="0"/>
              <a:t>Think You Can</a:t>
            </a:r>
            <a:br>
              <a:rPr lang="en-US" sz="5400" dirty="0"/>
            </a:br>
            <a:r>
              <a:rPr lang="en-US" sz="4400" dirty="0"/>
              <a:t>or</a:t>
            </a:r>
            <a:br>
              <a:rPr lang="en-US" sz="5400" dirty="0"/>
            </a:br>
            <a:r>
              <a:rPr lang="en-US" sz="5400" dirty="0"/>
              <a:t>Think You Can’t,</a:t>
            </a:r>
          </a:p>
          <a:p>
            <a:pPr marL="0" indent="0" algn="ctr">
              <a:buNone/>
            </a:pPr>
            <a:r>
              <a:rPr lang="en-US" sz="5400" i="1" dirty="0"/>
              <a:t>you're right.</a:t>
            </a:r>
            <a:endParaRPr lang="en-CA" sz="5400" i="1" dirty="0"/>
          </a:p>
        </p:txBody>
      </p:sp>
    </p:spTree>
    <p:extLst>
      <p:ext uri="{BB962C8B-B14F-4D97-AF65-F5344CB8AC3E}">
        <p14:creationId xmlns:p14="http://schemas.microsoft.com/office/powerpoint/2010/main" val="26452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p:stCondLst>
                              <p:cond delay="4350"/>
                            </p:stCondLst>
                            <p:childTnLst>
                              <p:par>
                                <p:cTn id="9" presetID="10" presetClass="entr" presetSubtype="0" fill="hold" grpId="0" nodeType="afterEffect">
                                  <p:stCondLst>
                                    <p:cond delay="0"/>
                                  </p:stCondLst>
                                  <p:iterate type="wd">
                                    <p:tmPct val="5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85029-965E-4756-BB2D-FC954DC46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20" y="0"/>
            <a:ext cx="10676785" cy="6857999"/>
          </a:xfrm>
          <a:prstGeom prst="rect">
            <a:avLst/>
          </a:prstGeom>
        </p:spPr>
      </p:pic>
    </p:spTree>
    <p:extLst>
      <p:ext uri="{BB962C8B-B14F-4D97-AF65-F5344CB8AC3E}">
        <p14:creationId xmlns:p14="http://schemas.microsoft.com/office/powerpoint/2010/main" val="180864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7B2-ADF4-41B9-967E-3B74D80E9987}"/>
              </a:ext>
            </a:extLst>
          </p:cNvPr>
          <p:cNvSpPr>
            <a:spLocks noGrp="1"/>
          </p:cNvSpPr>
          <p:nvPr>
            <p:ph type="title"/>
          </p:nvPr>
        </p:nvSpPr>
        <p:spPr/>
        <p:txBody>
          <a:bodyPr/>
          <a:lstStyle/>
          <a:p>
            <a:endParaRPr lang="en-CA" dirty="0"/>
          </a:p>
        </p:txBody>
      </p:sp>
      <p:sp>
        <p:nvSpPr>
          <p:cNvPr id="3" name="TextBox 2">
            <a:extLst>
              <a:ext uri="{FF2B5EF4-FFF2-40B4-BE49-F238E27FC236}">
                <a16:creationId xmlns:a16="http://schemas.microsoft.com/office/drawing/2014/main" id="{B08A9B9F-2038-4E74-A072-5F9DB0C962D3}"/>
              </a:ext>
            </a:extLst>
          </p:cNvPr>
          <p:cNvSpPr txBox="1"/>
          <p:nvPr/>
        </p:nvSpPr>
        <p:spPr>
          <a:xfrm>
            <a:off x="1065213" y="1524000"/>
            <a:ext cx="10058398" cy="4623573"/>
          </a:xfrm>
          <a:prstGeom prst="rect">
            <a:avLst/>
          </a:prstGeom>
          <a:noFill/>
        </p:spPr>
        <p:txBody>
          <a:bodyPr wrap="square" rtlCol="0">
            <a:spAutoFit/>
          </a:bodyPr>
          <a:lstStyle/>
          <a:p>
            <a:pPr algn="ctr">
              <a:lnSpc>
                <a:spcPct val="125000"/>
              </a:lnSpc>
            </a:pPr>
            <a:r>
              <a:rPr lang="en-US" sz="6000" dirty="0"/>
              <a:t>There is a past version of yourself ridiculously proud of who you are today. </a:t>
            </a:r>
            <a:br>
              <a:rPr lang="en-US" sz="6000" dirty="0"/>
            </a:br>
            <a:r>
              <a:rPr lang="en-US" sz="6000" dirty="0"/>
              <a:t>– Rabbi Brian</a:t>
            </a:r>
            <a:endParaRPr lang="en-CA" sz="6000" dirty="0"/>
          </a:p>
        </p:txBody>
      </p:sp>
    </p:spTree>
    <p:extLst>
      <p:ext uri="{BB962C8B-B14F-4D97-AF65-F5344CB8AC3E}">
        <p14:creationId xmlns:p14="http://schemas.microsoft.com/office/powerpoint/2010/main" val="26879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B5F63-B62A-48A1-BC6B-1E89ED219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13" y="0"/>
            <a:ext cx="7655442" cy="6857999"/>
          </a:xfrm>
          <a:prstGeom prst="rect">
            <a:avLst/>
          </a:prstGeom>
        </p:spPr>
      </p:pic>
      <p:sp>
        <p:nvSpPr>
          <p:cNvPr id="6" name="TextBox 5">
            <a:extLst>
              <a:ext uri="{FF2B5EF4-FFF2-40B4-BE49-F238E27FC236}">
                <a16:creationId xmlns:a16="http://schemas.microsoft.com/office/drawing/2014/main" id="{4C715652-064A-4BDE-8C43-E00475488390}"/>
              </a:ext>
            </a:extLst>
          </p:cNvPr>
          <p:cNvSpPr txBox="1"/>
          <p:nvPr/>
        </p:nvSpPr>
        <p:spPr>
          <a:xfrm>
            <a:off x="760412" y="889843"/>
            <a:ext cx="3962400" cy="5078313"/>
          </a:xfrm>
          <a:prstGeom prst="rect">
            <a:avLst/>
          </a:prstGeom>
          <a:noFill/>
        </p:spPr>
        <p:txBody>
          <a:bodyPr wrap="square" rtlCol="0">
            <a:spAutoFit/>
          </a:bodyPr>
          <a:lstStyle/>
          <a:p>
            <a:pPr>
              <a:lnSpc>
                <a:spcPct val="90000"/>
              </a:lnSpc>
            </a:pPr>
            <a:r>
              <a:rPr lang="en-GB" sz="7200" dirty="0"/>
              <a:t>Do unto yourself as you </a:t>
            </a:r>
            <a:br>
              <a:rPr lang="en-GB" sz="7200" dirty="0"/>
            </a:br>
            <a:r>
              <a:rPr lang="en-GB" sz="7200" dirty="0"/>
              <a:t>do unto others. </a:t>
            </a:r>
          </a:p>
        </p:txBody>
      </p:sp>
    </p:spTree>
    <p:extLst>
      <p:ext uri="{BB962C8B-B14F-4D97-AF65-F5344CB8AC3E}">
        <p14:creationId xmlns:p14="http://schemas.microsoft.com/office/powerpoint/2010/main" val="21826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e all suck in the beginning until we get over ourselves (we'll suck until it's fine), show up everyday, keep trying without ego.">
            <a:extLst>
              <a:ext uri="{FF2B5EF4-FFF2-40B4-BE49-F238E27FC236}">
                <a16:creationId xmlns:a16="http://schemas.microsoft.com/office/drawing/2014/main" id="{2924A52F-349E-4D54-926A-698DAF01E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0"/>
            <a:ext cx="9144000" cy="6858000"/>
          </a:xfrm>
          <a:prstGeom prst="rect">
            <a:avLst/>
          </a:prstGeom>
        </p:spPr>
      </p:pic>
    </p:spTree>
    <p:extLst>
      <p:ext uri="{BB962C8B-B14F-4D97-AF65-F5344CB8AC3E}">
        <p14:creationId xmlns:p14="http://schemas.microsoft.com/office/powerpoint/2010/main" val="278102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p:txBody>
          <a:bodyPr/>
          <a:lstStyle/>
          <a:p>
            <a:r>
              <a:rPr lang="en-US" dirty="0"/>
              <a:t>Working like a programmer</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760414" y="1905000"/>
            <a:ext cx="9448798" cy="4267200"/>
          </a:xfrm>
        </p:spPr>
        <p:txBody>
          <a:bodyPr>
            <a:normAutofit/>
          </a:bodyPr>
          <a:lstStyle/>
          <a:p>
            <a:pPr marL="0" indent="0">
              <a:buNone/>
            </a:pPr>
            <a:r>
              <a:rPr lang="en-US" sz="5400" dirty="0"/>
              <a:t>1.  WHAT do programmers do?</a:t>
            </a:r>
          </a:p>
          <a:p>
            <a:pPr marL="0" indent="0">
              <a:buNone/>
            </a:pPr>
            <a:r>
              <a:rPr lang="en-US" sz="5400" dirty="0"/>
              <a:t>2.  HOW do programmers do it?</a:t>
            </a:r>
          </a:p>
          <a:p>
            <a:pPr marL="0" indent="0">
              <a:buNone/>
            </a:pPr>
            <a:r>
              <a:rPr lang="en-US" sz="5400" dirty="0"/>
              <a:t>3.  WHY do programmers do it?</a:t>
            </a:r>
          </a:p>
        </p:txBody>
      </p:sp>
    </p:spTree>
    <p:extLst>
      <p:ext uri="{BB962C8B-B14F-4D97-AF65-F5344CB8AC3E}">
        <p14:creationId xmlns:p14="http://schemas.microsoft.com/office/powerpoint/2010/main" val="21992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a:xfrm>
            <a:off x="1522414" y="274638"/>
            <a:ext cx="9905998" cy="1020762"/>
          </a:xfrm>
        </p:spPr>
        <p:txBody>
          <a:bodyPr/>
          <a:lstStyle/>
          <a:p>
            <a:r>
              <a:rPr lang="en-US" dirty="0"/>
              <a:t>Working like a programmer — start with why</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760414" y="1905000"/>
            <a:ext cx="10515598" cy="4267200"/>
          </a:xfrm>
        </p:spPr>
        <p:txBody>
          <a:bodyPr>
            <a:normAutofit/>
          </a:bodyPr>
          <a:lstStyle/>
          <a:p>
            <a:pPr marL="0" indent="0">
              <a:buNone/>
              <a:tabLst>
                <a:tab pos="6005513" algn="l"/>
              </a:tabLst>
            </a:pPr>
            <a:r>
              <a:rPr lang="en-US" sz="5400" dirty="0"/>
              <a:t>3.  WHY do we do it?		Purpose.</a:t>
            </a:r>
          </a:p>
          <a:p>
            <a:pPr marL="0" indent="0">
              <a:buNone/>
              <a:tabLst>
                <a:tab pos="6005513" algn="l"/>
              </a:tabLst>
            </a:pPr>
            <a:r>
              <a:rPr lang="en-US" sz="5400" dirty="0"/>
              <a:t>2.  HOW do we do it?		Mastery.</a:t>
            </a:r>
          </a:p>
          <a:p>
            <a:pPr marL="0" indent="0">
              <a:buNone/>
              <a:tabLst>
                <a:tab pos="6005513" algn="l"/>
              </a:tabLst>
            </a:pPr>
            <a:r>
              <a:rPr lang="en-US" sz="5400" dirty="0"/>
              <a:t>1.  WHAT do we do?		Autonomy.</a:t>
            </a:r>
          </a:p>
        </p:txBody>
      </p:sp>
    </p:spTree>
    <p:extLst>
      <p:ext uri="{BB962C8B-B14F-4D97-AF65-F5344CB8AC3E}">
        <p14:creationId xmlns:p14="http://schemas.microsoft.com/office/powerpoint/2010/main" val="39392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E855-D3E2-4CE9-A21C-4FBBB4AA16EC}"/>
              </a:ext>
            </a:extLst>
          </p:cNvPr>
          <p:cNvSpPr>
            <a:spLocks noGrp="1"/>
          </p:cNvSpPr>
          <p:nvPr>
            <p:ph type="title"/>
          </p:nvPr>
        </p:nvSpPr>
        <p:spPr/>
        <p:txBody>
          <a:bodyPr/>
          <a:lstStyle/>
          <a:p>
            <a:pPr algn="ctr"/>
            <a:r>
              <a:rPr lang="en-CA" dirty="0"/>
              <a:t>Make feeling wrong worthwhile…</a:t>
            </a:r>
            <a:br>
              <a:rPr lang="en-CA" dirty="0"/>
            </a:br>
            <a:r>
              <a:rPr lang="en-CA" sz="2800" i="1" u="sng" dirty="0"/>
              <a:t>fill in the blanks</a:t>
            </a:r>
            <a:endParaRPr lang="en-CA" i="1" u="sng" dirty="0"/>
          </a:p>
        </p:txBody>
      </p:sp>
      <p:sp>
        <p:nvSpPr>
          <p:cNvPr id="3" name="Content Placeholder 2">
            <a:extLst>
              <a:ext uri="{FF2B5EF4-FFF2-40B4-BE49-F238E27FC236}">
                <a16:creationId xmlns:a16="http://schemas.microsoft.com/office/drawing/2014/main" id="{F2ECF066-A876-470E-8E95-EC84AE94A2BD}"/>
              </a:ext>
            </a:extLst>
          </p:cNvPr>
          <p:cNvSpPr>
            <a:spLocks noGrp="1"/>
          </p:cNvSpPr>
          <p:nvPr>
            <p:ph idx="1"/>
          </p:nvPr>
        </p:nvSpPr>
        <p:spPr>
          <a:xfrm>
            <a:off x="1522414" y="1905000"/>
            <a:ext cx="9829798" cy="4267200"/>
          </a:xfrm>
        </p:spPr>
        <p:txBody>
          <a:bodyPr>
            <a:normAutofit/>
          </a:bodyPr>
          <a:lstStyle/>
          <a:p>
            <a:pPr marL="0" indent="0">
              <a:buNone/>
            </a:pPr>
            <a:r>
              <a:rPr lang="en-CA" b="1" dirty="0"/>
              <a:t>I will do</a:t>
            </a:r>
            <a:r>
              <a:rPr lang="en-CA" dirty="0"/>
              <a:t>	 </a:t>
            </a:r>
            <a:r>
              <a:rPr lang="en-CA" u="sng" dirty="0"/>
              <a:t>	</a:t>
            </a:r>
            <a:r>
              <a:rPr lang="en-CA" i="1" u="sng" dirty="0"/>
              <a:t>this thing 					 	</a:t>
            </a:r>
          </a:p>
          <a:p>
            <a:pPr marL="0" indent="0">
              <a:buNone/>
            </a:pPr>
            <a:r>
              <a:rPr lang="en-CA" b="1" dirty="0"/>
              <a:t>in order to</a:t>
            </a:r>
            <a:r>
              <a:rPr lang="en-CA" dirty="0"/>
              <a:t>	 </a:t>
            </a:r>
            <a:r>
              <a:rPr lang="en-CA" u="sng" dirty="0"/>
              <a:t>	</a:t>
            </a:r>
            <a:r>
              <a:rPr lang="en-CA" i="1" u="sng" dirty="0"/>
              <a:t>complete this work, </a:t>
            </a:r>
            <a:r>
              <a:rPr lang="en-US" i="1" u="sng" dirty="0"/>
              <a:t>achieve this goal </a:t>
            </a:r>
            <a:r>
              <a:rPr lang="en-CA" i="1" u="sng" dirty="0"/>
              <a:t>	</a:t>
            </a:r>
          </a:p>
          <a:p>
            <a:pPr marL="0" indent="0">
              <a:buNone/>
            </a:pPr>
            <a:r>
              <a:rPr lang="en-CA" b="1" dirty="0"/>
              <a:t>so that</a:t>
            </a:r>
            <a:r>
              <a:rPr lang="en-CA" dirty="0"/>
              <a:t>  	 </a:t>
            </a:r>
            <a:r>
              <a:rPr lang="en-CA" u="sng" dirty="0"/>
              <a:t>	</a:t>
            </a:r>
            <a:r>
              <a:rPr lang="en-CA" i="1" u="sng" dirty="0"/>
              <a:t>it will make this difference			</a:t>
            </a:r>
          </a:p>
          <a:p>
            <a:r>
              <a:rPr lang="en-CA" dirty="0"/>
              <a:t>Establish your Autonomy</a:t>
            </a:r>
          </a:p>
          <a:p>
            <a:r>
              <a:rPr lang="en-CA" dirty="0"/>
              <a:t>Develop your Mastery</a:t>
            </a:r>
          </a:p>
          <a:p>
            <a:r>
              <a:rPr lang="en-CA" dirty="0"/>
              <a:t>Fulfill your Purpose</a:t>
            </a:r>
          </a:p>
        </p:txBody>
      </p:sp>
    </p:spTree>
    <p:extLst>
      <p:ext uri="{BB962C8B-B14F-4D97-AF65-F5344CB8AC3E}">
        <p14:creationId xmlns:p14="http://schemas.microsoft.com/office/powerpoint/2010/main" val="38410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Program</a:t>
            </a:r>
            <a:endParaRPr lang="en-CA" dirty="0"/>
          </a:p>
        </p:txBody>
      </p:sp>
      <p:sp>
        <p:nvSpPr>
          <p:cNvPr id="3" name="Content Placeholder 2"/>
          <p:cNvSpPr>
            <a:spLocks noGrp="1"/>
          </p:cNvSpPr>
          <p:nvPr>
            <p:ph idx="1"/>
          </p:nvPr>
        </p:nvSpPr>
        <p:spPr/>
        <p:txBody>
          <a:bodyPr>
            <a:normAutofit/>
          </a:bodyPr>
          <a:lstStyle/>
          <a:p>
            <a:r>
              <a:rPr lang="en-CA" dirty="0"/>
              <a:t>Programming is hard. </a:t>
            </a:r>
          </a:p>
          <a:p>
            <a:pPr lvl="1"/>
            <a:r>
              <a:rPr lang="en-CA" dirty="0"/>
              <a:t>If it was easy, no one would pay us to do it.</a:t>
            </a:r>
          </a:p>
          <a:p>
            <a:r>
              <a:rPr lang="en-CA" dirty="0"/>
              <a:t>Learning is hard. </a:t>
            </a:r>
          </a:p>
          <a:p>
            <a:pPr lvl="1"/>
            <a:r>
              <a:rPr lang="en-CA" dirty="0"/>
              <a:t>If it was easy, it would be called doing.</a:t>
            </a:r>
          </a:p>
          <a:p>
            <a:r>
              <a:rPr lang="en-CA" dirty="0"/>
              <a:t>So, learning to program is doubly hard.</a:t>
            </a:r>
          </a:p>
          <a:p>
            <a:pPr lvl="1"/>
            <a:r>
              <a:rPr lang="en-US" dirty="0"/>
              <a:t>We're going to feel wrong a lot through this process.</a:t>
            </a:r>
            <a:endParaRPr lang="en-CA" dirty="0"/>
          </a:p>
        </p:txBody>
      </p:sp>
    </p:spTree>
    <p:extLst>
      <p:ext uri="{BB962C8B-B14F-4D97-AF65-F5344CB8AC3E}">
        <p14:creationId xmlns:p14="http://schemas.microsoft.com/office/powerpoint/2010/main" val="425203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childTnLst>
                                </p:cTn>
                              </p:par>
                            </p:childTnLst>
                          </p:cTn>
                        </p:par>
                        <p:par>
                          <p:cTn id="21" fill="hold">
                            <p:stCondLst>
                              <p:cond delay="2000"/>
                            </p:stCondLst>
                            <p:childTnLst>
                              <p:par>
                                <p:cTn id="22" presetID="10" presetClass="entr" presetSubtype="0" fill="hold" grpId="0" nodeType="afterEffect">
                                  <p:stCondLst>
                                    <p:cond delay="15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childTnLst>
                                </p:cTn>
                              </p:par>
                            </p:childTnLst>
                          </p:cTn>
                        </p:par>
                        <p:par>
                          <p:cTn id="25" fill="hold">
                            <p:stCondLst>
                              <p:cond delay="5500"/>
                            </p:stCondLst>
                            <p:childTnLst>
                              <p:par>
                                <p:cTn id="26" presetID="10" presetClass="entr" presetSubtype="0" fill="hold" grpId="0" nodeType="afterEffect">
                                  <p:stCondLst>
                                    <p:cond delay="1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wile e coyote runs off cliff"/>
          <p:cNvPicPr/>
          <p:nvPr/>
        </p:nvPicPr>
        <p:blipFill rotWithShape="1">
          <a:blip r:embed="rId3" cstate="print">
            <a:extLst>
              <a:ext uri="{28A0092B-C50C-407E-A947-70E740481C1C}">
                <a14:useLocalDpi xmlns:a14="http://schemas.microsoft.com/office/drawing/2010/main" val="0"/>
              </a:ext>
            </a:extLst>
          </a:blip>
          <a:srcRect/>
          <a:stretch/>
        </p:blipFill>
        <p:spPr bwMode="auto">
          <a:xfrm>
            <a:off x="3122612" y="2794635"/>
            <a:ext cx="5943600" cy="3834765"/>
          </a:xfrm>
          <a:prstGeom prst="rect">
            <a:avLst/>
          </a:prstGeom>
          <a:noFill/>
          <a:ln>
            <a:noFill/>
          </a:ln>
        </p:spPr>
      </p:pic>
      <p:sp>
        <p:nvSpPr>
          <p:cNvPr id="2" name="Title 1"/>
          <p:cNvSpPr>
            <a:spLocks noGrp="1"/>
          </p:cNvSpPr>
          <p:nvPr>
            <p:ph type="title"/>
          </p:nvPr>
        </p:nvSpPr>
        <p:spPr/>
        <p:txBody>
          <a:bodyPr/>
          <a:lstStyle/>
          <a:p>
            <a:r>
              <a:rPr lang="en-US" dirty="0"/>
              <a:t>Programming: things to get used to</a:t>
            </a:r>
            <a:endParaRPr lang="en-CA" dirty="0"/>
          </a:p>
        </p:txBody>
      </p:sp>
      <p:sp>
        <p:nvSpPr>
          <p:cNvPr id="3" name="Content Placeholder 2"/>
          <p:cNvSpPr>
            <a:spLocks noGrp="1"/>
          </p:cNvSpPr>
          <p:nvPr>
            <p:ph idx="1"/>
          </p:nvPr>
        </p:nvSpPr>
        <p:spPr>
          <a:xfrm>
            <a:off x="1522414" y="1752600"/>
            <a:ext cx="9982198" cy="4678362"/>
          </a:xfrm>
        </p:spPr>
        <p:txBody>
          <a:bodyPr>
            <a:normAutofit/>
          </a:bodyPr>
          <a:lstStyle/>
          <a:p>
            <a:r>
              <a:rPr lang="en-CA" dirty="0"/>
              <a:t>How does it feel to be wrong?</a:t>
            </a:r>
          </a:p>
          <a:p>
            <a:pPr>
              <a:spcBef>
                <a:spcPts val="600"/>
              </a:spcBef>
            </a:pPr>
            <a:r>
              <a:rPr lang="en-CA" dirty="0"/>
              <a:t>Being wrong feels like being right…</a:t>
            </a:r>
            <a:br>
              <a:rPr lang="en-CA" dirty="0"/>
            </a:br>
            <a:r>
              <a:rPr lang="en-CA" dirty="0"/>
              <a:t>until you </a:t>
            </a:r>
            <a:r>
              <a:rPr lang="en-CA" i="1" dirty="0"/>
              <a:t>realize</a:t>
            </a:r>
            <a:r>
              <a:rPr lang="en-CA" dirty="0"/>
              <a:t> you’re wrong, like Wile E. Coyote</a:t>
            </a:r>
          </a:p>
          <a:p>
            <a:pPr>
              <a:spcBef>
                <a:spcPts val="600"/>
              </a:spcBef>
            </a:pPr>
            <a:r>
              <a:rPr lang="en-CA" dirty="0"/>
              <a:t>The only real mistake is the one </a:t>
            </a:r>
            <a:br>
              <a:rPr lang="en-CA" dirty="0"/>
            </a:br>
            <a:r>
              <a:rPr lang="en-CA" dirty="0"/>
              <a:t>from which we learn nothing. – Henry Ford</a:t>
            </a:r>
          </a:p>
          <a:p>
            <a:pPr>
              <a:spcBef>
                <a:spcPts val="600"/>
              </a:spcBef>
            </a:pPr>
            <a:endParaRPr lang="en-CA" dirty="0"/>
          </a:p>
        </p:txBody>
      </p:sp>
    </p:spTree>
    <p:extLst>
      <p:ext uri="{BB962C8B-B14F-4D97-AF65-F5344CB8AC3E}">
        <p14:creationId xmlns:p14="http://schemas.microsoft.com/office/powerpoint/2010/main" val="311401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4"/>
                                        </p:tgtEl>
                                      </p:cBhvr>
                                    </p:animEffect>
                                    <p:set>
                                      <p:cBhvr>
                                        <p:cTn id="17" dur="1" fill="hold">
                                          <p:stCondLst>
                                            <p:cond delay="19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50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2" y="381000"/>
            <a:ext cx="10287000" cy="1020762"/>
          </a:xfrm>
        </p:spPr>
        <p:txBody>
          <a:bodyPr anchor="ctr">
            <a:normAutofit fontScale="90000"/>
          </a:bodyPr>
          <a:lstStyle/>
          <a:p>
            <a:r>
              <a:rPr lang="en-CA" dirty="0"/>
              <a:t>Small Problems Quiz: 	</a:t>
            </a:r>
            <a:r>
              <a:rPr lang="en-CA"/>
              <a:t>   </a:t>
            </a:r>
            <a:r>
              <a:rPr lang="en-CA" sz="2200" i="1"/>
              <a:t>(</a:t>
            </a:r>
            <a:r>
              <a:rPr lang="en-CA" sz="2200" i="1" dirty="0"/>
              <a:t>click once to start </a:t>
            </a:r>
            <a:r>
              <a:rPr lang="en-CA" sz="2200" i="1"/>
              <a:t>slide timer)</a:t>
            </a:r>
            <a:br>
              <a:rPr lang="en-CA" dirty="0"/>
            </a:br>
            <a:r>
              <a:rPr lang="en-CA" dirty="0"/>
              <a:t>3 questions, 20 seconds each to </a:t>
            </a:r>
            <a:r>
              <a:rPr lang="en-CA" i="1" dirty="0"/>
              <a:t>note </a:t>
            </a:r>
            <a:r>
              <a:rPr lang="en-CA" dirty="0"/>
              <a:t>the answer.</a:t>
            </a:r>
          </a:p>
        </p:txBody>
      </p:sp>
      <p:sp>
        <p:nvSpPr>
          <p:cNvPr id="6" name="Content Placeholder 5"/>
          <p:cNvSpPr>
            <a:spLocks noGrp="1"/>
          </p:cNvSpPr>
          <p:nvPr>
            <p:ph idx="1"/>
          </p:nvPr>
        </p:nvSpPr>
        <p:spPr>
          <a:xfrm>
            <a:off x="1522412" y="1828800"/>
            <a:ext cx="10058400" cy="4267200"/>
          </a:xfrm>
        </p:spPr>
        <p:txBody>
          <a:bodyPr>
            <a:normAutofit fontScale="92500"/>
          </a:bodyPr>
          <a:lstStyle/>
          <a:p>
            <a:pPr marL="0" indent="0">
              <a:buNone/>
            </a:pPr>
            <a:r>
              <a:rPr lang="en-CA" dirty="0"/>
              <a:t>A bat and a ball cost $1.10 in total. </a:t>
            </a:r>
            <a:br>
              <a:rPr lang="en-CA" dirty="0"/>
            </a:br>
            <a:r>
              <a:rPr lang="en-CA" dirty="0"/>
              <a:t>The bat costs $1.00 more than the ball. </a:t>
            </a:r>
            <a:br>
              <a:rPr lang="en-CA" dirty="0"/>
            </a:br>
            <a:r>
              <a:rPr lang="en-CA" dirty="0"/>
              <a:t>How much does the ball cost?</a:t>
            </a:r>
          </a:p>
          <a:p>
            <a:pPr marL="0" indent="0">
              <a:buNone/>
            </a:pPr>
            <a:r>
              <a:rPr lang="en-CA" dirty="0"/>
              <a:t>If it takes 5 machines 5 minutes to make 5 widgets, </a:t>
            </a:r>
            <a:br>
              <a:rPr lang="en-CA" dirty="0"/>
            </a:br>
            <a:r>
              <a:rPr lang="en-CA" dirty="0"/>
              <a:t>how long would it take 100 machines to make 100 widgets?</a:t>
            </a:r>
          </a:p>
          <a:p>
            <a:pPr marL="0" indent="0">
              <a:buNone/>
            </a:pPr>
            <a:r>
              <a:rPr lang="en-CA" dirty="0"/>
              <a:t>In a lake, there is a patch of lily pads. </a:t>
            </a:r>
            <a:br>
              <a:rPr lang="en-CA" dirty="0"/>
            </a:br>
            <a:r>
              <a:rPr lang="en-CA" dirty="0"/>
              <a:t>Every day, the patch </a:t>
            </a:r>
            <a:r>
              <a:rPr lang="en-CA" b="1" dirty="0"/>
              <a:t>doubles</a:t>
            </a:r>
            <a:r>
              <a:rPr lang="en-CA" dirty="0"/>
              <a:t> in size.</a:t>
            </a:r>
            <a:br>
              <a:rPr lang="en-CA" dirty="0"/>
            </a:br>
            <a:r>
              <a:rPr lang="en-CA" dirty="0"/>
              <a:t>If it takes </a:t>
            </a:r>
            <a:r>
              <a:rPr lang="en-CA" b="1" dirty="0"/>
              <a:t>48</a:t>
            </a:r>
            <a:r>
              <a:rPr lang="en-CA" dirty="0"/>
              <a:t> days for the patch to cover the entire lake, </a:t>
            </a:r>
            <a:br>
              <a:rPr lang="en-CA" dirty="0"/>
            </a:br>
            <a:r>
              <a:rPr lang="en-CA" dirty="0"/>
              <a:t>how long would it take for the patch to cover </a:t>
            </a:r>
            <a:r>
              <a:rPr lang="en-CA" b="1" dirty="0"/>
              <a:t>half</a:t>
            </a:r>
            <a:r>
              <a:rPr lang="en-CA" dirty="0"/>
              <a:t> of the lake?</a:t>
            </a:r>
          </a:p>
          <a:p>
            <a:pPr marL="0" indent="0">
              <a:buNone/>
            </a:pPr>
            <a:endParaRPr lang="en-CA" dirty="0"/>
          </a:p>
        </p:txBody>
      </p:sp>
    </p:spTree>
    <p:extLst>
      <p:ext uri="{BB962C8B-B14F-4D97-AF65-F5344CB8AC3E}">
        <p14:creationId xmlns:p14="http://schemas.microsoft.com/office/powerpoint/2010/main" val="167506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20000"/>
                                  </p:stCondLst>
                                  <p:childTnLst>
                                    <p:animEffect transition="out" filter="fade">
                                      <p:cBhvr>
                                        <p:cTn id="10" dur="1000"/>
                                        <p:tgtEl>
                                          <p:spTgt spid="6">
                                            <p:txEl>
                                              <p:pRg st="0" end="0"/>
                                            </p:txEl>
                                          </p:spTgt>
                                        </p:tgtEl>
                                      </p:cBhvr>
                                    </p:animEffect>
                                    <p:set>
                                      <p:cBhvr>
                                        <p:cTn id="11" dur="1" fill="hold">
                                          <p:stCondLst>
                                            <p:cond delay="999"/>
                                          </p:stCondLst>
                                        </p:cTn>
                                        <p:tgtEl>
                                          <p:spTgt spid="6">
                                            <p:txEl>
                                              <p:pRg st="0" end="0"/>
                                            </p:txEl>
                                          </p:spTgt>
                                        </p:tgtEl>
                                        <p:attrNameLst>
                                          <p:attrName>style.visibility</p:attrName>
                                        </p:attrNameLst>
                                      </p:cBhvr>
                                      <p:to>
                                        <p:strVal val="hidden"/>
                                      </p:to>
                                    </p:set>
                                  </p:childTnLst>
                                </p:cTn>
                              </p:par>
                            </p:childTnLst>
                          </p:cTn>
                        </p:par>
                        <p:par>
                          <p:cTn id="12" fill="hold">
                            <p:stCondLst>
                              <p:cond delay="2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22000"/>
                            </p:stCondLst>
                            <p:childTnLst>
                              <p:par>
                                <p:cTn id="17" presetID="10" presetClass="exit" presetSubtype="0" fill="hold" nodeType="afterEffect">
                                  <p:stCondLst>
                                    <p:cond delay="20000"/>
                                  </p:stCondLst>
                                  <p:childTnLst>
                                    <p:animEffect transition="out" filter="fade">
                                      <p:cBhvr>
                                        <p:cTn id="18" dur="1000"/>
                                        <p:tgtEl>
                                          <p:spTgt spid="6">
                                            <p:txEl>
                                              <p:pRg st="1" end="1"/>
                                            </p:txEl>
                                          </p:spTgt>
                                        </p:tgtEl>
                                      </p:cBhvr>
                                    </p:animEffect>
                                    <p:set>
                                      <p:cBhvr>
                                        <p:cTn id="19" dur="1" fill="hold">
                                          <p:stCondLst>
                                            <p:cond delay="999"/>
                                          </p:stCondLst>
                                        </p:cTn>
                                        <p:tgtEl>
                                          <p:spTgt spid="6">
                                            <p:txEl>
                                              <p:pRg st="1" end="1"/>
                                            </p:txEl>
                                          </p:spTgt>
                                        </p:tgtEl>
                                        <p:attrNameLst>
                                          <p:attrName>style.visibility</p:attrName>
                                        </p:attrNameLst>
                                      </p:cBhvr>
                                      <p:to>
                                        <p:strVal val="hidden"/>
                                      </p:to>
                                    </p:set>
                                  </p:childTnLst>
                                </p:cTn>
                              </p:par>
                            </p:childTnLst>
                          </p:cTn>
                        </p:par>
                        <p:par>
                          <p:cTn id="20" fill="hold">
                            <p:stCondLst>
                              <p:cond delay="43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43500"/>
                            </p:stCondLst>
                            <p:childTnLst>
                              <p:par>
                                <p:cTn id="25" presetID="10" presetClass="exit" presetSubtype="0" fill="hold" nodeType="afterEffect">
                                  <p:stCondLst>
                                    <p:cond delay="20000"/>
                                  </p:stCondLst>
                                  <p:childTnLst>
                                    <p:animEffect transition="out" filter="fade">
                                      <p:cBhvr>
                                        <p:cTn id="26" dur="1000"/>
                                        <p:tgtEl>
                                          <p:spTgt spid="6">
                                            <p:txEl>
                                              <p:pRg st="2" end="2"/>
                                            </p:txEl>
                                          </p:spTgt>
                                        </p:tgtEl>
                                      </p:cBhvr>
                                    </p:animEffect>
                                    <p:set>
                                      <p:cBhvr>
                                        <p:cTn id="27" dur="1" fill="hold">
                                          <p:stCondLst>
                                            <p:cond delay="999"/>
                                          </p:stCondLst>
                                        </p:cTn>
                                        <p:tgtEl>
                                          <p:spTgt spid="6">
                                            <p:txEl>
                                              <p:pRg st="2" end="2"/>
                                            </p:txEl>
                                          </p:spTgt>
                                        </p:tgtEl>
                                        <p:attrNameLst>
                                          <p:attrName>style.visibility</p:attrName>
                                        </p:attrNameLst>
                                      </p:cBhvr>
                                      <p:to>
                                        <p:strVal val="hidden"/>
                                      </p:to>
                                    </p:set>
                                  </p:childTnLst>
                                </p:cTn>
                              </p:par>
                            </p:childTnLst>
                          </p:cTn>
                        </p:par>
                        <p:par>
                          <p:cTn id="28" fill="hold">
                            <p:stCondLst>
                              <p:cond delay="64500"/>
                            </p:stCondLst>
                            <p:childTnLst>
                              <p:par>
                                <p:cTn id="29" presetID="10" presetClass="entr" presetSubtype="0" fill="hold" grpId="1"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6" grpId="1"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F9D-B2ED-4CC8-AB5A-1C454B6B3C88}"/>
              </a:ext>
            </a:extLst>
          </p:cNvPr>
          <p:cNvSpPr>
            <a:spLocks noGrp="1"/>
          </p:cNvSpPr>
          <p:nvPr>
            <p:ph type="title"/>
          </p:nvPr>
        </p:nvSpPr>
        <p:spPr/>
        <p:txBody>
          <a:bodyPr/>
          <a:lstStyle/>
          <a:p>
            <a:r>
              <a:rPr lang="en-CA" dirty="0"/>
              <a:t>Richard Feynman:	</a:t>
            </a:r>
          </a:p>
        </p:txBody>
      </p:sp>
      <p:sp>
        <p:nvSpPr>
          <p:cNvPr id="3" name="Content Placeholder 2">
            <a:extLst>
              <a:ext uri="{FF2B5EF4-FFF2-40B4-BE49-F238E27FC236}">
                <a16:creationId xmlns:a16="http://schemas.microsoft.com/office/drawing/2014/main" id="{06941B60-E9F9-4491-8F12-5BC24B9D7CC6}"/>
              </a:ext>
            </a:extLst>
          </p:cNvPr>
          <p:cNvSpPr>
            <a:spLocks noGrp="1"/>
          </p:cNvSpPr>
          <p:nvPr>
            <p:ph idx="1"/>
          </p:nvPr>
        </p:nvSpPr>
        <p:spPr/>
        <p:txBody>
          <a:bodyPr>
            <a:normAutofit/>
          </a:bodyPr>
          <a:lstStyle/>
          <a:p>
            <a:pPr marL="0" indent="0" algn="ctr">
              <a:buNone/>
            </a:pPr>
            <a:r>
              <a:rPr lang="en-CA" sz="5400" i="1" dirty="0"/>
              <a:t>The first principle is that</a:t>
            </a:r>
            <a:br>
              <a:rPr lang="en-CA" sz="5400" i="1" dirty="0"/>
            </a:br>
            <a:r>
              <a:rPr lang="en-CA" sz="5400" i="1" dirty="0"/>
              <a:t>you must not fool yourself,</a:t>
            </a:r>
          </a:p>
          <a:p>
            <a:pPr marL="0" indent="0" algn="ctr">
              <a:buNone/>
            </a:pPr>
            <a:r>
              <a:rPr lang="en-CA" sz="5400" i="1" dirty="0"/>
              <a:t>and you are the </a:t>
            </a:r>
            <a:br>
              <a:rPr lang="en-CA" sz="5400" i="1" dirty="0"/>
            </a:br>
            <a:r>
              <a:rPr lang="en-CA" sz="5400" i="1" dirty="0"/>
              <a:t>easiest person to fool.</a:t>
            </a:r>
          </a:p>
        </p:txBody>
      </p:sp>
    </p:spTree>
    <p:extLst>
      <p:ext uri="{BB962C8B-B14F-4D97-AF65-F5344CB8AC3E}">
        <p14:creationId xmlns:p14="http://schemas.microsoft.com/office/powerpoint/2010/main" val="152604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iterate type="wd">
                                    <p:tmPct val="1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childTnLst>
                                </p:cTn>
                              </p:par>
                            </p:childTnLst>
                          </p:cTn>
                        </p:par>
                        <p:par>
                          <p:cTn id="8" fill="hold">
                            <p:stCondLst>
                              <p:cond delay="6500"/>
                            </p:stCondLst>
                            <p:childTnLst>
                              <p:par>
                                <p:cTn id="9" presetID="10" presetClass="entr" presetSubtype="0" fill="hold" grpId="0" nodeType="afterEffect">
                                  <p:stCondLst>
                                    <p:cond delay="250"/>
                                  </p:stCondLst>
                                  <p:iterate type="wd">
                                    <p:tmPct val="1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 you think like a programmer?</a:t>
            </a:r>
            <a:endParaRPr lang="en-CA" dirty="0"/>
          </a:p>
        </p:txBody>
      </p:sp>
      <p:sp>
        <p:nvSpPr>
          <p:cNvPr id="6" name="Content Placeholder 5"/>
          <p:cNvSpPr>
            <a:spLocks noGrp="1"/>
          </p:cNvSpPr>
          <p:nvPr>
            <p:ph idx="1"/>
          </p:nvPr>
        </p:nvSpPr>
        <p:spPr>
          <a:xfrm>
            <a:off x="1522414" y="1905000"/>
            <a:ext cx="9524998" cy="4953000"/>
          </a:xfrm>
        </p:spPr>
        <p:txBody>
          <a:bodyPr>
            <a:normAutofit/>
          </a:bodyPr>
          <a:lstStyle/>
          <a:p>
            <a:r>
              <a:rPr lang="en-US" sz="3600" dirty="0"/>
              <a:t>Start with inductive reasoning</a:t>
            </a:r>
          </a:p>
          <a:p>
            <a:pPr lvl="1"/>
            <a:r>
              <a:rPr lang="en-CA" sz="3200" dirty="0"/>
              <a:t>Our minds are efficient before they are analytical.</a:t>
            </a:r>
            <a:endParaRPr lang="en-US" sz="3200" dirty="0"/>
          </a:p>
          <a:p>
            <a:pPr lvl="1"/>
            <a:r>
              <a:rPr lang="en-US" sz="3200" dirty="0"/>
              <a:t>Be aware of biases.</a:t>
            </a:r>
          </a:p>
          <a:p>
            <a:pPr lvl="1"/>
            <a:r>
              <a:rPr lang="en-CA" sz="3200" dirty="0"/>
              <a:t>Humans are 'cognitive misers'</a:t>
            </a:r>
            <a:endParaRPr lang="en-US" sz="3200" dirty="0"/>
          </a:p>
          <a:p>
            <a:r>
              <a:rPr lang="en-US" sz="3600" dirty="0"/>
              <a:t>End with deductive reasoning</a:t>
            </a:r>
          </a:p>
          <a:p>
            <a:pPr lvl="1"/>
            <a:r>
              <a:rPr lang="en-US" sz="3200" dirty="0"/>
              <a:t>Spend some cognitive energy.</a:t>
            </a:r>
          </a:p>
          <a:p>
            <a:pPr lvl="1"/>
            <a:r>
              <a:rPr lang="en-US" sz="3200" dirty="0"/>
              <a:t>Verify assumptions when debugging.</a:t>
            </a:r>
          </a:p>
          <a:p>
            <a:pPr lvl="1"/>
            <a:r>
              <a:rPr lang="en-CA" sz="3200" dirty="0"/>
              <a:t>Test to prove you are wrong. Try to break your code. </a:t>
            </a:r>
            <a:endParaRPr lang="en-US" sz="3200" dirty="0"/>
          </a:p>
        </p:txBody>
      </p:sp>
    </p:spTree>
    <p:extLst>
      <p:ext uri="{BB962C8B-B14F-4D97-AF65-F5344CB8AC3E}">
        <p14:creationId xmlns:p14="http://schemas.microsoft.com/office/powerpoint/2010/main" val="264722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150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2000"/>
                                        <p:tgtEl>
                                          <p:spTgt spid="6">
                                            <p:txEl>
                                              <p:pRg st="2" end="2"/>
                                            </p:txEl>
                                          </p:spTgt>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20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2000"/>
                                        <p:tgtEl>
                                          <p:spTgt spid="6">
                                            <p:txEl>
                                              <p:pRg st="6" end="6"/>
                                            </p:txEl>
                                          </p:spTgt>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E02-6A89-4C6E-8B29-10A7933068E5}"/>
              </a:ext>
            </a:extLst>
          </p:cNvPr>
          <p:cNvSpPr>
            <a:spLocks noGrp="1"/>
          </p:cNvSpPr>
          <p:nvPr>
            <p:ph type="title"/>
          </p:nvPr>
        </p:nvSpPr>
        <p:spPr/>
        <p:txBody>
          <a:bodyPr/>
          <a:lstStyle/>
          <a:p>
            <a:r>
              <a:rPr lang="en-GB" dirty="0"/>
              <a:t>Charles Bukowski	</a:t>
            </a:r>
          </a:p>
        </p:txBody>
      </p:sp>
      <p:sp>
        <p:nvSpPr>
          <p:cNvPr id="3" name="Content Placeholder 2">
            <a:extLst>
              <a:ext uri="{FF2B5EF4-FFF2-40B4-BE49-F238E27FC236}">
                <a16:creationId xmlns:a16="http://schemas.microsoft.com/office/drawing/2014/main" id="{9636A3E2-BDB1-41C0-AD1D-F562481CEFE9}"/>
              </a:ext>
            </a:extLst>
          </p:cNvPr>
          <p:cNvSpPr>
            <a:spLocks noGrp="1"/>
          </p:cNvSpPr>
          <p:nvPr>
            <p:ph idx="1"/>
          </p:nvPr>
        </p:nvSpPr>
        <p:spPr/>
        <p:txBody>
          <a:bodyPr>
            <a:normAutofit lnSpcReduction="10000"/>
          </a:bodyPr>
          <a:lstStyle/>
          <a:p>
            <a:pPr marL="0" indent="0" algn="ctr">
              <a:lnSpc>
                <a:spcPct val="100000"/>
              </a:lnSpc>
              <a:buNone/>
            </a:pPr>
            <a:r>
              <a:rPr lang="en-GB" sz="5400" i="1" dirty="0"/>
              <a:t>The problem with the world</a:t>
            </a:r>
            <a:br>
              <a:rPr lang="en-GB" sz="5400" i="1" dirty="0"/>
            </a:br>
            <a:r>
              <a:rPr lang="en-GB" sz="5400" i="1" dirty="0"/>
              <a:t> is that the intelligent people </a:t>
            </a:r>
            <a:br>
              <a:rPr lang="en-GB" sz="5400" i="1" dirty="0"/>
            </a:br>
            <a:r>
              <a:rPr lang="en-GB" sz="5400" i="1" dirty="0"/>
              <a:t>are full of doubts,</a:t>
            </a:r>
          </a:p>
          <a:p>
            <a:pPr marL="0" indent="0" algn="ctr">
              <a:lnSpc>
                <a:spcPct val="100000"/>
              </a:lnSpc>
              <a:buNone/>
            </a:pPr>
            <a:r>
              <a:rPr lang="en-GB" sz="5400" dirty="0"/>
              <a:t>while the stupid ones </a:t>
            </a:r>
            <a:br>
              <a:rPr lang="en-GB" sz="5400" dirty="0"/>
            </a:br>
            <a:r>
              <a:rPr lang="en-GB" sz="5400" dirty="0"/>
              <a:t>are full of confidence.</a:t>
            </a:r>
          </a:p>
        </p:txBody>
      </p:sp>
    </p:spTree>
    <p:extLst>
      <p:ext uri="{BB962C8B-B14F-4D97-AF65-F5344CB8AC3E}">
        <p14:creationId xmlns:p14="http://schemas.microsoft.com/office/powerpoint/2010/main" val="331763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iterate type="wd">
                                    <p:tmAbs val="3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like a programmer</a:t>
            </a:r>
            <a:endParaRPr lang="en-CA" dirty="0"/>
          </a:p>
        </p:txBody>
      </p:sp>
      <p:sp>
        <p:nvSpPr>
          <p:cNvPr id="3" name="Content Placeholder 2"/>
          <p:cNvSpPr>
            <a:spLocks noGrp="1"/>
          </p:cNvSpPr>
          <p:nvPr>
            <p:ph idx="1"/>
          </p:nvPr>
        </p:nvSpPr>
        <p:spPr>
          <a:xfrm>
            <a:off x="1522414" y="1828800"/>
            <a:ext cx="10210798" cy="4495800"/>
          </a:xfrm>
        </p:spPr>
        <p:txBody>
          <a:bodyPr>
            <a:normAutofit fontScale="92500" lnSpcReduction="20000"/>
          </a:bodyPr>
          <a:lstStyle/>
          <a:p>
            <a:r>
              <a:rPr lang="en-CA" i="1" dirty="0"/>
              <a:t>Decide</a:t>
            </a:r>
            <a:r>
              <a:rPr lang="en-CA" dirty="0"/>
              <a:t> to be hopeful, optimistic, adopt a growth mindset.</a:t>
            </a:r>
          </a:p>
          <a:p>
            <a:r>
              <a:rPr lang="en-CA" dirty="0"/>
              <a:t>Reveal inductive reasoning, encourage deductive reasoning.</a:t>
            </a:r>
          </a:p>
          <a:p>
            <a:pPr lvl="1"/>
            <a:r>
              <a:rPr lang="en-US" dirty="0"/>
              <a:t>"Why do I think </a:t>
            </a:r>
            <a:r>
              <a:rPr lang="en-US" i="1" dirty="0"/>
              <a:t>this should work</a:t>
            </a:r>
            <a:r>
              <a:rPr lang="en-US" dirty="0"/>
              <a:t>?" instead of "What's wrong?"</a:t>
            </a:r>
            <a:endParaRPr lang="en-CA" dirty="0"/>
          </a:p>
          <a:p>
            <a:pPr lvl="1"/>
            <a:r>
              <a:rPr lang="en-CA" dirty="0"/>
              <a:t>Never assume. It makes an </a:t>
            </a:r>
            <a:r>
              <a:rPr lang="en-CA" i="1" dirty="0"/>
              <a:t>ass</a:t>
            </a:r>
            <a:r>
              <a:rPr lang="en-CA" dirty="0"/>
              <a:t> of </a:t>
            </a:r>
            <a:r>
              <a:rPr lang="en-CA" i="1" dirty="0"/>
              <a:t>u</a:t>
            </a:r>
            <a:r>
              <a:rPr lang="en-CA" dirty="0"/>
              <a:t> and </a:t>
            </a:r>
            <a:r>
              <a:rPr lang="en-CA" i="1" dirty="0"/>
              <a:t>me</a:t>
            </a:r>
            <a:r>
              <a:rPr lang="en-CA" dirty="0"/>
              <a:t>.</a:t>
            </a:r>
          </a:p>
          <a:p>
            <a:pPr lvl="1"/>
            <a:r>
              <a:rPr lang="en-CA" dirty="0"/>
              <a:t>Experiment. Encourage Error.   </a:t>
            </a:r>
            <a:r>
              <a:rPr lang="en-CA" strike="sngStrike" dirty="0"/>
              <a:t>Failure</a:t>
            </a:r>
            <a:r>
              <a:rPr lang="en-CA" dirty="0"/>
              <a:t>  –&gt;  Learning</a:t>
            </a:r>
          </a:p>
          <a:p>
            <a:r>
              <a:rPr lang="en-US" dirty="0"/>
              <a:t>You</a:t>
            </a:r>
            <a:r>
              <a:rPr lang="en-CA" dirty="0"/>
              <a:t> can't go wrong feeling wrong. "Fail Fast"</a:t>
            </a:r>
          </a:p>
          <a:p>
            <a:pPr lvl="1"/>
            <a:r>
              <a:rPr lang="en-CA" dirty="0"/>
              <a:t>feeling wrong is a programmer's default state </a:t>
            </a:r>
            <a:br>
              <a:rPr lang="en-CA" dirty="0"/>
            </a:br>
            <a:r>
              <a:rPr lang="en-CA" dirty="0"/>
              <a:t>but not a permanent state.</a:t>
            </a:r>
          </a:p>
          <a:p>
            <a:r>
              <a:rPr lang="en-US" dirty="0">
                <a:latin typeface="Courier New" panose="02070309020205020404" pitchFamily="49" charset="0"/>
                <a:cs typeface="Courier New" panose="02070309020205020404" pitchFamily="49" charset="0"/>
              </a:rPr>
              <a:t>/* no comment */ </a:t>
            </a:r>
            <a:r>
              <a:rPr lang="en-US" dirty="0"/>
              <a:t> W</a:t>
            </a:r>
            <a:r>
              <a:rPr lang="en-CA" dirty="0"/>
              <a:t>rite the comments first.</a:t>
            </a:r>
          </a:p>
          <a:p>
            <a:pPr lvl="1"/>
            <a:r>
              <a:rPr lang="en-US" dirty="0"/>
              <a:t>Comments get from inductive to deductive reasoning.</a:t>
            </a:r>
            <a:endParaRPr lang="en-CA" dirty="0"/>
          </a:p>
        </p:txBody>
      </p:sp>
    </p:spTree>
    <p:extLst>
      <p:ext uri="{BB962C8B-B14F-4D97-AF65-F5344CB8AC3E}">
        <p14:creationId xmlns:p14="http://schemas.microsoft.com/office/powerpoint/2010/main" val="40394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1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par>
                          <p:cTn id="35" fill="hold">
                            <p:stCondLst>
                              <p:cond delay="500"/>
                            </p:stCondLst>
                            <p:childTnLst>
                              <p:par>
                                <p:cTn id="36" presetID="10" presetClass="entr" presetSubtype="0" fill="hold" grpId="0" nodeType="afterEffect">
                                  <p:stCondLst>
                                    <p:cond delay="150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494-3748-4316-8C68-A4BDC94B96BD}"/>
              </a:ext>
            </a:extLst>
          </p:cNvPr>
          <p:cNvSpPr>
            <a:spLocks noGrp="1"/>
          </p:cNvSpPr>
          <p:nvPr>
            <p:ph type="title"/>
          </p:nvPr>
        </p:nvSpPr>
        <p:spPr/>
        <p:txBody>
          <a:bodyPr/>
          <a:lstStyle/>
          <a:p>
            <a:pPr algn="ctr"/>
            <a:r>
              <a:rPr lang="en-CA" b="1" dirty="0"/>
              <a:t>How do experts get to be experts</a:t>
            </a:r>
            <a:br>
              <a:rPr lang="en-CA" b="1" dirty="0"/>
            </a:br>
            <a:r>
              <a:rPr lang="en-CA" b="1" dirty="0"/>
              <a:t>... without giving up?</a:t>
            </a:r>
            <a:endParaRPr lang="en-CA" dirty="0"/>
          </a:p>
        </p:txBody>
      </p:sp>
      <p:pic>
        <p:nvPicPr>
          <p:cNvPr id="3" name="Picture 2" descr="flow.jpg (400×259)">
            <a:extLst>
              <a:ext uri="{FF2B5EF4-FFF2-40B4-BE49-F238E27FC236}">
                <a16:creationId xmlns:a16="http://schemas.microsoft.com/office/drawing/2014/main" id="{022F37F6-13E4-4E1C-9CC3-767B551EC0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3991" y="1676400"/>
            <a:ext cx="8020843" cy="4800600"/>
          </a:xfrm>
          <a:prstGeom prst="rect">
            <a:avLst/>
          </a:prstGeom>
          <a:noFill/>
          <a:ln>
            <a:noFill/>
          </a:ln>
        </p:spPr>
      </p:pic>
      <p:sp>
        <p:nvSpPr>
          <p:cNvPr id="6" name="Text Placeholder 4">
            <a:extLst>
              <a:ext uri="{FF2B5EF4-FFF2-40B4-BE49-F238E27FC236}">
                <a16:creationId xmlns:a16="http://schemas.microsoft.com/office/drawing/2014/main" id="{5E696DBC-1CD2-4F77-9E2C-58435133EABB}"/>
              </a:ext>
            </a:extLst>
          </p:cNvPr>
          <p:cNvSpPr txBox="1">
            <a:spLocks/>
          </p:cNvSpPr>
          <p:nvPr/>
        </p:nvSpPr>
        <p:spPr>
          <a:xfrm>
            <a:off x="0" y="6492876"/>
            <a:ext cx="12188825" cy="517524"/>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ctr">
              <a:buNone/>
            </a:pPr>
            <a:r>
              <a:rPr lang="en-US" sz="2000" i="1" dirty="0"/>
              <a:t>Flow, </a:t>
            </a:r>
            <a:r>
              <a:rPr lang="en-CA" sz="2000" dirty="0"/>
              <a:t>Mihaly Csikszentmihalyi, 1990    [ mee-HIGH   CHEEK-sent-mee-HIGH-e ]</a:t>
            </a:r>
            <a:endParaRPr lang="en-CA" sz="2000" dirty="0">
              <a:solidFill>
                <a:schemeClr val="bg1"/>
              </a:solidFill>
            </a:endParaRPr>
          </a:p>
        </p:txBody>
      </p:sp>
      <p:grpSp>
        <p:nvGrpSpPr>
          <p:cNvPr id="13" name="Group 12">
            <a:extLst>
              <a:ext uri="{FF2B5EF4-FFF2-40B4-BE49-F238E27FC236}">
                <a16:creationId xmlns:a16="http://schemas.microsoft.com/office/drawing/2014/main" id="{745A1AE1-DB67-4BB0-89A2-2D9BC249EFBE}"/>
              </a:ext>
            </a:extLst>
          </p:cNvPr>
          <p:cNvGrpSpPr/>
          <p:nvPr/>
        </p:nvGrpSpPr>
        <p:grpSpPr>
          <a:xfrm>
            <a:off x="3046412" y="2362200"/>
            <a:ext cx="6705600" cy="2932432"/>
            <a:chOff x="3046412" y="2362200"/>
            <a:chExt cx="6705600" cy="2932432"/>
          </a:xfrm>
        </p:grpSpPr>
        <p:sp>
          <p:nvSpPr>
            <p:cNvPr id="5" name="Rectangle: Rounded Corners 4">
              <a:extLst>
                <a:ext uri="{FF2B5EF4-FFF2-40B4-BE49-F238E27FC236}">
                  <a16:creationId xmlns:a16="http://schemas.microsoft.com/office/drawing/2014/main" id="{73485049-6C77-44B8-BF26-47A66839E70D}"/>
                </a:ext>
              </a:extLst>
            </p:cNvPr>
            <p:cNvSpPr/>
            <p:nvPr/>
          </p:nvSpPr>
          <p:spPr>
            <a:xfrm>
              <a:off x="3931151" y="3688978"/>
              <a:ext cx="2419935" cy="1552779"/>
            </a:xfrm>
            <a:custGeom>
              <a:avLst/>
              <a:gdLst>
                <a:gd name="connsiteX0" fmla="*/ 0 w 2419935"/>
                <a:gd name="connsiteY0" fmla="*/ 258802 h 1552779"/>
                <a:gd name="connsiteX1" fmla="*/ 258802 w 2419935"/>
                <a:gd name="connsiteY1" fmla="*/ 0 h 1552779"/>
                <a:gd name="connsiteX2" fmla="*/ 696338 w 2419935"/>
                <a:gd name="connsiteY2" fmla="*/ 0 h 1552779"/>
                <a:gd name="connsiteX3" fmla="*/ 1171921 w 2419935"/>
                <a:gd name="connsiteY3" fmla="*/ 0 h 1552779"/>
                <a:gd name="connsiteX4" fmla="*/ 1609457 w 2419935"/>
                <a:gd name="connsiteY4" fmla="*/ 0 h 1552779"/>
                <a:gd name="connsiteX5" fmla="*/ 2161133 w 2419935"/>
                <a:gd name="connsiteY5" fmla="*/ 0 h 1552779"/>
                <a:gd name="connsiteX6" fmla="*/ 2419935 w 2419935"/>
                <a:gd name="connsiteY6" fmla="*/ 258802 h 1552779"/>
                <a:gd name="connsiteX7" fmla="*/ 2419935 w 2419935"/>
                <a:gd name="connsiteY7" fmla="*/ 776390 h 1552779"/>
                <a:gd name="connsiteX8" fmla="*/ 2419935 w 2419935"/>
                <a:gd name="connsiteY8" fmla="*/ 1293977 h 1552779"/>
                <a:gd name="connsiteX9" fmla="*/ 2161133 w 2419935"/>
                <a:gd name="connsiteY9" fmla="*/ 1552779 h 1552779"/>
                <a:gd name="connsiteX10" fmla="*/ 1704574 w 2419935"/>
                <a:gd name="connsiteY10" fmla="*/ 1552779 h 1552779"/>
                <a:gd name="connsiteX11" fmla="*/ 1286061 w 2419935"/>
                <a:gd name="connsiteY11" fmla="*/ 1552779 h 1552779"/>
                <a:gd name="connsiteX12" fmla="*/ 791455 w 2419935"/>
                <a:gd name="connsiteY12" fmla="*/ 1552779 h 1552779"/>
                <a:gd name="connsiteX13" fmla="*/ 258802 w 2419935"/>
                <a:gd name="connsiteY13" fmla="*/ 1552779 h 1552779"/>
                <a:gd name="connsiteX14" fmla="*/ 0 w 2419935"/>
                <a:gd name="connsiteY14" fmla="*/ 1293977 h 1552779"/>
                <a:gd name="connsiteX15" fmla="*/ 0 w 2419935"/>
                <a:gd name="connsiteY15" fmla="*/ 755686 h 1552779"/>
                <a:gd name="connsiteX16" fmla="*/ 0 w 2419935"/>
                <a:gd name="connsiteY16" fmla="*/ 258802 h 155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9935" h="1552779" fill="none" extrusionOk="0">
                  <a:moveTo>
                    <a:pt x="0" y="258802"/>
                  </a:moveTo>
                  <a:cubicBezTo>
                    <a:pt x="-18018" y="148086"/>
                    <a:pt x="119864" y="2968"/>
                    <a:pt x="258802" y="0"/>
                  </a:cubicBezTo>
                  <a:cubicBezTo>
                    <a:pt x="395882" y="-27584"/>
                    <a:pt x="503349" y="33999"/>
                    <a:pt x="696338" y="0"/>
                  </a:cubicBezTo>
                  <a:cubicBezTo>
                    <a:pt x="889327" y="-33999"/>
                    <a:pt x="955091" y="22078"/>
                    <a:pt x="1171921" y="0"/>
                  </a:cubicBezTo>
                  <a:cubicBezTo>
                    <a:pt x="1388751" y="-22078"/>
                    <a:pt x="1397589" y="38371"/>
                    <a:pt x="1609457" y="0"/>
                  </a:cubicBezTo>
                  <a:cubicBezTo>
                    <a:pt x="1821325" y="-38371"/>
                    <a:pt x="2009220" y="56678"/>
                    <a:pt x="2161133" y="0"/>
                  </a:cubicBezTo>
                  <a:cubicBezTo>
                    <a:pt x="2297192" y="-389"/>
                    <a:pt x="2443961" y="136555"/>
                    <a:pt x="2419935" y="258802"/>
                  </a:cubicBezTo>
                  <a:cubicBezTo>
                    <a:pt x="2442684" y="456240"/>
                    <a:pt x="2366024" y="542756"/>
                    <a:pt x="2419935" y="776390"/>
                  </a:cubicBezTo>
                  <a:cubicBezTo>
                    <a:pt x="2473846" y="1010024"/>
                    <a:pt x="2413617" y="1155015"/>
                    <a:pt x="2419935" y="1293977"/>
                  </a:cubicBezTo>
                  <a:cubicBezTo>
                    <a:pt x="2418554" y="1408259"/>
                    <a:pt x="2337527" y="1573860"/>
                    <a:pt x="2161133" y="1552779"/>
                  </a:cubicBezTo>
                  <a:cubicBezTo>
                    <a:pt x="2043042" y="1563006"/>
                    <a:pt x="1854592" y="1512787"/>
                    <a:pt x="1704574" y="1552779"/>
                  </a:cubicBezTo>
                  <a:cubicBezTo>
                    <a:pt x="1554556" y="1592771"/>
                    <a:pt x="1404402" y="1541844"/>
                    <a:pt x="1286061" y="1552779"/>
                  </a:cubicBezTo>
                  <a:cubicBezTo>
                    <a:pt x="1167720" y="1563714"/>
                    <a:pt x="1035775" y="1504826"/>
                    <a:pt x="791455" y="1552779"/>
                  </a:cubicBezTo>
                  <a:cubicBezTo>
                    <a:pt x="547135" y="1600732"/>
                    <a:pt x="482603" y="1523431"/>
                    <a:pt x="258802" y="1552779"/>
                  </a:cubicBezTo>
                  <a:cubicBezTo>
                    <a:pt x="81358" y="1572131"/>
                    <a:pt x="12604" y="1471059"/>
                    <a:pt x="0" y="1293977"/>
                  </a:cubicBezTo>
                  <a:cubicBezTo>
                    <a:pt x="-29084" y="1100875"/>
                    <a:pt x="15034" y="951634"/>
                    <a:pt x="0" y="755686"/>
                  </a:cubicBezTo>
                  <a:cubicBezTo>
                    <a:pt x="-15034" y="559738"/>
                    <a:pt x="40292" y="437821"/>
                    <a:pt x="0" y="258802"/>
                  </a:cubicBezTo>
                  <a:close/>
                </a:path>
                <a:path w="2419935" h="1552779" stroke="0" extrusionOk="0">
                  <a:moveTo>
                    <a:pt x="0" y="258802"/>
                  </a:moveTo>
                  <a:cubicBezTo>
                    <a:pt x="-23315" y="101489"/>
                    <a:pt x="77682" y="14333"/>
                    <a:pt x="258802" y="0"/>
                  </a:cubicBezTo>
                  <a:cubicBezTo>
                    <a:pt x="389217" y="-51840"/>
                    <a:pt x="603013" y="8730"/>
                    <a:pt x="772431" y="0"/>
                  </a:cubicBezTo>
                  <a:cubicBezTo>
                    <a:pt x="941849" y="-8730"/>
                    <a:pt x="1047498" y="41535"/>
                    <a:pt x="1228991" y="0"/>
                  </a:cubicBezTo>
                  <a:cubicBezTo>
                    <a:pt x="1410484" y="-41535"/>
                    <a:pt x="1505366" y="2159"/>
                    <a:pt x="1666527" y="0"/>
                  </a:cubicBezTo>
                  <a:cubicBezTo>
                    <a:pt x="1827688" y="-2159"/>
                    <a:pt x="2014015" y="19612"/>
                    <a:pt x="2161133" y="0"/>
                  </a:cubicBezTo>
                  <a:cubicBezTo>
                    <a:pt x="2309414" y="-11008"/>
                    <a:pt x="2385846" y="110650"/>
                    <a:pt x="2419935" y="258802"/>
                  </a:cubicBezTo>
                  <a:cubicBezTo>
                    <a:pt x="2459772" y="498296"/>
                    <a:pt x="2396799" y="529251"/>
                    <a:pt x="2419935" y="776390"/>
                  </a:cubicBezTo>
                  <a:cubicBezTo>
                    <a:pt x="2443071" y="1023529"/>
                    <a:pt x="2384341" y="1074212"/>
                    <a:pt x="2419935" y="1293977"/>
                  </a:cubicBezTo>
                  <a:cubicBezTo>
                    <a:pt x="2458358" y="1446147"/>
                    <a:pt x="2275910" y="1548225"/>
                    <a:pt x="2161133" y="1552779"/>
                  </a:cubicBezTo>
                  <a:cubicBezTo>
                    <a:pt x="2046344" y="1563826"/>
                    <a:pt x="1812192" y="1529951"/>
                    <a:pt x="1685550" y="1552779"/>
                  </a:cubicBezTo>
                  <a:cubicBezTo>
                    <a:pt x="1558908" y="1575607"/>
                    <a:pt x="1388029" y="1515029"/>
                    <a:pt x="1228991" y="1552779"/>
                  </a:cubicBezTo>
                  <a:cubicBezTo>
                    <a:pt x="1069953" y="1590529"/>
                    <a:pt x="879671" y="1517556"/>
                    <a:pt x="715361" y="1552779"/>
                  </a:cubicBezTo>
                  <a:cubicBezTo>
                    <a:pt x="551051" y="1588002"/>
                    <a:pt x="423545" y="1525539"/>
                    <a:pt x="258802" y="1552779"/>
                  </a:cubicBezTo>
                  <a:cubicBezTo>
                    <a:pt x="84211" y="1557978"/>
                    <a:pt x="-32939" y="1414182"/>
                    <a:pt x="0" y="1293977"/>
                  </a:cubicBezTo>
                  <a:cubicBezTo>
                    <a:pt x="-12023" y="1080945"/>
                    <a:pt x="31425" y="996785"/>
                    <a:pt x="0" y="766038"/>
                  </a:cubicBezTo>
                  <a:cubicBezTo>
                    <a:pt x="-31425" y="535291"/>
                    <a:pt x="42251" y="506328"/>
                    <a:pt x="0" y="258802"/>
                  </a:cubicBezTo>
                  <a:close/>
                </a:path>
              </a:pathLst>
            </a:custGeom>
            <a:solidFill>
              <a:schemeClr val="accent1">
                <a:alpha val="50000"/>
              </a:schemeClr>
            </a:solidFill>
            <a:ln w="19050">
              <a:miter lim="800000"/>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ln w="1270">
                    <a:solidFill>
                      <a:schemeClr val="bg1"/>
                    </a:solidFill>
                  </a:ln>
                  <a:solidFill>
                    <a:srgbClr val="458CA9"/>
                  </a:solidFill>
                </a:rPr>
                <a:t>Growth</a:t>
              </a:r>
              <a:br>
                <a:rPr lang="en-CA" sz="4400" b="1" dirty="0">
                  <a:ln w="1270">
                    <a:solidFill>
                      <a:schemeClr val="bg1"/>
                    </a:solidFill>
                  </a:ln>
                  <a:solidFill>
                    <a:srgbClr val="458CA9"/>
                  </a:solidFill>
                </a:rPr>
              </a:br>
              <a:r>
                <a:rPr lang="en-CA" sz="4400" b="1" dirty="0">
                  <a:ln w="1270">
                    <a:solidFill>
                      <a:schemeClr val="bg1"/>
                    </a:solidFill>
                  </a:ln>
                  <a:solidFill>
                    <a:srgbClr val="458CA9"/>
                  </a:solidFill>
                </a:rPr>
                <a:t>Mindset</a:t>
              </a:r>
            </a:p>
          </p:txBody>
        </p:sp>
        <p:cxnSp>
          <p:nvCxnSpPr>
            <p:cNvPr id="7" name="Straight Connector 6">
              <a:extLst>
                <a:ext uri="{FF2B5EF4-FFF2-40B4-BE49-F238E27FC236}">
                  <a16:creationId xmlns:a16="http://schemas.microsoft.com/office/drawing/2014/main" id="{8D38862E-03D2-4F83-A6A7-88583862D6F6}"/>
                </a:ext>
              </a:extLst>
            </p:cNvPr>
            <p:cNvCxnSpPr/>
            <p:nvPr/>
          </p:nvCxnSpPr>
          <p:spPr>
            <a:xfrm>
              <a:off x="3427412" y="2362200"/>
              <a:ext cx="12954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61C81F-9677-4C61-9B49-6C70DAE9A2FE}"/>
                </a:ext>
              </a:extLst>
            </p:cNvPr>
            <p:cNvCxnSpPr>
              <a:cxnSpLocks/>
            </p:cNvCxnSpPr>
            <p:nvPr/>
          </p:nvCxnSpPr>
          <p:spPr>
            <a:xfrm>
              <a:off x="7687237" y="4839929"/>
              <a:ext cx="14478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8DA5D6-565A-44DD-B721-EE56B6FE7507}"/>
                </a:ext>
              </a:extLst>
            </p:cNvPr>
            <p:cNvSpPr txBox="1"/>
            <p:nvPr/>
          </p:nvSpPr>
          <p:spPr>
            <a:xfrm>
              <a:off x="3046412" y="2514599"/>
              <a:ext cx="3429000" cy="341632"/>
            </a:xfrm>
            <a:prstGeom prst="rect">
              <a:avLst/>
            </a:prstGeom>
            <a:noFill/>
          </p:spPr>
          <p:txBody>
            <a:bodyPr wrap="square" rtlCol="0">
              <a:spAutoFit/>
            </a:bodyPr>
            <a:lstStyle/>
            <a:p>
              <a:pPr>
                <a:lnSpc>
                  <a:spcPct val="90000"/>
                </a:lnSpc>
              </a:pPr>
              <a:r>
                <a:rPr lang="en-CA" b="1" dirty="0">
                  <a:ln w="3175">
                    <a:solidFill>
                      <a:schemeClr val="bg1"/>
                    </a:solidFill>
                  </a:ln>
                  <a:solidFill>
                    <a:srgbClr val="57BCE5"/>
                  </a:solidFill>
                </a:rPr>
                <a:t>Excitement, a desire to succeed.</a:t>
              </a:r>
            </a:p>
          </p:txBody>
        </p:sp>
        <p:sp>
          <p:nvSpPr>
            <p:cNvPr id="12" name="TextBox 11">
              <a:extLst>
                <a:ext uri="{FF2B5EF4-FFF2-40B4-BE49-F238E27FC236}">
                  <a16:creationId xmlns:a16="http://schemas.microsoft.com/office/drawing/2014/main" id="{448BE5B4-CA9B-4976-9544-40FDC511632C}"/>
                </a:ext>
              </a:extLst>
            </p:cNvPr>
            <p:cNvSpPr txBox="1"/>
            <p:nvPr/>
          </p:nvSpPr>
          <p:spPr>
            <a:xfrm>
              <a:off x="7085012" y="4953000"/>
              <a:ext cx="2667000" cy="341632"/>
            </a:xfrm>
            <a:prstGeom prst="rect">
              <a:avLst/>
            </a:prstGeom>
            <a:noFill/>
          </p:spPr>
          <p:txBody>
            <a:bodyPr wrap="square" rtlCol="0">
              <a:spAutoFit/>
            </a:bodyPr>
            <a:lstStyle/>
            <a:p>
              <a:pPr algn="ctr">
                <a:lnSpc>
                  <a:spcPct val="90000"/>
                </a:lnSpc>
              </a:pPr>
              <a:r>
                <a:rPr lang="en-CA" b="1" dirty="0">
                  <a:ln w="3175">
                    <a:solidFill>
                      <a:schemeClr val="bg1"/>
                    </a:solidFill>
                  </a:ln>
                  <a:solidFill>
                    <a:srgbClr val="57BCE5"/>
                  </a:solidFill>
                </a:rPr>
                <a:t>Seek meaning &amp; purpose</a:t>
              </a:r>
            </a:p>
          </p:txBody>
        </p:sp>
      </p:grpSp>
    </p:spTree>
    <p:extLst>
      <p:ext uri="{BB962C8B-B14F-4D97-AF65-F5344CB8AC3E}">
        <p14:creationId xmlns:p14="http://schemas.microsoft.com/office/powerpoint/2010/main" val="215913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58760AEB10904BAB019A8065F165D0" ma:contentTypeVersion="13" ma:contentTypeDescription="Create a new document." ma:contentTypeScope="" ma:versionID="319373674a6e687ea377cf52e03062ae">
  <xsd:schema xmlns:xsd="http://www.w3.org/2001/XMLSchema" xmlns:xs="http://www.w3.org/2001/XMLSchema" xmlns:p="http://schemas.microsoft.com/office/2006/metadata/properties" xmlns:ns2="0080028c-217d-42e2-9927-2afba9e295d7" xmlns:ns3="e6ec585a-4db8-4e8f-9ffe-993ca1725523" targetNamespace="http://schemas.microsoft.com/office/2006/metadata/properties" ma:root="true" ma:fieldsID="5cb9b24ba30301b02ca537011c3193d5" ns2:_="" ns3:_="">
    <xsd:import namespace="0080028c-217d-42e2-9927-2afba9e295d7"/>
    <xsd:import namespace="e6ec585a-4db8-4e8f-9ffe-993ca17255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0028c-217d-42e2-9927-2afba9e295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ec585a-4db8-4e8f-9ffe-993ca17255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58303D-3B72-4730-8DA9-7D360B5332D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0BA3071-A067-400E-A692-3A38C53D9B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0028c-217d-42e2-9927-2afba9e295d7"/>
    <ds:schemaRef ds:uri="e6ec585a-4db8-4e8f-9ffe-993ca1725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036775-5845-4796-B446-03CF3E29BA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8760</Words>
  <Application>Microsoft Office PowerPoint</Application>
  <PresentationFormat>Custom</PresentationFormat>
  <Paragraphs>375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Consolas</vt:lpstr>
      <vt:lpstr>Corbel</vt:lpstr>
      <vt:lpstr>Courier New</vt:lpstr>
      <vt:lpstr>Lato</vt:lpstr>
      <vt:lpstr>Merriweather</vt:lpstr>
      <vt:lpstr>Merriweather</vt:lpstr>
      <vt:lpstr>Chalkboard 16x9</vt:lpstr>
      <vt:lpstr>CP4P *  an xTLA Turn on recording share screen</vt:lpstr>
      <vt:lpstr>Learning to Program</vt:lpstr>
      <vt:lpstr>Programming: things to get used to</vt:lpstr>
      <vt:lpstr>Small Problems Quiz:     (click once to start slide timer) 3 questions, 20 seconds each to note the answer.</vt:lpstr>
      <vt:lpstr>Richard Feynman: </vt:lpstr>
      <vt:lpstr>How do you think like a programmer?</vt:lpstr>
      <vt:lpstr>Charles Bukowski </vt:lpstr>
      <vt:lpstr>Thinking like a programmer</vt:lpstr>
      <vt:lpstr>How do experts get to be experts ... without giving up?</vt:lpstr>
      <vt:lpstr>Henry Ford sums up the mindsets: </vt:lpstr>
      <vt:lpstr>PowerPoint Presentation</vt:lpstr>
      <vt:lpstr>PowerPoint Presentation</vt:lpstr>
      <vt:lpstr>PowerPoint Presentation</vt:lpstr>
      <vt:lpstr>PowerPoint Presentation</vt:lpstr>
      <vt:lpstr>Working like a programmer</vt:lpstr>
      <vt:lpstr>Working like a programmer — start with why</vt:lpstr>
      <vt:lpstr>Make feeling wrong worthwhile…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2016-08-31T23:07:25Z</dcterms:created>
  <dcterms:modified xsi:type="dcterms:W3CDTF">2022-03-14T21:13:26Z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y fmtid="{D5CDD505-2E9C-101B-9397-08002B2CF9AE}" pid="3" name="ContentTypeId">
    <vt:lpwstr>0x010100BE58760AEB10904BAB019A8065F165D0</vt:lpwstr>
  </property>
</Properties>
</file>