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81" r:id="rId2"/>
    <p:sldId id="294" r:id="rId3"/>
    <p:sldId id="279" r:id="rId4"/>
    <p:sldId id="295" r:id="rId5"/>
    <p:sldId id="280" r:id="rId6"/>
    <p:sldId id="296" r:id="rId7"/>
    <p:sldId id="292"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09" autoAdjust="0"/>
  </p:normalViewPr>
  <p:slideViewPr>
    <p:cSldViewPr snapToGrid="0" snapToObjects="1">
      <p:cViewPr>
        <p:scale>
          <a:sx n="82" d="100"/>
          <a:sy n="82" d="100"/>
        </p:scale>
        <p:origin x="71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dasoni4@myseneca.ca" TargetMode="External"/><Relationship Id="rId2" Type="http://schemas.openxmlformats.org/officeDocument/2006/relationships/hyperlink" Target="mailto:achanda4@myseneca.ca" TargetMode="External"/><Relationship Id="rId1" Type="http://schemas.openxmlformats.org/officeDocument/2006/relationships/slideLayout" Target="../slideLayouts/slideLayout7.xml"/><Relationship Id="rId4" Type="http://schemas.openxmlformats.org/officeDocument/2006/relationships/hyperlink" Target="mailto:lluong7@myseneca.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55641" y="277809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Group presentation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643659"/>
            <a:ext cx="6400800" cy="512064"/>
          </a:xfrm>
        </p:spPr>
        <p:txBody>
          <a:bodyPr/>
          <a:lstStyle/>
          <a:p>
            <a:pPr algn="ctr"/>
            <a:r>
              <a:rPr lang="en-US" dirty="0">
                <a:latin typeface="Sabon Next LT" panose="02000500000000000000" pitchFamily="2" charset="0"/>
                <a:cs typeface="Sabon Next LT" panose="02000500000000000000" pitchFamily="2" charset="0"/>
              </a:rPr>
              <a:t>SYD 366 NEE</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31F177-F0B0-EC3D-D7EA-44B6754C7BBA}"/>
              </a:ext>
            </a:extLst>
          </p:cNvPr>
          <p:cNvSpPr>
            <a:spLocks noGrp="1"/>
          </p:cNvSpPr>
          <p:nvPr>
            <p:ph type="title"/>
          </p:nvPr>
        </p:nvSpPr>
        <p:spPr>
          <a:xfrm>
            <a:off x="4622385" y="2152004"/>
            <a:ext cx="7013448" cy="1627632"/>
          </a:xfrm>
        </p:spPr>
        <p:txBody>
          <a:bodyPr/>
          <a:lstStyle/>
          <a:p>
            <a:r>
              <a:rPr lang="en-US" dirty="0"/>
              <a:t>Presented by group 6</a:t>
            </a:r>
            <a:endParaRPr lang="en-CA" dirty="0"/>
          </a:p>
        </p:txBody>
      </p:sp>
      <p:sp>
        <p:nvSpPr>
          <p:cNvPr id="5" name="Subtitle 4">
            <a:extLst>
              <a:ext uri="{FF2B5EF4-FFF2-40B4-BE49-F238E27FC236}">
                <a16:creationId xmlns:a16="http://schemas.microsoft.com/office/drawing/2014/main" id="{AC2B5BFC-A2FA-A63D-A4C8-E59C32A8DC4B}"/>
              </a:ext>
            </a:extLst>
          </p:cNvPr>
          <p:cNvSpPr>
            <a:spLocks noGrp="1"/>
          </p:cNvSpPr>
          <p:nvPr>
            <p:ph type="body" sz="quarter" idx="13"/>
          </p:nvPr>
        </p:nvSpPr>
        <p:spPr>
          <a:xfrm>
            <a:off x="4753013" y="2965820"/>
            <a:ext cx="7087533" cy="588963"/>
          </a:xfrm>
        </p:spPr>
        <p:txBody>
          <a:bodyPr/>
          <a:lstStyle/>
          <a:p>
            <a:pPr>
              <a:tabLst>
                <a:tab pos="2971800" algn="ctr"/>
                <a:tab pos="5943600" algn="r"/>
              </a:tabLst>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Anusmita Chanda 	154453203 	</a:t>
            </a:r>
            <a:r>
              <a:rPr lang="en-CA" sz="1800" u="sng" dirty="0">
                <a:solidFill>
                  <a:srgbClr val="0563C1"/>
                </a:solidFill>
                <a:effectLst/>
                <a:latin typeface="Calibri" panose="020F0502020204030204" pitchFamily="34" charset="0"/>
                <a:ea typeface="Malgun Gothic" panose="020B0503020000020004" pitchFamily="34" charset="-127"/>
                <a:cs typeface="Times New Roman" panose="02020603050405020304" pitchFamily="18" charset="0"/>
                <a:hlinkClick r:id="rId2"/>
              </a:rPr>
              <a:t>achanda4@myseneca.ca</a:t>
            </a:r>
            <a:endParaRPr lang="en-CA" sz="1800" dirty="0">
              <a:effectLst/>
              <a:latin typeface="Calibri" panose="020F0502020204030204" pitchFamily="34" charset="0"/>
              <a:ea typeface="Malgun Gothic" panose="020B0503020000020004" pitchFamily="34" charset="-127"/>
              <a:cs typeface="Times New Roman" panose="02020603050405020304" pitchFamily="18" charset="0"/>
            </a:endParaRPr>
          </a:p>
          <a:p>
            <a:pPr>
              <a:tabLst>
                <a:tab pos="2971800" algn="ctr"/>
                <a:tab pos="5943600" algn="r"/>
              </a:tabLst>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Dev </a:t>
            </a:r>
            <a:r>
              <a:rPr lang="en-CA" sz="1800" dirty="0" err="1">
                <a:effectLst/>
                <a:latin typeface="Calibri" panose="020F0502020204030204" pitchFamily="34" charset="0"/>
                <a:ea typeface="Malgun Gothic" panose="020B0503020000020004" pitchFamily="34" charset="-127"/>
                <a:cs typeface="Times New Roman" panose="02020603050405020304" pitchFamily="18" charset="0"/>
              </a:rPr>
              <a:t>Soni</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130759210 	</a:t>
            </a:r>
            <a:r>
              <a:rPr lang="en-CA" sz="1800" u="sng" dirty="0">
                <a:solidFill>
                  <a:srgbClr val="0563C1"/>
                </a:solidFill>
                <a:effectLst/>
                <a:latin typeface="Calibri" panose="020F0502020204030204" pitchFamily="34" charset="0"/>
                <a:ea typeface="Malgun Gothic" panose="020B0503020000020004" pitchFamily="34" charset="-127"/>
                <a:cs typeface="Times New Roman" panose="02020603050405020304" pitchFamily="18" charset="0"/>
                <a:hlinkClick r:id="rId3"/>
              </a:rPr>
              <a:t>dasoni4@myseneca.ca</a:t>
            </a:r>
            <a:endParaRPr lang="en-CA" sz="1800" dirty="0">
              <a:effectLst/>
              <a:latin typeface="Calibri" panose="020F0502020204030204" pitchFamily="34" charset="0"/>
              <a:ea typeface="Malgun Gothic" panose="020B0503020000020004" pitchFamily="34" charset="-127"/>
              <a:cs typeface="Times New Roman" panose="02020603050405020304" pitchFamily="18" charset="0"/>
            </a:endParaRPr>
          </a:p>
          <a:p>
            <a:pPr>
              <a:tabLst>
                <a:tab pos="2971800" algn="ctr"/>
                <a:tab pos="5943600" algn="r"/>
              </a:tabLst>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Le </a:t>
            </a:r>
            <a:r>
              <a:rPr lang="en-CA" sz="1800" dirty="0" err="1">
                <a:effectLst/>
                <a:latin typeface="Calibri" panose="020F0502020204030204" pitchFamily="34" charset="0"/>
                <a:ea typeface="Malgun Gothic" panose="020B0503020000020004" pitchFamily="34" charset="-127"/>
                <a:cs typeface="Times New Roman" panose="02020603050405020304" pitchFamily="18" charset="0"/>
              </a:rPr>
              <a:t>Chanh</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Tin Luong 	154574214 	</a:t>
            </a:r>
            <a:r>
              <a:rPr lang="en-CA" sz="1800" u="sng" dirty="0">
                <a:solidFill>
                  <a:srgbClr val="0563C1"/>
                </a:solidFill>
                <a:effectLst/>
                <a:latin typeface="Calibri" panose="020F0502020204030204" pitchFamily="34" charset="0"/>
                <a:ea typeface="Malgun Gothic" panose="020B0503020000020004" pitchFamily="34" charset="-127"/>
                <a:cs typeface="Times New Roman" panose="02020603050405020304" pitchFamily="18" charset="0"/>
                <a:hlinkClick r:id="rId4"/>
              </a:rPr>
              <a:t>lluong7@myseneca.ca</a:t>
            </a:r>
            <a:endParaRPr lang="en-CA" sz="1800" dirty="0">
              <a:effectLst/>
              <a:latin typeface="Calibri" panose="020F0502020204030204" pitchFamily="34" charset="0"/>
              <a:ea typeface="Malgun Gothic" panose="020B0503020000020004" pitchFamily="34" charset="-127"/>
              <a:cs typeface="Times New Roman" panose="02020603050405020304" pitchFamily="18" charset="0"/>
            </a:endParaRPr>
          </a:p>
          <a:p>
            <a:pPr>
              <a:tabLst>
                <a:tab pos="2971800" algn="ctr"/>
                <a:tab pos="5943600" algn="r"/>
              </a:tabLst>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Sungbin (Alex) Choi 	177037215 	achoi28@myseneca.ca</a:t>
            </a:r>
          </a:p>
          <a:p>
            <a:endParaRPr lang="en-CA" dirty="0"/>
          </a:p>
        </p:txBody>
      </p:sp>
    </p:spTree>
    <p:extLst>
      <p:ext uri="{BB962C8B-B14F-4D97-AF65-F5344CB8AC3E}">
        <p14:creationId xmlns:p14="http://schemas.microsoft.com/office/powerpoint/2010/main" val="192147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09151" y="1405377"/>
            <a:ext cx="5693664" cy="768096"/>
          </a:xfrm>
        </p:spPr>
        <p:txBody>
          <a:bodyPr/>
          <a:lstStyle/>
          <a:p>
            <a:r>
              <a:rPr lang="en-US" sz="28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02457" y="2173473"/>
            <a:ext cx="5693664" cy="3122168"/>
          </a:xfrm>
        </p:spPr>
        <p:txBody>
          <a:bodyPr/>
          <a:lstStyle/>
          <a:p>
            <a:r>
              <a:rPr lang="en-US" dirty="0"/>
              <a:t>Introduction</a:t>
            </a:r>
          </a:p>
          <a:p>
            <a:r>
              <a:rPr lang="en-US" dirty="0"/>
              <a:t>Why we choose the topic ?</a:t>
            </a:r>
          </a:p>
          <a:p>
            <a:r>
              <a:rPr lang="en-US" dirty="0"/>
              <a:t>What is the  user story ?</a:t>
            </a:r>
          </a:p>
          <a:p>
            <a:r>
              <a:rPr lang="en-US" dirty="0"/>
              <a:t>​-What is the use cases (2 tables)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34506" y="58115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Introduction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874465" y="1548322"/>
            <a:ext cx="6701992" cy="3122168"/>
          </a:xfrm>
        </p:spPr>
        <p:txBody>
          <a:bodyPr/>
          <a:lstStyle/>
          <a:p>
            <a:r>
              <a:rPr lang="en-US" i="1" dirty="0"/>
              <a:t>What is a use case ?</a:t>
            </a:r>
          </a:p>
          <a:p>
            <a:pPr marL="342900" indent="-342900">
              <a:buFont typeface="Arial" panose="020B0604020202020204" pitchFamily="34" charset="0"/>
              <a:buChar char="•"/>
            </a:pPr>
            <a:r>
              <a:rPr lang="en-US" dirty="0"/>
              <a:t>Use cases is a way for locating, outlining, and </a:t>
            </a:r>
            <a:r>
              <a:rPr lang="en-US" dirty="0" err="1"/>
              <a:t>organising</a:t>
            </a:r>
            <a:r>
              <a:rPr lang="en-US" dirty="0"/>
              <a:t> system needs in system analysis. </a:t>
            </a:r>
          </a:p>
          <a:p>
            <a:pPr marL="342900" indent="-342900">
              <a:buFont typeface="Arial" panose="020B0604020202020204" pitchFamily="34" charset="0"/>
              <a:buChar char="•"/>
            </a:pPr>
            <a:r>
              <a:rPr lang="en-US" dirty="0"/>
              <a:t>The use case consists of a number of potential interactions between users and systems in a specific environment that are connected to a specific objective.</a:t>
            </a:r>
          </a:p>
        </p:txBody>
      </p:sp>
    </p:spTree>
    <p:extLst>
      <p:ext uri="{BB962C8B-B14F-4D97-AF65-F5344CB8AC3E}">
        <p14:creationId xmlns:p14="http://schemas.microsoft.com/office/powerpoint/2010/main" val="151446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7" y="972229"/>
            <a:ext cx="7891273" cy="800587"/>
          </a:xfrm>
        </p:spPr>
        <p:txBody>
          <a:bodyPr/>
          <a:lstStyle/>
          <a:p>
            <a:r>
              <a:rPr lang="en-US" sz="2800" dirty="0"/>
              <a:t>Why we chose this user story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1981034"/>
            <a:ext cx="7145756" cy="3384068"/>
          </a:xfrm>
        </p:spPr>
        <p:txBody>
          <a:bodyPr/>
          <a:lstStyle/>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The reason we felt that this user story was important was that many small businesses may not have many customers therefore not need a scheduling system, as appointments can be tracked on paper. </a:t>
            </a:r>
          </a:p>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However, as service-based business grow, they will find that they will need a more efficient way of scheduling appointments. </a:t>
            </a:r>
          </a:p>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Moving to an automated online system is the most efficient way to do so, as customers can manually schedule their own appointments without having the owner keep track of every appointment.</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63924" y="594360"/>
            <a:ext cx="8165592" cy="768096"/>
          </a:xfrm>
        </p:spPr>
        <p:txBody>
          <a:bodyPr/>
          <a:lstStyle/>
          <a:p>
            <a:r>
              <a:rPr lang="en-US" sz="2800" dirty="0"/>
              <a:t>User story</a:t>
            </a:r>
          </a:p>
        </p:txBody>
      </p:sp>
      <p:sp>
        <p:nvSpPr>
          <p:cNvPr id="4" name="Text Placeholder 3">
            <a:extLst>
              <a:ext uri="{FF2B5EF4-FFF2-40B4-BE49-F238E27FC236}">
                <a16:creationId xmlns:a16="http://schemas.microsoft.com/office/drawing/2014/main" id="{72B26E48-33CE-9D24-B2E4-EA30EF8B78F9}"/>
              </a:ext>
            </a:extLst>
          </p:cNvPr>
          <p:cNvSpPr>
            <a:spLocks noGrp="1"/>
          </p:cNvSpPr>
          <p:nvPr>
            <p:ph type="body" idx="1"/>
          </p:nvPr>
        </p:nvSpPr>
        <p:spPr>
          <a:xfrm>
            <a:off x="3901720" y="1491384"/>
            <a:ext cx="3822192" cy="411480"/>
          </a:xfrm>
        </p:spPr>
        <p:txBody>
          <a:bodyPr/>
          <a:lstStyle/>
          <a:p>
            <a:r>
              <a:rPr lang="en-US" dirty="0"/>
              <a:t>Registering customers</a:t>
            </a:r>
            <a:endParaRPr lang="en-CA"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2"/>
          </p:nvPr>
        </p:nvSpPr>
        <p:spPr>
          <a:xfrm>
            <a:off x="3759676" y="2081928"/>
            <a:ext cx="3741928" cy="3684588"/>
          </a:xfrm>
        </p:spPr>
        <p:txBody>
          <a:bodyPr/>
          <a:lstStyle/>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As Christy’s Animal Grooming store gets more customers coming in, due to good services and products, Christy finds that it is harder to keep in check of all the appointments she has scheduled. </a:t>
            </a:r>
          </a:p>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Due to the large volume of customers wanting to schedule an appointment, Christy requests a system in which that can automatically schedule customers in for appointments if there is an available timeslot available. </a:t>
            </a:r>
          </a:p>
        </p:txBody>
      </p:sp>
      <p:sp>
        <p:nvSpPr>
          <p:cNvPr id="5" name="Text Placeholder 4">
            <a:extLst>
              <a:ext uri="{FF2B5EF4-FFF2-40B4-BE49-F238E27FC236}">
                <a16:creationId xmlns:a16="http://schemas.microsoft.com/office/drawing/2014/main" id="{C9D35FD1-A76F-1A77-F742-D3893C5D30E5}"/>
              </a:ext>
            </a:extLst>
          </p:cNvPr>
          <p:cNvSpPr>
            <a:spLocks noGrp="1"/>
          </p:cNvSpPr>
          <p:nvPr>
            <p:ph type="body" sz="quarter" idx="3"/>
          </p:nvPr>
        </p:nvSpPr>
        <p:spPr>
          <a:xfrm>
            <a:off x="8046720" y="1491384"/>
            <a:ext cx="3822192" cy="411480"/>
          </a:xfrm>
        </p:spPr>
        <p:txBody>
          <a:bodyPr/>
          <a:lstStyle/>
          <a:p>
            <a:r>
              <a:rPr lang="en-US" dirty="0"/>
              <a:t>Setting appointments</a:t>
            </a:r>
            <a:endParaRPr lang="en-CA" dirty="0"/>
          </a:p>
        </p:txBody>
      </p:sp>
      <p:sp>
        <p:nvSpPr>
          <p:cNvPr id="6" name="Content Placeholder 5">
            <a:extLst>
              <a:ext uri="{FF2B5EF4-FFF2-40B4-BE49-F238E27FC236}">
                <a16:creationId xmlns:a16="http://schemas.microsoft.com/office/drawing/2014/main" id="{BDA2D153-A334-9E70-C3A0-A7495C22F4E9}"/>
              </a:ext>
            </a:extLst>
          </p:cNvPr>
          <p:cNvSpPr>
            <a:spLocks noGrp="1"/>
          </p:cNvSpPr>
          <p:nvPr>
            <p:ph sz="quarter" idx="4"/>
          </p:nvPr>
        </p:nvSpPr>
        <p:spPr>
          <a:xfrm>
            <a:off x="7723912" y="2081928"/>
            <a:ext cx="3741928" cy="3684588"/>
          </a:xfrm>
        </p:spPr>
        <p:txBody>
          <a:bodyPr/>
          <a:lstStyle/>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Christy also requests that the appointments can be rescheduled or cancelled. </a:t>
            </a:r>
          </a:p>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The appointments should show the customer available times and dates, as well as compared to already scheduled appointments, so not to double book. </a:t>
            </a:r>
          </a:p>
          <a:p>
            <a:pPr marL="285750" indent="-285750">
              <a:buFont typeface="Arial" panose="020B0604020202020204" pitchFamily="34" charset="0"/>
              <a:buChar cha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The customer should input there first and last name, email, phone number, and pet name</a:t>
            </a:r>
            <a:endParaRPr lang="en-US" sz="1800" dirty="0"/>
          </a:p>
          <a:p>
            <a:endParaRPr lang="en-CA"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4294967295"/>
          </p:nvPr>
        </p:nvSpPr>
        <p:spPr>
          <a:xfrm>
            <a:off x="0" y="457200"/>
            <a:ext cx="3200400" cy="274638"/>
          </a:xfrm>
        </p:spPr>
        <p:txBody>
          <a:bodyPr/>
          <a:lstStyle/>
          <a:p>
            <a:r>
              <a:rPr lang="en-US" dirty="0"/>
              <a:t>Group presentation</a:t>
            </a:r>
          </a:p>
        </p:txBody>
      </p:sp>
    </p:spTree>
    <p:extLst>
      <p:ext uri="{BB962C8B-B14F-4D97-AF65-F5344CB8AC3E}">
        <p14:creationId xmlns:p14="http://schemas.microsoft.com/office/powerpoint/2010/main" val="198195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Group presentation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CA" sz="1800" dirty="0">
                <a:effectLst/>
                <a:latin typeface="Calibri" panose="020F0502020204030204" pitchFamily="34" charset="0"/>
                <a:ea typeface="Malgun Gothic" panose="020B0503020000020004" pitchFamily="34" charset="-127"/>
                <a:cs typeface="Times New Roman" panose="02020603050405020304" pitchFamily="18" charset="0"/>
              </a:rPr>
              <a:t>Overall having a manageable and robust appointment scheduling system is an important tool for a growing service-based business should have, to run efficiently.</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43073" y="3010802"/>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{82AEC652-DB03-46E6-8727-2EC8254C4EE6}tf78438558_win32</Template>
  <TotalTime>53</TotalTime>
  <Words>399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Office Theme</vt:lpstr>
      <vt:lpstr>Group presentation</vt:lpstr>
      <vt:lpstr>Presented by group 6</vt:lpstr>
      <vt:lpstr>AGENDA</vt:lpstr>
      <vt:lpstr>Introduction</vt:lpstr>
      <vt:lpstr>Why we chose this user story</vt:lpstr>
      <vt:lpstr>User story</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dc:title>
  <dc:subject/>
  <dc:creator>Anusmita</dc:creator>
  <cp:lastModifiedBy>Anusmita</cp:lastModifiedBy>
  <cp:revision>1</cp:revision>
  <dcterms:created xsi:type="dcterms:W3CDTF">2022-11-30T23:58:27Z</dcterms:created>
  <dcterms:modified xsi:type="dcterms:W3CDTF">2022-12-01T00:51:32Z</dcterms:modified>
</cp:coreProperties>
</file>