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재현" initials="재" lastIdx="1" clrIdx="0">
    <p:extLst>
      <p:ext uri="{19B8F6BF-5375-455C-9EA6-DF929625EA0E}">
        <p15:presenceInfo xmlns:p15="http://schemas.microsoft.com/office/powerpoint/2012/main" userId="9a976b4be3709a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27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5-17T09:28:25.19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1746 2293 0,'36'-53'62,"52"-70"-46,18 17-16,88-141 31,-18-88-15,-123 176 0,-35 159 30,-18 18-46,35 35 16,18 158 0,70 36-1,-35 0 1,54 88 0,-107-229-1,-35-88 1,17-18 15,1 0-15,0-36-16</inkml:trace>
  <inkml:trace contextRef="#ctx0" brushRef="#br0" timeOffset="788.9">4057 2893 0,'0'0'0,"0"-18"15,18-35-15,87-88 16,72-88-1,-18-89 17,-36 71-17,-52 142 1,-36 69 0,-18 36 15,1 0-16,-18 18 17,18 35-17,52 176 1,-34-35 0,-19 53-1,1-35 1,0-142-1,-18-34 17,17-36-1</inkml:trace>
  <inkml:trace contextRef="#ctx0" brushRef="#br0" timeOffset="1401.25">2928 4463 0,'0'17'31,"0"54"-31,0 70 16,53 124 0,35 193-1,-53-352-15,36 35 16,-18-53-1,-18-17 1,-17-71 0,-1 0-1,54-71 1,17-105 0,53-89-1,18 36 1,-88 53-1,-36 105 1,-35 53 0</inkml:trace>
  <inkml:trace contextRef="#ctx0" brushRef="#br0" timeOffset="2929.16">29369 3440 0,'0'0'0,"106"-159"15,52-18 1,-52 19 0,-53-19-1,-18 107 1,-17 52 0,0 36 93,17 70-109,18 18 16,53 88-1,-36-35 1,1-1-1,-1-34 1,-52-71 0,-18-18-1,18-35 32</inkml:trace>
  <inkml:trace contextRef="#ctx0" brushRef="#br0" timeOffset="3565.46">31203 4198 0,'0'0'0,"18"-70"0,52-142 16,-17 35 15,-35 54-16,17-1 1,-35 19 0,18 69-1,-1 36 1,1 0 78,0 0-94,-1 18 15,19 88 1,17-36 0,-18 19-1,-17 16 16,-1-34-31,36 176 16,-35-124 0,-1-17-1,-17-70 1</inkml:trace>
  <inkml:trace contextRef="#ctx0" brushRef="#br0" timeOffset="4187.8">29739 5927 0,'18'88'15,"17"18"1,36 35-16,34 141 16,54 18-1,-71-88 16,18-36-15,-88-141 0,35-105 15,-18 34-15,89-140-1,-36 35 1,-18-53-1,-70 141-15,89-317 16,-19 158 0,-17 88-1,-35 54 17,-18 35-32,0 17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5-17T11:01:48.14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3757 14058 0,'0'0'0,"53"-123"0,-18-1 15,89-387 1,-89-89 0,36-388-1,-36 512 16,-17 176-15,-18 212 0,0 106 31,35 87-47,35 72 15,142 440 1,0-17-1,35 17 1,-142-370 0,-69-123-1,-19-54 1,-17-52 0,0-1 15,0 1 31,-17-18-62,-19 0 32,19 0-32,-18 0 15,-18-18-15,-36-52 16,-263-177-1,-107-18 1,53 36 0,18 70-1,247 106 1,88 36 15,36 17-15,34-36 93,71 1-93,54-18-16,-19-17 15,89-18-15,352-124 16,36 18 0,-247 88-1,-53-53 1,-212 124 0,-53 0-1,-17 35 16,-18 17 110,0 36-125,-18 18-16,-70 88 15,-36 88 1,-87 70 0,-1-52 15,53-107-31,-35 54 15,71-106 1,-18 0 0,17 0-1,18-54 1,36 19 0,17-36-1,-18 1 1,18 16-1,-17 19 1,35-36 0,17-17 15,0 0 0,18-1-15,0 1 31,-17-18 31</inkml:trace>
  <inkml:trace contextRef="#ctx0" brushRef="#br0" timeOffset="1851.04">5980 13511 0,'0'-17'16,"0"-1"-1,-18-35 1,0-53 0,18-105-1,0 70 1,0 17-1,0-52 1,0 123 0,0 88 46,36 18-46,-36-18-16,141 177 15,0-53 1,-71-53 0,71 35-1,-123-106 1,0-35 15,-18 18-15,-18-18 46,-35-36-62,-53-17 16,-52-17-16,-142-54 16,35 19-1,106 69 1,107 19-1,34 17 1,36-18 47,17 0-48,53 1 1,18-1-16,70-53 15,124 1 1,-141 17 0,-36 35-1,-52 18 1,-54 0 0,1 0-1,-18 18 63,-18 17-78,-34-17 16,34 35-16,-53 53 31,1-36-31,-18 1 16,35 35-16,-53 17 15,71-105 1,35-1 15</inkml:trace>
  <inkml:trace contextRef="#ctx0" brushRef="#br1" timeOffset="10055.12">26352 1058 0,'-35'-17'16,"0"-1"-16,-53 0 15,-53 1 1,-53 17-1,35 0 1,18 0 0,0 53-1,17 35 1,89-53-16,-106 142 16,17 52-1,107-53 1,-1 18-1,18 36 1,88-1 0,-17-53-1,123 89 17,-124-177-17,36-17 1,-18-18-1,36-36 1,70-17 0,35 35-1,-70-35 1,-36-17 0,-17-18-1,53-36 1,-88-17-1,-36-18 1,18-35 0,0 35 15,35-141-15,-70 124-1,17-107 1,-35 54-1,-18-36 1,1 36 0,-1 70-1,-35-17 1,-35 17 0,17 70-1,18 1 1,-53 0-1,1 0 1,-1 17 0,18 18 15,52 0-15,1 0-1,0 0 1,17 0-1,0 18 1,1-1 0,-18 1-16</inkml:trace>
  <inkml:trace contextRef="#ctx0" brushRef="#br1" timeOffset="10579.7">23513 494 0,'35'18'15,"53"34"1,124 90-16,158 87 31,18 0-15,-264-141-16,52 53 15,-105-123 1</inkml:trace>
  <inkml:trace contextRef="#ctx0" brushRef="#br1" timeOffset="10985.62">23583 1711 0,'0'0'0,"53"0"0,0 0 16,123 18-1,89-1 1,70-17-1,-70 0 1,-195 0 0</inkml:trace>
  <inkml:trace contextRef="#ctx0" brushRef="#br1" timeOffset="11458.34">24077 3193 0,'18'0'0,"35"0"16,0 0-16,35-53 15,35-35 1,18-18 0,89-71-1,-160 124 1,-52 18-1,-18 17 17,17 18-17</inkml:trace>
  <inkml:trace contextRef="#ctx0" brushRef="#br1" timeOffset="11895.18">25329 3722 0,'0'0'0,"36"-88"16,-1-18 0,0-35-1,1 70-15,-1-52 16,-18 17 0,-17 71-1</inkml:trace>
  <inkml:trace contextRef="#ctx0" brushRef="#br1" timeOffset="12360">26476 3845 0,'0'0'0,"0"-158"15,0-37 1,0 37-1,0 17 1,0 17 0,0 54-1,0 34 1</inkml:trace>
  <inkml:trace contextRef="#ctx0" brushRef="#br1" timeOffset="12813.73">27975 2381 0,'-53'-17'15,"-17"-1"1,-36 0-16,-18 1 16,36-1-16,-353-53 15,230 1 1,175 70-1</inkml:trace>
  <inkml:trace contextRef="#ctx0" brushRef="#br1" timeOffset="13191.76">27640 1270 0,'0'0'0,"-35"0"16,-71 0-1,35 0-15,-17 0 16,-123 18-1,158-1 17</inkml:trace>
  <inkml:trace contextRef="#ctx0" brushRef="#br1" timeOffset="13667.44">27234 512 0,'0'0'0,"-35"0"16,-18 0-16,-53 70 15,-70 71 1,70-35 0,18-18-1,70-53 1,1-17-1</inkml:trace>
  <inkml:trace contextRef="#ctx0" brushRef="#br1" timeOffset="14277.81">25400 247 0,'0'35'31,"0"1"-31,0 69 16,18 36 15,35-17-15,-36-71-16,18 17 15,-17-70 1</inkml:trace>
  <inkml:trace contextRef="#ctx0" brushRef="#br1" timeOffset="14695.7">26088 282 0,'0'18'0,"0"0"16,0 17-16,0 53 15,-18 18 1,18 0 0,-17-18-1,17 18 16,0-71-15,17-35 31</inkml:trace>
  <inkml:trace contextRef="#ctx0" brushRef="#br2" timeOffset="18522.46">32367 4904 0,'0'0'0,"0"35"0,0-17 16,0 52-1,0 18 1,0 0 0,0-17-1,0-53 1,0-1-16,0 1 78</inkml:trace>
  <inkml:trace contextRef="#ctx0" brushRef="#br2" timeOffset="18980.25">32385 6156 0,'0'18'16,"0"-1"-16,0 54 16,0 35-1,0-18 17,0 18-17,0-18-15,0-53 16,0 71-1,-18-53 1,1 0 0,-1-53-1,18 17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5-17T11:02:21.6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28593 4798 0,'0'35'47,"0"0"-47,0 36 15,-18 52 1,0-34 0,18-37-1,0 1 1,0 0-16,0-17 31,0-19 16,0 1-16</inkml:trace>
  <inkml:trace contextRef="#ctx0" brushRef="#br0" timeOffset="620.33">28698 6050 0,'0'18'47,"0"17"-47,0 18 16,-17 53-1,17-18-15,-35 159 16,35 35 0,-18-70 15,18-106-15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32954-D5BF-40DD-BCDA-7ADF0B42A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F3367-5AEE-4607-A48A-67CB18F9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04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CD9F3-BE6A-491E-9E3C-538240C5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2FB6B-0908-47B9-BDB9-5212663B8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FC7498-31DE-4BBA-941F-4E8F3C354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83F1-2164-4F76-AA0E-AAD0B077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FAEA3-838E-43C4-B2BE-1AEADCF7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2F5017-E6DF-4BF7-98FB-B1A0603A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07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4D5A6-2117-40C4-A933-03D65274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F4B63D-14F2-4CDE-A2B1-FA0CABC7A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FF714-DE39-4477-94B5-C858A4CB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FCF3C-2F6B-4471-9D21-1EABEBC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7C78-9C47-4A1C-8EEC-9B979C4D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281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4EBEC9-AED7-4327-A278-414775D05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A6F75F-863E-4FC4-8E09-6DFE0CEEB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CA7B4-0798-46E9-9C58-85DDA3E9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DD7B1-C558-4B65-B45A-9D6CB226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0D758-8BE4-4574-AF40-07D667A6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4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E0ABB-F46F-4EF8-B327-B747187F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87" y="365126"/>
            <a:ext cx="6588095" cy="93383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DF4966-5373-4218-BED4-64C0C76098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80241" y="6225722"/>
            <a:ext cx="4123599" cy="0"/>
          </a:xfrm>
          <a:prstGeom prst="line">
            <a:avLst/>
          </a:prstGeom>
          <a:ln w="76200">
            <a:solidFill>
              <a:srgbClr val="00B05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6852A6-402C-449C-845A-60BCE151D90C}"/>
              </a:ext>
            </a:extLst>
          </p:cNvPr>
          <p:cNvCxnSpPr>
            <a:cxnSpLocks/>
          </p:cNvCxnSpPr>
          <p:nvPr userDrawn="1"/>
        </p:nvCxnSpPr>
        <p:spPr>
          <a:xfrm flipH="1">
            <a:off x="12307059" y="6369281"/>
            <a:ext cx="4123599" cy="0"/>
          </a:xfrm>
          <a:prstGeom prst="line">
            <a:avLst/>
          </a:prstGeom>
          <a:ln w="76200">
            <a:solidFill>
              <a:srgbClr val="92D05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505A58-5288-4E10-A1CB-75E3030B272E}"/>
              </a:ext>
            </a:extLst>
          </p:cNvPr>
          <p:cNvCxnSpPr>
            <a:cxnSpLocks/>
          </p:cNvCxnSpPr>
          <p:nvPr userDrawn="1"/>
        </p:nvCxnSpPr>
        <p:spPr>
          <a:xfrm flipH="1">
            <a:off x="13345359" y="6553200"/>
            <a:ext cx="4123599" cy="0"/>
          </a:xfrm>
          <a:prstGeom prst="line">
            <a:avLst/>
          </a:prstGeom>
          <a:ln w="76200">
            <a:solidFill>
              <a:schemeClr val="accent6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D40A72-5FB8-4BB8-A984-8D8E17ABCDFD}"/>
              </a:ext>
            </a:extLst>
          </p:cNvPr>
          <p:cNvSpPr txBox="1"/>
          <p:nvPr userDrawn="1"/>
        </p:nvSpPr>
        <p:spPr>
          <a:xfrm>
            <a:off x="12880241" y="6204796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아래를 보지말고 위를 보세요</a:t>
            </a:r>
            <a:r>
              <a:rPr lang="en-US" altLang="ko-KR" dirty="0"/>
              <a:t>!!!!!!!!</a:t>
            </a:r>
            <a:endParaRPr lang="ko-KR" altLang="en-US" dirty="0"/>
          </a:p>
        </p:txBody>
      </p:sp>
      <p:sp>
        <p:nvSpPr>
          <p:cNvPr id="11" name="모서리가 둥근 직사각형 92">
            <a:extLst>
              <a:ext uri="{FF2B5EF4-FFF2-40B4-BE49-F238E27FC236}">
                <a16:creationId xmlns:a16="http://schemas.microsoft.com/office/drawing/2014/main" id="{496DAFE6-D604-4A08-B152-11A9BD0A3EDF}"/>
              </a:ext>
            </a:extLst>
          </p:cNvPr>
          <p:cNvSpPr/>
          <p:nvPr userDrawn="1"/>
        </p:nvSpPr>
        <p:spPr>
          <a:xfrm>
            <a:off x="773351" y="1623701"/>
            <a:ext cx="10467886" cy="4244387"/>
          </a:xfrm>
          <a:prstGeom prst="roundRect">
            <a:avLst>
              <a:gd name="adj" fmla="val 5472"/>
            </a:avLst>
          </a:prstGeom>
          <a:solidFill>
            <a:schemeClr val="bg1">
              <a:alpha val="58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2DAB1BF-5D19-4A77-AEC6-1FD2127BCB1C}"/>
              </a:ext>
            </a:extLst>
          </p:cNvPr>
          <p:cNvSpPr/>
          <p:nvPr userDrawn="1"/>
        </p:nvSpPr>
        <p:spPr>
          <a:xfrm>
            <a:off x="773351" y="465449"/>
            <a:ext cx="640935" cy="640935"/>
          </a:xfrm>
          <a:prstGeom prst="ellipse">
            <a:avLst/>
          </a:prstGeom>
          <a:noFill/>
          <a:ln w="76200">
            <a:solidFill>
              <a:srgbClr val="00206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150DCB-CF66-4DBC-8019-A3C5572055B9}"/>
              </a:ext>
            </a:extLst>
          </p:cNvPr>
          <p:cNvSpPr/>
          <p:nvPr userDrawn="1"/>
        </p:nvSpPr>
        <p:spPr>
          <a:xfrm>
            <a:off x="1044151" y="455800"/>
            <a:ext cx="640935" cy="640935"/>
          </a:xfrm>
          <a:prstGeom prst="ellipse">
            <a:avLst/>
          </a:prstGeom>
          <a:noFill/>
          <a:ln w="76200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37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1.51966 0.0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990" y="1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remove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8.33333E-7 -3.7037E-7 L -1.41484 -0.021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42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42" presetClass="path" presetSubtype="0" accel="50000" decel="50000" fill="remove" nodeType="afterEffect">
                                  <p:stCondLst>
                                    <p:cond delay="16000"/>
                                  </p:stCondLst>
                                  <p:childTnLst>
                                    <p:animMotion origin="layout" path="M 4.375E-6 -3.7037E-6 L -1.47618 0.0060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1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-1.39909 -0.00301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6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DF4966-5373-4218-BED4-64C0C76098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80241" y="6225722"/>
            <a:ext cx="4123599" cy="0"/>
          </a:xfrm>
          <a:prstGeom prst="line">
            <a:avLst/>
          </a:prstGeom>
          <a:ln w="76200">
            <a:solidFill>
              <a:srgbClr val="00B05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6852A6-402C-449C-845A-60BCE151D90C}"/>
              </a:ext>
            </a:extLst>
          </p:cNvPr>
          <p:cNvCxnSpPr>
            <a:cxnSpLocks/>
          </p:cNvCxnSpPr>
          <p:nvPr userDrawn="1"/>
        </p:nvCxnSpPr>
        <p:spPr>
          <a:xfrm flipH="1">
            <a:off x="12307059" y="6369281"/>
            <a:ext cx="4123599" cy="0"/>
          </a:xfrm>
          <a:prstGeom prst="line">
            <a:avLst/>
          </a:prstGeom>
          <a:ln w="76200">
            <a:solidFill>
              <a:srgbClr val="92D05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505A58-5288-4E10-A1CB-75E3030B272E}"/>
              </a:ext>
            </a:extLst>
          </p:cNvPr>
          <p:cNvCxnSpPr>
            <a:cxnSpLocks/>
          </p:cNvCxnSpPr>
          <p:nvPr userDrawn="1"/>
        </p:nvCxnSpPr>
        <p:spPr>
          <a:xfrm flipH="1">
            <a:off x="13345359" y="6553200"/>
            <a:ext cx="4123599" cy="0"/>
          </a:xfrm>
          <a:prstGeom prst="line">
            <a:avLst/>
          </a:prstGeom>
          <a:ln w="76200">
            <a:solidFill>
              <a:schemeClr val="accent6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D40A72-5FB8-4BB8-A984-8D8E17ABCDFD}"/>
              </a:ext>
            </a:extLst>
          </p:cNvPr>
          <p:cNvSpPr txBox="1"/>
          <p:nvPr userDrawn="1"/>
        </p:nvSpPr>
        <p:spPr>
          <a:xfrm>
            <a:off x="12880241" y="6204796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아래를 보지말고 위를 보세요</a:t>
            </a:r>
            <a:r>
              <a:rPr lang="en-US" altLang="ko-KR" dirty="0"/>
              <a:t>!!!!!!!!</a:t>
            </a:r>
            <a:endParaRPr lang="ko-KR" altLang="en-US" dirty="0"/>
          </a:p>
        </p:txBody>
      </p:sp>
      <p:sp>
        <p:nvSpPr>
          <p:cNvPr id="11" name="모서리가 둥근 직사각형 92">
            <a:extLst>
              <a:ext uri="{FF2B5EF4-FFF2-40B4-BE49-F238E27FC236}">
                <a16:creationId xmlns:a16="http://schemas.microsoft.com/office/drawing/2014/main" id="{496DAFE6-D604-4A08-B152-11A9BD0A3EDF}"/>
              </a:ext>
            </a:extLst>
          </p:cNvPr>
          <p:cNvSpPr/>
          <p:nvPr userDrawn="1"/>
        </p:nvSpPr>
        <p:spPr>
          <a:xfrm>
            <a:off x="773351" y="504203"/>
            <a:ext cx="10467886" cy="5363886"/>
          </a:xfrm>
          <a:prstGeom prst="roundRect">
            <a:avLst>
              <a:gd name="adj" fmla="val 5472"/>
            </a:avLst>
          </a:prstGeom>
          <a:solidFill>
            <a:schemeClr val="bg1">
              <a:alpha val="58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1.51966 0.0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990" y="1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remove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8.33333E-7 -3.7037E-7 L -1.41484 -0.021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42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42" presetClass="path" presetSubtype="0" accel="50000" decel="50000" fill="remove" nodeType="afterEffect">
                                  <p:stCondLst>
                                    <p:cond delay="16000"/>
                                  </p:stCondLst>
                                  <p:childTnLst>
                                    <p:animMotion origin="layout" path="M 4.375E-6 -3.7037E-6 L -1.47618 0.0060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1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-1.39909 -0.00301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6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4ABB2-8540-4CEA-92B6-A2604E1B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4B908-8497-4934-8EBC-EB2A22AD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B9F1B-BDA6-4758-8CAB-EF0A847E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70406-5C83-4298-9848-827C4FBF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8EF2D-004F-4005-8910-2FBF339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54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7D69C-150E-46B9-9BA2-3CD0E177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08A21-69EB-403D-A5A7-088800994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A694D9-CD15-45A3-9485-8CDFA3E80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D42C2-C0C3-4E8C-9806-2FEBCDBC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CFE2A-6B5A-4B74-A078-D4338E3E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1F544-3B28-4A9B-B8D4-D29B6D2F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70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70F1-2C56-4B07-859D-7D828B4C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3F3F2-F76E-4F89-8DEE-2272CC69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662F5-13C4-403C-9D36-649D1CBA4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8B281-6597-4B8E-9AEB-D6F76BBD8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D3FF67-1836-4DFF-9BAA-71D51C5A7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AA3875-FD67-442E-9E6D-8591D98F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C9E38B-4D26-4746-A410-2428FDD6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7E4E22-6D38-42A5-8BD4-47ECAFE9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75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81F3E4F0-ADAC-4A2B-B891-BB5A91948F71}"/>
              </a:ext>
            </a:extLst>
          </p:cNvPr>
          <p:cNvSpPr/>
          <p:nvPr userDrawn="1"/>
        </p:nvSpPr>
        <p:spPr>
          <a:xfrm>
            <a:off x="6953983" y="284490"/>
            <a:ext cx="640935" cy="640935"/>
          </a:xfrm>
          <a:prstGeom prst="ellipse">
            <a:avLst/>
          </a:prstGeom>
          <a:noFill/>
          <a:ln w="76200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ACE257-6DAB-4017-8C8D-E19C0478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8ADE00-A52A-4DEC-A653-31DA18FC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DC3BC4-2E44-4FFF-BB57-1A323591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모서리가 둥근 직사각형 92">
            <a:extLst>
              <a:ext uri="{FF2B5EF4-FFF2-40B4-BE49-F238E27FC236}">
                <a16:creationId xmlns:a16="http://schemas.microsoft.com/office/drawing/2014/main" id="{1879388C-A651-4EB0-B357-DB4531D58B9F}"/>
              </a:ext>
            </a:extLst>
          </p:cNvPr>
          <p:cNvSpPr/>
          <p:nvPr userDrawn="1"/>
        </p:nvSpPr>
        <p:spPr>
          <a:xfrm>
            <a:off x="7153068" y="603683"/>
            <a:ext cx="4114801" cy="5211140"/>
          </a:xfrm>
          <a:prstGeom prst="roundRect">
            <a:avLst>
              <a:gd name="adj" fmla="val 5472"/>
            </a:avLst>
          </a:prstGeom>
          <a:solidFill>
            <a:schemeClr val="bg1">
              <a:alpha val="58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20DFEDF-226C-4000-8763-20AAEBFF29B9}"/>
              </a:ext>
            </a:extLst>
          </p:cNvPr>
          <p:cNvSpPr/>
          <p:nvPr userDrawn="1"/>
        </p:nvSpPr>
        <p:spPr>
          <a:xfrm>
            <a:off x="1044150" y="284490"/>
            <a:ext cx="640935" cy="640935"/>
          </a:xfrm>
          <a:prstGeom prst="ellipse">
            <a:avLst/>
          </a:prstGeom>
          <a:noFill/>
          <a:ln w="76200">
            <a:solidFill>
              <a:srgbClr val="00206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92">
            <a:extLst>
              <a:ext uri="{FF2B5EF4-FFF2-40B4-BE49-F238E27FC236}">
                <a16:creationId xmlns:a16="http://schemas.microsoft.com/office/drawing/2014/main" id="{50943D02-CD94-4299-931F-CF352C649B15}"/>
              </a:ext>
            </a:extLst>
          </p:cNvPr>
          <p:cNvSpPr/>
          <p:nvPr userDrawn="1"/>
        </p:nvSpPr>
        <p:spPr>
          <a:xfrm>
            <a:off x="1364618" y="603683"/>
            <a:ext cx="4114801" cy="5211140"/>
          </a:xfrm>
          <a:prstGeom prst="roundRect">
            <a:avLst>
              <a:gd name="adj" fmla="val 5472"/>
            </a:avLst>
          </a:prstGeom>
          <a:solidFill>
            <a:schemeClr val="bg1">
              <a:alpha val="58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1A2300-3923-4BCB-9B9F-CE7703719373}"/>
              </a:ext>
            </a:extLst>
          </p:cNvPr>
          <p:cNvSpPr txBox="1"/>
          <p:nvPr userDrawn="1"/>
        </p:nvSpPr>
        <p:spPr>
          <a:xfrm>
            <a:off x="7259430" y="798990"/>
            <a:ext cx="3888420" cy="490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22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31B8B8-53CF-4A76-BEB3-144FA257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281C10-D9BA-46B7-A8A0-693917F3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B1B2D-5F03-4F93-B943-53A4EF89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49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FC85D-BE73-45E0-86A9-5DC16E2B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7FA36-19C9-4359-B7F2-A0141E07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B07DE-D5A6-4CD0-A80C-5E1BF337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C2520-5833-4AB1-A348-ED0F4FB7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A13B8-8781-4B9B-8B49-39BDAE52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1124F-FEEA-456C-909E-E252F336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93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CCEA"/>
            </a:gs>
            <a:gs pos="50000">
              <a:srgbClr val="ADDBE8"/>
            </a:gs>
            <a:gs pos="100000">
              <a:srgbClr val="E7F2EE"/>
            </a:gs>
            <a:gs pos="78000">
              <a:srgbClr val="D9EBE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6A0FFE-BDB5-48FE-BE24-9B072854AE1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3881"/>
            <a:ext cx="12192000" cy="1294119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81E61-D392-466B-880F-73F502AA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ADF45-F44C-43EF-A451-E8A7AE2C9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24F00-D877-4499-B449-345A06B1F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9F922-B060-4C0B-8513-9E434B4DD377}" type="datetimeFigureOut">
              <a:rPr lang="ko-KR" altLang="en-US" smtClean="0"/>
              <a:t>2020-05-17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0B77C-A385-4E9C-A923-D8E69317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52259-9BC0-4050-8BE5-DB8DDC50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A4AF-B976-4068-9B64-151948BA3E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19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CCEA"/>
            </a:gs>
            <a:gs pos="50000">
              <a:srgbClr val="ADDBE8"/>
            </a:gs>
            <a:gs pos="100000">
              <a:srgbClr val="E7F2EE"/>
            </a:gs>
            <a:gs pos="78000">
              <a:srgbClr val="D9EBE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078E0-3984-4C79-93BB-67A6A4D04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8899"/>
            <a:ext cx="9144000" cy="1223963"/>
          </a:xfrm>
        </p:spPr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모독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(Defile)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1A331B9-617D-44EF-B8DB-2B984D4ED959}"/>
                  </a:ext>
                </a:extLst>
              </p14:cNvPr>
              <p14:cNvContentPartPr/>
              <p14:nvPr/>
            </p14:nvContentPartPr>
            <p14:xfrm>
              <a:off x="628560" y="457200"/>
              <a:ext cx="10795320" cy="21592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1A331B9-617D-44EF-B8DB-2B984D4ED9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0" y="447840"/>
                <a:ext cx="10814040" cy="21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FDBA623-C77E-4CC7-B0D4-43B087C886E3}"/>
                  </a:ext>
                </a:extLst>
              </p14:cNvPr>
              <p14:cNvContentPartPr/>
              <p14:nvPr/>
            </p14:nvContentPartPr>
            <p14:xfrm>
              <a:off x="1079640" y="88920"/>
              <a:ext cx="10579320" cy="49723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FDBA623-C77E-4CC7-B0D4-43B087C886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0280" y="79560"/>
                <a:ext cx="10598040" cy="49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EEF0AA6-02D0-4C40-8BCF-64E34FEDC335}"/>
                  </a:ext>
                </a:extLst>
              </p14:cNvPr>
              <p14:cNvContentPartPr/>
              <p14:nvPr/>
            </p14:nvContentPartPr>
            <p14:xfrm>
              <a:off x="10280520" y="1727280"/>
              <a:ext cx="51120" cy="864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EEF0AA6-02D0-4C40-8BCF-64E34FEDC3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71160" y="1717920"/>
                <a:ext cx="69840" cy="8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07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B49BD-BC2C-4F50-B347-5632B252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다이나믹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3E306-C62E-4176-8ACA-7A9441DE7C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 fontAlgn="base">
              <a:buNone/>
            </a:pPr>
            <a:endParaRPr lang="en-US" altLang="ko-KR" sz="4000" b="1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ctr" fontAlgn="base">
              <a:buNone/>
            </a:pPr>
            <a:endParaRPr lang="en-US" altLang="ko-KR" sz="4000" b="1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ctr" fontAlgn="base">
              <a:buNone/>
            </a:pPr>
            <a:r>
              <a:rPr lang="ko-KR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번 푼 문제는 다시 풀지 않는다</a:t>
            </a:r>
            <a:r>
              <a:rPr lang="en-US" altLang="ko-K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indent="0" algn="ctr" fontAlgn="base">
              <a:buNone/>
            </a:pPr>
            <a:r>
              <a:rPr lang="en-US" altLang="ko-K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</a:t>
            </a:r>
            <a:r>
              <a:rPr lang="ko-KR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결과값을 저장</a:t>
            </a:r>
            <a:endParaRPr lang="en-US" altLang="ko-KR" sz="4000" b="1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fontAlgn="base">
              <a:buNone/>
            </a:pP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fontAlgn="base">
              <a:buNone/>
            </a:pP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fontAlgn="base">
              <a:buNone/>
            </a:pPr>
            <a:b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88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FCCF66-B405-47FB-BECB-CE56353B11B7}"/>
              </a:ext>
            </a:extLst>
          </p:cNvPr>
          <p:cNvSpPr/>
          <p:nvPr/>
        </p:nvSpPr>
        <p:spPr>
          <a:xfrm>
            <a:off x="1414508" y="1870048"/>
            <a:ext cx="40097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f(n) = f(n-1) + f(n-2), f(1) = 1, f(2) = 2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f(4), f(6), f(12)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구하려면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….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f(4) = f(3) + f(2) = f(2) + f(1) + f(2) = 5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f(6) = f(5) + f(4) = f(4) + f(3) + f(3) + f(2) = ……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f(12) = f(11) + f(10) = f(10) + f(9) + f(9) + f(8) = f(9) + f(8) + ……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9AE0C3-FC62-49E0-A71B-45D212B12A19}"/>
              </a:ext>
            </a:extLst>
          </p:cNvPr>
          <p:cNvSpPr/>
          <p:nvPr/>
        </p:nvSpPr>
        <p:spPr>
          <a:xfrm>
            <a:off x="7212880" y="1541574"/>
            <a:ext cx="40097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f(n) = f(n-1) + f(n-2), f(1) = 1, f(2) = 2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f(4), f(6), f(12)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구하려면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….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f(4) = f(3) + f(2) = f(2) + f(1) + f(2) = 5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f(4),f(3)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f(6) = f(5) + 5= f(4) + 3+ 5 = 13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f(6), f(5)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f(12) = f(11) + f(10) = f(10) + f(9) + f(9) + f(8) = f(9) + f(8) + ……</a:t>
            </a:r>
          </a:p>
          <a:p>
            <a:pPr fontAlgn="base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f(12)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구한 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f(12), f(11)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Temp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시간복잡도에서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우위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A9F82-CF32-4682-8047-7B05179161F9}"/>
              </a:ext>
            </a:extLst>
          </p:cNvPr>
          <p:cNvSpPr txBox="1"/>
          <p:nvPr/>
        </p:nvSpPr>
        <p:spPr>
          <a:xfrm>
            <a:off x="1516457" y="903643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코딩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도 모르는 새내기의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Solution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951D3-774C-4620-AC09-014F228F764D}"/>
              </a:ext>
            </a:extLst>
          </p:cNvPr>
          <p:cNvSpPr txBox="1"/>
          <p:nvPr/>
        </p:nvSpPr>
        <p:spPr>
          <a:xfrm>
            <a:off x="7416778" y="903643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코딩고인물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학년 선배의 </a:t>
            </a:r>
            <a:r>
              <a:rPr lang="en-US" altLang="ko-KR" dirty="0">
                <a:solidFill>
                  <a:srgbClr val="FF0000"/>
                </a:solidFill>
              </a:rPr>
              <a:t>Solution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8842D-88DD-40B5-B8ED-B4A6C594D52E}"/>
              </a:ext>
            </a:extLst>
          </p:cNvPr>
          <p:cNvSpPr txBox="1"/>
          <p:nvPr/>
        </p:nvSpPr>
        <p:spPr>
          <a:xfrm>
            <a:off x="2454053" y="482817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시간 초과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F1DFE-7C62-4BBB-A199-C1591033C2B1}"/>
              </a:ext>
            </a:extLst>
          </p:cNvPr>
          <p:cNvSpPr txBox="1"/>
          <p:nvPr/>
        </p:nvSpPr>
        <p:spPr>
          <a:xfrm>
            <a:off x="8676580" y="494949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</a:rPr>
              <a:t>맞았습니다</a:t>
            </a:r>
            <a:r>
              <a:rPr lang="en-US" altLang="ko-KR" sz="1400" b="1" dirty="0">
                <a:solidFill>
                  <a:srgbClr val="00B050"/>
                </a:solidFill>
              </a:rPr>
              <a:t>!!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CAFE02-B2BF-4CE4-98C0-C917FEC317B3}"/>
              </a:ext>
            </a:extLst>
          </p:cNvPr>
          <p:cNvCxnSpPr>
            <a:cxnSpLocks/>
          </p:cNvCxnSpPr>
          <p:nvPr/>
        </p:nvCxnSpPr>
        <p:spPr>
          <a:xfrm>
            <a:off x="5746620" y="3304712"/>
            <a:ext cx="120736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22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5D26B-C1F2-420E-93A0-E50C9C72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44AE0-3FAC-4571-AD45-EBBEF5702ECC}"/>
              </a:ext>
            </a:extLst>
          </p:cNvPr>
          <p:cNvSpPr txBox="1"/>
          <p:nvPr/>
        </p:nvSpPr>
        <p:spPr>
          <a:xfrm>
            <a:off x="814875" y="1700784"/>
            <a:ext cx="102127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명예에 죽고 명예에 사는 나라 </a:t>
            </a:r>
            <a:r>
              <a:rPr lang="ko-KR" altLang="en-US" sz="2400" dirty="0" err="1"/>
              <a:t>어쩌구저쩌구</a:t>
            </a:r>
            <a:r>
              <a:rPr lang="ko-KR" altLang="en-US" sz="2400" dirty="0"/>
              <a:t> 국회의원들에게 밀려 권력이 없는 왕은 프로젝트 “</a:t>
            </a:r>
            <a:r>
              <a:rPr lang="en-US" altLang="ko-KR" sz="2400" dirty="0"/>
              <a:t>Defile”</a:t>
            </a:r>
            <a:r>
              <a:rPr lang="ko-KR" altLang="en-US" sz="2400" dirty="0"/>
              <a:t>을 설계해 모든 국회의원을 </a:t>
            </a:r>
            <a:r>
              <a:rPr lang="ko-KR" altLang="en-US" sz="2400" dirty="0" err="1"/>
              <a:t>없애버릴려고</a:t>
            </a:r>
            <a:r>
              <a:rPr lang="ko-KR" altLang="en-US" sz="2400" dirty="0"/>
              <a:t> 한다</a:t>
            </a:r>
            <a:r>
              <a:rPr lang="en-US" altLang="ko-KR" sz="2400" dirty="0"/>
              <a:t>. </a:t>
            </a:r>
            <a:r>
              <a:rPr lang="ko-KR" altLang="en-US" sz="2400" dirty="0"/>
              <a:t>프로젝트 “</a:t>
            </a:r>
            <a:r>
              <a:rPr lang="en-US" altLang="ko-KR" sz="2400" dirty="0"/>
              <a:t>Defile”</a:t>
            </a:r>
            <a:r>
              <a:rPr lang="ko-KR" altLang="en-US" sz="2400" dirty="0"/>
              <a:t>은 </a:t>
            </a:r>
            <a:r>
              <a:rPr lang="ko-KR" altLang="en-US" sz="2400" dirty="0" err="1"/>
              <a:t>궁시렁궁시렁</a:t>
            </a:r>
            <a:endParaRPr lang="en-US" altLang="ko-KR" sz="2400" dirty="0"/>
          </a:p>
          <a:p>
            <a:r>
              <a:rPr lang="en-US" altLang="ko-KR" sz="2400" dirty="0"/>
              <a:t> </a:t>
            </a:r>
            <a:r>
              <a:rPr lang="ko-KR" altLang="en-US" sz="2400" dirty="0"/>
              <a:t>모든 국회의원을 모독해서 </a:t>
            </a:r>
            <a:r>
              <a:rPr lang="ko-KR" altLang="en-US" sz="2400" dirty="0" err="1"/>
              <a:t>블라블라</a:t>
            </a:r>
            <a:r>
              <a:rPr lang="ko-KR" altLang="en-US" sz="2400" dirty="0"/>
              <a:t> 프로젝트 자체가 명예롭지 못한 행동이기에 왕은 </a:t>
            </a:r>
            <a:r>
              <a:rPr lang="ko-KR" altLang="en-US" sz="2400" dirty="0">
                <a:solidFill>
                  <a:srgbClr val="FF0000"/>
                </a:solidFill>
              </a:rPr>
              <a:t>단 </a:t>
            </a:r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ko-KR" altLang="en-US" sz="2400" dirty="0">
                <a:solidFill>
                  <a:srgbClr val="FF0000"/>
                </a:solidFill>
              </a:rPr>
              <a:t>번의 “</a:t>
            </a:r>
            <a:r>
              <a:rPr lang="en-US" altLang="ko-KR" sz="2400" dirty="0">
                <a:solidFill>
                  <a:srgbClr val="FF0000"/>
                </a:solidFill>
              </a:rPr>
              <a:t>Defile”</a:t>
            </a:r>
            <a:r>
              <a:rPr lang="ko-KR" altLang="en-US" sz="2400" dirty="0">
                <a:solidFill>
                  <a:srgbClr val="FF0000"/>
                </a:solidFill>
              </a:rPr>
              <a:t>을 실행해 </a:t>
            </a:r>
            <a:r>
              <a:rPr lang="ko-KR" altLang="en-US" sz="2400" dirty="0"/>
              <a:t>모든 국회의원을 </a:t>
            </a:r>
            <a:r>
              <a:rPr lang="ko-KR" altLang="en-US" sz="2400" dirty="0" err="1"/>
              <a:t>박탈시키고</a:t>
            </a:r>
            <a:r>
              <a:rPr lang="ko-KR" altLang="en-US" sz="2400" dirty="0"/>
              <a:t> 싶다</a:t>
            </a:r>
            <a:r>
              <a:rPr lang="en-US" altLang="ko-KR" sz="2400" dirty="0"/>
              <a:t>. </a:t>
            </a:r>
            <a:r>
              <a:rPr lang="ko-KR" altLang="en-US" sz="2400" dirty="0"/>
              <a:t>이를 위해 그는 </a:t>
            </a:r>
            <a:r>
              <a:rPr lang="ko-KR" altLang="en-US" sz="2400" dirty="0" err="1"/>
              <a:t>아무말대잔치</a:t>
            </a:r>
            <a:r>
              <a:rPr lang="en-US" altLang="ko-KR" sz="2400" dirty="0"/>
              <a:t>. </a:t>
            </a:r>
            <a:r>
              <a:rPr lang="ko-KR" altLang="en-US" sz="2400" dirty="0"/>
              <a:t>이 역시 명예롭지 못하기에 왕은 최소한의 해커를 고용하려고 한다</a:t>
            </a:r>
            <a:r>
              <a:rPr lang="en-US" altLang="ko-KR" sz="2400" dirty="0"/>
              <a:t>. </a:t>
            </a:r>
            <a:r>
              <a:rPr lang="ko-KR" altLang="en-US" sz="2400" dirty="0">
                <a:solidFill>
                  <a:srgbClr val="FF0000"/>
                </a:solidFill>
              </a:rPr>
              <a:t>과연 왕은 최소 몇 명의 해커를 고용해야 할까</a:t>
            </a:r>
            <a:r>
              <a:rPr lang="en-US" altLang="ko-KR" sz="2400" dirty="0">
                <a:solidFill>
                  <a:srgbClr val="FF0000"/>
                </a:solidFill>
              </a:rPr>
              <a:t>? 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92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88C2-BCF0-415C-8663-10529C52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모독 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C04C9-5243-44FC-B9AF-AF3D96B229A7}"/>
              </a:ext>
            </a:extLst>
          </p:cNvPr>
          <p:cNvSpPr txBox="1"/>
          <p:nvPr/>
        </p:nvSpPr>
        <p:spPr>
          <a:xfrm>
            <a:off x="841248" y="1847088"/>
            <a:ext cx="1033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국회의원의 순서와 상관없이</a:t>
            </a:r>
            <a:r>
              <a:rPr lang="en-US" altLang="ko-KR" dirty="0"/>
              <a:t>, n</a:t>
            </a:r>
            <a:r>
              <a:rPr lang="ko-KR" altLang="en-US" dirty="0"/>
              <a:t>개의 숫자 중에서 </a:t>
            </a:r>
            <a:r>
              <a:rPr lang="en-US" altLang="ko-KR" dirty="0"/>
              <a:t> 1</a:t>
            </a:r>
            <a:r>
              <a:rPr lang="ko-KR" altLang="en-US" dirty="0"/>
              <a:t>부터 시작하여 </a:t>
            </a:r>
            <a:r>
              <a:rPr lang="en-US" altLang="ko-KR" dirty="0"/>
              <a:t>n</a:t>
            </a:r>
            <a:r>
              <a:rPr lang="ko-KR" altLang="en-US" dirty="0"/>
              <a:t>까지의 자연수가</a:t>
            </a:r>
            <a:endParaRPr lang="en-US" altLang="ko-KR" dirty="0"/>
          </a:p>
          <a:p>
            <a:r>
              <a:rPr lang="ko-KR" altLang="en-US" dirty="0"/>
              <a:t>끊기지 않고 연속적으로 출력되기 위해 </a:t>
            </a:r>
            <a:r>
              <a:rPr lang="en-US" altLang="ko-KR" dirty="0"/>
              <a:t>-1</a:t>
            </a:r>
            <a:r>
              <a:rPr lang="ko-KR" altLang="en-US" dirty="0"/>
              <a:t>을 사용할 때</a:t>
            </a:r>
            <a:r>
              <a:rPr lang="en-US" altLang="ko-KR" dirty="0"/>
              <a:t>, </a:t>
            </a:r>
            <a:r>
              <a:rPr lang="ko-KR" altLang="en-US" dirty="0"/>
              <a:t>최소 몇 번을 사용해야 완성할 수 있는가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91EDB-388D-4B9C-9154-573A4CAF35AD}"/>
              </a:ext>
            </a:extLst>
          </p:cNvPr>
          <p:cNvSpPr txBox="1"/>
          <p:nvPr/>
        </p:nvSpPr>
        <p:spPr>
          <a:xfrm>
            <a:off x="1149532" y="3244334"/>
            <a:ext cx="865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[1, 5, 3, 14, 12] </a:t>
            </a:r>
            <a:r>
              <a:rPr lang="ko-KR" altLang="en-US" dirty="0"/>
              <a:t>를</a:t>
            </a:r>
            <a:r>
              <a:rPr lang="en-US" altLang="ko-KR" dirty="0"/>
              <a:t> [1, 2, 3, 4, 5]</a:t>
            </a:r>
            <a:r>
              <a:rPr lang="ko-KR" altLang="en-US" dirty="0"/>
              <a:t>로 만들기 위해 몇번의 </a:t>
            </a:r>
            <a:r>
              <a:rPr lang="en-US" altLang="ko-KR" dirty="0"/>
              <a:t>-1 </a:t>
            </a:r>
            <a:r>
              <a:rPr lang="ko-KR" altLang="en-US" dirty="0"/>
              <a:t>연산을 해야 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 [1, 5, 3, 3, 12] </a:t>
            </a:r>
            <a:r>
              <a:rPr lang="ko-KR" altLang="en-US" dirty="0"/>
              <a:t>를</a:t>
            </a:r>
            <a:r>
              <a:rPr lang="en-US" altLang="ko-KR" dirty="0"/>
              <a:t> [1, 2, 3, 3, 4]</a:t>
            </a:r>
            <a:r>
              <a:rPr lang="ko-KR" altLang="en-US" dirty="0"/>
              <a:t>로 만들기 위해 몇번의 </a:t>
            </a:r>
            <a:r>
              <a:rPr lang="en-US" altLang="ko-KR" dirty="0"/>
              <a:t>-1 </a:t>
            </a:r>
            <a:r>
              <a:rPr lang="ko-KR" altLang="en-US" dirty="0"/>
              <a:t>연산을 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87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2DD02B-E885-4EA6-924D-9D6143DF70C1}"/>
              </a:ext>
            </a:extLst>
          </p:cNvPr>
          <p:cNvSpPr txBox="1"/>
          <p:nvPr/>
        </p:nvSpPr>
        <p:spPr>
          <a:xfrm>
            <a:off x="1731146" y="878890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국회의원이 </a:t>
            </a:r>
            <a:r>
              <a:rPr lang="en-US" altLang="ko-KR" dirty="0"/>
              <a:t>2</a:t>
            </a:r>
            <a:r>
              <a:rPr lang="ko-KR" altLang="en-US" dirty="0"/>
              <a:t>명인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A13297-665B-4EBA-A3C0-30039BE1F19F}"/>
              </a:ext>
            </a:extLst>
          </p:cNvPr>
          <p:cNvSpPr txBox="1"/>
          <p:nvPr/>
        </p:nvSpPr>
        <p:spPr>
          <a:xfrm>
            <a:off x="1455938" y="1535838"/>
            <a:ext cx="37128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[16, 2]</a:t>
            </a:r>
          </a:p>
          <a:p>
            <a:r>
              <a:rPr lang="ko-KR" altLang="en-US" dirty="0"/>
              <a:t>순서를 유지한다고 생각하는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 국회의원을 </a:t>
            </a:r>
            <a:r>
              <a:rPr lang="en-US" altLang="ko-KR" dirty="0"/>
              <a:t>-15 </a:t>
            </a:r>
            <a:r>
              <a:rPr lang="ko-KR" altLang="en-US" dirty="0"/>
              <a:t>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15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D3A51-CDE3-44E4-8AD3-E7C023B73174}"/>
              </a:ext>
            </a:extLst>
          </p:cNvPr>
          <p:cNvSpPr txBox="1"/>
          <p:nvPr/>
        </p:nvSpPr>
        <p:spPr>
          <a:xfrm>
            <a:off x="1455938" y="3240351"/>
            <a:ext cx="38956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[16, 2]</a:t>
            </a:r>
          </a:p>
          <a:p>
            <a:r>
              <a:rPr lang="ko-KR" altLang="en-US" dirty="0"/>
              <a:t>순서를 유지하지 않아도 된다고</a:t>
            </a:r>
            <a:endParaRPr lang="en-US" altLang="ko-KR" dirty="0"/>
          </a:p>
          <a:p>
            <a:r>
              <a:rPr lang="ko-KR" altLang="en-US" dirty="0"/>
              <a:t>생각하는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[2, 16] (</a:t>
            </a:r>
            <a:r>
              <a:rPr lang="ko-KR" altLang="en-US" dirty="0"/>
              <a:t>크기순으로 정렬하고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[1, 2] (</a:t>
            </a:r>
            <a:r>
              <a:rPr lang="ko-KR" altLang="en-US" dirty="0"/>
              <a:t>각각의 인덱스가 될 때까지 </a:t>
            </a:r>
            <a:r>
              <a:rPr lang="en-US" altLang="ko-KR" dirty="0"/>
              <a:t>-)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(1+14) = 15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BB53C-A730-45DF-9836-E2BB10492A1B}"/>
              </a:ext>
            </a:extLst>
          </p:cNvPr>
          <p:cNvSpPr txBox="1"/>
          <p:nvPr/>
        </p:nvSpPr>
        <p:spPr>
          <a:xfrm>
            <a:off x="7510509" y="878890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국회의원이 </a:t>
            </a:r>
            <a:r>
              <a:rPr lang="en-US" altLang="ko-KR" dirty="0"/>
              <a:t>3</a:t>
            </a:r>
            <a:r>
              <a:rPr lang="ko-KR" altLang="en-US" dirty="0"/>
              <a:t>명인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F60A8-33A0-4951-8D02-583A80642476}"/>
              </a:ext>
            </a:extLst>
          </p:cNvPr>
          <p:cNvSpPr txBox="1"/>
          <p:nvPr/>
        </p:nvSpPr>
        <p:spPr>
          <a:xfrm>
            <a:off x="7235301" y="1535838"/>
            <a:ext cx="37128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[16, 2, 6]</a:t>
            </a:r>
          </a:p>
          <a:p>
            <a:r>
              <a:rPr lang="ko-KR" altLang="en-US" dirty="0"/>
              <a:t>순서를 유지한다고 생각하는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 국회의원을 </a:t>
            </a:r>
            <a:r>
              <a:rPr lang="en-US" altLang="ko-KR" dirty="0"/>
              <a:t>-15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번 국회의원을 </a:t>
            </a:r>
            <a:r>
              <a:rPr lang="en-US" altLang="ko-KR" dirty="0"/>
              <a:t>-3 </a:t>
            </a:r>
            <a:r>
              <a:rPr lang="ko-KR" altLang="en-US" dirty="0"/>
              <a:t>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18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7BB4F-FF53-4949-BC2F-39E15BBC5F10}"/>
              </a:ext>
            </a:extLst>
          </p:cNvPr>
          <p:cNvSpPr txBox="1"/>
          <p:nvPr/>
        </p:nvSpPr>
        <p:spPr>
          <a:xfrm>
            <a:off x="7235301" y="3240351"/>
            <a:ext cx="41553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[16, 2, 6]</a:t>
            </a:r>
          </a:p>
          <a:p>
            <a:r>
              <a:rPr lang="ko-KR" altLang="en-US" dirty="0"/>
              <a:t>순서를 유지하지 않아도 된다고</a:t>
            </a:r>
            <a:endParaRPr lang="en-US" altLang="ko-KR" dirty="0"/>
          </a:p>
          <a:p>
            <a:r>
              <a:rPr lang="ko-KR" altLang="en-US" dirty="0"/>
              <a:t>생각하는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[2, 6, 16] (</a:t>
            </a:r>
            <a:r>
              <a:rPr lang="ko-KR" altLang="en-US" dirty="0"/>
              <a:t>크기순으로 정렬하고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[1, 2, 3] (</a:t>
            </a:r>
            <a:r>
              <a:rPr lang="ko-KR" altLang="en-US" dirty="0"/>
              <a:t>각각의 인덱스가 될 때까지 </a:t>
            </a:r>
            <a:r>
              <a:rPr lang="en-US" altLang="ko-KR" dirty="0"/>
              <a:t>-)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(1+4+13) = 18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E4BB3-C4E7-435C-8923-C9A6F5E8BF3B}"/>
              </a:ext>
            </a:extLst>
          </p:cNvPr>
          <p:cNvSpPr txBox="1"/>
          <p:nvPr/>
        </p:nvSpPr>
        <p:spPr>
          <a:xfrm rot="19872975">
            <a:off x="5562378" y="1429477"/>
            <a:ext cx="1460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복</a:t>
            </a:r>
            <a:r>
              <a:rPr lang="en-US" altLang="ko-KR" sz="4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4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잡</a:t>
            </a:r>
            <a:endParaRPr lang="en-US" altLang="ko-KR" sz="4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</a:t>
            </a:r>
            <a:r>
              <a:rPr lang="en-US" altLang="ko-KR" sz="4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4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</a:t>
            </a:r>
          </a:p>
        </p:txBody>
      </p:sp>
    </p:spTree>
    <p:extLst>
      <p:ext uri="{BB962C8B-B14F-4D97-AF65-F5344CB8AC3E}">
        <p14:creationId xmlns:p14="http://schemas.microsoft.com/office/powerpoint/2010/main" val="315638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3B928E-643C-46AD-9CF6-634A8097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28" y="705530"/>
            <a:ext cx="3752850" cy="2181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BF06EB-E851-4810-9AAA-4988E042FABE}"/>
              </a:ext>
            </a:extLst>
          </p:cNvPr>
          <p:cNvSpPr txBox="1"/>
          <p:nvPr/>
        </p:nvSpPr>
        <p:spPr>
          <a:xfrm>
            <a:off x="4958637" y="705530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???????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E9950-0BA3-4AFA-8E89-5D7324A5B5E3}"/>
              </a:ext>
            </a:extLst>
          </p:cNvPr>
          <p:cNvSpPr txBox="1"/>
          <p:nvPr/>
        </p:nvSpPr>
        <p:spPr>
          <a:xfrm>
            <a:off x="5033282" y="1351861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[1,2,2,2,5] </a:t>
            </a:r>
            <a:r>
              <a:rPr lang="ko-KR" altLang="en-US" dirty="0"/>
              <a:t>인 경우를 고려하지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[1,2,2,2,5] 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/>
              <a:t>답은 </a:t>
            </a:r>
            <a:r>
              <a:rPr lang="en-US" altLang="ko-KR" dirty="0"/>
              <a:t>2</a:t>
            </a:r>
            <a:r>
              <a:rPr lang="ko-KR" altLang="en-US" dirty="0"/>
              <a:t>이나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 코드대로면 </a:t>
            </a:r>
            <a:r>
              <a:rPr lang="en-US" altLang="ko-KR" dirty="0"/>
              <a:t>(12-15) = -3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CA1830-5D86-4F2B-AD85-B8B34EDF4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28" y="2886755"/>
            <a:ext cx="7353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2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A695CD4-BEF0-43FA-A6CC-F3CD1E4252F4}"/>
              </a:ext>
            </a:extLst>
          </p:cNvPr>
          <p:cNvGrpSpPr/>
          <p:nvPr/>
        </p:nvGrpSpPr>
        <p:grpSpPr>
          <a:xfrm rot="19623361">
            <a:off x="2602268" y="505636"/>
            <a:ext cx="3217360" cy="2995924"/>
            <a:chOff x="1816113" y="2277097"/>
            <a:chExt cx="2941752" cy="2739285"/>
          </a:xfrm>
        </p:grpSpPr>
        <p:sp>
          <p:nvSpPr>
            <p:cNvPr id="3" name="타원형 설명선 32">
              <a:extLst>
                <a:ext uri="{FF2B5EF4-FFF2-40B4-BE49-F238E27FC236}">
                  <a16:creationId xmlns:a16="http://schemas.microsoft.com/office/drawing/2014/main" id="{82FE5205-2AE4-499B-9D1D-F3CF23C68416}"/>
                </a:ext>
              </a:extLst>
            </p:cNvPr>
            <p:cNvSpPr/>
            <p:nvPr/>
          </p:nvSpPr>
          <p:spPr>
            <a:xfrm>
              <a:off x="1816113" y="2277097"/>
              <a:ext cx="2941752" cy="2739285"/>
            </a:xfrm>
            <a:prstGeom prst="wedgeEllipseCallout">
              <a:avLst>
                <a:gd name="adj1" fmla="val 66"/>
                <a:gd name="adj2" fmla="val 61867"/>
              </a:avLst>
            </a:prstGeom>
            <a:noFill/>
            <a:ln w="857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형 설명선 33">
              <a:extLst>
                <a:ext uri="{FF2B5EF4-FFF2-40B4-BE49-F238E27FC236}">
                  <a16:creationId xmlns:a16="http://schemas.microsoft.com/office/drawing/2014/main" id="{E806DAA9-7EE4-424C-AA9B-535E0E2BE196}"/>
                </a:ext>
              </a:extLst>
            </p:cNvPr>
            <p:cNvSpPr/>
            <p:nvPr/>
          </p:nvSpPr>
          <p:spPr>
            <a:xfrm>
              <a:off x="1879190" y="2331325"/>
              <a:ext cx="2815598" cy="2610015"/>
            </a:xfrm>
            <a:prstGeom prst="wedgeEllipseCallout">
              <a:avLst>
                <a:gd name="adj1" fmla="val 66"/>
                <a:gd name="adj2" fmla="val 61867"/>
              </a:avLst>
            </a:prstGeom>
            <a:solidFill>
              <a:schemeClr val="bg1"/>
            </a:solidFill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C0E58D8-BD9E-4E3B-8EB9-8687A6C7D225}"/>
              </a:ext>
            </a:extLst>
          </p:cNvPr>
          <p:cNvSpPr txBox="1"/>
          <p:nvPr/>
        </p:nvSpPr>
        <p:spPr>
          <a:xfrm>
            <a:off x="3267992" y="1521352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QNA</a:t>
            </a:r>
            <a:endParaRPr lang="ko-KR" altLang="en-US" sz="5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D54AF-4FA8-40A1-A6FE-0F11C71D955F}"/>
              </a:ext>
            </a:extLst>
          </p:cNvPr>
          <p:cNvGrpSpPr/>
          <p:nvPr/>
        </p:nvGrpSpPr>
        <p:grpSpPr>
          <a:xfrm>
            <a:off x="6149340" y="2590800"/>
            <a:ext cx="1607820" cy="2463108"/>
            <a:chOff x="5603149" y="1429415"/>
            <a:chExt cx="1682616" cy="256531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01C4979-9A6A-454B-B6FF-3ECB8E6C257C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6434422" y="2953416"/>
              <a:ext cx="10035" cy="47558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32C261-E4FA-449B-8C2A-2ED3C66B677C}"/>
                </a:ext>
              </a:extLst>
            </p:cNvPr>
            <p:cNvCxnSpPr/>
            <p:nvPr/>
          </p:nvCxnSpPr>
          <p:spPr>
            <a:xfrm>
              <a:off x="6434422" y="3646055"/>
              <a:ext cx="0" cy="348673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4F7CBAC-C9EF-4EF4-9465-7EA0BBC93664}"/>
                </a:ext>
              </a:extLst>
            </p:cNvPr>
            <p:cNvSpPr/>
            <p:nvPr/>
          </p:nvSpPr>
          <p:spPr>
            <a:xfrm>
              <a:off x="5603149" y="1429415"/>
              <a:ext cx="1682616" cy="1524000"/>
            </a:xfrm>
            <a:prstGeom prst="ellipse">
              <a:avLst/>
            </a:prstGeom>
            <a:noFill/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순서도: 지연 6">
              <a:extLst>
                <a:ext uri="{FF2B5EF4-FFF2-40B4-BE49-F238E27FC236}">
                  <a16:creationId xmlns:a16="http://schemas.microsoft.com/office/drawing/2014/main" id="{4CC6240B-96F8-47A5-AB0B-35DBD0C4D51D}"/>
                </a:ext>
              </a:extLst>
            </p:cNvPr>
            <p:cNvSpPr/>
            <p:nvPr/>
          </p:nvSpPr>
          <p:spPr>
            <a:xfrm>
              <a:off x="5603149" y="1429416"/>
              <a:ext cx="1682616" cy="1524000"/>
            </a:xfrm>
            <a:prstGeom prst="flowChartDelay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1DD201-ED87-4F91-BE1D-A596152E9168}"/>
                </a:ext>
              </a:extLst>
            </p:cNvPr>
            <p:cNvSpPr/>
            <p:nvPr/>
          </p:nvSpPr>
          <p:spPr>
            <a:xfrm>
              <a:off x="5603149" y="1429415"/>
              <a:ext cx="831273" cy="1524000"/>
            </a:xfrm>
            <a:prstGeom prst="rect">
              <a:avLst/>
            </a:pr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072E56D-4B59-4F3C-8478-0C6B8A0A6573}"/>
              </a:ext>
            </a:extLst>
          </p:cNvPr>
          <p:cNvSpPr txBox="1"/>
          <p:nvPr/>
        </p:nvSpPr>
        <p:spPr>
          <a:xfrm>
            <a:off x="9117350" y="1521353"/>
            <a:ext cx="70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사실 </a:t>
            </a:r>
            <a:endParaRPr lang="en-US" altLang="ko-KR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24BE4-857B-4AFF-94D5-3EBB86ADDA01}"/>
              </a:ext>
            </a:extLst>
          </p:cNvPr>
          <p:cNvSpPr/>
          <p:nvPr/>
        </p:nvSpPr>
        <p:spPr>
          <a:xfrm>
            <a:off x="8566628" y="1871410"/>
            <a:ext cx="26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질문 </a:t>
            </a:r>
            <a:r>
              <a:rPr lang="ko-KR" altLang="en-US" b="1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없는거</a:t>
            </a:r>
            <a:endParaRPr lang="en-US" altLang="ko-KR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209955-8C60-419C-8292-C3F7D85C36D9}"/>
              </a:ext>
            </a:extLst>
          </p:cNvPr>
          <p:cNvSpPr/>
          <p:nvPr/>
        </p:nvSpPr>
        <p:spPr>
          <a:xfrm>
            <a:off x="9754547" y="222146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알아요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B72858A-D535-458A-8E11-919294CFC08C}"/>
              </a:ext>
            </a:extLst>
          </p:cNvPr>
          <p:cNvCxnSpPr>
            <a:cxnSpLocks/>
          </p:cNvCxnSpPr>
          <p:nvPr/>
        </p:nvCxnSpPr>
        <p:spPr>
          <a:xfrm>
            <a:off x="9754547" y="1521352"/>
            <a:ext cx="0" cy="1069448"/>
          </a:xfrm>
          <a:prstGeom prst="line">
            <a:avLst/>
          </a:prstGeom>
          <a:ln w="38100">
            <a:solidFill>
              <a:srgbClr val="7030A0">
                <a:alpha val="4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72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7030A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accent6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741</Words>
  <Application>Microsoft Office PowerPoint</Application>
  <PresentationFormat>와이드스크린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</vt:lpstr>
      <vt:lpstr>나눔고딕코딩</vt:lpstr>
      <vt:lpstr>나눔스퀘어 Bold</vt:lpstr>
      <vt:lpstr>나눔스퀘어라운드 ExtraBold</vt:lpstr>
      <vt:lpstr>맑은 고딕</vt:lpstr>
      <vt:lpstr>배달의민족 주아</vt:lpstr>
      <vt:lpstr>Arial</vt:lpstr>
      <vt:lpstr>Office 테마</vt:lpstr>
      <vt:lpstr>모독(Defile)</vt:lpstr>
      <vt:lpstr>다이나믹 프로그래밍</vt:lpstr>
      <vt:lpstr>PowerPoint 프레젠테이션</vt:lpstr>
      <vt:lpstr>모독</vt:lpstr>
      <vt:lpstr>모독 요약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발표- 모독(Defile)</dc:title>
  <dc:creator>재현</dc:creator>
  <cp:lastModifiedBy>재현</cp:lastModifiedBy>
  <cp:revision>24</cp:revision>
  <dcterms:created xsi:type="dcterms:W3CDTF">2020-05-17T09:11:23Z</dcterms:created>
  <dcterms:modified xsi:type="dcterms:W3CDTF">2020-05-17T12:00:02Z</dcterms:modified>
</cp:coreProperties>
</file>