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87" r:id="rId2"/>
    <p:sldId id="274" r:id="rId3"/>
    <p:sldId id="275" r:id="rId4"/>
    <p:sldId id="276" r:id="rId5"/>
    <p:sldId id="277" r:id="rId6"/>
    <p:sldId id="278" r:id="rId7"/>
    <p:sldId id="279" r:id="rId8"/>
    <p:sldId id="280" r:id="rId9"/>
    <p:sldId id="281" r:id="rId10"/>
    <p:sldId id="282" r:id="rId11"/>
    <p:sldId id="284" r:id="rId12"/>
    <p:sldId id="285" r:id="rId13"/>
    <p:sldId id="269" r:id="rId14"/>
    <p:sldId id="270" r:id="rId15"/>
    <p:sldId id="271" r:id="rId16"/>
    <p:sldId id="272"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9CAF5-39FF-4AD6-8815-919E33E56985}">
          <p14:sldIdLst>
            <p14:sldId id="287"/>
            <p14:sldId id="274"/>
            <p14:sldId id="275"/>
            <p14:sldId id="276"/>
            <p14:sldId id="277"/>
            <p14:sldId id="278"/>
            <p14:sldId id="279"/>
            <p14:sldId id="280"/>
            <p14:sldId id="281"/>
            <p14:sldId id="282"/>
            <p14:sldId id="284"/>
            <p14:sldId id="285"/>
            <p14:sldId id="269"/>
            <p14:sldId id="270"/>
            <p14:sldId id="271"/>
            <p14:sldId id="272"/>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423218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414911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F60225-3012-4FC5-A0E8-B3661FE05C3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51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D76329-ABA7-44DF-BF72-E4A370A6E81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1459235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D76329-ABA7-44DF-BF72-E4A370A6E81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60225-3012-4FC5-A0E8-B3661FE05C3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8563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D76329-ABA7-44DF-BF72-E4A370A6E81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1621242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3258907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401546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347397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76329-ABA7-44DF-BF72-E4A370A6E81B}"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213103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76329-ABA7-44DF-BF72-E4A370A6E81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158407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D76329-ABA7-44DF-BF72-E4A370A6E81B}"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263338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D76329-ABA7-44DF-BF72-E4A370A6E81B}"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267867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76329-ABA7-44DF-BF72-E4A370A6E81B}"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171330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76329-ABA7-44DF-BF72-E4A370A6E81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256274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D76329-ABA7-44DF-BF72-E4A370A6E81B}"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60225-3012-4FC5-A0E8-B3661FE05C38}" type="slidenum">
              <a:rPr lang="en-US" smtClean="0"/>
              <a:t>‹#›</a:t>
            </a:fld>
            <a:endParaRPr lang="en-US"/>
          </a:p>
        </p:txBody>
      </p:sp>
    </p:spTree>
    <p:extLst>
      <p:ext uri="{BB962C8B-B14F-4D97-AF65-F5344CB8AC3E}">
        <p14:creationId xmlns:p14="http://schemas.microsoft.com/office/powerpoint/2010/main" val="180480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D76329-ABA7-44DF-BF72-E4A370A6E81B}" type="datetimeFigureOut">
              <a:rPr lang="en-US" smtClean="0"/>
              <a:t>2/23/2017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F60225-3012-4FC5-A0E8-B3661FE05C38}" type="slidenum">
              <a:rPr lang="en-US" smtClean="0"/>
              <a:t>‹#›</a:t>
            </a:fld>
            <a:endParaRPr lang="en-US"/>
          </a:p>
        </p:txBody>
      </p:sp>
    </p:spTree>
    <p:extLst>
      <p:ext uri="{BB962C8B-B14F-4D97-AF65-F5344CB8AC3E}">
        <p14:creationId xmlns:p14="http://schemas.microsoft.com/office/powerpoint/2010/main" val="259260716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MC" b="1" dirty="0" smtClean="0"/>
              <a:t>Les Processor i3, i5, et i7</a:t>
            </a:r>
            <a:endParaRPr lang="en-US" b="1" dirty="0"/>
          </a:p>
        </p:txBody>
      </p:sp>
      <p:pic>
        <p:nvPicPr>
          <p:cNvPr id="4" name="Picture Placeholder 7"/>
          <p:cNvPicPr>
            <a:picLocks noGrp="1" noChangeAspect="1"/>
          </p:cNvPicPr>
          <p:nvPr>
            <p:ph idx="1"/>
          </p:nvPr>
        </p:nvPicPr>
        <p:blipFill>
          <a:blip r:embed="rId2"/>
          <a:srcRect t="21126" b="21126"/>
          <a:stretch>
            <a:fillRect/>
          </a:stretch>
        </p:blipFill>
        <p:spPr>
          <a:xfrm>
            <a:off x="2677378" y="2133600"/>
            <a:ext cx="8739070" cy="3778250"/>
          </a:xfrm>
          <a:prstGeom prst="rect">
            <a:avLst/>
          </a:prstGeom>
        </p:spPr>
      </p:pic>
    </p:spTree>
    <p:extLst>
      <p:ext uri="{BB962C8B-B14F-4D97-AF65-F5344CB8AC3E}">
        <p14:creationId xmlns:p14="http://schemas.microsoft.com/office/powerpoint/2010/main" val="125603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11294"/>
            <a:ext cx="8911687" cy="1280890"/>
          </a:xfrm>
        </p:spPr>
        <p:txBody>
          <a:bodyPr/>
          <a:lstStyle/>
          <a:p>
            <a:pPr algn="ctr"/>
            <a:r>
              <a:rPr lang="fr-FR" b="1" u="sng" dirty="0"/>
              <a:t>I3 vs </a:t>
            </a:r>
            <a:r>
              <a:rPr lang="fr-FR" b="1" u="sng" dirty="0" err="1"/>
              <a:t>core</a:t>
            </a:r>
            <a:r>
              <a:rPr lang="fr-FR" b="1" u="sng" dirty="0"/>
              <a:t> 2 duo.</a:t>
            </a:r>
            <a:endParaRPr lang="en-US" dirty="0"/>
          </a:p>
        </p:txBody>
      </p:sp>
      <p:pic>
        <p:nvPicPr>
          <p:cNvPr id="4" name="Content Placeholder 3"/>
          <p:cNvPicPr>
            <a:picLocks noGrp="1"/>
          </p:cNvPicPr>
          <p:nvPr>
            <p:ph idx="1"/>
          </p:nvPr>
        </p:nvPicPr>
        <p:blipFill>
          <a:blip r:embed="rId2"/>
          <a:stretch/>
        </p:blipFill>
        <p:spPr>
          <a:xfrm>
            <a:off x="2938070" y="1592184"/>
            <a:ext cx="8221396" cy="5031354"/>
          </a:xfrm>
          <a:prstGeom prst="rect">
            <a:avLst/>
          </a:prstGeom>
          <a:ln>
            <a:noFill/>
          </a:ln>
        </p:spPr>
      </p:pic>
    </p:spTree>
    <p:extLst>
      <p:ext uri="{BB962C8B-B14F-4D97-AF65-F5344CB8AC3E}">
        <p14:creationId xmlns:p14="http://schemas.microsoft.com/office/powerpoint/2010/main" val="215366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0"/>
            <a:ext cx="8915399" cy="1468800"/>
          </a:xfrm>
        </p:spPr>
        <p:txBody>
          <a:bodyPr/>
          <a:lstStyle/>
          <a:p>
            <a:r>
              <a:rPr lang="fr-FR" b="1" u="sng" dirty="0"/>
              <a:t>Processeur Intel i5.</a:t>
            </a:r>
            <a:endParaRPr lang="en-US" dirty="0"/>
          </a:p>
        </p:txBody>
      </p:sp>
      <p:sp>
        <p:nvSpPr>
          <p:cNvPr id="3" name="Text Placeholder 2"/>
          <p:cNvSpPr>
            <a:spLocks noGrp="1"/>
          </p:cNvSpPr>
          <p:nvPr>
            <p:ph type="body" idx="1"/>
          </p:nvPr>
        </p:nvSpPr>
        <p:spPr>
          <a:xfrm>
            <a:off x="2589210" y="1468800"/>
            <a:ext cx="8915399" cy="5107846"/>
          </a:xfrm>
        </p:spPr>
        <p:txBody>
          <a:bodyPr>
            <a:normAutofit lnSpcReduction="10000"/>
          </a:bodyPr>
          <a:lstStyle/>
          <a:p>
            <a:pPr marL="342900" indent="-342900">
              <a:lnSpc>
                <a:spcPct val="160000"/>
              </a:lnSpc>
              <a:buFont typeface="Wingdings" panose="05000000000000000000" pitchFamily="2" charset="2"/>
              <a:buChar char="Ø"/>
            </a:pPr>
            <a:r>
              <a:rPr lang="fr-FR" dirty="0"/>
              <a:t>I5 offre l'opportunité aux utilisateurs d'utiliser le système avec multitâche</a:t>
            </a:r>
            <a:r>
              <a:rPr lang="fr-FR" dirty="0" smtClean="0"/>
              <a:t>.</a:t>
            </a:r>
          </a:p>
          <a:p>
            <a:pPr marL="342900" indent="-342900">
              <a:lnSpc>
                <a:spcPct val="160000"/>
              </a:lnSpc>
              <a:buFont typeface="Wingdings" panose="05000000000000000000" pitchFamily="2" charset="2"/>
              <a:buChar char="Ø"/>
            </a:pPr>
            <a:r>
              <a:rPr lang="fr-FR" dirty="0" smtClean="0"/>
              <a:t>Une </a:t>
            </a:r>
            <a:r>
              <a:rPr lang="fr-FR" dirty="0"/>
              <a:t>grande caractéristique des processeurs I5 est qu'ils ont la capacité d'exécuter deux processeurs multitâche ensemble qui sont généralement appelés comme deux processeurs et peut augmenter la performance de travail du système efficacement</a:t>
            </a:r>
            <a:r>
              <a:rPr lang="fr-FR" dirty="0" smtClean="0"/>
              <a:t>.</a:t>
            </a:r>
          </a:p>
          <a:p>
            <a:pPr marL="342900" indent="-342900">
              <a:lnSpc>
                <a:spcPct val="160000"/>
              </a:lnSpc>
              <a:buFont typeface="Wingdings" panose="05000000000000000000" pitchFamily="2" charset="2"/>
              <a:buChar char="Ø"/>
            </a:pPr>
            <a:r>
              <a:rPr lang="fr-FR" dirty="0" smtClean="0"/>
              <a:t>La </a:t>
            </a:r>
            <a:r>
              <a:rPr lang="fr-FR" dirty="0"/>
              <a:t>technologie Turbo </a:t>
            </a:r>
            <a:r>
              <a:rPr lang="fr-FR" dirty="0" err="1"/>
              <a:t>boost</a:t>
            </a:r>
            <a:r>
              <a:rPr lang="fr-FR" dirty="0"/>
              <a:t> des processeurs I5 est la principale caractéristique bénéfique des processeurs I5 qui permettent aux utilisateurs de faire leur travail régulier et important à l'aide d'applications lourdes.</a:t>
            </a:r>
            <a:endParaRPr lang="en-US" dirty="0"/>
          </a:p>
          <a:p>
            <a:endParaRPr lang="en-US" dirty="0"/>
          </a:p>
        </p:txBody>
      </p:sp>
    </p:spTree>
    <p:extLst>
      <p:ext uri="{BB962C8B-B14F-4D97-AF65-F5344CB8AC3E}">
        <p14:creationId xmlns:p14="http://schemas.microsoft.com/office/powerpoint/2010/main" val="208724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0"/>
            <a:ext cx="8915399" cy="1468800"/>
          </a:xfrm>
        </p:spPr>
        <p:txBody>
          <a:bodyPr/>
          <a:lstStyle/>
          <a:p>
            <a:r>
              <a:rPr lang="fr-FR" b="1" u="sng" dirty="0"/>
              <a:t>Caractéristiques du processeur i5.</a:t>
            </a:r>
            <a:endParaRPr lang="en-US" u="sng" dirty="0"/>
          </a:p>
        </p:txBody>
      </p:sp>
      <p:sp>
        <p:nvSpPr>
          <p:cNvPr id="3" name="Text Placeholder 2"/>
          <p:cNvSpPr>
            <a:spLocks noGrp="1"/>
          </p:cNvSpPr>
          <p:nvPr>
            <p:ph type="body" idx="1"/>
          </p:nvPr>
        </p:nvSpPr>
        <p:spPr>
          <a:xfrm>
            <a:off x="2589210" y="1468800"/>
            <a:ext cx="8915399" cy="5389200"/>
          </a:xfrm>
        </p:spPr>
        <p:txBody>
          <a:bodyPr>
            <a:normAutofit fontScale="77500" lnSpcReduction="20000"/>
          </a:bodyPr>
          <a:lstStyle/>
          <a:p>
            <a:pPr marL="342900" indent="-342900">
              <a:lnSpc>
                <a:spcPct val="160000"/>
              </a:lnSpc>
              <a:buFont typeface="Wingdings" panose="05000000000000000000" pitchFamily="2" charset="2"/>
              <a:buChar char="Ø"/>
            </a:pPr>
            <a:r>
              <a:rPr lang="fr-FR" dirty="0"/>
              <a:t>I5 ont la capacité de travailler avec la mémoire intégrée et peuvent améliorer les performances des applications. L'augmentation de la mémoire jusqu'à 1333 </a:t>
            </a:r>
            <a:r>
              <a:rPr lang="fr-FR" dirty="0" smtClean="0"/>
              <a:t>MHz.</a:t>
            </a:r>
            <a:r>
              <a:rPr lang="fr-FR" dirty="0"/>
              <a:t/>
            </a:r>
            <a:br>
              <a:rPr lang="fr-FR" dirty="0"/>
            </a:br>
            <a:endParaRPr lang="fr-FR" dirty="0" smtClean="0"/>
          </a:p>
          <a:p>
            <a:pPr marL="342900" indent="-342900">
              <a:lnSpc>
                <a:spcPct val="160000"/>
              </a:lnSpc>
              <a:buFont typeface="Wingdings" panose="05000000000000000000" pitchFamily="2" charset="2"/>
              <a:buChar char="Ø"/>
            </a:pPr>
            <a:r>
              <a:rPr lang="fr-FR" dirty="0" smtClean="0"/>
              <a:t>Comme </a:t>
            </a:r>
            <a:r>
              <a:rPr lang="fr-FR" dirty="0"/>
              <a:t>I5 processeurs ont haute vitesse de taux d'exécution afin qu'ils soient en mesure d'effectuer à la vitesse maximale de 3,6 </a:t>
            </a:r>
            <a:r>
              <a:rPr lang="fr-FR" dirty="0" smtClean="0"/>
              <a:t>GHz.</a:t>
            </a:r>
            <a:r>
              <a:rPr lang="fr-FR" dirty="0"/>
              <a:t/>
            </a:r>
            <a:br>
              <a:rPr lang="fr-FR" dirty="0"/>
            </a:br>
            <a:endParaRPr lang="fr-FR" dirty="0" smtClean="0"/>
          </a:p>
          <a:p>
            <a:pPr marL="342900" indent="-342900">
              <a:lnSpc>
                <a:spcPct val="160000"/>
              </a:lnSpc>
              <a:buFont typeface="Wingdings" panose="05000000000000000000" pitchFamily="2" charset="2"/>
              <a:buChar char="Ø"/>
            </a:pPr>
            <a:r>
              <a:rPr lang="fr-FR" dirty="0" smtClean="0"/>
              <a:t>Turbo </a:t>
            </a:r>
            <a:r>
              <a:rPr lang="fr-FR" dirty="0"/>
              <a:t>technologie est présente dans le dispositif qui stimulent la vitesse de travail des systèmes </a:t>
            </a:r>
            <a:r>
              <a:rPr lang="fr-FR" dirty="0" smtClean="0"/>
              <a:t>informatiques.</a:t>
            </a:r>
            <a:r>
              <a:rPr lang="fr-FR" dirty="0"/>
              <a:t/>
            </a:r>
            <a:br>
              <a:rPr lang="fr-FR" dirty="0"/>
            </a:br>
            <a:endParaRPr lang="fr-FR" dirty="0" smtClean="0"/>
          </a:p>
          <a:p>
            <a:pPr marL="342900" indent="-342900">
              <a:lnSpc>
                <a:spcPct val="160000"/>
              </a:lnSpc>
              <a:buFont typeface="Wingdings" panose="05000000000000000000" pitchFamily="2" charset="2"/>
              <a:buChar char="Ø"/>
            </a:pPr>
            <a:r>
              <a:rPr lang="fr-FR" dirty="0" smtClean="0"/>
              <a:t>Il </a:t>
            </a:r>
            <a:r>
              <a:rPr lang="fr-FR" dirty="0"/>
              <a:t>fournit l'architecture 64 bits pour les utilisateurs pour le travail fiable.</a:t>
            </a:r>
            <a:br>
              <a:rPr lang="fr-FR" dirty="0"/>
            </a:br>
            <a:endParaRPr lang="fr-FR" dirty="0" smtClean="0"/>
          </a:p>
          <a:p>
            <a:pPr marL="342900" indent="-342900">
              <a:lnSpc>
                <a:spcPct val="160000"/>
              </a:lnSpc>
              <a:buFont typeface="Wingdings" panose="05000000000000000000" pitchFamily="2" charset="2"/>
              <a:buChar char="Ø"/>
            </a:pPr>
            <a:r>
              <a:rPr lang="fr-FR" dirty="0" smtClean="0"/>
              <a:t>Micro </a:t>
            </a:r>
            <a:r>
              <a:rPr lang="fr-FR" dirty="0"/>
              <a:t>architecture pour les processeurs I5 a été présenté par le </a:t>
            </a:r>
            <a:r>
              <a:rPr lang="fr-FR" dirty="0" err="1"/>
              <a:t>Nehalem</a:t>
            </a:r>
            <a:r>
              <a:rPr lang="fr-FR" dirty="0"/>
              <a:t> et ces processeurs ont un taux de cache jusqu'à 8 Mo.</a:t>
            </a:r>
            <a:endParaRPr lang="en-US" dirty="0"/>
          </a:p>
          <a:p>
            <a:endParaRPr lang="en-US" dirty="0"/>
          </a:p>
        </p:txBody>
      </p:sp>
    </p:spTree>
    <p:extLst>
      <p:ext uri="{BB962C8B-B14F-4D97-AF65-F5344CB8AC3E}">
        <p14:creationId xmlns:p14="http://schemas.microsoft.com/office/powerpoint/2010/main" val="1941629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304677"/>
          </a:xfrm>
        </p:spPr>
        <p:txBody>
          <a:bodyPr/>
          <a:lstStyle/>
          <a:p>
            <a:r>
              <a:rPr lang="fr-FR" b="1" u="sng" dirty="0"/>
              <a:t>I5 vs </a:t>
            </a:r>
            <a:r>
              <a:rPr lang="fr-FR" b="1" u="sng" dirty="0" err="1"/>
              <a:t>core</a:t>
            </a:r>
            <a:r>
              <a:rPr lang="fr-FR" b="1" u="sng" dirty="0"/>
              <a:t> i3</a:t>
            </a:r>
            <a:r>
              <a:rPr lang="fr-FR" b="1" u="sng" dirty="0" smtClean="0"/>
              <a:t>.</a:t>
            </a:r>
            <a:endParaRPr lang="en-US" u="sng" dirty="0"/>
          </a:p>
        </p:txBody>
      </p:sp>
      <p:sp>
        <p:nvSpPr>
          <p:cNvPr id="3" name="Text Placeholder 2"/>
          <p:cNvSpPr>
            <a:spLocks noGrp="1"/>
          </p:cNvSpPr>
          <p:nvPr>
            <p:ph type="body" idx="1"/>
          </p:nvPr>
        </p:nvSpPr>
        <p:spPr>
          <a:xfrm>
            <a:off x="2589212" y="1304677"/>
            <a:ext cx="8915399" cy="5565047"/>
          </a:xfrm>
        </p:spPr>
        <p:txBody>
          <a:bodyPr>
            <a:normAutofit fontScale="77500" lnSpcReduction="20000"/>
          </a:bodyPr>
          <a:lstStyle/>
          <a:p>
            <a:pPr marL="342900" indent="-342900">
              <a:lnSpc>
                <a:spcPct val="170000"/>
              </a:lnSpc>
              <a:buFont typeface="Wingdings" panose="05000000000000000000" pitchFamily="2" charset="2"/>
              <a:buChar char="Ø"/>
            </a:pPr>
            <a:r>
              <a:rPr lang="fr-FR" dirty="0"/>
              <a:t>C'est le processeur de taille moyenne de ce groupe, recommandé pour ceux qui demandent un peu de vitesse, mais pas assez où l'utilisateur sera capable d'exécuter des applications intensives</a:t>
            </a:r>
            <a:r>
              <a:rPr lang="fr-FR" dirty="0" smtClean="0"/>
              <a:t>.</a:t>
            </a:r>
          </a:p>
          <a:p>
            <a:pPr marL="342900" indent="-342900">
              <a:lnSpc>
                <a:spcPct val="170000"/>
              </a:lnSpc>
              <a:buFont typeface="Wingdings" panose="05000000000000000000" pitchFamily="2" charset="2"/>
              <a:buChar char="Ø"/>
            </a:pPr>
            <a:r>
              <a:rPr lang="fr-FR" dirty="0" smtClean="0"/>
              <a:t>Comme </a:t>
            </a:r>
            <a:r>
              <a:rPr lang="fr-FR" dirty="0"/>
              <a:t>avec le processeur </a:t>
            </a:r>
            <a:r>
              <a:rPr lang="fr-FR" dirty="0" err="1"/>
              <a:t>Core</a:t>
            </a:r>
            <a:r>
              <a:rPr lang="fr-FR" dirty="0"/>
              <a:t> i3, cela vient avec 2-4 noyaux, la principale différence est qu'il a une vitesse d'horloge plus élevée que le </a:t>
            </a:r>
            <a:r>
              <a:rPr lang="fr-FR" dirty="0" err="1"/>
              <a:t>Core</a:t>
            </a:r>
            <a:r>
              <a:rPr lang="fr-FR" dirty="0"/>
              <a:t> i3</a:t>
            </a:r>
            <a:r>
              <a:rPr lang="fr-FR" dirty="0" smtClean="0"/>
              <a:t>.</a:t>
            </a:r>
          </a:p>
          <a:p>
            <a:pPr marL="342900" indent="-342900">
              <a:lnSpc>
                <a:spcPct val="170000"/>
              </a:lnSpc>
              <a:buFont typeface="Wingdings" panose="05000000000000000000" pitchFamily="2" charset="2"/>
              <a:buChar char="Ø"/>
            </a:pPr>
            <a:r>
              <a:rPr lang="fr-FR" dirty="0" smtClean="0"/>
              <a:t>C'est </a:t>
            </a:r>
            <a:r>
              <a:rPr lang="fr-FR" dirty="0"/>
              <a:t>également un processeur à la chaleur et à l'efficacité énergétique, mais il semble être mieux pour ce travail particulier que le </a:t>
            </a:r>
            <a:r>
              <a:rPr lang="fr-FR" dirty="0" err="1"/>
              <a:t>Core</a:t>
            </a:r>
            <a:r>
              <a:rPr lang="fr-FR" dirty="0"/>
              <a:t> i3</a:t>
            </a:r>
            <a:r>
              <a:rPr lang="fr-FR" dirty="0" smtClean="0"/>
              <a:t>.</a:t>
            </a:r>
          </a:p>
          <a:p>
            <a:pPr marL="342900" indent="-342900">
              <a:lnSpc>
                <a:spcPct val="170000"/>
              </a:lnSpc>
              <a:buFont typeface="Wingdings" panose="05000000000000000000" pitchFamily="2" charset="2"/>
              <a:buChar char="Ø"/>
            </a:pPr>
            <a:r>
              <a:rPr lang="fr-FR" dirty="0" smtClean="0"/>
              <a:t>Le </a:t>
            </a:r>
            <a:r>
              <a:rPr lang="fr-FR" dirty="0"/>
              <a:t>nombre de threads utilisé dans ce n'est pas différent de celui du </a:t>
            </a:r>
            <a:r>
              <a:rPr lang="fr-FR" dirty="0" err="1"/>
              <a:t>Core</a:t>
            </a:r>
            <a:r>
              <a:rPr lang="fr-FR" dirty="0"/>
              <a:t> i3 avec 2-4 threads, il utilise également la technologie hyper threading pour une augmentation de la performance</a:t>
            </a:r>
            <a:r>
              <a:rPr lang="fr-FR" dirty="0" smtClean="0"/>
              <a:t>.</a:t>
            </a:r>
          </a:p>
          <a:p>
            <a:pPr marL="342900" indent="-342900">
              <a:lnSpc>
                <a:spcPct val="170000"/>
              </a:lnSpc>
              <a:buFont typeface="Wingdings" panose="05000000000000000000" pitchFamily="2" charset="2"/>
              <a:buChar char="Ø"/>
            </a:pPr>
            <a:r>
              <a:rPr lang="fr-FR" dirty="0" smtClean="0"/>
              <a:t>Le </a:t>
            </a:r>
            <a:r>
              <a:rPr lang="fr-FR" dirty="0"/>
              <a:t>cache du </a:t>
            </a:r>
            <a:r>
              <a:rPr lang="fr-FR" dirty="0" err="1"/>
              <a:t>Core</a:t>
            </a:r>
            <a:r>
              <a:rPr lang="fr-FR" dirty="0"/>
              <a:t> i5 est plus grand que le </a:t>
            </a:r>
            <a:r>
              <a:rPr lang="fr-FR" dirty="0" err="1"/>
              <a:t>Core</a:t>
            </a:r>
            <a:r>
              <a:rPr lang="fr-FR" dirty="0"/>
              <a:t> i3</a:t>
            </a:r>
            <a:r>
              <a:rPr lang="fr-FR" dirty="0" smtClean="0"/>
              <a:t>.</a:t>
            </a:r>
          </a:p>
          <a:p>
            <a:pPr marL="342900" indent="-342900">
              <a:lnSpc>
                <a:spcPct val="170000"/>
              </a:lnSpc>
              <a:buFont typeface="Wingdings" panose="05000000000000000000" pitchFamily="2" charset="2"/>
              <a:buChar char="Ø"/>
            </a:pPr>
            <a:r>
              <a:rPr lang="fr-FR" dirty="0" smtClean="0"/>
              <a:t>Le </a:t>
            </a:r>
            <a:r>
              <a:rPr lang="fr-FR" dirty="0" err="1"/>
              <a:t>Core</a:t>
            </a:r>
            <a:r>
              <a:rPr lang="fr-FR" dirty="0"/>
              <a:t> i5 est en mode turbo est mis à disposition, ce qui donne aux utilisateurs la possibilité de désactiver un noyau si elle n'est pas utilisée.</a:t>
            </a:r>
            <a:endParaRPr lang="en-US" dirty="0"/>
          </a:p>
          <a:p>
            <a:endParaRPr lang="en-US" dirty="0"/>
          </a:p>
        </p:txBody>
      </p:sp>
    </p:spTree>
    <p:extLst>
      <p:ext uri="{BB962C8B-B14F-4D97-AF65-F5344CB8AC3E}">
        <p14:creationId xmlns:p14="http://schemas.microsoft.com/office/powerpoint/2010/main" val="2702750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0"/>
            <a:ext cx="8915399" cy="1468800"/>
          </a:xfrm>
        </p:spPr>
        <p:txBody>
          <a:bodyPr/>
          <a:lstStyle/>
          <a:p>
            <a:r>
              <a:rPr lang="fr-FR" b="1" u="sng" dirty="0"/>
              <a:t>Processeur Intel i7</a:t>
            </a:r>
            <a:r>
              <a:rPr lang="fr-FR" b="1" u="sng" dirty="0" smtClean="0"/>
              <a:t>.</a:t>
            </a:r>
            <a:endParaRPr lang="en-US" u="sng" dirty="0"/>
          </a:p>
        </p:txBody>
      </p:sp>
      <p:sp>
        <p:nvSpPr>
          <p:cNvPr id="3" name="Text Placeholder 2"/>
          <p:cNvSpPr>
            <a:spLocks noGrp="1"/>
          </p:cNvSpPr>
          <p:nvPr>
            <p:ph type="body" idx="1"/>
          </p:nvPr>
        </p:nvSpPr>
        <p:spPr>
          <a:xfrm>
            <a:off x="2589210" y="1468800"/>
            <a:ext cx="8915399" cy="4384431"/>
          </a:xfrm>
        </p:spPr>
        <p:txBody>
          <a:bodyPr>
            <a:normAutofit/>
          </a:bodyPr>
          <a:lstStyle/>
          <a:p>
            <a:pPr marL="342900" indent="-342900">
              <a:lnSpc>
                <a:spcPct val="170000"/>
              </a:lnSpc>
              <a:buFont typeface="Wingdings" panose="05000000000000000000" pitchFamily="2" charset="2"/>
              <a:buChar char="Ø"/>
            </a:pPr>
            <a:r>
              <a:rPr lang="fr-FR" dirty="0"/>
              <a:t>Intel a développé différents types de processeurs pour les utilisateurs pour un travail plus rapide par rapport aux versions précédentes. Après le développement des processeurs I3 et I5, Intel introduit une nouvelle version, c'est-à-dire un processeur I7 comparativement plus rapide que les anciens. Fondamentalement, les processeurs I7 ont été conçus pour relever les défis de la performance intelligente et rapide du système informatique. Ils ont été conçus en 2008 et ont été annoncés en 2009 juste après les processeurs I5.</a:t>
            </a:r>
            <a:endParaRPr lang="en-US" dirty="0"/>
          </a:p>
          <a:p>
            <a:endParaRPr lang="en-US" dirty="0"/>
          </a:p>
        </p:txBody>
      </p:sp>
    </p:spTree>
    <p:extLst>
      <p:ext uri="{BB962C8B-B14F-4D97-AF65-F5344CB8AC3E}">
        <p14:creationId xmlns:p14="http://schemas.microsoft.com/office/powerpoint/2010/main" val="1998790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468800"/>
          </a:xfrm>
        </p:spPr>
        <p:txBody>
          <a:bodyPr/>
          <a:lstStyle/>
          <a:p>
            <a:r>
              <a:rPr lang="fr-FR" b="1" u="sng" dirty="0"/>
              <a:t>Caractéristiques du </a:t>
            </a:r>
            <a:r>
              <a:rPr lang="fr-FR" b="1" u="sng" dirty="0" smtClean="0"/>
              <a:t>processeur </a:t>
            </a:r>
            <a:r>
              <a:rPr lang="fr-FR" b="1" u="sng" dirty="0"/>
              <a:t>i7</a:t>
            </a:r>
            <a:r>
              <a:rPr lang="fr-FR" b="1" u="sng" dirty="0" smtClean="0"/>
              <a:t>.</a:t>
            </a:r>
            <a:endParaRPr lang="en-US" u="sng" dirty="0"/>
          </a:p>
        </p:txBody>
      </p:sp>
      <p:sp>
        <p:nvSpPr>
          <p:cNvPr id="3" name="Text Placeholder 2"/>
          <p:cNvSpPr>
            <a:spLocks noGrp="1"/>
          </p:cNvSpPr>
          <p:nvPr>
            <p:ph type="body" idx="1"/>
          </p:nvPr>
        </p:nvSpPr>
        <p:spPr>
          <a:xfrm>
            <a:off x="2354750" y="1468800"/>
            <a:ext cx="8915399" cy="5166462"/>
          </a:xfrm>
        </p:spPr>
        <p:txBody>
          <a:bodyPr>
            <a:normAutofit fontScale="70000" lnSpcReduction="20000"/>
          </a:bodyPr>
          <a:lstStyle/>
          <a:p>
            <a:pPr marL="342900" indent="-342900">
              <a:lnSpc>
                <a:spcPct val="170000"/>
              </a:lnSpc>
              <a:buFont typeface="Wingdings" panose="05000000000000000000" pitchFamily="2" charset="2"/>
              <a:buChar char="Ø"/>
            </a:pPr>
            <a:r>
              <a:rPr lang="fr-FR" dirty="0"/>
              <a:t>Avec l'aide de processeurs I7 les utilisateurs peuvent profiter de la haute vitesse de travail avec la fonctionnalité supplémentaire du multitâche, c'est-à-dire en utilisant deux documents différents ou les fichiers en même temps</a:t>
            </a:r>
            <a:r>
              <a:rPr lang="fr-FR" dirty="0" smtClean="0"/>
              <a:t>.</a:t>
            </a:r>
          </a:p>
          <a:p>
            <a:pPr marL="342900" indent="-342900">
              <a:lnSpc>
                <a:spcPct val="170000"/>
              </a:lnSpc>
              <a:buFont typeface="Wingdings" panose="05000000000000000000" pitchFamily="2" charset="2"/>
              <a:buChar char="Ø"/>
            </a:pPr>
            <a:r>
              <a:rPr lang="fr-FR" dirty="0" smtClean="0"/>
              <a:t>La </a:t>
            </a:r>
            <a:r>
              <a:rPr lang="fr-FR" dirty="0"/>
              <a:t>technologie à deux noyaux fait également partie des processeurs I7 qui fournissent aux clients une performance de travail fiable et à haut débit</a:t>
            </a:r>
            <a:r>
              <a:rPr lang="fr-FR" dirty="0" smtClean="0"/>
              <a:t>.</a:t>
            </a:r>
          </a:p>
          <a:p>
            <a:pPr marL="342900" indent="-342900">
              <a:lnSpc>
                <a:spcPct val="170000"/>
              </a:lnSpc>
              <a:buFont typeface="Wingdings" panose="05000000000000000000" pitchFamily="2" charset="2"/>
              <a:buChar char="Ø"/>
            </a:pPr>
            <a:r>
              <a:rPr lang="fr-FR" dirty="0" smtClean="0"/>
              <a:t>Une </a:t>
            </a:r>
            <a:r>
              <a:rPr lang="fr-FR" dirty="0"/>
              <a:t>grande caractéristique des processeurs I7 est la technologie Turbo </a:t>
            </a:r>
            <a:r>
              <a:rPr lang="fr-FR" dirty="0" err="1"/>
              <a:t>Boost</a:t>
            </a:r>
            <a:r>
              <a:rPr lang="fr-FR" dirty="0"/>
              <a:t>. Cette technologie fournit la haute performance du système aux utilisateurs de surmonter la charge de travail des différentes applications sur le système et de maintenir la vitesse du système</a:t>
            </a:r>
            <a:r>
              <a:rPr lang="fr-FR" dirty="0" smtClean="0"/>
              <a:t>.</a:t>
            </a:r>
          </a:p>
          <a:p>
            <a:pPr marL="342900" indent="-342900">
              <a:lnSpc>
                <a:spcPct val="170000"/>
              </a:lnSpc>
              <a:buFont typeface="Wingdings" panose="05000000000000000000" pitchFamily="2" charset="2"/>
              <a:buChar char="Ø"/>
            </a:pPr>
            <a:r>
              <a:rPr lang="fr-FR" dirty="0" smtClean="0"/>
              <a:t>Comme </a:t>
            </a:r>
            <a:r>
              <a:rPr lang="fr-FR" dirty="0"/>
              <a:t>I5 et I3 processeurs I7 ont également une fonctionnalité de la technologie Hyper Threading améliore l'activité et la vitesse du système en gérant le multitâche, la charge de travail et les différents types d'applications plus lourdes des utilisateurs</a:t>
            </a:r>
            <a:r>
              <a:rPr lang="fr-FR" dirty="0" smtClean="0"/>
              <a:t>.</a:t>
            </a:r>
          </a:p>
          <a:p>
            <a:pPr marL="342900" indent="-342900">
              <a:lnSpc>
                <a:spcPct val="170000"/>
              </a:lnSpc>
              <a:buFont typeface="Wingdings" panose="05000000000000000000" pitchFamily="2" charset="2"/>
              <a:buChar char="Ø"/>
            </a:pPr>
            <a:r>
              <a:rPr lang="fr-FR" dirty="0" smtClean="0"/>
              <a:t>I7 </a:t>
            </a:r>
            <a:r>
              <a:rPr lang="fr-FR" dirty="0"/>
              <a:t>sont si avancés pour traiter la mémoire intégrée du système e et ont la capacité d'augmenter la mémoire jusqu'à 1066 Mbits et fournir la vitesse de travail de 25.6 GB / sec.</a:t>
            </a:r>
            <a:endParaRPr lang="en-US" dirty="0"/>
          </a:p>
        </p:txBody>
      </p:sp>
    </p:spTree>
    <p:extLst>
      <p:ext uri="{BB962C8B-B14F-4D97-AF65-F5344CB8AC3E}">
        <p14:creationId xmlns:p14="http://schemas.microsoft.com/office/powerpoint/2010/main" val="157414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468800"/>
          </a:xfrm>
        </p:spPr>
        <p:txBody>
          <a:bodyPr/>
          <a:lstStyle/>
          <a:p>
            <a:r>
              <a:rPr lang="en-US" b="1" u="sng" dirty="0"/>
              <a:t>I7 </a:t>
            </a:r>
            <a:r>
              <a:rPr lang="en-US" b="1" u="sng" dirty="0" err="1"/>
              <a:t>vs</a:t>
            </a:r>
            <a:r>
              <a:rPr lang="en-US" b="1" u="sng" dirty="0"/>
              <a:t> i5</a:t>
            </a:r>
            <a:r>
              <a:rPr lang="en-US" b="1" u="sng" dirty="0" smtClean="0"/>
              <a:t>.</a:t>
            </a:r>
            <a:endParaRPr lang="en-US" u="sng" dirty="0"/>
          </a:p>
        </p:txBody>
      </p:sp>
      <p:sp>
        <p:nvSpPr>
          <p:cNvPr id="3" name="Text Placeholder 2"/>
          <p:cNvSpPr>
            <a:spLocks noGrp="1"/>
          </p:cNvSpPr>
          <p:nvPr>
            <p:ph type="body" idx="1"/>
          </p:nvPr>
        </p:nvSpPr>
        <p:spPr>
          <a:xfrm>
            <a:off x="2589212" y="1468800"/>
            <a:ext cx="8915399" cy="5076092"/>
          </a:xfrm>
        </p:spPr>
        <p:txBody>
          <a:bodyPr>
            <a:normAutofit fontScale="92500" lnSpcReduction="20000"/>
          </a:bodyPr>
          <a:lstStyle/>
          <a:p>
            <a:pPr marL="342900" indent="-342900">
              <a:lnSpc>
                <a:spcPct val="170000"/>
              </a:lnSpc>
              <a:buFont typeface="Wingdings" panose="05000000000000000000" pitchFamily="2" charset="2"/>
              <a:buChar char="Ø"/>
            </a:pPr>
            <a:r>
              <a:rPr lang="fr-FR" dirty="0"/>
              <a:t>C'est pour les utilisateurs qui demandent de l'énergie</a:t>
            </a:r>
            <a:r>
              <a:rPr lang="fr-FR" dirty="0" smtClean="0"/>
              <a:t>,</a:t>
            </a:r>
          </a:p>
          <a:p>
            <a:pPr marL="342900" indent="-342900">
              <a:lnSpc>
                <a:spcPct val="170000"/>
              </a:lnSpc>
              <a:buFont typeface="Wingdings" panose="05000000000000000000" pitchFamily="2" charset="2"/>
              <a:buChar char="Ø"/>
            </a:pPr>
            <a:r>
              <a:rPr lang="fr-FR" dirty="0" smtClean="0"/>
              <a:t>Le </a:t>
            </a:r>
            <a:r>
              <a:rPr lang="fr-FR" dirty="0"/>
              <a:t>cache sur celui-ci est pour les utilisateurs qui demandent plus de mémoire cache</a:t>
            </a:r>
            <a:r>
              <a:rPr lang="fr-FR" dirty="0" smtClean="0"/>
              <a:t>.</a:t>
            </a:r>
          </a:p>
          <a:p>
            <a:pPr marL="342900" indent="-342900">
              <a:lnSpc>
                <a:spcPct val="170000"/>
              </a:lnSpc>
              <a:buFont typeface="Wingdings" panose="05000000000000000000" pitchFamily="2" charset="2"/>
              <a:buChar char="Ø"/>
            </a:pPr>
            <a:r>
              <a:rPr lang="fr-FR" dirty="0" smtClean="0"/>
              <a:t>Le </a:t>
            </a:r>
            <a:r>
              <a:rPr lang="fr-FR" dirty="0"/>
              <a:t>cache sur celui-ci est 4-8 MB</a:t>
            </a:r>
            <a:r>
              <a:rPr lang="fr-FR" dirty="0" smtClean="0"/>
              <a:t>.</a:t>
            </a:r>
          </a:p>
          <a:p>
            <a:pPr marL="342900" indent="-342900">
              <a:lnSpc>
                <a:spcPct val="170000"/>
              </a:lnSpc>
              <a:buFont typeface="Wingdings" panose="05000000000000000000" pitchFamily="2" charset="2"/>
              <a:buChar char="Ø"/>
            </a:pPr>
            <a:r>
              <a:rPr lang="fr-FR" dirty="0" smtClean="0"/>
              <a:t>Ce </a:t>
            </a:r>
            <a:r>
              <a:rPr lang="fr-FR" dirty="0"/>
              <a:t>processeur est livré avec 8 fils, définitivement assez pour faire le travail rapidement, peut-être même à la vitesse de la lumière. Et oui, il utilise également la technologie hyperthreading</a:t>
            </a:r>
            <a:r>
              <a:rPr lang="fr-FR" dirty="0" smtClean="0"/>
              <a:t>.</a:t>
            </a:r>
          </a:p>
          <a:p>
            <a:pPr marL="342900" indent="-342900">
              <a:lnSpc>
                <a:spcPct val="170000"/>
              </a:lnSpc>
              <a:buFont typeface="Wingdings" panose="05000000000000000000" pitchFamily="2" charset="2"/>
              <a:buChar char="Ø"/>
            </a:pPr>
            <a:r>
              <a:rPr lang="fr-FR" dirty="0" smtClean="0"/>
              <a:t>Vous </a:t>
            </a:r>
            <a:r>
              <a:rPr lang="fr-FR" dirty="0"/>
              <a:t>aurez quatre noyaux à tirer profit de cette série particulière</a:t>
            </a:r>
            <a:r>
              <a:rPr lang="fr-FR" dirty="0" smtClean="0"/>
              <a:t>.</a:t>
            </a:r>
          </a:p>
          <a:p>
            <a:pPr marL="342900" indent="-342900">
              <a:lnSpc>
                <a:spcPct val="170000"/>
              </a:lnSpc>
              <a:buFont typeface="Wingdings" panose="05000000000000000000" pitchFamily="2" charset="2"/>
              <a:buChar char="Ø"/>
            </a:pPr>
            <a:r>
              <a:rPr lang="fr-FR" dirty="0" smtClean="0"/>
              <a:t>Et </a:t>
            </a:r>
            <a:r>
              <a:rPr lang="fr-FR" dirty="0"/>
              <a:t>tout comme les autres de cette série Intel de processeurs, il est plus économe en énergie et produit moins de chaleur.</a:t>
            </a:r>
            <a:endParaRPr lang="en-US" dirty="0"/>
          </a:p>
          <a:p>
            <a:endParaRPr lang="en-US" dirty="0"/>
          </a:p>
        </p:txBody>
      </p:sp>
    </p:spTree>
    <p:extLst>
      <p:ext uri="{BB962C8B-B14F-4D97-AF65-F5344CB8AC3E}">
        <p14:creationId xmlns:p14="http://schemas.microsoft.com/office/powerpoint/2010/main" val="392114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832338"/>
            <a:ext cx="8915400" cy="1634599"/>
          </a:xfrm>
        </p:spPr>
        <p:txBody>
          <a:bodyPr>
            <a:normAutofit/>
          </a:bodyPr>
          <a:lstStyle/>
          <a:p>
            <a:r>
              <a:rPr lang="fr-MC" sz="8800" dirty="0" smtClean="0">
                <a:latin typeface="Freestyle Script" panose="030804020302050B0404" pitchFamily="66" charset="0"/>
              </a:rPr>
              <a:t>Réalise Par </a:t>
            </a:r>
            <a:r>
              <a:rPr lang="en-US" sz="8800" dirty="0" smtClean="0">
                <a:latin typeface="Freestyle Script" panose="030804020302050B0404" pitchFamily="66" charset="0"/>
              </a:rPr>
              <a:t>:</a:t>
            </a:r>
            <a:endParaRPr lang="en-US" sz="8800" dirty="0">
              <a:latin typeface="Freestyle Script" panose="030804020302050B0404" pitchFamily="66" charset="0"/>
            </a:endParaRPr>
          </a:p>
        </p:txBody>
      </p:sp>
      <p:sp>
        <p:nvSpPr>
          <p:cNvPr id="3" name="Text Placeholder 2"/>
          <p:cNvSpPr>
            <a:spLocks noGrp="1"/>
          </p:cNvSpPr>
          <p:nvPr>
            <p:ph type="body" sz="half" idx="2"/>
          </p:nvPr>
        </p:nvSpPr>
        <p:spPr>
          <a:xfrm>
            <a:off x="2589213" y="2466937"/>
            <a:ext cx="8915400" cy="4079631"/>
          </a:xfrm>
        </p:spPr>
        <p:txBody>
          <a:bodyPr>
            <a:normAutofit/>
          </a:bodyPr>
          <a:lstStyle/>
          <a:p>
            <a:r>
              <a:rPr lang="fr-MC" sz="5400" dirty="0">
                <a:latin typeface="Freestyle Script" panose="030804020302050B0404" pitchFamily="66" charset="0"/>
              </a:rPr>
              <a:t>Nom : </a:t>
            </a:r>
            <a:r>
              <a:rPr lang="fr-MC" sz="5400" dirty="0" smtClean="0">
                <a:latin typeface="Freestyle Script" panose="030804020302050B0404" pitchFamily="66" charset="0"/>
              </a:rPr>
              <a:t>Salah</a:t>
            </a:r>
            <a:endParaRPr lang="ar-EG" sz="5400" dirty="0" smtClean="0">
              <a:latin typeface="Freestyle Script" panose="030804020302050B0404" pitchFamily="66" charset="0"/>
            </a:endParaRPr>
          </a:p>
          <a:p>
            <a:r>
              <a:rPr lang="fr-MC" sz="5400" dirty="0" smtClean="0">
                <a:latin typeface="Freestyle Script" panose="030804020302050B0404" pitchFamily="66" charset="0"/>
              </a:rPr>
              <a:t>Prénom </a:t>
            </a:r>
            <a:r>
              <a:rPr lang="fr-MC" sz="5400" dirty="0">
                <a:latin typeface="Freestyle Script" panose="030804020302050B0404" pitchFamily="66" charset="0"/>
              </a:rPr>
              <a:t>: </a:t>
            </a:r>
            <a:r>
              <a:rPr lang="fr-MC" sz="5400" dirty="0" smtClean="0">
                <a:latin typeface="Freestyle Script" panose="030804020302050B0404" pitchFamily="66" charset="0"/>
              </a:rPr>
              <a:t>BELOUAD</a:t>
            </a:r>
            <a:endParaRPr lang="ar-EG" sz="5400" dirty="0" smtClean="0">
              <a:latin typeface="Freestyle Script" panose="030804020302050B0404" pitchFamily="66" charset="0"/>
            </a:endParaRPr>
          </a:p>
          <a:p>
            <a:r>
              <a:rPr lang="fr-MC" sz="5400" dirty="0" smtClean="0">
                <a:latin typeface="Freestyle Script" panose="030804020302050B0404" pitchFamily="66" charset="0"/>
              </a:rPr>
              <a:t>Filière </a:t>
            </a:r>
            <a:r>
              <a:rPr lang="fr-MC" sz="5400" dirty="0">
                <a:latin typeface="Freestyle Script" panose="030804020302050B0404" pitchFamily="66" charset="0"/>
              </a:rPr>
              <a:t>: </a:t>
            </a:r>
            <a:r>
              <a:rPr lang="fr-MC" sz="5400" dirty="0" smtClean="0">
                <a:latin typeface="Freestyle Script" panose="030804020302050B0404" pitchFamily="66" charset="0"/>
              </a:rPr>
              <a:t>Développement</a:t>
            </a:r>
            <a:endParaRPr lang="ar-EG" sz="5400" dirty="0" smtClean="0">
              <a:latin typeface="Freestyle Script" panose="030804020302050B0404" pitchFamily="66" charset="0"/>
            </a:endParaRPr>
          </a:p>
          <a:p>
            <a:r>
              <a:rPr lang="en-US" sz="5400" dirty="0">
                <a:latin typeface="Freestyle Script" panose="030804020302050B0404" pitchFamily="66" charset="0"/>
              </a:rPr>
              <a:t>Email : devsalah101@gmail.com</a:t>
            </a:r>
          </a:p>
          <a:p>
            <a:endParaRPr lang="en-US" sz="5400" dirty="0">
              <a:latin typeface="Freestyle Script" panose="030804020302050B0404" pitchFamily="66" charset="0"/>
            </a:endParaRPr>
          </a:p>
        </p:txBody>
      </p:sp>
    </p:spTree>
    <p:extLst>
      <p:ext uri="{BB962C8B-B14F-4D97-AF65-F5344CB8AC3E}">
        <p14:creationId xmlns:p14="http://schemas.microsoft.com/office/powerpoint/2010/main" val="84088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60" y="117231"/>
            <a:ext cx="8428893" cy="8079135"/>
          </a:xfrm>
          <a:prstGeom prst="rect">
            <a:avLst/>
          </a:prstGeom>
        </p:spPr>
        <p:txBody>
          <a:bodyPr wrap="square">
            <a:spAutoFit/>
          </a:bodyPr>
          <a:lstStyle/>
          <a:p>
            <a:pPr marL="457200" indent="-457200">
              <a:lnSpc>
                <a:spcPct val="150000"/>
              </a:lnSpc>
              <a:buFont typeface="+mj-lt"/>
              <a:buAutoNum type="arabicPeriod"/>
            </a:pPr>
            <a:r>
              <a:rPr lang="fr-FR" sz="2200" b="1" i="1" u="sng" dirty="0" smtClean="0">
                <a:solidFill>
                  <a:schemeClr val="tx1">
                    <a:lumMod val="95000"/>
                    <a:lumOff val="5000"/>
                  </a:schemeClr>
                </a:solidFill>
              </a:rPr>
              <a:t>Introduction au processeur</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Composants d'un processeur</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L'architecture des ordinateurs</a:t>
            </a:r>
          </a:p>
          <a:p>
            <a:pPr marL="457200" indent="-457200">
              <a:lnSpc>
                <a:spcPct val="150000"/>
              </a:lnSpc>
              <a:buFont typeface="+mj-lt"/>
              <a:buAutoNum type="arabicPeriod"/>
            </a:pPr>
            <a:r>
              <a:rPr lang="en-GB" sz="2200" b="1" i="1" u="sng" dirty="0" smtClean="0">
                <a:solidFill>
                  <a:schemeClr val="tx1">
                    <a:lumMod val="95000"/>
                    <a:lumOff val="5000"/>
                  </a:schemeClr>
                </a:solidFill>
              </a:rPr>
              <a:t>Concept De Generation</a:t>
            </a:r>
          </a:p>
          <a:p>
            <a:pPr marL="457200" indent="-457200">
              <a:lnSpc>
                <a:spcPct val="150000"/>
              </a:lnSpc>
              <a:buFont typeface="+mj-lt"/>
              <a:buAutoNum type="arabicPeriod"/>
            </a:pPr>
            <a:r>
              <a:rPr lang="fr-FR" sz="2200" b="1" i="1" u="sng" dirty="0" smtClean="0">
                <a:solidFill>
                  <a:schemeClr val="tx1">
                    <a:lumMod val="95000"/>
                    <a:lumOff val="5000"/>
                  </a:schemeClr>
                </a:solidFill>
              </a:rPr>
              <a:t>4ème Génération Intel </a:t>
            </a:r>
            <a:r>
              <a:rPr lang="fr-FR" sz="2200" b="1" i="1" u="sng" dirty="0" err="1" smtClean="0">
                <a:solidFill>
                  <a:schemeClr val="tx1">
                    <a:lumMod val="95000"/>
                    <a:lumOff val="5000"/>
                  </a:schemeClr>
                </a:solidFill>
              </a:rPr>
              <a:t>Core</a:t>
            </a:r>
            <a:r>
              <a:rPr lang="fr-FR" sz="2200" b="1" i="1" u="sng" dirty="0" smtClean="0">
                <a:solidFill>
                  <a:schemeClr val="tx1">
                    <a:lumMod val="95000"/>
                    <a:lumOff val="5000"/>
                  </a:schemeClr>
                </a:solidFill>
              </a:rPr>
              <a:t> Processeur &amp; Avantages</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Processeur Intel i3.</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Caractéristiques du processeur i3</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I3 vs </a:t>
            </a:r>
            <a:r>
              <a:rPr lang="fr-FR" sz="2200" b="1" i="1" u="sng" dirty="0" err="1" smtClean="0">
                <a:solidFill>
                  <a:schemeClr val="tx1">
                    <a:lumMod val="95000"/>
                    <a:lumOff val="5000"/>
                  </a:schemeClr>
                </a:solidFill>
              </a:rPr>
              <a:t>core</a:t>
            </a:r>
            <a:r>
              <a:rPr lang="fr-FR" sz="2200" b="1" i="1" u="sng" dirty="0" smtClean="0">
                <a:solidFill>
                  <a:schemeClr val="tx1">
                    <a:lumMod val="95000"/>
                    <a:lumOff val="5000"/>
                  </a:schemeClr>
                </a:solidFill>
              </a:rPr>
              <a:t> 2 duo.</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Caractéristiques du processeur i5.</a:t>
            </a:r>
          </a:p>
          <a:p>
            <a:pPr marL="457200" indent="-457200">
              <a:lnSpc>
                <a:spcPct val="150000"/>
              </a:lnSpc>
              <a:buFont typeface="+mj-lt"/>
              <a:buAutoNum type="arabicPeriod"/>
            </a:pPr>
            <a:r>
              <a:rPr lang="fr-FR" sz="2200" b="1" i="1" u="sng" dirty="0" smtClean="0">
                <a:solidFill>
                  <a:schemeClr val="tx1">
                    <a:lumMod val="95000"/>
                    <a:lumOff val="5000"/>
                  </a:schemeClr>
                </a:solidFill>
              </a:rPr>
              <a:t>I5 vs </a:t>
            </a:r>
            <a:r>
              <a:rPr lang="fr-FR" sz="2200" b="1" i="1" u="sng" dirty="0" err="1" smtClean="0">
                <a:solidFill>
                  <a:schemeClr val="tx1">
                    <a:lumMod val="95000"/>
                    <a:lumOff val="5000"/>
                  </a:schemeClr>
                </a:solidFill>
              </a:rPr>
              <a:t>core</a:t>
            </a:r>
            <a:r>
              <a:rPr lang="fr-FR" sz="2200" b="1" i="1" u="sng" dirty="0" smtClean="0">
                <a:solidFill>
                  <a:schemeClr val="tx1">
                    <a:lumMod val="95000"/>
                    <a:lumOff val="5000"/>
                  </a:schemeClr>
                </a:solidFill>
              </a:rPr>
              <a:t> i3.</a:t>
            </a:r>
            <a:endParaRPr lang="en-US" sz="2200" b="1" i="1" u="sng" dirty="0" smtClean="0">
              <a:solidFill>
                <a:schemeClr val="tx1">
                  <a:lumMod val="95000"/>
                  <a:lumOff val="5000"/>
                </a:schemeClr>
              </a:solidFill>
            </a:endParaRPr>
          </a:p>
          <a:p>
            <a:pPr marL="457200" indent="-457200">
              <a:lnSpc>
                <a:spcPct val="150000"/>
              </a:lnSpc>
              <a:buFont typeface="+mj-lt"/>
              <a:buAutoNum type="arabicPeriod"/>
            </a:pPr>
            <a:r>
              <a:rPr lang="fr-FR" sz="2200" b="1" i="1" u="sng" dirty="0" smtClean="0">
                <a:solidFill>
                  <a:schemeClr val="tx1">
                    <a:lumMod val="95000"/>
                    <a:lumOff val="5000"/>
                  </a:schemeClr>
                </a:solidFill>
              </a:rPr>
              <a:t>Processeur Intel i7.</a:t>
            </a:r>
          </a:p>
          <a:p>
            <a:pPr marL="457200" indent="-457200">
              <a:lnSpc>
                <a:spcPct val="150000"/>
              </a:lnSpc>
              <a:buFont typeface="+mj-lt"/>
              <a:buAutoNum type="arabicPeriod"/>
            </a:pPr>
            <a:r>
              <a:rPr lang="fr-FR" sz="2200" b="1" i="1" u="sng" dirty="0" smtClean="0">
                <a:solidFill>
                  <a:schemeClr val="tx1">
                    <a:lumMod val="95000"/>
                    <a:lumOff val="5000"/>
                  </a:schemeClr>
                </a:solidFill>
              </a:rPr>
              <a:t>Caractéristiques du processeur i7.</a:t>
            </a:r>
          </a:p>
          <a:p>
            <a:pPr marL="457200" indent="-457200">
              <a:lnSpc>
                <a:spcPct val="150000"/>
              </a:lnSpc>
              <a:buFont typeface="+mj-lt"/>
              <a:buAutoNum type="arabicPeriod"/>
            </a:pPr>
            <a:r>
              <a:rPr lang="en-US" sz="2200" b="1" i="1" u="sng" dirty="0" smtClean="0">
                <a:solidFill>
                  <a:schemeClr val="tx1">
                    <a:lumMod val="95000"/>
                    <a:lumOff val="5000"/>
                  </a:schemeClr>
                </a:solidFill>
              </a:rPr>
              <a:t>I7 </a:t>
            </a:r>
            <a:r>
              <a:rPr lang="en-US" sz="2200" b="1" i="1" u="sng" dirty="0" err="1" smtClean="0">
                <a:solidFill>
                  <a:schemeClr val="tx1">
                    <a:lumMod val="95000"/>
                    <a:lumOff val="5000"/>
                  </a:schemeClr>
                </a:solidFill>
              </a:rPr>
              <a:t>vs</a:t>
            </a:r>
            <a:r>
              <a:rPr lang="en-US" sz="2200" b="1" i="1" u="sng" dirty="0" smtClean="0">
                <a:solidFill>
                  <a:schemeClr val="tx1">
                    <a:lumMod val="95000"/>
                    <a:lumOff val="5000"/>
                  </a:schemeClr>
                </a:solidFill>
              </a:rPr>
              <a:t> i5.</a:t>
            </a:r>
          </a:p>
          <a:p>
            <a:endParaRPr lang="en-US" dirty="0" smtClean="0"/>
          </a:p>
          <a:p>
            <a:endParaRPr lang="en-US" dirty="0" smtClean="0"/>
          </a:p>
          <a:p>
            <a:endParaRPr lang="en-US" dirty="0" smtClean="0"/>
          </a:p>
          <a:p>
            <a:endParaRPr lang="en-US" b="1" dirty="0" smtClean="0"/>
          </a:p>
          <a:p>
            <a:endParaRPr lang="en-US" dirty="0"/>
          </a:p>
        </p:txBody>
      </p:sp>
    </p:spTree>
    <p:extLst>
      <p:ext uri="{BB962C8B-B14F-4D97-AF65-F5344CB8AC3E}">
        <p14:creationId xmlns:p14="http://schemas.microsoft.com/office/powerpoint/2010/main" val="33557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468800"/>
          </a:xfrm>
        </p:spPr>
        <p:txBody>
          <a:bodyPr/>
          <a:lstStyle/>
          <a:p>
            <a:r>
              <a:rPr lang="fr-FR" b="1" i="1" u="sng" dirty="0"/>
              <a:t>Introduction au </a:t>
            </a:r>
            <a:r>
              <a:rPr lang="fr-FR" b="1" i="1" u="sng" dirty="0" smtClean="0"/>
              <a:t>processeur</a:t>
            </a:r>
            <a:endParaRPr lang="en-US" dirty="0"/>
          </a:p>
        </p:txBody>
      </p:sp>
      <p:sp>
        <p:nvSpPr>
          <p:cNvPr id="3" name="Text Placeholder 2"/>
          <p:cNvSpPr>
            <a:spLocks noGrp="1"/>
          </p:cNvSpPr>
          <p:nvPr>
            <p:ph type="body" idx="1"/>
          </p:nvPr>
        </p:nvSpPr>
        <p:spPr>
          <a:xfrm>
            <a:off x="2589212" y="1468799"/>
            <a:ext cx="8915399" cy="4533415"/>
          </a:xfrm>
        </p:spPr>
        <p:txBody>
          <a:bodyPr>
            <a:normAutofit/>
          </a:bodyPr>
          <a:lstStyle/>
          <a:p>
            <a:pPr marL="342900" indent="-342900">
              <a:lnSpc>
                <a:spcPct val="170000"/>
              </a:lnSpc>
              <a:buFont typeface="Wingdings" panose="05000000000000000000" pitchFamily="2" charset="2"/>
              <a:buChar char="Ø"/>
            </a:pPr>
            <a:r>
              <a:rPr lang="fr-FR" dirty="0"/>
              <a:t>Une machine qui traite quelque chose est un processeur.</a:t>
            </a:r>
            <a:br>
              <a:rPr lang="fr-FR" dirty="0"/>
            </a:br>
            <a:r>
              <a:rPr lang="fr-FR" dirty="0"/>
              <a:t>Un circuit électronique qui exécute des programmes d'ordinateur, contenant une unité de traitement et un contrôle dans la CPU d'ordinateur, traite la machine.</a:t>
            </a:r>
            <a:br>
              <a:rPr lang="fr-FR" dirty="0"/>
            </a:br>
            <a:r>
              <a:rPr lang="fr-FR" dirty="0"/>
              <a:t>Une unité centrale de traitement est le matériel dans un système informatique qui exécute les instructions d'un programme informatique en exécutant les opérations arithmétiques, logiques et d'entrée / sortie de base du système.</a:t>
            </a:r>
            <a:endParaRPr lang="en-US" dirty="0"/>
          </a:p>
          <a:p>
            <a:endParaRPr lang="en-US" dirty="0"/>
          </a:p>
        </p:txBody>
      </p:sp>
    </p:spTree>
    <p:extLst>
      <p:ext uri="{BB962C8B-B14F-4D97-AF65-F5344CB8AC3E}">
        <p14:creationId xmlns:p14="http://schemas.microsoft.com/office/powerpoint/2010/main" val="32166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468800"/>
          </a:xfrm>
        </p:spPr>
        <p:txBody>
          <a:bodyPr/>
          <a:lstStyle/>
          <a:p>
            <a:r>
              <a:rPr lang="fr-FR" b="1" u="sng" dirty="0"/>
              <a:t>Composants d'un </a:t>
            </a:r>
            <a:r>
              <a:rPr lang="fr-FR" b="1" u="sng" dirty="0" smtClean="0"/>
              <a:t>processeur</a:t>
            </a:r>
            <a:endParaRPr lang="en-US" dirty="0"/>
          </a:p>
        </p:txBody>
      </p:sp>
      <p:sp>
        <p:nvSpPr>
          <p:cNvPr id="3" name="Text Placeholder 2"/>
          <p:cNvSpPr>
            <a:spLocks noGrp="1"/>
          </p:cNvSpPr>
          <p:nvPr>
            <p:ph type="body" idx="1"/>
          </p:nvPr>
        </p:nvSpPr>
        <p:spPr>
          <a:xfrm>
            <a:off x="2589212" y="1468800"/>
            <a:ext cx="8915399" cy="5213354"/>
          </a:xfrm>
        </p:spPr>
        <p:txBody>
          <a:bodyPr>
            <a:normAutofit fontScale="85000" lnSpcReduction="10000"/>
          </a:bodyPr>
          <a:lstStyle/>
          <a:p>
            <a:pPr marL="342900" indent="-342900">
              <a:lnSpc>
                <a:spcPct val="170000"/>
              </a:lnSpc>
              <a:buFont typeface="Wingdings" panose="05000000000000000000" pitchFamily="2" charset="2"/>
              <a:buChar char="Ø"/>
            </a:pPr>
            <a:r>
              <a:rPr lang="fr-FR" dirty="0"/>
              <a:t>Deux composants typiques de </a:t>
            </a:r>
            <a:r>
              <a:rPr lang="fr-FR" dirty="0" err="1"/>
              <a:t>cpu</a:t>
            </a:r>
            <a:r>
              <a:rPr lang="fr-FR" dirty="0"/>
              <a:t>:</a:t>
            </a:r>
            <a:br>
              <a:rPr lang="fr-FR" dirty="0"/>
            </a:br>
            <a:r>
              <a:rPr lang="fr-FR" dirty="0"/>
              <a:t>L'alu effectue des opérations arithmétiques et logiques.</a:t>
            </a:r>
            <a:br>
              <a:rPr lang="fr-FR" dirty="0"/>
            </a:br>
            <a:r>
              <a:rPr lang="fr-FR" dirty="0"/>
              <a:t>Le </a:t>
            </a:r>
            <a:r>
              <a:rPr lang="fr-FR" dirty="0" err="1"/>
              <a:t>cpu</a:t>
            </a:r>
            <a:r>
              <a:rPr lang="fr-FR" dirty="0"/>
              <a:t> extrait des instructions de la mémoire et les décode et les exécute,</a:t>
            </a:r>
            <a:br>
              <a:rPr lang="fr-FR" dirty="0"/>
            </a:br>
            <a:r>
              <a:rPr lang="fr-FR" dirty="0"/>
              <a:t>Appel sur l'alu lorsque nécessaire.</a:t>
            </a:r>
            <a:br>
              <a:rPr lang="fr-FR" dirty="0"/>
            </a:br>
            <a:r>
              <a:rPr lang="fr-FR" dirty="0"/>
              <a:t>Le </a:t>
            </a:r>
            <a:r>
              <a:rPr lang="fr-FR" dirty="0" err="1"/>
              <a:t>cpu</a:t>
            </a:r>
            <a:r>
              <a:rPr lang="fr-FR" dirty="0"/>
              <a:t> est composé de plusieurs composants qui exécutent des fonctions spécifiques.</a:t>
            </a:r>
            <a:br>
              <a:rPr lang="fr-FR" dirty="0"/>
            </a:br>
            <a:r>
              <a:rPr lang="fr-FR" dirty="0"/>
              <a:t>Unité d'exécution</a:t>
            </a:r>
            <a:br>
              <a:rPr lang="fr-FR" dirty="0"/>
            </a:br>
            <a:r>
              <a:rPr lang="fr-FR" dirty="0"/>
              <a:t>Prévision de la branche</a:t>
            </a:r>
            <a:br>
              <a:rPr lang="fr-FR" dirty="0"/>
            </a:br>
            <a:r>
              <a:rPr lang="fr-FR" dirty="0"/>
              <a:t>Unité à virgule flottante</a:t>
            </a:r>
            <a:br>
              <a:rPr lang="fr-FR" dirty="0"/>
            </a:br>
            <a:r>
              <a:rPr lang="fr-FR" dirty="0"/>
              <a:t>Cache primaire</a:t>
            </a:r>
            <a:br>
              <a:rPr lang="fr-FR" dirty="0"/>
            </a:br>
            <a:r>
              <a:rPr lang="fr-FR" dirty="0"/>
              <a:t>Interface bus</a:t>
            </a:r>
            <a:br>
              <a:rPr lang="fr-FR" dirty="0"/>
            </a:br>
            <a:r>
              <a:rPr lang="fr-FR" dirty="0"/>
              <a:t>Horloge processeur</a:t>
            </a:r>
            <a:endParaRPr lang="en-US" dirty="0"/>
          </a:p>
          <a:p>
            <a:endParaRPr lang="en-US" dirty="0"/>
          </a:p>
        </p:txBody>
      </p:sp>
    </p:spTree>
    <p:extLst>
      <p:ext uri="{BB962C8B-B14F-4D97-AF65-F5344CB8AC3E}">
        <p14:creationId xmlns:p14="http://schemas.microsoft.com/office/powerpoint/2010/main" val="89064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202" y="113152"/>
            <a:ext cx="8911687" cy="1280890"/>
          </a:xfrm>
        </p:spPr>
        <p:txBody>
          <a:bodyPr/>
          <a:lstStyle/>
          <a:p>
            <a:r>
              <a:rPr lang="fr-FR" b="1" u="sng" dirty="0"/>
              <a:t>L'architecture des </a:t>
            </a:r>
            <a:r>
              <a:rPr lang="fr-FR" b="1" u="sng" dirty="0" smtClean="0"/>
              <a:t>ordinateurs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202" y="936842"/>
            <a:ext cx="6309702" cy="5463958"/>
          </a:xfrm>
          <a:prstGeom prst="rect">
            <a:avLst/>
          </a:prstGeom>
        </p:spPr>
      </p:pic>
    </p:spTree>
    <p:extLst>
      <p:ext uri="{BB962C8B-B14F-4D97-AF65-F5344CB8AC3E}">
        <p14:creationId xmlns:p14="http://schemas.microsoft.com/office/powerpoint/2010/main" val="212463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468800"/>
          </a:xfrm>
        </p:spPr>
        <p:txBody>
          <a:bodyPr/>
          <a:lstStyle/>
          <a:p>
            <a:r>
              <a:rPr lang="en-GB" b="1" u="sng" dirty="0">
                <a:solidFill>
                  <a:schemeClr val="tx1">
                    <a:lumMod val="95000"/>
                    <a:lumOff val="5000"/>
                  </a:schemeClr>
                </a:solidFill>
              </a:rPr>
              <a:t>Concept De </a:t>
            </a:r>
            <a:r>
              <a:rPr lang="en-GB" b="1" u="sng" dirty="0" smtClean="0">
                <a:solidFill>
                  <a:schemeClr val="tx1">
                    <a:lumMod val="95000"/>
                    <a:lumOff val="5000"/>
                  </a:schemeClr>
                </a:solidFill>
              </a:rPr>
              <a:t>Generation</a:t>
            </a:r>
            <a:endParaRPr lang="en-US" dirty="0"/>
          </a:p>
        </p:txBody>
      </p:sp>
      <p:sp>
        <p:nvSpPr>
          <p:cNvPr id="3" name="Text Placeholder 2"/>
          <p:cNvSpPr>
            <a:spLocks noGrp="1"/>
          </p:cNvSpPr>
          <p:nvPr>
            <p:ph type="body" idx="1"/>
          </p:nvPr>
        </p:nvSpPr>
        <p:spPr>
          <a:xfrm>
            <a:off x="2589212" y="1468799"/>
            <a:ext cx="8915399" cy="3513509"/>
          </a:xfrm>
        </p:spPr>
        <p:txBody>
          <a:bodyPr>
            <a:normAutofit/>
          </a:bodyPr>
          <a:lstStyle/>
          <a:p>
            <a:pPr marL="342900" indent="-342900">
              <a:lnSpc>
                <a:spcPct val="200000"/>
              </a:lnSpc>
              <a:buFont typeface="Wingdings" panose="05000000000000000000" pitchFamily="2" charset="2"/>
              <a:buChar char="Ø"/>
            </a:pPr>
            <a:r>
              <a:rPr lang="fr-FR" dirty="0"/>
              <a:t>Le terme Génération est appliqué au processeur Intel pour signifier de nouveaux et significatifs développements dans l'architecture ou la fonction du processeur</a:t>
            </a:r>
            <a:r>
              <a:rPr lang="fr-FR" dirty="0" smtClean="0"/>
              <a:t>.</a:t>
            </a:r>
          </a:p>
          <a:p>
            <a:pPr marL="342900" indent="-342900">
              <a:lnSpc>
                <a:spcPct val="200000"/>
              </a:lnSpc>
              <a:buFont typeface="Wingdings" panose="05000000000000000000" pitchFamily="2" charset="2"/>
              <a:buChar char="Ø"/>
            </a:pPr>
            <a:r>
              <a:rPr lang="fr-FR" dirty="0" smtClean="0"/>
              <a:t>Et </a:t>
            </a:r>
            <a:r>
              <a:rPr lang="fr-FR" dirty="0"/>
              <a:t>toute l'équipe d'Intel est finalement celle qui décide les noms 2ème, 3ème, 4ème et ainsi de suite génération.</a:t>
            </a:r>
            <a:endParaRPr lang="en-US" dirty="0"/>
          </a:p>
          <a:p>
            <a:endParaRPr lang="en-US" dirty="0"/>
          </a:p>
        </p:txBody>
      </p:sp>
    </p:spTree>
    <p:extLst>
      <p:ext uri="{BB962C8B-B14F-4D97-AF65-F5344CB8AC3E}">
        <p14:creationId xmlns:p14="http://schemas.microsoft.com/office/powerpoint/2010/main" val="29675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5399" cy="1468800"/>
          </a:xfrm>
        </p:spPr>
        <p:txBody>
          <a:bodyPr>
            <a:normAutofit/>
          </a:bodyPr>
          <a:lstStyle/>
          <a:p>
            <a:r>
              <a:rPr lang="fr-FR" b="1" u="sng" dirty="0"/>
              <a:t>4ème Génération Intel </a:t>
            </a:r>
            <a:r>
              <a:rPr lang="fr-FR" b="1" u="sng" dirty="0" err="1"/>
              <a:t>Core</a:t>
            </a:r>
            <a:r>
              <a:rPr lang="fr-FR" b="1" u="sng" dirty="0"/>
              <a:t> Processeur &amp; </a:t>
            </a:r>
            <a:r>
              <a:rPr lang="fr-FR" b="1" u="sng" dirty="0" smtClean="0"/>
              <a:t>Avantages</a:t>
            </a:r>
            <a:endParaRPr lang="en-US" dirty="0"/>
          </a:p>
        </p:txBody>
      </p:sp>
      <p:sp>
        <p:nvSpPr>
          <p:cNvPr id="3" name="Text Placeholder 2"/>
          <p:cNvSpPr>
            <a:spLocks noGrp="1"/>
          </p:cNvSpPr>
          <p:nvPr>
            <p:ph type="body" idx="1"/>
          </p:nvPr>
        </p:nvSpPr>
        <p:spPr>
          <a:xfrm>
            <a:off x="2589212" y="1468800"/>
            <a:ext cx="8915399" cy="1979717"/>
          </a:xfrm>
        </p:spPr>
        <p:txBody>
          <a:bodyPr>
            <a:normAutofit lnSpcReduction="10000"/>
          </a:bodyPr>
          <a:lstStyle/>
          <a:p>
            <a:pPr marL="342900" indent="-342900">
              <a:lnSpc>
                <a:spcPct val="160000"/>
              </a:lnSpc>
              <a:buFont typeface="Wingdings" panose="05000000000000000000" pitchFamily="2" charset="2"/>
              <a:buChar char="Ø"/>
            </a:pPr>
            <a:r>
              <a:rPr lang="fr-FR" dirty="0"/>
              <a:t>4ème génération du processeur Intel </a:t>
            </a:r>
            <a:r>
              <a:rPr lang="fr-FR" dirty="0" err="1"/>
              <a:t>Core</a:t>
            </a:r>
            <a:r>
              <a:rPr lang="fr-FR" dirty="0"/>
              <a:t>, plus avancé, plus rapide et nouvelle ligne de processeur de faible puissance, sont arrivés en 2013, vise à établir une nouvelle norme pour l'expérience de l'informatique mobile et </a:t>
            </a:r>
            <a:r>
              <a:rPr lang="fr-FR" dirty="0" err="1"/>
              <a:t>Ultrabook</a:t>
            </a:r>
            <a:r>
              <a:rPr lang="fr-FR" dirty="0"/>
              <a:t> innovantes,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448517"/>
            <a:ext cx="7467600" cy="3106204"/>
          </a:xfrm>
          <a:prstGeom prst="rect">
            <a:avLst/>
          </a:prstGeom>
        </p:spPr>
      </p:pic>
    </p:spTree>
    <p:extLst>
      <p:ext uri="{BB962C8B-B14F-4D97-AF65-F5344CB8AC3E}">
        <p14:creationId xmlns:p14="http://schemas.microsoft.com/office/powerpoint/2010/main" val="132375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0"/>
            <a:ext cx="8915399" cy="1468800"/>
          </a:xfrm>
        </p:spPr>
        <p:txBody>
          <a:bodyPr/>
          <a:lstStyle/>
          <a:p>
            <a:r>
              <a:rPr lang="fr-FR" b="1" u="sng" dirty="0"/>
              <a:t>Processeur Intel i3.</a:t>
            </a:r>
            <a:endParaRPr lang="en-US" dirty="0"/>
          </a:p>
        </p:txBody>
      </p:sp>
      <p:sp>
        <p:nvSpPr>
          <p:cNvPr id="3" name="Text Placeholder 2"/>
          <p:cNvSpPr>
            <a:spLocks noGrp="1"/>
          </p:cNvSpPr>
          <p:nvPr>
            <p:ph type="body" idx="1"/>
          </p:nvPr>
        </p:nvSpPr>
        <p:spPr>
          <a:xfrm>
            <a:off x="2589211" y="1468800"/>
            <a:ext cx="8915399" cy="3809999"/>
          </a:xfrm>
        </p:spPr>
        <p:txBody>
          <a:bodyPr>
            <a:normAutofit lnSpcReduction="10000"/>
          </a:bodyPr>
          <a:lstStyle/>
          <a:p>
            <a:pPr marL="342900" indent="-342900">
              <a:lnSpc>
                <a:spcPct val="170000"/>
              </a:lnSpc>
              <a:buFont typeface="Wingdings" panose="05000000000000000000" pitchFamily="2" charset="2"/>
              <a:buChar char="Ø"/>
            </a:pPr>
            <a:r>
              <a:rPr lang="fr-FR" dirty="0"/>
              <a:t>La seule question que j'ai est s'il y a un avantage à utiliser un </a:t>
            </a:r>
            <a:r>
              <a:rPr lang="fr-FR" dirty="0" err="1"/>
              <a:t>Core</a:t>
            </a:r>
            <a:r>
              <a:rPr lang="fr-FR" dirty="0"/>
              <a:t> i3 sur un Core2Duo</a:t>
            </a:r>
            <a:r>
              <a:rPr lang="fr-FR" dirty="0" smtClean="0"/>
              <a:t>.</a:t>
            </a:r>
          </a:p>
          <a:p>
            <a:pPr marL="342900" indent="-342900">
              <a:lnSpc>
                <a:spcPct val="170000"/>
              </a:lnSpc>
              <a:buFont typeface="Wingdings" panose="05000000000000000000" pitchFamily="2" charset="2"/>
              <a:buChar char="Ø"/>
            </a:pPr>
            <a:r>
              <a:rPr lang="fr-FR" dirty="0" smtClean="0"/>
              <a:t>Le </a:t>
            </a:r>
            <a:r>
              <a:rPr lang="fr-FR" dirty="0" err="1"/>
              <a:t>Core</a:t>
            </a:r>
            <a:r>
              <a:rPr lang="fr-FR" dirty="0"/>
              <a:t> i3 est une puce dual </a:t>
            </a:r>
            <a:r>
              <a:rPr lang="fr-FR" dirty="0" err="1"/>
              <a:t>core</a:t>
            </a:r>
            <a:r>
              <a:rPr lang="fr-FR" dirty="0"/>
              <a:t> de 3,2 GHz, et c'est une grande amélioration par rapport à Core2Duo. C'est un bon bus de 700 MHz plus rapide et beaucoup plus rapide, avec une RAM beaucoup plus rapide</a:t>
            </a:r>
            <a:r>
              <a:rPr lang="fr-FR" dirty="0" smtClean="0"/>
              <a:t>.</a:t>
            </a:r>
          </a:p>
          <a:p>
            <a:pPr marL="342900" indent="-342900">
              <a:lnSpc>
                <a:spcPct val="170000"/>
              </a:lnSpc>
              <a:buFont typeface="Wingdings" panose="05000000000000000000" pitchFamily="2" charset="2"/>
              <a:buChar char="Ø"/>
            </a:pPr>
            <a:r>
              <a:rPr lang="fr-FR" dirty="0" smtClean="0"/>
              <a:t>Les </a:t>
            </a:r>
            <a:r>
              <a:rPr lang="fr-FR" dirty="0"/>
              <a:t>premiers processeurs </a:t>
            </a:r>
            <a:r>
              <a:rPr lang="fr-FR" dirty="0" err="1"/>
              <a:t>Core</a:t>
            </a:r>
            <a:r>
              <a:rPr lang="fr-FR" dirty="0"/>
              <a:t> i3 ont été lancés le 7 janvier 2010.</a:t>
            </a:r>
            <a:endParaRPr lang="en-US" dirty="0"/>
          </a:p>
          <a:p>
            <a:endParaRPr lang="en-US" dirty="0"/>
          </a:p>
        </p:txBody>
      </p:sp>
    </p:spTree>
    <p:extLst>
      <p:ext uri="{BB962C8B-B14F-4D97-AF65-F5344CB8AC3E}">
        <p14:creationId xmlns:p14="http://schemas.microsoft.com/office/powerpoint/2010/main" val="500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0"/>
            <a:ext cx="8915399" cy="1468800"/>
          </a:xfrm>
        </p:spPr>
        <p:txBody>
          <a:bodyPr/>
          <a:lstStyle/>
          <a:p>
            <a:r>
              <a:rPr lang="fr-FR" b="1" u="sng" dirty="0">
                <a:solidFill>
                  <a:schemeClr val="tx1">
                    <a:lumMod val="95000"/>
                    <a:lumOff val="5000"/>
                  </a:schemeClr>
                </a:solidFill>
              </a:rPr>
              <a:t>Caractéristiques du processeur i3</a:t>
            </a:r>
            <a:endParaRPr lang="en-US" dirty="0"/>
          </a:p>
        </p:txBody>
      </p:sp>
      <p:sp>
        <p:nvSpPr>
          <p:cNvPr id="3" name="Text Placeholder 2"/>
          <p:cNvSpPr>
            <a:spLocks noGrp="1"/>
          </p:cNvSpPr>
          <p:nvPr>
            <p:ph type="body" idx="1"/>
          </p:nvPr>
        </p:nvSpPr>
        <p:spPr>
          <a:xfrm>
            <a:off x="2589211" y="1468800"/>
            <a:ext cx="8915399" cy="3034794"/>
          </a:xfrm>
        </p:spPr>
        <p:txBody>
          <a:bodyPr>
            <a:normAutofit fontScale="92500" lnSpcReduction="20000"/>
          </a:bodyPr>
          <a:lstStyle/>
          <a:p>
            <a:pPr marL="342900" indent="-342900">
              <a:lnSpc>
                <a:spcPct val="150000"/>
              </a:lnSpc>
              <a:buFont typeface="Wingdings" panose="05000000000000000000" pitchFamily="2" charset="2"/>
              <a:buChar char="Ø"/>
            </a:pPr>
            <a:r>
              <a:rPr lang="fr-FR" dirty="0"/>
              <a:t>Le </a:t>
            </a:r>
            <a:r>
              <a:rPr lang="fr-FR" dirty="0" err="1"/>
              <a:t>Core</a:t>
            </a:r>
            <a:r>
              <a:rPr lang="fr-FR" dirty="0"/>
              <a:t> i3 est une puce dual </a:t>
            </a:r>
            <a:r>
              <a:rPr lang="fr-FR" dirty="0" err="1"/>
              <a:t>core</a:t>
            </a:r>
            <a:r>
              <a:rPr lang="fr-FR" dirty="0"/>
              <a:t> de 3,2 GHz, et c'est une grande amélioration par rapport à </a:t>
            </a:r>
            <a:r>
              <a:rPr lang="fr-FR" dirty="0" smtClean="0"/>
              <a:t>Core2Duo.</a:t>
            </a:r>
          </a:p>
          <a:p>
            <a:pPr marL="342900" indent="-342900">
              <a:lnSpc>
                <a:spcPct val="150000"/>
              </a:lnSpc>
              <a:buFont typeface="Wingdings" panose="05000000000000000000" pitchFamily="2" charset="2"/>
              <a:buChar char="Ø"/>
            </a:pPr>
            <a:r>
              <a:rPr lang="fr-FR" dirty="0" smtClean="0"/>
              <a:t>C'est </a:t>
            </a:r>
            <a:r>
              <a:rPr lang="fr-FR" dirty="0"/>
              <a:t>un bon bus de 700 MHz plus rapide et beaucoup plus rapide, avec une RAM beaucoup plus rapide</a:t>
            </a:r>
            <a:r>
              <a:rPr lang="fr-FR" dirty="0" smtClean="0"/>
              <a:t>.</a:t>
            </a:r>
          </a:p>
          <a:p>
            <a:pPr marL="342900" indent="-342900">
              <a:lnSpc>
                <a:spcPct val="150000"/>
              </a:lnSpc>
              <a:buFont typeface="Wingdings" panose="05000000000000000000" pitchFamily="2" charset="2"/>
              <a:buChar char="Ø"/>
            </a:pPr>
            <a:r>
              <a:rPr lang="fr-FR" dirty="0"/>
              <a:t/>
            </a:r>
            <a:br>
              <a:rPr lang="fr-FR" dirty="0"/>
            </a:br>
            <a:r>
              <a:rPr lang="fr-FR" dirty="0"/>
              <a:t>Utilise moins de chaleur et d'énergie que les processeurs antérieurs, ce qui est toujours une bonne chose en ce jour et l'âge.</a:t>
            </a:r>
            <a:endParaRPr lang="en-US" dirty="0"/>
          </a:p>
          <a:p>
            <a:endParaRPr lang="en-US" dirty="0"/>
          </a:p>
        </p:txBody>
      </p:sp>
    </p:spTree>
    <p:extLst>
      <p:ext uri="{BB962C8B-B14F-4D97-AF65-F5344CB8AC3E}">
        <p14:creationId xmlns:p14="http://schemas.microsoft.com/office/powerpoint/2010/main" val="26701381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Slice</Template>
  <TotalTime>98</TotalTime>
  <Words>991</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Freestyle Script</vt:lpstr>
      <vt:lpstr>Tahoma</vt:lpstr>
      <vt:lpstr>Wingdings</vt:lpstr>
      <vt:lpstr>Wingdings 3</vt:lpstr>
      <vt:lpstr>Wisp</vt:lpstr>
      <vt:lpstr>Les Processor i3, i5, et i7</vt:lpstr>
      <vt:lpstr>PowerPoint Presentation</vt:lpstr>
      <vt:lpstr>Introduction au processeur</vt:lpstr>
      <vt:lpstr>Composants d'un processeur</vt:lpstr>
      <vt:lpstr>L'architecture des ordinateurs</vt:lpstr>
      <vt:lpstr>Concept De Generation</vt:lpstr>
      <vt:lpstr>4ème Génération Intel Core Processeur &amp; Avantages</vt:lpstr>
      <vt:lpstr>Processeur Intel i3.</vt:lpstr>
      <vt:lpstr>Caractéristiques du processeur i3</vt:lpstr>
      <vt:lpstr>I3 vs core 2 duo.</vt:lpstr>
      <vt:lpstr>Processeur Intel i5.</vt:lpstr>
      <vt:lpstr>Caractéristiques du processeur i5.</vt:lpstr>
      <vt:lpstr>I5 vs core i3.</vt:lpstr>
      <vt:lpstr>Processeur Intel i7.</vt:lpstr>
      <vt:lpstr>Caractéristiques du processeur i7.</vt:lpstr>
      <vt:lpstr>I7 vs i5.</vt:lpstr>
      <vt:lpstr>Réalise Par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2017-02-24T03:21:24Z</dcterms:created>
  <dcterms:modified xsi:type="dcterms:W3CDTF">2017-02-24T04:59:26Z</dcterms:modified>
</cp:coreProperties>
</file>