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1"/>
  </p:sldMasterIdLst>
  <p:notesMasterIdLst>
    <p:notesMasterId r:id="rId15"/>
  </p:notesMasterIdLst>
  <p:sldIdLst>
    <p:sldId id="256" r:id="rId2"/>
    <p:sldId id="264" r:id="rId3"/>
    <p:sldId id="257" r:id="rId4"/>
    <p:sldId id="260" r:id="rId5"/>
    <p:sldId id="262" r:id="rId6"/>
    <p:sldId id="265" r:id="rId7"/>
    <p:sldId id="266" r:id="rId8"/>
    <p:sldId id="273" r:id="rId9"/>
    <p:sldId id="269" r:id="rId10"/>
    <p:sldId id="270" r:id="rId11"/>
    <p:sldId id="271" r:id="rId12"/>
    <p:sldId id="272"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96" y="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477C3F-648C-4F6E-A765-2ACDEF593E16}" type="datetimeFigureOut">
              <a:rPr lang="en-US" smtClean="0"/>
              <a:t>1/12/2017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92502E-8694-4C0A-B46D-2C280A273762}" type="slidenum">
              <a:rPr lang="en-US" smtClean="0"/>
              <a:t>‹#›</a:t>
            </a:fld>
            <a:endParaRPr lang="en-US"/>
          </a:p>
        </p:txBody>
      </p:sp>
    </p:spTree>
    <p:extLst>
      <p:ext uri="{BB962C8B-B14F-4D97-AF65-F5344CB8AC3E}">
        <p14:creationId xmlns:p14="http://schemas.microsoft.com/office/powerpoint/2010/main" val="4241185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92502E-8694-4C0A-B46D-2C280A273762}" type="slidenum">
              <a:rPr lang="en-US" smtClean="0"/>
              <a:t>5</a:t>
            </a:fld>
            <a:endParaRPr lang="en-US"/>
          </a:p>
        </p:txBody>
      </p:sp>
    </p:spTree>
    <p:extLst>
      <p:ext uri="{BB962C8B-B14F-4D97-AF65-F5344CB8AC3E}">
        <p14:creationId xmlns:p14="http://schemas.microsoft.com/office/powerpoint/2010/main" val="209745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64AEAD7-2AD8-464B-A727-379DEDA724CF}"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065C0-1829-4762-8433-4786D0B8C2EB}" type="slidenum">
              <a:rPr lang="en-US" smtClean="0"/>
              <a:t>‹#›</a:t>
            </a:fld>
            <a:endParaRPr lang="en-US"/>
          </a:p>
        </p:txBody>
      </p:sp>
    </p:spTree>
    <p:extLst>
      <p:ext uri="{BB962C8B-B14F-4D97-AF65-F5344CB8AC3E}">
        <p14:creationId xmlns:p14="http://schemas.microsoft.com/office/powerpoint/2010/main" val="125301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4AEAD7-2AD8-464B-A727-379DEDA724CF}"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065C0-1829-4762-8433-4786D0B8C2EB}" type="slidenum">
              <a:rPr lang="en-US" smtClean="0"/>
              <a:t>‹#›</a:t>
            </a:fld>
            <a:endParaRPr lang="en-US"/>
          </a:p>
        </p:txBody>
      </p:sp>
    </p:spTree>
    <p:extLst>
      <p:ext uri="{BB962C8B-B14F-4D97-AF65-F5344CB8AC3E}">
        <p14:creationId xmlns:p14="http://schemas.microsoft.com/office/powerpoint/2010/main" val="2480884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4AEAD7-2AD8-464B-A727-379DEDA724CF}"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065C0-1829-4762-8433-4786D0B8C2E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330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4AEAD7-2AD8-464B-A727-379DEDA724CF}"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065C0-1829-4762-8433-4786D0B8C2EB}" type="slidenum">
              <a:rPr lang="en-US" smtClean="0"/>
              <a:t>‹#›</a:t>
            </a:fld>
            <a:endParaRPr lang="en-US"/>
          </a:p>
        </p:txBody>
      </p:sp>
    </p:spTree>
    <p:extLst>
      <p:ext uri="{BB962C8B-B14F-4D97-AF65-F5344CB8AC3E}">
        <p14:creationId xmlns:p14="http://schemas.microsoft.com/office/powerpoint/2010/main" val="2100897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4AEAD7-2AD8-464B-A727-379DEDA724CF}"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065C0-1829-4762-8433-4786D0B8C2E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83537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4AEAD7-2AD8-464B-A727-379DEDA724CF}"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065C0-1829-4762-8433-4786D0B8C2EB}" type="slidenum">
              <a:rPr lang="en-US" smtClean="0"/>
              <a:t>‹#›</a:t>
            </a:fld>
            <a:endParaRPr lang="en-US"/>
          </a:p>
        </p:txBody>
      </p:sp>
    </p:spTree>
    <p:extLst>
      <p:ext uri="{BB962C8B-B14F-4D97-AF65-F5344CB8AC3E}">
        <p14:creationId xmlns:p14="http://schemas.microsoft.com/office/powerpoint/2010/main" val="1238000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4AEAD7-2AD8-464B-A727-379DEDA724CF}"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065C0-1829-4762-8433-4786D0B8C2EB}" type="slidenum">
              <a:rPr lang="en-US" smtClean="0"/>
              <a:t>‹#›</a:t>
            </a:fld>
            <a:endParaRPr lang="en-US"/>
          </a:p>
        </p:txBody>
      </p:sp>
    </p:spTree>
    <p:extLst>
      <p:ext uri="{BB962C8B-B14F-4D97-AF65-F5344CB8AC3E}">
        <p14:creationId xmlns:p14="http://schemas.microsoft.com/office/powerpoint/2010/main" val="3019958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4AEAD7-2AD8-464B-A727-379DEDA724CF}"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065C0-1829-4762-8433-4786D0B8C2EB}" type="slidenum">
              <a:rPr lang="en-US" smtClean="0"/>
              <a:t>‹#›</a:t>
            </a:fld>
            <a:endParaRPr lang="en-US"/>
          </a:p>
        </p:txBody>
      </p:sp>
    </p:spTree>
    <p:extLst>
      <p:ext uri="{BB962C8B-B14F-4D97-AF65-F5344CB8AC3E}">
        <p14:creationId xmlns:p14="http://schemas.microsoft.com/office/powerpoint/2010/main" val="3889635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4AEAD7-2AD8-464B-A727-379DEDA724CF}"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065C0-1829-4762-8433-4786D0B8C2EB}" type="slidenum">
              <a:rPr lang="en-US" smtClean="0"/>
              <a:t>‹#›</a:t>
            </a:fld>
            <a:endParaRPr lang="en-US"/>
          </a:p>
        </p:txBody>
      </p:sp>
    </p:spTree>
    <p:extLst>
      <p:ext uri="{BB962C8B-B14F-4D97-AF65-F5344CB8AC3E}">
        <p14:creationId xmlns:p14="http://schemas.microsoft.com/office/powerpoint/2010/main" val="1284728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4AEAD7-2AD8-464B-A727-379DEDA724CF}"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065C0-1829-4762-8433-4786D0B8C2EB}" type="slidenum">
              <a:rPr lang="en-US" smtClean="0"/>
              <a:t>‹#›</a:t>
            </a:fld>
            <a:endParaRPr lang="en-US"/>
          </a:p>
        </p:txBody>
      </p:sp>
    </p:spTree>
    <p:extLst>
      <p:ext uri="{BB962C8B-B14F-4D97-AF65-F5344CB8AC3E}">
        <p14:creationId xmlns:p14="http://schemas.microsoft.com/office/powerpoint/2010/main" val="284496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4AEAD7-2AD8-464B-A727-379DEDA724CF}"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1065C0-1829-4762-8433-4786D0B8C2EB}" type="slidenum">
              <a:rPr lang="en-US" smtClean="0"/>
              <a:t>‹#›</a:t>
            </a:fld>
            <a:endParaRPr lang="en-US"/>
          </a:p>
        </p:txBody>
      </p:sp>
    </p:spTree>
    <p:extLst>
      <p:ext uri="{BB962C8B-B14F-4D97-AF65-F5344CB8AC3E}">
        <p14:creationId xmlns:p14="http://schemas.microsoft.com/office/powerpoint/2010/main" val="3788205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4AEAD7-2AD8-464B-A727-379DEDA724CF}" type="datetimeFigureOut">
              <a:rPr lang="en-US" smtClean="0"/>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1065C0-1829-4762-8433-4786D0B8C2EB}" type="slidenum">
              <a:rPr lang="en-US" smtClean="0"/>
              <a:t>‹#›</a:t>
            </a:fld>
            <a:endParaRPr lang="en-US"/>
          </a:p>
        </p:txBody>
      </p:sp>
    </p:spTree>
    <p:extLst>
      <p:ext uri="{BB962C8B-B14F-4D97-AF65-F5344CB8AC3E}">
        <p14:creationId xmlns:p14="http://schemas.microsoft.com/office/powerpoint/2010/main" val="638953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64AEAD7-2AD8-464B-A727-379DEDA724CF}" type="datetimeFigureOut">
              <a:rPr lang="en-US" smtClean="0"/>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1065C0-1829-4762-8433-4786D0B8C2EB}" type="slidenum">
              <a:rPr lang="en-US" smtClean="0"/>
              <a:t>‹#›</a:t>
            </a:fld>
            <a:endParaRPr lang="en-US"/>
          </a:p>
        </p:txBody>
      </p:sp>
    </p:spTree>
    <p:extLst>
      <p:ext uri="{BB962C8B-B14F-4D97-AF65-F5344CB8AC3E}">
        <p14:creationId xmlns:p14="http://schemas.microsoft.com/office/powerpoint/2010/main" val="711447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4AEAD7-2AD8-464B-A727-379DEDA724CF}" type="datetimeFigureOut">
              <a:rPr lang="en-US" smtClean="0"/>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1065C0-1829-4762-8433-4786D0B8C2EB}" type="slidenum">
              <a:rPr lang="en-US" smtClean="0"/>
              <a:t>‹#›</a:t>
            </a:fld>
            <a:endParaRPr lang="en-US"/>
          </a:p>
        </p:txBody>
      </p:sp>
    </p:spTree>
    <p:extLst>
      <p:ext uri="{BB962C8B-B14F-4D97-AF65-F5344CB8AC3E}">
        <p14:creationId xmlns:p14="http://schemas.microsoft.com/office/powerpoint/2010/main" val="208356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4AEAD7-2AD8-464B-A727-379DEDA724CF}"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1065C0-1829-4762-8433-4786D0B8C2EB}" type="slidenum">
              <a:rPr lang="en-US" smtClean="0"/>
              <a:t>‹#›</a:t>
            </a:fld>
            <a:endParaRPr lang="en-US"/>
          </a:p>
        </p:txBody>
      </p:sp>
    </p:spTree>
    <p:extLst>
      <p:ext uri="{BB962C8B-B14F-4D97-AF65-F5344CB8AC3E}">
        <p14:creationId xmlns:p14="http://schemas.microsoft.com/office/powerpoint/2010/main" val="1285345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4AEAD7-2AD8-464B-A727-379DEDA724CF}"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1065C0-1829-4762-8433-4786D0B8C2EB}" type="slidenum">
              <a:rPr lang="en-US" smtClean="0"/>
              <a:t>‹#›</a:t>
            </a:fld>
            <a:endParaRPr lang="en-US"/>
          </a:p>
        </p:txBody>
      </p:sp>
    </p:spTree>
    <p:extLst>
      <p:ext uri="{BB962C8B-B14F-4D97-AF65-F5344CB8AC3E}">
        <p14:creationId xmlns:p14="http://schemas.microsoft.com/office/powerpoint/2010/main" val="254311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64AEAD7-2AD8-464B-A727-379DEDA724CF}" type="datetimeFigureOut">
              <a:rPr lang="en-US" smtClean="0"/>
              <a:t>1/12/2017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F1065C0-1829-4762-8433-4786D0B8C2EB}" type="slidenum">
              <a:rPr lang="en-US" smtClean="0"/>
              <a:t>‹#›</a:t>
            </a:fld>
            <a:endParaRPr lang="en-US"/>
          </a:p>
        </p:txBody>
      </p:sp>
    </p:spTree>
    <p:extLst>
      <p:ext uri="{BB962C8B-B14F-4D97-AF65-F5344CB8AC3E}">
        <p14:creationId xmlns:p14="http://schemas.microsoft.com/office/powerpoint/2010/main" val="3519523859"/>
      </p:ext>
    </p:extLst>
  </p:cSld>
  <p:clrMap bg1="dk1" tx1="lt1" bg2="dk2" tx2="lt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 id="2147483959" r:id="rId13"/>
    <p:sldLayoutId id="2147483960" r:id="rId14"/>
    <p:sldLayoutId id="2147483961" r:id="rId15"/>
    <p:sldLayoutId id="214748396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9278" y="655732"/>
            <a:ext cx="6230164" cy="1676400"/>
          </a:xfrm>
        </p:spPr>
        <p:txBody>
          <a:bodyPr>
            <a:noAutofit/>
          </a:bodyPr>
          <a:lstStyle/>
          <a:p>
            <a:pPr algn="ctr"/>
            <a:r>
              <a:rPr lang="en-US" sz="4800" dirty="0" smtClean="0">
                <a:latin typeface="Freestyle Script" panose="030804020302050B0404" pitchFamily="66" charset="0"/>
              </a:rPr>
              <a:t>- Les Slot PCI Express </a:t>
            </a:r>
            <a:r>
              <a:rPr lang="en-US" sz="4800" dirty="0">
                <a:latin typeface="Freestyle Script" panose="030804020302050B0404" pitchFamily="66" charset="0"/>
              </a:rPr>
              <a:t/>
            </a:r>
            <a:br>
              <a:rPr lang="en-US" sz="4800" dirty="0">
                <a:latin typeface="Freestyle Script" panose="030804020302050B0404" pitchFamily="66" charset="0"/>
              </a:rPr>
            </a:br>
            <a:r>
              <a:rPr lang="en-US" sz="4800" dirty="0" smtClean="0">
                <a:latin typeface="Freestyle Script" panose="030804020302050B0404" pitchFamily="66" charset="0"/>
              </a:rPr>
              <a:t>- </a:t>
            </a:r>
            <a:r>
              <a:rPr lang="fr-FR" sz="4800" dirty="0" smtClean="0">
                <a:latin typeface="Freestyle Script" panose="030804020302050B0404" pitchFamily="66" charset="0"/>
              </a:rPr>
              <a:t>USB</a:t>
            </a:r>
            <a:r>
              <a:rPr lang="en-US" sz="4800" dirty="0" smtClean="0">
                <a:latin typeface="Freestyle Script" panose="030804020302050B0404" pitchFamily="66" charset="0"/>
              </a:rPr>
              <a:t> 3.0 et 3.1</a:t>
            </a:r>
            <a:endParaRPr lang="en-US" sz="4800" dirty="0">
              <a:latin typeface="Freestyle Script" panose="030804020302050B0404" pitchFamily="66" charset="0"/>
            </a:endParaRPr>
          </a:p>
        </p:txBody>
      </p:sp>
      <p:sp>
        <p:nvSpPr>
          <p:cNvPr id="3" name="Subtitle 2"/>
          <p:cNvSpPr>
            <a:spLocks noGrp="1"/>
          </p:cNvSpPr>
          <p:nvPr>
            <p:ph type="subTitle" idx="1"/>
          </p:nvPr>
        </p:nvSpPr>
        <p:spPr>
          <a:xfrm>
            <a:off x="2980918" y="4205213"/>
            <a:ext cx="4246883" cy="1096899"/>
          </a:xfrm>
        </p:spPr>
        <p:txBody>
          <a:bodyPr>
            <a:noAutofit/>
          </a:bodyPr>
          <a:lstStyle/>
          <a:p>
            <a:pPr algn="ctr"/>
            <a:r>
              <a:rPr lang="fr-MC" sz="3200" dirty="0" smtClean="0">
                <a:latin typeface="Freestyle Script" panose="030804020302050B0404" pitchFamily="66" charset="0"/>
              </a:rPr>
              <a:t>Nom Et Prénom </a:t>
            </a:r>
            <a:r>
              <a:rPr lang="en-US" sz="3200" dirty="0" smtClean="0">
                <a:latin typeface="Freestyle Script" panose="030804020302050B0404" pitchFamily="66" charset="0"/>
              </a:rPr>
              <a:t>: Salah BELOUAD</a:t>
            </a:r>
          </a:p>
          <a:p>
            <a:pPr algn="ctr"/>
            <a:r>
              <a:rPr lang="fr-FR" sz="3200" dirty="0">
                <a:latin typeface="Freestyle Script" panose="030804020302050B0404" pitchFamily="66" charset="0"/>
              </a:rPr>
              <a:t>Filière </a:t>
            </a:r>
            <a:r>
              <a:rPr lang="fr-FR" sz="3200" dirty="0" smtClean="0">
                <a:latin typeface="Freestyle Script" panose="030804020302050B0404" pitchFamily="66" charset="0"/>
              </a:rPr>
              <a:t>: </a:t>
            </a:r>
            <a:r>
              <a:rPr lang="fr-FR" sz="3200" dirty="0">
                <a:latin typeface="Freestyle Script" panose="030804020302050B0404" pitchFamily="66" charset="0"/>
              </a:rPr>
              <a:t>Développement </a:t>
            </a:r>
            <a:r>
              <a:rPr lang="fr-FR" sz="3200" dirty="0" smtClean="0">
                <a:latin typeface="Freestyle Script" panose="030804020302050B0404" pitchFamily="66" charset="0"/>
              </a:rPr>
              <a:t>Informatique</a:t>
            </a:r>
            <a:endParaRPr lang="fr-MC" sz="3200" dirty="0">
              <a:latin typeface="Freestyle Script" panose="030804020302050B0404" pitchFamily="66" charset="0"/>
            </a:endParaRPr>
          </a:p>
        </p:txBody>
      </p:sp>
    </p:spTree>
    <p:extLst>
      <p:ext uri="{BB962C8B-B14F-4D97-AF65-F5344CB8AC3E}">
        <p14:creationId xmlns:p14="http://schemas.microsoft.com/office/powerpoint/2010/main" val="39495454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2400" dirty="0">
                <a:latin typeface="Gabriola" panose="04040605051002020D02" pitchFamily="82" charset="0"/>
              </a:rPr>
              <a:t>USB Type-B :</a:t>
            </a:r>
            <a:endParaRPr lang="en-US" sz="2400" dirty="0">
              <a:latin typeface="Gabriola" panose="04040605051002020D02" pitchFamily="82"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2545" y="3007255"/>
            <a:ext cx="2857500" cy="2124075"/>
          </a:xfrm>
        </p:spPr>
      </p:pic>
      <p:sp>
        <p:nvSpPr>
          <p:cNvPr id="4" name="Text Placeholder 3"/>
          <p:cNvSpPr>
            <a:spLocks noGrp="1"/>
          </p:cNvSpPr>
          <p:nvPr>
            <p:ph type="body" sz="half" idx="2"/>
          </p:nvPr>
        </p:nvSpPr>
        <p:spPr/>
        <p:txBody>
          <a:bodyPr>
            <a:normAutofit fontScale="92500" lnSpcReduction="20000"/>
          </a:bodyPr>
          <a:lstStyle/>
          <a:p>
            <a:pPr indent="457200" algn="just">
              <a:lnSpc>
                <a:spcPct val="150000"/>
              </a:lnSpc>
            </a:pPr>
            <a:r>
              <a:rPr lang="fr-FR" sz="1600" dirty="0">
                <a:latin typeface="Calibri" panose="020F0502020204030204" pitchFamily="34" charset="0"/>
                <a:cs typeface="Calibri" panose="020F0502020204030204" pitchFamily="34" charset="0"/>
              </a:rPr>
              <a:t>À l'instar d'un camper de cabine, le connecteur USB 3 de type B utilise un système de stockage en tête pour emballer cinq nouvelles broches dans le connecteur, une contrepartie aux broches supplémentaires du connecteur A. Contrairement au type A, ce connecteur n'est pas compatible avec les prises USB 2.0 de type B.</a:t>
            </a:r>
            <a:endParaRPr lang="en-US" sz="16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614880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2400" dirty="0">
                <a:latin typeface="Gabriola" panose="04040605051002020D02" pitchFamily="82" charset="0"/>
              </a:rPr>
              <a:t>USB 3.0 micro-B:</a:t>
            </a:r>
            <a:endParaRPr lang="en-US" sz="2400" dirty="0">
              <a:latin typeface="Gabriola" panose="04040605051002020D02" pitchFamily="82"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3168" y="3007255"/>
            <a:ext cx="2857500" cy="2124075"/>
          </a:xfrm>
        </p:spPr>
      </p:pic>
      <p:sp>
        <p:nvSpPr>
          <p:cNvPr id="4" name="Text Placeholder 3"/>
          <p:cNvSpPr>
            <a:spLocks noGrp="1"/>
          </p:cNvSpPr>
          <p:nvPr>
            <p:ph type="body" sz="half" idx="2"/>
          </p:nvPr>
        </p:nvSpPr>
        <p:spPr/>
        <p:txBody>
          <a:bodyPr>
            <a:noAutofit/>
          </a:bodyPr>
          <a:lstStyle/>
          <a:p>
            <a:pPr indent="457200" algn="just">
              <a:lnSpc>
                <a:spcPct val="150000"/>
              </a:lnSpc>
            </a:pPr>
            <a:r>
              <a:rPr lang="fr-FR" sz="1500" dirty="0" smtClean="0">
                <a:latin typeface="Calibri" panose="020F0502020204030204" pitchFamily="34" charset="0"/>
                <a:cs typeface="Calibri" panose="020F0502020204030204" pitchFamily="34" charset="0"/>
              </a:rPr>
              <a:t>Avant que le Type-C soit annoncé, la solution USB 3 à un petit connecteur devait prendre le connecteur Micro-B existant et coller un autre connecteur à côté de celui-ci en tandem. Cela est apparu surtout sur les disques durs externes, mais a fait sa place dans un couple de dispositifs mobiles ainsi. La théorie populaire est que ce format sera très rapidement remplacé par Type-C.</a:t>
            </a:r>
            <a:endParaRPr lang="en-US" sz="1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65376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2400" dirty="0">
                <a:latin typeface="Gabriola" panose="04040605051002020D02" pitchFamily="82" charset="0"/>
              </a:rPr>
              <a:t>USB Type-C :</a:t>
            </a:r>
            <a:endParaRPr lang="en-US" sz="2400" dirty="0">
              <a:latin typeface="Gabriola" panose="04040605051002020D02" pitchFamily="82"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0669" y="3007255"/>
            <a:ext cx="2857500" cy="2124075"/>
          </a:xfrm>
        </p:spPr>
      </p:pic>
      <p:sp>
        <p:nvSpPr>
          <p:cNvPr id="4" name="Text Placeholder 3"/>
          <p:cNvSpPr>
            <a:spLocks noGrp="1"/>
          </p:cNvSpPr>
          <p:nvPr>
            <p:ph type="body" sz="half" idx="2"/>
          </p:nvPr>
        </p:nvSpPr>
        <p:spPr/>
        <p:txBody>
          <a:bodyPr>
            <a:noAutofit/>
          </a:bodyPr>
          <a:lstStyle/>
          <a:p>
            <a:pPr indent="457200" algn="just">
              <a:lnSpc>
                <a:spcPct val="170000"/>
              </a:lnSpc>
            </a:pPr>
            <a:r>
              <a:rPr lang="fr-FR" sz="1500" dirty="0">
                <a:latin typeface="Calibri" panose="020F0502020204030204" pitchFamily="34" charset="0"/>
                <a:cs typeface="Calibri" panose="020F0502020204030204" pitchFamily="34" charset="0"/>
              </a:rPr>
              <a:t>USB Type C (ou USB-C) est un format de connecteur USB introduit à côté de la spécification USB 3.1 à la fin de 2014. Il est destiné à remplacer éventuellement tous les connecteurs USB actuels, y compris le connecteur USB-A traditionnel, USB-B et Micro -B. </a:t>
            </a:r>
            <a:r>
              <a:rPr lang="fr-FR" sz="1500" dirty="0">
                <a:latin typeface="Calibri" panose="020F0502020204030204" pitchFamily="34" charset="0"/>
                <a:cs typeface="Calibri" panose="020F0502020204030204" pitchFamily="34" charset="0"/>
              </a:rPr>
              <a:t>Il est orientable et sans direction, et permet à la fois </a:t>
            </a:r>
            <a:r>
              <a:rPr lang="fr-FR" sz="1500" dirty="0" smtClean="0">
                <a:latin typeface="Calibri" panose="020F0502020204030204" pitchFamily="34" charset="0"/>
                <a:cs typeface="Calibri" panose="020F0502020204030204" pitchFamily="34" charset="0"/>
              </a:rPr>
              <a:t>Super Speed Plus </a:t>
            </a:r>
            <a:r>
              <a:rPr lang="fr-FR" sz="1500" dirty="0">
                <a:latin typeface="Calibri" panose="020F0502020204030204" pitchFamily="34" charset="0"/>
                <a:cs typeface="Calibri" panose="020F0502020204030204" pitchFamily="34" charset="0"/>
              </a:rPr>
              <a:t>à 10 </a:t>
            </a:r>
            <a:r>
              <a:rPr lang="fr-FR" sz="1500" dirty="0" err="1" smtClean="0">
                <a:latin typeface="Calibri" panose="020F0502020204030204" pitchFamily="34" charset="0"/>
                <a:cs typeface="Calibri" panose="020F0502020204030204" pitchFamily="34" charset="0"/>
              </a:rPr>
              <a:t>Gbps</a:t>
            </a:r>
            <a:r>
              <a:rPr lang="fr-FR" sz="1500" dirty="0" smtClean="0">
                <a:latin typeface="Calibri" panose="020F0502020204030204" pitchFamily="34" charset="0"/>
                <a:cs typeface="Calibri" panose="020F0502020204030204" pitchFamily="34" charset="0"/>
              </a:rPr>
              <a:t>, </a:t>
            </a:r>
            <a:r>
              <a:rPr lang="fr-FR" sz="1500" dirty="0">
                <a:latin typeface="Calibri" panose="020F0502020204030204" pitchFamily="34" charset="0"/>
                <a:cs typeface="Calibri" panose="020F0502020204030204" pitchFamily="34" charset="0"/>
              </a:rPr>
              <a:t>et le transfert de puissance jusqu'à 100W (20v 4A).</a:t>
            </a:r>
            <a:endParaRPr lang="en-US" sz="1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51689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MC" sz="4400" dirty="0" smtClean="0">
                <a:latin typeface="Gabriola" panose="04040605051002020D02" pitchFamily="82" charset="0"/>
                <a:cs typeface="Calibri" panose="020F0502020204030204" pitchFamily="34" charset="0"/>
              </a:rPr>
              <a:t>Les Défirent De Taux De Transfert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52566725"/>
              </p:ext>
            </p:extLst>
          </p:nvPr>
        </p:nvGraphicFramePr>
        <p:xfrm>
          <a:off x="677863" y="2160588"/>
          <a:ext cx="8596315" cy="1737360"/>
        </p:xfrm>
        <a:graphic>
          <a:graphicData uri="http://schemas.openxmlformats.org/drawingml/2006/table">
            <a:tbl>
              <a:tblPr firstRow="1" bandRow="1">
                <a:tableStyleId>{5C22544A-7EE6-4342-B048-85BDC9FD1C3A}</a:tableStyleId>
              </a:tblPr>
              <a:tblGrid>
                <a:gridCol w="1228045"/>
                <a:gridCol w="1228045"/>
                <a:gridCol w="1228045"/>
                <a:gridCol w="1228045"/>
                <a:gridCol w="1228045"/>
                <a:gridCol w="1228045"/>
                <a:gridCol w="1228045"/>
              </a:tblGrid>
              <a:tr h="579120">
                <a:tc>
                  <a:txBody>
                    <a:bodyPr/>
                    <a:lstStyle/>
                    <a:p>
                      <a:pPr algn="ctr"/>
                      <a:r>
                        <a:rPr lang="en-US" sz="1600" dirty="0" smtClean="0">
                          <a:latin typeface="Calibri" panose="020F0502020204030204" pitchFamily="34" charset="0"/>
                          <a:cs typeface="Calibri" panose="020F0502020204030204" pitchFamily="34" charset="0"/>
                        </a:rPr>
                        <a:t>Version</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USB 1.0</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USB 1.1</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USB 2.0</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Wireless</a:t>
                      </a:r>
                      <a:r>
                        <a:rPr lang="en-US" sz="1600" baseline="0" dirty="0" smtClean="0">
                          <a:latin typeface="Calibri" panose="020F0502020204030204" pitchFamily="34" charset="0"/>
                          <a:cs typeface="Calibri" panose="020F0502020204030204" pitchFamily="34" charset="0"/>
                        </a:rPr>
                        <a:t> USB</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USB 3.0</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USB 3.1</a:t>
                      </a:r>
                      <a:endParaRPr lang="en-US" sz="1600" dirty="0">
                        <a:latin typeface="Calibri" panose="020F0502020204030204" pitchFamily="34" charset="0"/>
                        <a:cs typeface="Calibri" panose="020F0502020204030204" pitchFamily="34" charset="0"/>
                      </a:endParaRPr>
                    </a:p>
                  </a:txBody>
                  <a:tcPr anchor="ctr"/>
                </a:tc>
              </a:tr>
              <a:tr h="579120">
                <a:tc>
                  <a:txBody>
                    <a:bodyPr/>
                    <a:lstStyle/>
                    <a:p>
                      <a:pPr algn="ctr"/>
                      <a:r>
                        <a:rPr lang="en-US" sz="1600" dirty="0" smtClean="0">
                          <a:latin typeface="Calibri" panose="020F0502020204030204" pitchFamily="34" charset="0"/>
                          <a:cs typeface="Calibri" panose="020F0502020204030204" pitchFamily="34" charset="0"/>
                        </a:rPr>
                        <a:t>Ann</a:t>
                      </a:r>
                      <a:r>
                        <a:rPr lang="fr-MC" sz="1600" dirty="0" smtClean="0">
                          <a:latin typeface="Calibri" panose="020F0502020204030204" pitchFamily="34" charset="0"/>
                          <a:cs typeface="Calibri" panose="020F0502020204030204" pitchFamily="34" charset="0"/>
                        </a:rPr>
                        <a:t>é</a:t>
                      </a:r>
                      <a:r>
                        <a:rPr lang="en-US" sz="1600" dirty="0" smtClean="0">
                          <a:latin typeface="Calibri" panose="020F0502020204030204" pitchFamily="34" charset="0"/>
                          <a:cs typeface="Calibri" panose="020F0502020204030204" pitchFamily="34" charset="0"/>
                        </a:rPr>
                        <a:t>e</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1996</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1998</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2000</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2005</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2008</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2013</a:t>
                      </a:r>
                      <a:endParaRPr lang="en-US" sz="1600" dirty="0">
                        <a:latin typeface="Calibri" panose="020F0502020204030204" pitchFamily="34" charset="0"/>
                        <a:cs typeface="Calibri" panose="020F0502020204030204" pitchFamily="34" charset="0"/>
                      </a:endParaRPr>
                    </a:p>
                  </a:txBody>
                  <a:tcPr anchor="ctr"/>
                </a:tc>
              </a:tr>
              <a:tr h="579120">
                <a:tc>
                  <a:txBody>
                    <a:bodyPr/>
                    <a:lstStyle/>
                    <a:p>
                      <a:pPr algn="ctr"/>
                      <a:r>
                        <a:rPr lang="en-US" sz="1600" dirty="0" smtClean="0">
                          <a:latin typeface="Calibri" panose="020F0502020204030204" pitchFamily="34" charset="0"/>
                          <a:cs typeface="Calibri" panose="020F0502020204030204" pitchFamily="34" charset="0"/>
                        </a:rPr>
                        <a:t>D</a:t>
                      </a:r>
                      <a:r>
                        <a:rPr lang="fr-MC" sz="1600" dirty="0" smtClean="0">
                          <a:latin typeface="Calibri" panose="020F0502020204030204" pitchFamily="34" charset="0"/>
                          <a:cs typeface="Calibri" panose="020F0502020204030204" pitchFamily="34" charset="0"/>
                        </a:rPr>
                        <a:t>é</a:t>
                      </a:r>
                      <a:r>
                        <a:rPr lang="en-US" sz="1600" dirty="0" smtClean="0">
                          <a:latin typeface="Calibri" panose="020F0502020204030204" pitchFamily="34" charset="0"/>
                          <a:cs typeface="Calibri" panose="020F0502020204030204" pitchFamily="34" charset="0"/>
                        </a:rPr>
                        <a:t>bit</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1,5</a:t>
                      </a:r>
                      <a:r>
                        <a:rPr lang="en-US" sz="1600" baseline="0" dirty="0" smtClean="0">
                          <a:latin typeface="Calibri" panose="020F0502020204030204" pitchFamily="34" charset="0"/>
                          <a:cs typeface="Calibri" panose="020F0502020204030204" pitchFamily="34" charset="0"/>
                        </a:rPr>
                        <a:t> Mbit/s</a:t>
                      </a:r>
                    </a:p>
                    <a:p>
                      <a:pPr algn="ctr"/>
                      <a:r>
                        <a:rPr lang="en-US" sz="1600" baseline="0" dirty="0" smtClean="0">
                          <a:latin typeface="Calibri" panose="020F0502020204030204" pitchFamily="34" charset="0"/>
                          <a:cs typeface="Calibri" panose="020F0502020204030204" pitchFamily="34" charset="0"/>
                        </a:rPr>
                        <a:t>0,19 Mo/s</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12 Mbit/s</a:t>
                      </a:r>
                    </a:p>
                    <a:p>
                      <a:pPr algn="ctr"/>
                      <a:r>
                        <a:rPr lang="en-US" sz="1600" dirty="0" smtClean="0">
                          <a:latin typeface="Calibri" panose="020F0502020204030204" pitchFamily="34" charset="0"/>
                          <a:cs typeface="Calibri" panose="020F0502020204030204" pitchFamily="34" charset="0"/>
                        </a:rPr>
                        <a:t>1,5</a:t>
                      </a:r>
                      <a:r>
                        <a:rPr lang="en-US" sz="1600" baseline="0" dirty="0" smtClean="0">
                          <a:latin typeface="Calibri" panose="020F0502020204030204" pitchFamily="34" charset="0"/>
                          <a:cs typeface="Calibri" panose="020F0502020204030204" pitchFamily="34" charset="0"/>
                        </a:rPr>
                        <a:t> Mo/s</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480 Mbit/s</a:t>
                      </a:r>
                    </a:p>
                    <a:p>
                      <a:pPr algn="ctr"/>
                      <a:r>
                        <a:rPr lang="en-US" sz="1600" dirty="0" smtClean="0">
                          <a:latin typeface="Calibri" panose="020F0502020204030204" pitchFamily="34" charset="0"/>
                          <a:cs typeface="Calibri" panose="020F0502020204030204" pitchFamily="34" charset="0"/>
                        </a:rPr>
                        <a:t>60 Mo/s</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480</a:t>
                      </a:r>
                      <a:r>
                        <a:rPr lang="en-US" sz="1600" baseline="0" dirty="0" smtClean="0">
                          <a:latin typeface="Calibri" panose="020F0502020204030204" pitchFamily="34" charset="0"/>
                          <a:cs typeface="Calibri" panose="020F0502020204030204" pitchFamily="34" charset="0"/>
                        </a:rPr>
                        <a:t> Mbit/s</a:t>
                      </a:r>
                    </a:p>
                    <a:p>
                      <a:pPr algn="ctr"/>
                      <a:r>
                        <a:rPr lang="en-US" sz="1600" baseline="0" dirty="0" smtClean="0">
                          <a:latin typeface="Calibri" panose="020F0502020204030204" pitchFamily="34" charset="0"/>
                          <a:cs typeface="Calibri" panose="020F0502020204030204" pitchFamily="34" charset="0"/>
                        </a:rPr>
                        <a:t>60 Mo/s</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5 Gbit/s</a:t>
                      </a:r>
                    </a:p>
                    <a:p>
                      <a:pPr algn="ctr"/>
                      <a:r>
                        <a:rPr lang="en-US" sz="1600" dirty="0" smtClean="0">
                          <a:latin typeface="Calibri" panose="020F0502020204030204" pitchFamily="34" charset="0"/>
                          <a:cs typeface="Calibri" panose="020F0502020204030204" pitchFamily="34" charset="0"/>
                        </a:rPr>
                        <a:t>600 Mo/s</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10 Gbit/s</a:t>
                      </a:r>
                    </a:p>
                    <a:p>
                      <a:pPr algn="ctr"/>
                      <a:r>
                        <a:rPr lang="en-US" sz="1600" dirty="0" smtClean="0">
                          <a:latin typeface="Calibri" panose="020F0502020204030204" pitchFamily="34" charset="0"/>
                          <a:cs typeface="Calibri" panose="020F0502020204030204" pitchFamily="34" charset="0"/>
                        </a:rPr>
                        <a:t>1,2</a:t>
                      </a:r>
                      <a:r>
                        <a:rPr lang="en-US" sz="1600" baseline="0" dirty="0" smtClean="0">
                          <a:latin typeface="Calibri" panose="020F0502020204030204" pitchFamily="34" charset="0"/>
                          <a:cs typeface="Calibri" panose="020F0502020204030204" pitchFamily="34" charset="0"/>
                        </a:rPr>
                        <a:t> Go/s</a:t>
                      </a:r>
                      <a:endParaRPr lang="en-US" sz="1600" dirty="0">
                        <a:latin typeface="Calibri" panose="020F0502020204030204" pitchFamily="34" charset="0"/>
                        <a:cs typeface="Calibri" panose="020F0502020204030204" pitchFamily="34" charset="0"/>
                      </a:endParaRPr>
                    </a:p>
                  </a:txBody>
                  <a:tcPr anchor="ctr"/>
                </a:tc>
              </a:tr>
            </a:tbl>
          </a:graphicData>
        </a:graphic>
      </p:graphicFrame>
    </p:spTree>
    <p:extLst>
      <p:ext uri="{BB962C8B-B14F-4D97-AF65-F5344CB8AC3E}">
        <p14:creationId xmlns:p14="http://schemas.microsoft.com/office/powerpoint/2010/main" val="1183007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6068"/>
          </a:xfrm>
        </p:spPr>
        <p:txBody>
          <a:bodyPr>
            <a:normAutofit/>
          </a:bodyPr>
          <a:lstStyle/>
          <a:p>
            <a:pPr algn="ctr"/>
            <a:r>
              <a:rPr lang="en-US" sz="5400" dirty="0">
                <a:latin typeface="Gabriola" panose="04040605051002020D02" pitchFamily="82" charset="0"/>
              </a:rPr>
              <a:t>Les Slot PCI Express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524" y="2392818"/>
            <a:ext cx="4581144" cy="2404872"/>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1304" y="2392818"/>
            <a:ext cx="3882698" cy="2404872"/>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spTree>
    <p:extLst>
      <p:ext uri="{BB962C8B-B14F-4D97-AF65-F5344CB8AC3E}">
        <p14:creationId xmlns:p14="http://schemas.microsoft.com/office/powerpoint/2010/main" val="3215244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r-MC" sz="4800" dirty="0" smtClean="0">
                <a:latin typeface="Gabriola" panose="04040605051002020D02" pitchFamily="82" charset="0"/>
                <a:cs typeface="Times New Roman" panose="02020603050405020304" pitchFamily="18" charset="0"/>
              </a:rPr>
              <a:t>Définition de </a:t>
            </a:r>
            <a:r>
              <a:rPr lang="fr-MC" sz="4800" dirty="0" smtClean="0">
                <a:latin typeface="Gabriola" panose="04040605051002020D02" pitchFamily="82" charset="0"/>
                <a:cs typeface="Times New Roman" panose="02020603050405020304" pitchFamily="18" charset="0"/>
              </a:rPr>
              <a:t>PCI-Express.</a:t>
            </a:r>
            <a:endParaRPr lang="en-US" sz="4800" dirty="0">
              <a:latin typeface="Gabriola" panose="04040605051002020D02" pitchFamily="82" charset="0"/>
              <a:cs typeface="Times New Roman" panose="02020603050405020304" pitchFamily="18" charset="0"/>
            </a:endParaRPr>
          </a:p>
        </p:txBody>
      </p:sp>
      <p:sp>
        <p:nvSpPr>
          <p:cNvPr id="3" name="Content Placeholder 2"/>
          <p:cNvSpPr>
            <a:spLocks noGrp="1"/>
          </p:cNvSpPr>
          <p:nvPr>
            <p:ph idx="1"/>
          </p:nvPr>
        </p:nvSpPr>
        <p:spPr>
          <a:xfrm>
            <a:off x="677334" y="1930400"/>
            <a:ext cx="8596668" cy="3880773"/>
          </a:xfrm>
        </p:spPr>
        <p:txBody>
          <a:bodyPr/>
          <a:lstStyle/>
          <a:p>
            <a:pPr indent="457200" algn="just">
              <a:lnSpc>
                <a:spcPct val="150000"/>
              </a:lnSpc>
            </a:pPr>
            <a:r>
              <a:rPr lang="fr-MC" dirty="0" smtClean="0">
                <a:latin typeface="Calibri" panose="020F0502020204030204" pitchFamily="34" charset="0"/>
                <a:cs typeface="Calibri" panose="020F0502020204030204" pitchFamily="34" charset="0"/>
              </a:rPr>
              <a:t>Périphérie </a:t>
            </a:r>
            <a:r>
              <a:rPr lang="fr-MC" dirty="0">
                <a:latin typeface="Calibri" panose="020F0502020204030204" pitchFamily="34" charset="0"/>
                <a:cs typeface="Calibri" panose="020F0502020204030204" pitchFamily="34" charset="0"/>
              </a:rPr>
              <a:t>Component </a:t>
            </a:r>
            <a:r>
              <a:rPr lang="fr-MC" dirty="0" smtClean="0">
                <a:latin typeface="Calibri" panose="020F0502020204030204" pitchFamily="34" charset="0"/>
                <a:cs typeface="Calibri" panose="020F0502020204030204" pitchFamily="34" charset="0"/>
              </a:rPr>
              <a:t>InterConnect </a:t>
            </a:r>
            <a:r>
              <a:rPr lang="fr-MC" dirty="0">
                <a:latin typeface="Calibri" panose="020F0502020204030204" pitchFamily="34" charset="0"/>
                <a:cs typeface="Calibri" panose="020F0502020204030204" pitchFamily="34" charset="0"/>
              </a:rPr>
              <a:t>Express </a:t>
            </a:r>
            <a:r>
              <a:rPr lang="fr-MC" dirty="0" smtClean="0">
                <a:latin typeface="Calibri" panose="020F0502020204030204" pitchFamily="34" charset="0"/>
                <a:cs typeface="Calibri" panose="020F0502020204030204" pitchFamily="34" charset="0"/>
              </a:rPr>
              <a:t>(PCIe </a:t>
            </a:r>
            <a:r>
              <a:rPr lang="fr-MC" dirty="0">
                <a:latin typeface="Calibri" panose="020F0502020204030204" pitchFamily="34" charset="0"/>
                <a:cs typeface="Calibri" panose="020F0502020204030204" pitchFamily="34" charset="0"/>
              </a:rPr>
              <a:t>ou PCI-E) est un bus d'extension série standard pour connecter un ordinateur à un ou plusieurs périphériques.</a:t>
            </a:r>
            <a:endParaRPr lang="en-US" dirty="0">
              <a:latin typeface="Calibri" panose="020F0502020204030204" pitchFamily="34" charset="0"/>
              <a:cs typeface="Calibri" panose="020F0502020204030204"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4812" y="3424062"/>
            <a:ext cx="4781712" cy="3187808"/>
          </a:xfrm>
          <a:prstGeom prst="roundRect">
            <a:avLst>
              <a:gd name="adj" fmla="val 16667"/>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spTree>
    <p:extLst>
      <p:ext uri="{BB962C8B-B14F-4D97-AF65-F5344CB8AC3E}">
        <p14:creationId xmlns:p14="http://schemas.microsoft.com/office/powerpoint/2010/main" val="938240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983" y="773723"/>
            <a:ext cx="4424400" cy="209843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3" name="Rectangle 2"/>
          <p:cNvSpPr/>
          <p:nvPr/>
        </p:nvSpPr>
        <p:spPr>
          <a:xfrm>
            <a:off x="504091" y="3395623"/>
            <a:ext cx="8628185" cy="2542363"/>
          </a:xfrm>
          <a:prstGeom prst="rect">
            <a:avLst/>
          </a:prstGeom>
        </p:spPr>
        <p:txBody>
          <a:bodyPr wrap="square">
            <a:spAutoFit/>
          </a:bodyPr>
          <a:lstStyle/>
          <a:p>
            <a:pPr indent="457200" algn="just">
              <a:lnSpc>
                <a:spcPct val="150000"/>
              </a:lnSpc>
            </a:pPr>
            <a:r>
              <a:rPr lang="fr-MC" dirty="0">
                <a:latin typeface="Calibri" panose="020F0502020204030204" pitchFamily="34" charset="0"/>
                <a:ea typeface="Noto Sans CJK SC Regular"/>
                <a:cs typeface="Calibri" panose="020F0502020204030204" pitchFamily="34" charset="0"/>
              </a:rPr>
              <a:t>PCIe peut s'échelonner de une à 32 voies séparées; Il est habituellement déployé avec 1, 4, 8, 12, 16 ou 32 voies. Le nombre de voies d'une carte PCIe est un facteur déterminant dans sa performance et donc dans son prix. Par exemple, un périphérique PCI peu coûteux comme un NIC peut utiliser seulement quatre voies (PCIe x4). Par comparaison, une carte graphique haute performance qui utilise 32 voies (PCIe x32) pour la transmission haute débit serait plus coûteuse</a:t>
            </a:r>
            <a:r>
              <a:rPr lang="fr-MC" dirty="0" smtClean="0">
                <a:latin typeface="Calibri" panose="020F0502020204030204" pitchFamily="34" charset="0"/>
                <a:ea typeface="Noto Sans CJK SC Regular"/>
                <a:cs typeface="Calibri" panose="020F0502020204030204" pitchFamily="34" charset="0"/>
              </a:rPr>
              <a:t>.</a:t>
            </a:r>
          </a:p>
        </p:txBody>
      </p:sp>
    </p:spTree>
    <p:extLst>
      <p:ext uri="{BB962C8B-B14F-4D97-AF65-F5344CB8AC3E}">
        <p14:creationId xmlns:p14="http://schemas.microsoft.com/office/powerpoint/2010/main" val="557550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3564"/>
          </a:xfrm>
        </p:spPr>
        <p:txBody>
          <a:bodyPr>
            <a:noAutofit/>
          </a:bodyPr>
          <a:lstStyle/>
          <a:p>
            <a:pPr algn="ctr"/>
            <a:r>
              <a:rPr lang="fr-FR" sz="4800" dirty="0">
                <a:latin typeface="Gabriola" panose="04040605051002020D02" pitchFamily="82" charset="0"/>
              </a:rPr>
              <a:t>Paramètres d'interface PCI Express.</a:t>
            </a:r>
            <a:endParaRPr lang="en-US" sz="4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9209445"/>
              </p:ext>
            </p:extLst>
          </p:nvPr>
        </p:nvGraphicFramePr>
        <p:xfrm>
          <a:off x="1033593" y="4121826"/>
          <a:ext cx="8098530" cy="1630680"/>
        </p:xfrm>
        <a:graphic>
          <a:graphicData uri="http://schemas.openxmlformats.org/drawingml/2006/table">
            <a:tbl>
              <a:tblPr firstRow="1" bandRow="1">
                <a:tableStyleId>{5C22544A-7EE6-4342-B048-85BDC9FD1C3A}</a:tableStyleId>
              </a:tblPr>
              <a:tblGrid>
                <a:gridCol w="1619706"/>
                <a:gridCol w="1619706"/>
                <a:gridCol w="1619706"/>
                <a:gridCol w="1619706"/>
                <a:gridCol w="1619706"/>
              </a:tblGrid>
              <a:tr h="370840">
                <a:tc>
                  <a:txBody>
                    <a:bodyPr/>
                    <a:lstStyle/>
                    <a:p>
                      <a:endParaRPr lang="en-US" dirty="0"/>
                    </a:p>
                  </a:txBody>
                  <a:tcPr/>
                </a:tc>
                <a:tc>
                  <a:txBody>
                    <a:bodyPr/>
                    <a:lstStyle/>
                    <a:p>
                      <a:pPr algn="ctr"/>
                      <a:r>
                        <a:rPr lang="fr-FR" sz="1400" b="1" kern="1200" dirty="0" smtClean="0">
                          <a:solidFill>
                            <a:schemeClr val="lt1"/>
                          </a:solidFill>
                          <a:effectLst/>
                          <a:latin typeface="Calibri" panose="020F0502020204030204" pitchFamily="34" charset="0"/>
                          <a:ea typeface="+mn-ea"/>
                          <a:cs typeface="Calibri" panose="020F0502020204030204" pitchFamily="34" charset="0"/>
                        </a:rPr>
                        <a:t>Vitesse d'horloge de base</a:t>
                      </a:r>
                      <a:endParaRPr lang="en-US" sz="1400" dirty="0">
                        <a:latin typeface="Calibri" panose="020F0502020204030204" pitchFamily="34" charset="0"/>
                        <a:cs typeface="Calibri" panose="020F0502020204030204" pitchFamily="34" charset="0"/>
                      </a:endParaRPr>
                    </a:p>
                  </a:txBody>
                  <a:tcPr anchor="ctr"/>
                </a:tc>
                <a:tc>
                  <a:txBody>
                    <a:bodyPr/>
                    <a:lstStyle/>
                    <a:p>
                      <a:pPr algn="ctr"/>
                      <a:r>
                        <a:rPr lang="fr-FR" sz="1400" b="1" kern="1200" dirty="0" smtClean="0">
                          <a:solidFill>
                            <a:schemeClr val="lt1"/>
                          </a:solidFill>
                          <a:effectLst/>
                          <a:latin typeface="Calibri" panose="020F0502020204030204" pitchFamily="34" charset="0"/>
                          <a:ea typeface="+mn-ea"/>
                          <a:cs typeface="Calibri" panose="020F0502020204030204" pitchFamily="34" charset="0"/>
                        </a:rPr>
                        <a:t>Débit de données</a:t>
                      </a:r>
                      <a:endParaRPr lang="en-US" sz="1400" dirty="0">
                        <a:latin typeface="Calibri" panose="020F0502020204030204" pitchFamily="34" charset="0"/>
                        <a:cs typeface="Calibri" panose="020F0502020204030204" pitchFamily="34" charset="0"/>
                      </a:endParaRPr>
                    </a:p>
                  </a:txBody>
                  <a:tcPr anchor="ctr"/>
                </a:tc>
                <a:tc>
                  <a:txBody>
                    <a:bodyPr/>
                    <a:lstStyle/>
                    <a:p>
                      <a:pPr algn="ctr"/>
                      <a:r>
                        <a:rPr lang="fr-FR" sz="1400" b="1" kern="1200" dirty="0" smtClean="0">
                          <a:solidFill>
                            <a:schemeClr val="lt1"/>
                          </a:solidFill>
                          <a:effectLst/>
                          <a:latin typeface="Calibri" panose="020F0502020204030204" pitchFamily="34" charset="0"/>
                          <a:ea typeface="+mn-ea"/>
                          <a:cs typeface="Calibri" panose="020F0502020204030204" pitchFamily="34" charset="0"/>
                        </a:rPr>
                        <a:t>Bande passante totale: (x16)</a:t>
                      </a:r>
                      <a:endParaRPr lang="en-US" sz="1400" dirty="0">
                        <a:latin typeface="Calibri" panose="020F0502020204030204" pitchFamily="34" charset="0"/>
                        <a:cs typeface="Calibri" panose="020F0502020204030204" pitchFamily="34" charset="0"/>
                      </a:endParaRPr>
                    </a:p>
                  </a:txBody>
                  <a:tcPr anchor="ctr"/>
                </a:tc>
                <a:tc>
                  <a:txBody>
                    <a:bodyPr/>
                    <a:lstStyle/>
                    <a:p>
                      <a:pPr algn="ctr"/>
                      <a:r>
                        <a:rPr lang="fr-FR" sz="1400" b="1" kern="1200" dirty="0" smtClean="0">
                          <a:solidFill>
                            <a:schemeClr val="lt1"/>
                          </a:solidFill>
                          <a:effectLst/>
                          <a:latin typeface="Calibri" panose="020F0502020204030204" pitchFamily="34" charset="0"/>
                          <a:ea typeface="+mn-ea"/>
                          <a:cs typeface="Calibri" panose="020F0502020204030204" pitchFamily="34" charset="0"/>
                        </a:rPr>
                        <a:t>Taux de transfert de données</a:t>
                      </a:r>
                      <a:endParaRPr lang="en-US" sz="1400" dirty="0">
                        <a:latin typeface="Calibri" panose="020F0502020204030204" pitchFamily="34" charset="0"/>
                        <a:cs typeface="Calibri" panose="020F0502020204030204" pitchFamily="34" charset="0"/>
                      </a:endParaRPr>
                    </a:p>
                  </a:txBody>
                  <a:tcPr anchor="ctr"/>
                </a:tc>
              </a:tr>
              <a:tr h="370840">
                <a:tc>
                  <a:txBody>
                    <a:bodyPr/>
                    <a:lstStyle/>
                    <a:p>
                      <a:r>
                        <a:rPr lang="fr-FR" sz="1600" kern="1200" dirty="0" smtClean="0">
                          <a:solidFill>
                            <a:schemeClr val="dk1"/>
                          </a:solidFill>
                          <a:effectLst/>
                          <a:latin typeface="Calibri" panose="020F0502020204030204" pitchFamily="34" charset="0"/>
                          <a:ea typeface="+mn-ea"/>
                          <a:cs typeface="Calibri" panose="020F0502020204030204" pitchFamily="34" charset="0"/>
                        </a:rPr>
                        <a:t>PCIe 1.1 </a:t>
                      </a:r>
                      <a:endParaRPr lang="en-US" sz="1600" dirty="0">
                        <a:latin typeface="Calibri" panose="020F0502020204030204" pitchFamily="34" charset="0"/>
                        <a:cs typeface="Calibri" panose="020F0502020204030204" pitchFamily="34" charset="0"/>
                      </a:endParaRPr>
                    </a:p>
                  </a:txBody>
                  <a:tcPr anchor="ctr"/>
                </a:tc>
                <a:tc>
                  <a:txBody>
                    <a:bodyPr/>
                    <a:lstStyle/>
                    <a:p>
                      <a:r>
                        <a:rPr lang="en-US" sz="1600" dirty="0" smtClean="0">
                          <a:latin typeface="Calibri" panose="020F0502020204030204" pitchFamily="34" charset="0"/>
                          <a:cs typeface="Calibri" panose="020F0502020204030204" pitchFamily="34" charset="0"/>
                        </a:rPr>
                        <a:t>2.5 GHz</a:t>
                      </a:r>
                      <a:endParaRPr lang="en-US" sz="1600" dirty="0">
                        <a:latin typeface="Calibri" panose="020F0502020204030204" pitchFamily="34" charset="0"/>
                        <a:cs typeface="Calibri" panose="020F0502020204030204" pitchFamily="34" charset="0"/>
                      </a:endParaRPr>
                    </a:p>
                  </a:txBody>
                  <a:tcPr anchor="ctr"/>
                </a:tc>
                <a:tc>
                  <a:txBody>
                    <a:bodyPr/>
                    <a:lstStyle/>
                    <a:p>
                      <a:r>
                        <a:rPr lang="en-US" sz="1600" dirty="0" smtClean="0">
                          <a:latin typeface="Calibri" panose="020F0502020204030204" pitchFamily="34" charset="0"/>
                          <a:cs typeface="Calibri" panose="020F0502020204030204" pitchFamily="34" charset="0"/>
                        </a:rPr>
                        <a:t>250 Mo/s</a:t>
                      </a:r>
                      <a:endParaRPr lang="en-US" sz="1600" dirty="0">
                        <a:latin typeface="Calibri" panose="020F0502020204030204" pitchFamily="34" charset="0"/>
                        <a:cs typeface="Calibri" panose="020F0502020204030204" pitchFamily="34" charset="0"/>
                      </a:endParaRPr>
                    </a:p>
                  </a:txBody>
                  <a:tcPr anchor="ctr"/>
                </a:tc>
                <a:tc>
                  <a:txBody>
                    <a:bodyPr/>
                    <a:lstStyle/>
                    <a:p>
                      <a:r>
                        <a:rPr lang="en-US" sz="1600" dirty="0" smtClean="0">
                          <a:latin typeface="Calibri" panose="020F0502020204030204" pitchFamily="34" charset="0"/>
                          <a:cs typeface="Calibri" panose="020F0502020204030204" pitchFamily="34" charset="0"/>
                        </a:rPr>
                        <a:t>8 Go/s</a:t>
                      </a:r>
                      <a:endParaRPr lang="en-US" sz="1600" dirty="0">
                        <a:latin typeface="Calibri" panose="020F0502020204030204" pitchFamily="34" charset="0"/>
                        <a:cs typeface="Calibri" panose="020F0502020204030204" pitchFamily="34" charset="0"/>
                      </a:endParaRPr>
                    </a:p>
                  </a:txBody>
                  <a:tcPr anchor="ctr"/>
                </a:tc>
                <a:tc>
                  <a:txBody>
                    <a:bodyPr/>
                    <a:lstStyle/>
                    <a:p>
                      <a:r>
                        <a:rPr lang="en-US" sz="1600" dirty="0" smtClean="0">
                          <a:latin typeface="Calibri" panose="020F0502020204030204" pitchFamily="34" charset="0"/>
                          <a:cs typeface="Calibri" panose="020F0502020204030204" pitchFamily="34" charset="0"/>
                        </a:rPr>
                        <a:t>2.5 GT/s</a:t>
                      </a:r>
                      <a:endParaRPr lang="en-US" sz="1600" dirty="0">
                        <a:latin typeface="Calibri" panose="020F0502020204030204" pitchFamily="34" charset="0"/>
                        <a:cs typeface="Calibri" panose="020F0502020204030204" pitchFamily="34" charset="0"/>
                      </a:endParaRPr>
                    </a:p>
                  </a:txBody>
                  <a:tcPr anchor="ctr"/>
                </a:tc>
              </a:tr>
              <a:tr h="370840">
                <a:tc>
                  <a:txBody>
                    <a:bodyPr/>
                    <a:lstStyle/>
                    <a:p>
                      <a:r>
                        <a:rPr lang="fr-FR" sz="1600" kern="1200" dirty="0" smtClean="0">
                          <a:solidFill>
                            <a:schemeClr val="dk1"/>
                          </a:solidFill>
                          <a:effectLst/>
                          <a:latin typeface="Calibri" panose="020F0502020204030204" pitchFamily="34" charset="0"/>
                          <a:ea typeface="+mn-ea"/>
                          <a:cs typeface="Calibri" panose="020F0502020204030204" pitchFamily="34" charset="0"/>
                        </a:rPr>
                        <a:t>PCIe 2.0</a:t>
                      </a:r>
                      <a:endParaRPr lang="en-US" sz="1600" dirty="0">
                        <a:latin typeface="Calibri" panose="020F0502020204030204" pitchFamily="34" charset="0"/>
                        <a:cs typeface="Calibri" panose="020F0502020204030204" pitchFamily="34" charset="0"/>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latin typeface="Calibri" panose="020F0502020204030204" pitchFamily="34" charset="0"/>
                          <a:cs typeface="Calibri" panose="020F0502020204030204" pitchFamily="34" charset="0"/>
                        </a:rPr>
                        <a:t>5.0</a:t>
                      </a:r>
                      <a:r>
                        <a:rPr lang="en-US" sz="1600" baseline="0" dirty="0" smtClean="0">
                          <a:latin typeface="Calibri" panose="020F0502020204030204" pitchFamily="34" charset="0"/>
                          <a:cs typeface="Calibri" panose="020F0502020204030204" pitchFamily="34" charset="0"/>
                        </a:rPr>
                        <a:t> GHz</a:t>
                      </a:r>
                      <a:endParaRPr lang="en-US" sz="1600" dirty="0" smtClean="0">
                        <a:latin typeface="Calibri" panose="020F0502020204030204" pitchFamily="34" charset="0"/>
                        <a:cs typeface="Calibri" panose="020F0502020204030204" pitchFamily="34" charset="0"/>
                      </a:endParaRPr>
                    </a:p>
                  </a:txBody>
                  <a:tcPr anchor="ctr"/>
                </a:tc>
                <a:tc>
                  <a:txBody>
                    <a:bodyPr/>
                    <a:lstStyle/>
                    <a:p>
                      <a:r>
                        <a:rPr lang="en-US" sz="1600" dirty="0" smtClean="0">
                          <a:latin typeface="Calibri" panose="020F0502020204030204" pitchFamily="34" charset="0"/>
                          <a:cs typeface="Calibri" panose="020F0502020204030204" pitchFamily="34" charset="0"/>
                        </a:rPr>
                        <a:t>500 Mo/s</a:t>
                      </a:r>
                      <a:endParaRPr lang="en-US" sz="1600" dirty="0">
                        <a:latin typeface="Calibri" panose="020F0502020204030204" pitchFamily="34" charset="0"/>
                        <a:cs typeface="Calibri" panose="020F0502020204030204" pitchFamily="34" charset="0"/>
                      </a:endParaRPr>
                    </a:p>
                  </a:txBody>
                  <a:tcPr anchor="ctr"/>
                </a:tc>
                <a:tc>
                  <a:txBody>
                    <a:bodyPr/>
                    <a:lstStyle/>
                    <a:p>
                      <a:r>
                        <a:rPr lang="en-US" sz="1600" dirty="0" smtClean="0">
                          <a:latin typeface="Calibri" panose="020F0502020204030204" pitchFamily="34" charset="0"/>
                          <a:cs typeface="Calibri" panose="020F0502020204030204" pitchFamily="34" charset="0"/>
                        </a:rPr>
                        <a:t>16 Go/s</a:t>
                      </a:r>
                      <a:endParaRPr lang="en-US" sz="1600" dirty="0">
                        <a:latin typeface="Calibri" panose="020F0502020204030204" pitchFamily="34" charset="0"/>
                        <a:cs typeface="Calibri" panose="020F0502020204030204" pitchFamily="34" charset="0"/>
                      </a:endParaRPr>
                    </a:p>
                  </a:txBody>
                  <a:tcPr anchor="ctr"/>
                </a:tc>
                <a:tc>
                  <a:txBody>
                    <a:bodyPr/>
                    <a:lstStyle/>
                    <a:p>
                      <a:r>
                        <a:rPr lang="en-US" sz="1600" dirty="0" smtClean="0">
                          <a:latin typeface="Calibri" panose="020F0502020204030204" pitchFamily="34" charset="0"/>
                          <a:cs typeface="Calibri" panose="020F0502020204030204" pitchFamily="34" charset="0"/>
                        </a:rPr>
                        <a:t>5.0 GT/s</a:t>
                      </a:r>
                      <a:endParaRPr lang="en-US" sz="1600" dirty="0">
                        <a:latin typeface="Calibri" panose="020F0502020204030204" pitchFamily="34" charset="0"/>
                        <a:cs typeface="Calibri" panose="020F0502020204030204" pitchFamily="34" charset="0"/>
                      </a:endParaRPr>
                    </a:p>
                  </a:txBody>
                  <a:tcPr anchor="ctr"/>
                </a:tc>
              </a:tr>
              <a:tr h="370840">
                <a:tc>
                  <a:txBody>
                    <a:bodyPr/>
                    <a:lstStyle/>
                    <a:p>
                      <a:r>
                        <a:rPr lang="fr-FR" sz="1600" kern="1200" dirty="0" smtClean="0">
                          <a:solidFill>
                            <a:schemeClr val="dk1"/>
                          </a:solidFill>
                          <a:effectLst/>
                          <a:latin typeface="Calibri" panose="020F0502020204030204" pitchFamily="34" charset="0"/>
                          <a:ea typeface="+mn-ea"/>
                          <a:cs typeface="Calibri" panose="020F0502020204030204" pitchFamily="34" charset="0"/>
                        </a:rPr>
                        <a:t>PCIe 3.0</a:t>
                      </a:r>
                      <a:endParaRPr lang="en-US" sz="1600" dirty="0">
                        <a:latin typeface="Calibri" panose="020F0502020204030204" pitchFamily="34" charset="0"/>
                        <a:cs typeface="Calibri" panose="020F0502020204030204" pitchFamily="34" charset="0"/>
                      </a:endParaRPr>
                    </a:p>
                  </a:txBody>
                  <a:tcPr anchor="ctr"/>
                </a:tc>
                <a:tc>
                  <a:txBody>
                    <a:bodyPr/>
                    <a:lstStyle/>
                    <a:p>
                      <a:r>
                        <a:rPr lang="en-US" sz="1600" dirty="0" smtClean="0">
                          <a:latin typeface="Calibri" panose="020F0502020204030204" pitchFamily="34" charset="0"/>
                          <a:cs typeface="Calibri" panose="020F0502020204030204" pitchFamily="34" charset="0"/>
                        </a:rPr>
                        <a:t>8.0 GHz</a:t>
                      </a:r>
                      <a:endParaRPr lang="en-US" sz="1600" dirty="0">
                        <a:latin typeface="Calibri" panose="020F0502020204030204" pitchFamily="34" charset="0"/>
                        <a:cs typeface="Calibri" panose="020F0502020204030204" pitchFamily="34" charset="0"/>
                      </a:endParaRPr>
                    </a:p>
                  </a:txBody>
                  <a:tcPr anchor="ctr"/>
                </a:tc>
                <a:tc>
                  <a:txBody>
                    <a:bodyPr/>
                    <a:lstStyle/>
                    <a:p>
                      <a:r>
                        <a:rPr lang="en-US" sz="1600" dirty="0" smtClean="0">
                          <a:latin typeface="Calibri" panose="020F0502020204030204" pitchFamily="34" charset="0"/>
                          <a:cs typeface="Calibri" panose="020F0502020204030204" pitchFamily="34" charset="0"/>
                        </a:rPr>
                        <a:t>1000 Mo/s</a:t>
                      </a:r>
                      <a:endParaRPr lang="en-US" sz="1600" dirty="0">
                        <a:latin typeface="Calibri" panose="020F0502020204030204" pitchFamily="34" charset="0"/>
                        <a:cs typeface="Calibri" panose="020F0502020204030204" pitchFamily="34" charset="0"/>
                      </a:endParaRPr>
                    </a:p>
                  </a:txBody>
                  <a:tcPr anchor="ctr"/>
                </a:tc>
                <a:tc>
                  <a:txBody>
                    <a:bodyPr/>
                    <a:lstStyle/>
                    <a:p>
                      <a:r>
                        <a:rPr lang="en-US" sz="1600" dirty="0" smtClean="0">
                          <a:latin typeface="Calibri" panose="020F0502020204030204" pitchFamily="34" charset="0"/>
                          <a:cs typeface="Calibri" panose="020F0502020204030204" pitchFamily="34" charset="0"/>
                        </a:rPr>
                        <a:t>32 Go/s</a:t>
                      </a:r>
                      <a:endParaRPr lang="en-US" sz="1600" dirty="0">
                        <a:latin typeface="Calibri" panose="020F0502020204030204" pitchFamily="34" charset="0"/>
                        <a:cs typeface="Calibri" panose="020F0502020204030204" pitchFamily="34" charset="0"/>
                      </a:endParaRPr>
                    </a:p>
                  </a:txBody>
                  <a:tcPr anchor="ctr"/>
                </a:tc>
                <a:tc>
                  <a:txBody>
                    <a:bodyPr/>
                    <a:lstStyle/>
                    <a:p>
                      <a:r>
                        <a:rPr lang="en-US" sz="1600" dirty="0" smtClean="0">
                          <a:latin typeface="Calibri" panose="020F0502020204030204" pitchFamily="34" charset="0"/>
                          <a:cs typeface="Calibri" panose="020F0502020204030204" pitchFamily="34" charset="0"/>
                        </a:rPr>
                        <a:t>8.0 GT/s</a:t>
                      </a:r>
                      <a:endParaRPr lang="en-US" sz="1600" dirty="0">
                        <a:latin typeface="Calibri" panose="020F0502020204030204" pitchFamily="34" charset="0"/>
                        <a:cs typeface="Calibri" panose="020F0502020204030204" pitchFamily="34" charset="0"/>
                      </a:endParaRPr>
                    </a:p>
                  </a:txBody>
                  <a:tcPr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41520471"/>
              </p:ext>
            </p:extLst>
          </p:nvPr>
        </p:nvGraphicFramePr>
        <p:xfrm>
          <a:off x="1033594" y="2085328"/>
          <a:ext cx="8128000" cy="185420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sz="1600" dirty="0" smtClean="0">
                          <a:latin typeface="Calibri" panose="020F0502020204030204" pitchFamily="34" charset="0"/>
                          <a:cs typeface="Calibri" panose="020F0502020204030204" pitchFamily="34" charset="0"/>
                        </a:rPr>
                        <a:t>Le</a:t>
                      </a:r>
                      <a:r>
                        <a:rPr lang="en-US" sz="1600" baseline="0" dirty="0" smtClean="0">
                          <a:latin typeface="Calibri" panose="020F0502020204030204" pitchFamily="34" charset="0"/>
                          <a:cs typeface="Calibri" panose="020F0502020204030204" pitchFamily="34" charset="0"/>
                        </a:rPr>
                        <a:t> Type De PCI Express</a:t>
                      </a:r>
                      <a:endParaRPr lang="en-US" sz="1600" dirty="0">
                        <a:latin typeface="Calibri" panose="020F0502020204030204" pitchFamily="34" charset="0"/>
                        <a:cs typeface="Calibri" panose="020F0502020204030204" pitchFamily="34" charset="0"/>
                      </a:endParaRPr>
                    </a:p>
                  </a:txBody>
                  <a:tcPr/>
                </a:tc>
                <a:tc>
                  <a:txBody>
                    <a:bodyPr/>
                    <a:lstStyle/>
                    <a:p>
                      <a:r>
                        <a:rPr lang="fr-MC" sz="1600" dirty="0" smtClean="0">
                          <a:latin typeface="Calibri" panose="020F0502020204030204" pitchFamily="34" charset="0"/>
                          <a:cs typeface="Calibri" panose="020F0502020204030204" pitchFamily="34" charset="0"/>
                        </a:rPr>
                        <a:t>Taux</a:t>
                      </a:r>
                      <a:r>
                        <a:rPr lang="fr-MC" sz="1600" baseline="0" dirty="0" smtClean="0">
                          <a:latin typeface="Calibri" panose="020F0502020204030204" pitchFamily="34" charset="0"/>
                          <a:cs typeface="Calibri" panose="020F0502020204030204" pitchFamily="34" charset="0"/>
                        </a:rPr>
                        <a:t> De Transfert</a:t>
                      </a:r>
                      <a:endParaRPr lang="en-US" sz="1600" dirty="0">
                        <a:latin typeface="Calibri" panose="020F0502020204030204" pitchFamily="34" charset="0"/>
                        <a:cs typeface="Calibri" panose="020F0502020204030204" pitchFamily="34" charset="0"/>
                      </a:endParaRPr>
                    </a:p>
                  </a:txBody>
                  <a:tcPr/>
                </a:tc>
              </a:tr>
              <a:tr h="370840">
                <a:tc>
                  <a:txBody>
                    <a:bodyPr/>
                    <a:lstStyle/>
                    <a:p>
                      <a:r>
                        <a:rPr lang="en-US" sz="1600" dirty="0" smtClean="0">
                          <a:latin typeface="Calibri" panose="020F0502020204030204" pitchFamily="34" charset="0"/>
                          <a:cs typeface="Calibri" panose="020F0502020204030204" pitchFamily="34" charset="0"/>
                        </a:rPr>
                        <a:t>PCI-e</a:t>
                      </a:r>
                      <a:r>
                        <a:rPr lang="en-US" sz="1600" baseline="0" dirty="0" smtClean="0">
                          <a:latin typeface="Calibri" panose="020F0502020204030204" pitchFamily="34" charset="0"/>
                          <a:cs typeface="Calibri" panose="020F0502020204030204" pitchFamily="34" charset="0"/>
                        </a:rPr>
                        <a:t> x1</a:t>
                      </a:r>
                      <a:endParaRPr lang="en-US" sz="1600" dirty="0">
                        <a:latin typeface="Calibri" panose="020F0502020204030204" pitchFamily="34" charset="0"/>
                        <a:cs typeface="Calibri" panose="020F0502020204030204" pitchFamily="34" charset="0"/>
                      </a:endParaRPr>
                    </a:p>
                  </a:txBody>
                  <a:tcPr/>
                </a:tc>
                <a:tc>
                  <a:txBody>
                    <a:bodyPr/>
                    <a:lstStyle/>
                    <a:p>
                      <a:r>
                        <a:rPr lang="en-US" sz="1600" dirty="0" smtClean="0">
                          <a:latin typeface="Calibri" panose="020F0502020204030204" pitchFamily="34" charset="0"/>
                          <a:cs typeface="Calibri" panose="020F0502020204030204" pitchFamily="34" charset="0"/>
                        </a:rPr>
                        <a:t>256 MB/s</a:t>
                      </a:r>
                      <a:endParaRPr lang="en-US" sz="1600" dirty="0">
                        <a:latin typeface="Calibri" panose="020F0502020204030204" pitchFamily="34" charset="0"/>
                        <a:cs typeface="Calibri" panose="020F0502020204030204" pitchFamily="34" charset="0"/>
                      </a:endParaRPr>
                    </a:p>
                  </a:txBody>
                  <a:tcPr/>
                </a:tc>
              </a:tr>
              <a:tr h="370840">
                <a:tc>
                  <a:txBody>
                    <a:bodyPr/>
                    <a:lstStyle/>
                    <a:p>
                      <a:r>
                        <a:rPr lang="en-US" sz="1600" dirty="0" smtClean="0">
                          <a:latin typeface="Calibri" panose="020F0502020204030204" pitchFamily="34" charset="0"/>
                          <a:cs typeface="Calibri" panose="020F0502020204030204" pitchFamily="34" charset="0"/>
                        </a:rPr>
                        <a:t>PCI-e</a:t>
                      </a:r>
                      <a:r>
                        <a:rPr lang="en-US" sz="1600" baseline="0" dirty="0" smtClean="0">
                          <a:latin typeface="Calibri" panose="020F0502020204030204" pitchFamily="34" charset="0"/>
                          <a:cs typeface="Calibri" panose="020F0502020204030204" pitchFamily="34" charset="0"/>
                        </a:rPr>
                        <a:t> x4</a:t>
                      </a:r>
                      <a:endParaRPr lang="en-US" sz="1600" dirty="0">
                        <a:latin typeface="Calibri" panose="020F0502020204030204" pitchFamily="34" charset="0"/>
                        <a:cs typeface="Calibri" panose="020F0502020204030204" pitchFamily="34" charset="0"/>
                      </a:endParaRPr>
                    </a:p>
                  </a:txBody>
                  <a:tcPr/>
                </a:tc>
                <a:tc>
                  <a:txBody>
                    <a:bodyPr/>
                    <a:lstStyle/>
                    <a:p>
                      <a:r>
                        <a:rPr lang="en-US" sz="1600" dirty="0" smtClean="0">
                          <a:latin typeface="Calibri" panose="020F0502020204030204" pitchFamily="34" charset="0"/>
                          <a:cs typeface="Calibri" panose="020F0502020204030204" pitchFamily="34" charset="0"/>
                        </a:rPr>
                        <a:t>1 GB/s</a:t>
                      </a:r>
                      <a:endParaRPr lang="en-US" sz="1600" dirty="0">
                        <a:latin typeface="Calibri" panose="020F0502020204030204" pitchFamily="34" charset="0"/>
                        <a:cs typeface="Calibri" panose="020F0502020204030204" pitchFamily="34" charset="0"/>
                      </a:endParaRPr>
                    </a:p>
                  </a:txBody>
                  <a:tcPr/>
                </a:tc>
              </a:tr>
              <a:tr h="370840">
                <a:tc>
                  <a:txBody>
                    <a:bodyPr/>
                    <a:lstStyle/>
                    <a:p>
                      <a:r>
                        <a:rPr lang="en-US" sz="1600" dirty="0" smtClean="0">
                          <a:latin typeface="Calibri" panose="020F0502020204030204" pitchFamily="34" charset="0"/>
                          <a:cs typeface="Calibri" panose="020F0502020204030204" pitchFamily="34" charset="0"/>
                        </a:rPr>
                        <a:t>PCI-e x8</a:t>
                      </a:r>
                      <a:endParaRPr lang="en-US" sz="1600" dirty="0">
                        <a:latin typeface="Calibri" panose="020F0502020204030204" pitchFamily="34" charset="0"/>
                        <a:cs typeface="Calibri" panose="020F0502020204030204" pitchFamily="34" charset="0"/>
                      </a:endParaRPr>
                    </a:p>
                  </a:txBody>
                  <a:tcPr/>
                </a:tc>
                <a:tc>
                  <a:txBody>
                    <a:bodyPr/>
                    <a:lstStyle/>
                    <a:p>
                      <a:r>
                        <a:rPr lang="en-US" sz="1600" dirty="0" smtClean="0">
                          <a:latin typeface="Calibri" panose="020F0502020204030204" pitchFamily="34" charset="0"/>
                          <a:cs typeface="Calibri" panose="020F0502020204030204" pitchFamily="34" charset="0"/>
                        </a:rPr>
                        <a:t>2 GB/s</a:t>
                      </a:r>
                      <a:endParaRPr lang="en-US" sz="1600" dirty="0">
                        <a:latin typeface="Calibri" panose="020F0502020204030204" pitchFamily="34" charset="0"/>
                        <a:cs typeface="Calibri" panose="020F0502020204030204" pitchFamily="34" charset="0"/>
                      </a:endParaRPr>
                    </a:p>
                  </a:txBody>
                  <a:tcPr/>
                </a:tc>
              </a:tr>
              <a:tr h="370840">
                <a:tc>
                  <a:txBody>
                    <a:bodyPr/>
                    <a:lstStyle/>
                    <a:p>
                      <a:r>
                        <a:rPr lang="en-US" sz="1600" dirty="0" smtClean="0">
                          <a:latin typeface="Calibri" panose="020F0502020204030204" pitchFamily="34" charset="0"/>
                          <a:cs typeface="Calibri" panose="020F0502020204030204" pitchFamily="34" charset="0"/>
                        </a:rPr>
                        <a:t>PCI-e x16</a:t>
                      </a:r>
                      <a:endParaRPr lang="en-US" sz="1600" dirty="0">
                        <a:latin typeface="Calibri" panose="020F0502020204030204" pitchFamily="34" charset="0"/>
                        <a:cs typeface="Calibri" panose="020F0502020204030204" pitchFamily="34" charset="0"/>
                      </a:endParaRPr>
                    </a:p>
                  </a:txBody>
                  <a:tcPr/>
                </a:tc>
                <a:tc>
                  <a:txBody>
                    <a:bodyPr/>
                    <a:lstStyle/>
                    <a:p>
                      <a:r>
                        <a:rPr lang="en-US" sz="1600" dirty="0" smtClean="0">
                          <a:latin typeface="Calibri" panose="020F0502020204030204" pitchFamily="34" charset="0"/>
                          <a:cs typeface="Calibri" panose="020F0502020204030204" pitchFamily="34" charset="0"/>
                        </a:rPr>
                        <a:t>4 GB/s</a:t>
                      </a:r>
                      <a:endParaRPr lang="en-US" sz="1600" dirty="0">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3412578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64821"/>
          </a:xfrm>
        </p:spPr>
        <p:txBody>
          <a:bodyPr>
            <a:normAutofit/>
          </a:bodyPr>
          <a:lstStyle/>
          <a:p>
            <a:pPr algn="ctr"/>
            <a:r>
              <a:rPr lang="fr-FR" sz="4800" dirty="0">
                <a:latin typeface="Gabriola" panose="04040605051002020D02" pitchFamily="82" charset="0"/>
              </a:rPr>
              <a:t>USB</a:t>
            </a:r>
            <a:r>
              <a:rPr lang="en-US" sz="4800" dirty="0">
                <a:latin typeface="Gabriola" panose="04040605051002020D02" pitchFamily="82" charset="0"/>
              </a:rPr>
              <a:t> 3.0 et 3.1</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73" y="2233117"/>
            <a:ext cx="3691866" cy="3205127"/>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5266" y="2770166"/>
            <a:ext cx="4786869" cy="2131031"/>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spTree>
    <p:extLst>
      <p:ext uri="{BB962C8B-B14F-4D97-AF65-F5344CB8AC3E}">
        <p14:creationId xmlns:p14="http://schemas.microsoft.com/office/powerpoint/2010/main" val="375399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01880"/>
            <a:ext cx="7766936" cy="927626"/>
          </a:xfrm>
        </p:spPr>
        <p:txBody>
          <a:bodyPr/>
          <a:lstStyle/>
          <a:p>
            <a:pPr algn="ctr"/>
            <a:r>
              <a:rPr lang="fr-FR" dirty="0">
                <a:latin typeface="Gabriola" panose="04040605051002020D02" pitchFamily="82" charset="0"/>
              </a:rPr>
              <a:t>Qu'est-ce que USB 3.0?</a:t>
            </a:r>
            <a:endParaRPr lang="en-US" dirty="0">
              <a:latin typeface="Gabriola" panose="04040605051002020D02" pitchFamily="82" charset="0"/>
            </a:endParaRPr>
          </a:p>
        </p:txBody>
      </p:sp>
      <p:sp>
        <p:nvSpPr>
          <p:cNvPr id="3" name="Subtitle 2"/>
          <p:cNvSpPr>
            <a:spLocks noGrp="1"/>
          </p:cNvSpPr>
          <p:nvPr>
            <p:ph type="subTitle" idx="1"/>
          </p:nvPr>
        </p:nvSpPr>
        <p:spPr>
          <a:xfrm>
            <a:off x="1507067" y="2636322"/>
            <a:ext cx="7766936" cy="2511411"/>
          </a:xfrm>
        </p:spPr>
        <p:txBody>
          <a:bodyPr>
            <a:noAutofit/>
          </a:bodyPr>
          <a:lstStyle/>
          <a:p>
            <a:pPr indent="457200" algn="just">
              <a:lnSpc>
                <a:spcPct val="150000"/>
              </a:lnSpc>
            </a:pPr>
            <a:r>
              <a:rPr lang="fr-FR" sz="1600" dirty="0">
                <a:latin typeface="Calibri" panose="020F0502020204030204" pitchFamily="34" charset="0"/>
                <a:cs typeface="Calibri" panose="020F0502020204030204" pitchFamily="34" charset="0"/>
              </a:rPr>
              <a:t>USB 3 (maintenant 3.1) est la version actuelle de l'omniprésent Universel Serial Bus standard, qui au cours des vingt dernières années est venu à dominer non seulement le marché des périphériques d'ordinateur, mais est maintenant utilisé comme un connecteur d'alimentation standard pour innombrables téléphones, gadgets, Et les jouets. Avec la sortie de l'USB 3.1 et son nouveau format physique, Type-C, la portée des spécifications s'est de nouveau élargie pour inclure plus de vitesse, de puissance et de polyvalence.</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60399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68600"/>
            <a:ext cx="8596668" cy="1320800"/>
          </a:xfrm>
        </p:spPr>
        <p:txBody>
          <a:bodyPr>
            <a:normAutofit fontScale="90000"/>
          </a:bodyPr>
          <a:lstStyle/>
          <a:p>
            <a:pPr algn="ctr"/>
            <a:r>
              <a:rPr lang="fr-FR" sz="5300" dirty="0">
                <a:latin typeface="Gabriola" panose="04040605051002020D02" pitchFamily="82" charset="0"/>
              </a:rPr>
              <a:t>Quel type de connecteurs USB 3 utiliser?</a:t>
            </a:r>
            <a:r>
              <a:rPr lang="en-US" dirty="0"/>
              <a:t/>
            </a:r>
            <a:br>
              <a:rPr lang="en-US" dirty="0"/>
            </a:br>
            <a:endParaRPr lang="en-US" dirty="0"/>
          </a:p>
        </p:txBody>
      </p:sp>
    </p:spTree>
    <p:extLst>
      <p:ext uri="{BB962C8B-B14F-4D97-AF65-F5344CB8AC3E}">
        <p14:creationId xmlns:p14="http://schemas.microsoft.com/office/powerpoint/2010/main" val="1629297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2400" dirty="0">
                <a:latin typeface="Gabriola" panose="04040605051002020D02" pitchFamily="82" charset="0"/>
              </a:rPr>
              <a:t>USB Type-A :</a:t>
            </a:r>
            <a:endParaRPr lang="en-US" sz="2400" dirty="0">
              <a:latin typeface="Gabriola" panose="04040605051002020D02" pitchFamily="82"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6919" y="3007255"/>
            <a:ext cx="2857500" cy="2124075"/>
          </a:xfrm>
        </p:spPr>
      </p:pic>
      <p:sp>
        <p:nvSpPr>
          <p:cNvPr id="4" name="Text Placeholder 3"/>
          <p:cNvSpPr>
            <a:spLocks noGrp="1"/>
          </p:cNvSpPr>
          <p:nvPr>
            <p:ph type="body" sz="half" idx="2"/>
          </p:nvPr>
        </p:nvSpPr>
        <p:spPr/>
        <p:txBody>
          <a:bodyPr>
            <a:normAutofit fontScale="92500"/>
          </a:bodyPr>
          <a:lstStyle/>
          <a:p>
            <a:pPr indent="457200" algn="just">
              <a:lnSpc>
                <a:spcPct val="150000"/>
              </a:lnSpc>
            </a:pPr>
            <a:r>
              <a:rPr lang="fr-FR" sz="1600" dirty="0">
                <a:latin typeface="Calibri" panose="020F0502020204030204" pitchFamily="34" charset="0"/>
                <a:cs typeface="Calibri" panose="020F0502020204030204" pitchFamily="34" charset="0"/>
              </a:rPr>
              <a:t>La forme classique et la plus reconnaissable de l'USB, très peu a changé extérieurement sur ce connecteur depuis son introduction en 1995. À l'intérieur, cependant, USB 3.0 ajoute cinq broches supplémentaires, et l'exigence que sa «langue» soit colorée une belle nuance de Pantone 300C bleu.</a:t>
            </a:r>
            <a:endParaRPr lang="en-US" sz="16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051284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97</TotalTime>
  <Words>651</Words>
  <Application>Microsoft Office PowerPoint</Application>
  <PresentationFormat>Widescreen</PresentationFormat>
  <Paragraphs>78</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Freestyle Script</vt:lpstr>
      <vt:lpstr>Gabriola</vt:lpstr>
      <vt:lpstr>Noto Sans CJK SC Regular</vt:lpstr>
      <vt:lpstr>Times New Roman</vt:lpstr>
      <vt:lpstr>Trebuchet MS</vt:lpstr>
      <vt:lpstr>Wingdings 3</vt:lpstr>
      <vt:lpstr>Facet</vt:lpstr>
      <vt:lpstr>- Les Slot PCI Express  - USB 3.0 et 3.1</vt:lpstr>
      <vt:lpstr>Les Slot PCI Express</vt:lpstr>
      <vt:lpstr>Définition de PCI-Express.</vt:lpstr>
      <vt:lpstr>PowerPoint Presentation</vt:lpstr>
      <vt:lpstr>Paramètres d'interface PCI Express.</vt:lpstr>
      <vt:lpstr>USB 3.0 et 3.1</vt:lpstr>
      <vt:lpstr>Qu'est-ce que USB 3.0?</vt:lpstr>
      <vt:lpstr>Quel type de connecteurs USB 3 utiliser? </vt:lpstr>
      <vt:lpstr>USB Type-A :</vt:lpstr>
      <vt:lpstr>USB Type-B :</vt:lpstr>
      <vt:lpstr>USB 3.0 micro-B:</vt:lpstr>
      <vt:lpstr>USB Type-C :</vt:lpstr>
      <vt:lpstr>Les Défirent De Taux De Transfert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Slot PCI Express Et Usb 3.0 et 3.1</dc:title>
  <dc:creator>Windows User</dc:creator>
  <cp:lastModifiedBy>Windows User</cp:lastModifiedBy>
  <cp:revision>14</cp:revision>
  <dcterms:created xsi:type="dcterms:W3CDTF">2017-01-13T04:27:52Z</dcterms:created>
  <dcterms:modified xsi:type="dcterms:W3CDTF">2017-01-13T06:05:23Z</dcterms:modified>
</cp:coreProperties>
</file>