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40624A-63C7-4EDD-9A4D-09FBDCA74AE9}">
  <a:tblStyle styleId="{8640624A-63C7-4EDD-9A4D-09FBDCA74AE9}" styleName="Table_0">
    <a:wholeTbl>
      <a:tcTxStyle b="off" i="off">
        <a:font>
          <a:latin typeface="Calibri"/>
          <a:ea typeface="Calibri"/>
          <a:cs typeface="Calibr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rgbClr val="FFFFFF"/>
      </a:tcTxStyle>
      <a:tcStyle>
        <a:fill>
          <a:solidFill>
            <a:srgbClr val="4472C4"/>
          </a:solidFill>
        </a:fill>
      </a:tcStyle>
    </a:lastCol>
    <a:firstCol>
      <a:tcTxStyle b="on" i="off">
        <a:font>
          <a:latin typeface="Calibri"/>
          <a:ea typeface="Calibri"/>
          <a:cs typeface="Calibri"/>
        </a:font>
        <a:srgbClr val="FFFFFF"/>
      </a:tcTxStyle>
      <a:tcStyle>
        <a:fill>
          <a:solidFill>
            <a:srgbClr val="4472C4"/>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sm" w="sm" type="none"/>
              <a:tailEnd len="sm" w="sm" type="none"/>
            </a:ln>
          </a:top>
        </a:tcBdr>
        <a:fill>
          <a:solidFill>
            <a:srgbClr val="4472C4"/>
          </a:solidFill>
        </a:fill>
      </a:tcStyle>
    </a:lastRow>
    <a:seCell>
      <a:tcTxStyle/>
    </a:seCell>
    <a:swCell>
      <a:tcTxStyle/>
    </a:swCell>
    <a:firstRow>
      <a:tcTxStyle b="on" i="off">
        <a:font>
          <a:latin typeface="Calibri"/>
          <a:ea typeface="Calibri"/>
          <a:cs typeface="Calibri"/>
        </a:font>
        <a:srgbClr val="FFFFFF"/>
      </a:tcTxStyle>
      <a:tcStyle>
        <a:tcBdr>
          <a:bottom>
            <a:ln cap="flat" cmpd="sng" w="38100">
              <a:solidFill>
                <a:srgbClr val="FFFFFF"/>
              </a:solidFill>
              <a:prstDash val="solid"/>
              <a:round/>
              <a:headEnd len="sm" w="sm" type="none"/>
              <a:tailEnd len="sm" w="sm" type="none"/>
            </a:ln>
          </a:bottom>
        </a:tcBdr>
        <a:fill>
          <a:solidFill>
            <a:srgbClr val="4472C4"/>
          </a:solidFill>
        </a:fill>
      </a:tcStyle>
    </a:firstRow>
    <a:neCell>
      <a:tcTxStyle/>
    </a:neCell>
    <a:nwCell>
      <a:tcTxStyle/>
    </a:nwCell>
  </a:tblStyle>
  <a:tblStyle styleId="{0F75E58A-5E6B-4A5E-B92A-65DA5C0789F3}" styleName="Table_1">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tcStyle>
        <a:fill>
          <a:solidFill>
            <a:schemeClr val="dk1">
              <a:alpha val="20000"/>
            </a:schemeClr>
          </a:solidFill>
        </a:fill>
      </a:tcStyle>
    </a:band1H>
    <a:band2H>
      <a:tcTxStyle/>
    </a:band2H>
    <a:band1V>
      <a:tcTxStyle/>
      <a:tcStyle>
        <a:fill>
          <a:solidFill>
            <a:schemeClr val="dk1">
              <a:alpha val="20000"/>
            </a:schemeClr>
          </a:solidFill>
        </a:fill>
      </a:tcStyle>
    </a:band1V>
    <a:band2V>
      <a:tcTxStyle/>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dk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2CEE1A8C-8F27-4C80-90C5-8CAA490444C7}"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8" name="Google Shape;88;p1: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7fc7daf84_0_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ge7fc7daf84_0_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e7fc7daf84_0_1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ge7fc7daf84_0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e7fc7daf84_0_1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ge7fc7daf84_0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9" name="Google Shape;36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371" name="Google Shape;371;p13: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e7fc7daf84_0_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ge7fc7daf84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175" name="Google Shape;175;p7: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295" name="Google Shape;295;p10:notes"/>
          <p:cNvSpPr txBox="1"/>
          <p:nvPr>
            <p:ph idx="3" type="hdr"/>
          </p:nvPr>
        </p:nvSpPr>
        <p:spPr>
          <a:xfrm>
            <a:off x="0" y="0"/>
            <a:ext cx="2971800" cy="45878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b="0" i="0" sz="12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9" name="Shape 89"/>
        <p:cNvGrpSpPr/>
        <p:nvPr/>
      </p:nvGrpSpPr>
      <p:grpSpPr>
        <a:xfrm>
          <a:off x="0" y="0"/>
          <a:ext cx="0" cy="0"/>
          <a:chOff x="0" y="0"/>
          <a:chExt cx="0" cy="0"/>
        </a:xfrm>
      </p:grpSpPr>
      <p:sp>
        <p:nvSpPr>
          <p:cNvPr id="90" name="Google Shape;90;p13"/>
          <p:cNvSpPr/>
          <p:nvPr/>
        </p:nvSpPr>
        <p:spPr>
          <a:xfrm>
            <a:off x="396250" y="4309525"/>
            <a:ext cx="11709600" cy="1119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3300" u="none" cap="none" strike="noStrike">
                <a:solidFill>
                  <a:schemeClr val="lt1"/>
                </a:solidFill>
                <a:latin typeface="Arial"/>
                <a:ea typeface="Arial"/>
                <a:cs typeface="Arial"/>
                <a:sym typeface="Arial"/>
              </a:rPr>
              <a:t>Concepts Consulting RFP Response for </a:t>
            </a:r>
            <a:endParaRPr b="0" i="0" sz="3300" u="none" cap="none" strike="noStrike">
              <a:solidFill>
                <a:schemeClr val="lt1"/>
              </a:solidFill>
              <a:latin typeface="Arial"/>
              <a:ea typeface="Arial"/>
              <a:cs typeface="Arial"/>
              <a:sym typeface="Arial"/>
            </a:endParaRPr>
          </a:p>
          <a:p>
            <a:pPr indent="0" lvl="0" marL="0" marR="0" rtl="0" algn="l">
              <a:spcBef>
                <a:spcPts val="0"/>
              </a:spcBef>
              <a:spcAft>
                <a:spcPts val="0"/>
              </a:spcAft>
              <a:buNone/>
            </a:pPr>
            <a:r>
              <a:rPr b="0" i="0" lang="en-US" sz="3300" u="none" cap="none" strike="noStrike">
                <a:solidFill>
                  <a:schemeClr val="lt1"/>
                </a:solidFill>
                <a:latin typeface="Arial"/>
                <a:ea typeface="Arial"/>
                <a:cs typeface="Arial"/>
                <a:sym typeface="Arial"/>
              </a:rPr>
              <a:t>DropMusic Mobile App MVP</a:t>
            </a:r>
            <a:endParaRPr/>
          </a:p>
        </p:txBody>
      </p:sp>
      <p:sp>
        <p:nvSpPr>
          <p:cNvPr id="91" name="Google Shape;91;p13"/>
          <p:cNvSpPr/>
          <p:nvPr/>
        </p:nvSpPr>
        <p:spPr>
          <a:xfrm>
            <a:off x="396240" y="5736808"/>
            <a:ext cx="224424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chemeClr val="lt1"/>
                </a:solidFill>
                <a:latin typeface="Arial"/>
                <a:ea typeface="Arial"/>
                <a:cs typeface="Arial"/>
                <a:sym typeface="Arial"/>
              </a:rPr>
              <a:t>Aug </a:t>
            </a:r>
            <a:r>
              <a:rPr lang="en-US" sz="2400">
                <a:solidFill>
                  <a:schemeClr val="lt1"/>
                </a:solidFill>
              </a:rPr>
              <a:t>09</a:t>
            </a:r>
            <a:r>
              <a:rPr b="0" i="0" lang="en-US" sz="2400" u="none" cap="none" strike="noStrike">
                <a:solidFill>
                  <a:schemeClr val="lt1"/>
                </a:solidFill>
                <a:latin typeface="Arial"/>
                <a:ea typeface="Arial"/>
                <a:cs typeface="Arial"/>
                <a:sym typeface="Arial"/>
              </a:rPr>
              <a:t>, 2021</a:t>
            </a:r>
            <a:endParaRPr/>
          </a:p>
        </p:txBody>
      </p:sp>
      <p:pic>
        <p:nvPicPr>
          <p:cNvPr id="92" name="Google Shape;92;p13"/>
          <p:cNvPicPr preferRelativeResize="0"/>
          <p:nvPr/>
        </p:nvPicPr>
        <p:blipFill rotWithShape="1">
          <a:blip r:embed="rId4">
            <a:alphaModFix/>
          </a:blip>
          <a:srcRect b="0" l="0" r="0" t="0"/>
          <a:stretch/>
        </p:blipFill>
        <p:spPr>
          <a:xfrm>
            <a:off x="466248" y="507789"/>
            <a:ext cx="2288223" cy="82615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2"/>
          <p:cNvSpPr/>
          <p:nvPr/>
        </p:nvSpPr>
        <p:spPr>
          <a:xfrm>
            <a:off x="749162" y="4937936"/>
            <a:ext cx="10604638" cy="1050513"/>
          </a:xfrm>
          <a:prstGeom prst="roundRect">
            <a:avLst>
              <a:gd fmla="val 0" name="adj"/>
            </a:avLst>
          </a:prstGeom>
          <a:solidFill>
            <a:srgbClr val="F2F2F2">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25"/>
              <a:buFont typeface="Arial"/>
              <a:buNone/>
            </a:pPr>
            <a:r>
              <a:t/>
            </a:r>
            <a:endParaRPr b="0" i="0" sz="1425" u="none" cap="none" strike="noStrike">
              <a:solidFill>
                <a:srgbClr val="FFFFFF"/>
              </a:solidFill>
              <a:latin typeface="Arial"/>
              <a:ea typeface="Arial"/>
              <a:cs typeface="Arial"/>
              <a:sym typeface="Arial"/>
            </a:endParaRPr>
          </a:p>
        </p:txBody>
      </p:sp>
      <p:grpSp>
        <p:nvGrpSpPr>
          <p:cNvPr id="304" name="Google Shape;304;p22"/>
          <p:cNvGrpSpPr/>
          <p:nvPr/>
        </p:nvGrpSpPr>
        <p:grpSpPr>
          <a:xfrm>
            <a:off x="749162" y="5004753"/>
            <a:ext cx="10604638" cy="1050513"/>
            <a:chOff x="572085" y="1574146"/>
            <a:chExt cx="10843147" cy="938875"/>
          </a:xfrm>
        </p:grpSpPr>
        <p:sp>
          <p:nvSpPr>
            <p:cNvPr id="305" name="Google Shape;305;p22"/>
            <p:cNvSpPr/>
            <p:nvPr/>
          </p:nvSpPr>
          <p:spPr>
            <a:xfrm>
              <a:off x="572085" y="1574146"/>
              <a:ext cx="10843147" cy="938875"/>
            </a:xfrm>
            <a:prstGeom prst="roundRect">
              <a:avLst>
                <a:gd fmla="val 0" name="adj"/>
              </a:avLst>
            </a:prstGeom>
            <a:solidFill>
              <a:srgbClr val="B3C6E7">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25"/>
                <a:buFont typeface="Arial"/>
                <a:buNone/>
              </a:pPr>
              <a:r>
                <a:t/>
              </a:r>
              <a:endParaRPr b="0" i="0" sz="1425" u="none" cap="none" strike="noStrike">
                <a:solidFill>
                  <a:srgbClr val="FFFFFF"/>
                </a:solidFill>
                <a:latin typeface="Arial"/>
                <a:ea typeface="Arial"/>
                <a:cs typeface="Arial"/>
                <a:sym typeface="Arial"/>
              </a:endParaRPr>
            </a:p>
          </p:txBody>
        </p:sp>
        <p:sp>
          <p:nvSpPr>
            <p:cNvPr id="306" name="Google Shape;306;p22"/>
            <p:cNvSpPr/>
            <p:nvPr/>
          </p:nvSpPr>
          <p:spPr>
            <a:xfrm>
              <a:off x="1839487" y="1727128"/>
              <a:ext cx="9110630" cy="63265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User Centric Solution, Persona based features and transmit the data back to source systems for consistent view.</a:t>
              </a:r>
              <a:endParaRPr/>
            </a:p>
          </p:txBody>
        </p:sp>
      </p:grpSp>
      <p:sp>
        <p:nvSpPr>
          <p:cNvPr id="307" name="Google Shape;30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b="0" i="0" lang="en-US" sz="1200" u="none" cap="none" strike="noStrike">
                <a:solidFill>
                  <a:srgbClr val="888888"/>
                </a:solidFill>
                <a:latin typeface="Arial"/>
                <a:ea typeface="Arial"/>
                <a:cs typeface="Arial"/>
                <a:sym typeface="Arial"/>
              </a:rPr>
              <a:t>Concepts Consulting</a:t>
            </a:r>
            <a:endParaRPr/>
          </a:p>
        </p:txBody>
      </p:sp>
      <p:sp>
        <p:nvSpPr>
          <p:cNvPr id="308" name="Google Shape;30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309" name="Google Shape;309;p22"/>
          <p:cNvSpPr/>
          <p:nvPr/>
        </p:nvSpPr>
        <p:spPr>
          <a:xfrm>
            <a:off x="0" y="0"/>
            <a:ext cx="12192000" cy="365125"/>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10" name="Google Shape;310;p22"/>
          <p:cNvSpPr/>
          <p:nvPr/>
        </p:nvSpPr>
        <p:spPr>
          <a:xfrm>
            <a:off x="193040" y="415925"/>
            <a:ext cx="10751596" cy="59093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600"/>
              <a:buFont typeface="Arial"/>
              <a:buNone/>
            </a:pPr>
            <a:r>
              <a:rPr b="1" i="0" lang="en-US" sz="3600" u="none" cap="none" strike="noStrike">
                <a:solidFill>
                  <a:srgbClr val="000000"/>
                </a:solidFill>
                <a:latin typeface="Arial"/>
                <a:ea typeface="Arial"/>
                <a:cs typeface="Arial"/>
                <a:sym typeface="Arial"/>
              </a:rPr>
              <a:t>Tenets of our solution  (Template)</a:t>
            </a:r>
            <a:endParaRPr/>
          </a:p>
        </p:txBody>
      </p:sp>
      <p:grpSp>
        <p:nvGrpSpPr>
          <p:cNvPr id="311" name="Google Shape;311;p22"/>
          <p:cNvGrpSpPr/>
          <p:nvPr/>
        </p:nvGrpSpPr>
        <p:grpSpPr>
          <a:xfrm>
            <a:off x="794882" y="1258877"/>
            <a:ext cx="10604638" cy="1050513"/>
            <a:chOff x="572085" y="1574146"/>
            <a:chExt cx="10843147" cy="938875"/>
          </a:xfrm>
        </p:grpSpPr>
        <p:sp>
          <p:nvSpPr>
            <p:cNvPr id="312" name="Google Shape;312;p22"/>
            <p:cNvSpPr/>
            <p:nvPr/>
          </p:nvSpPr>
          <p:spPr>
            <a:xfrm>
              <a:off x="572085" y="1574146"/>
              <a:ext cx="10843147" cy="938875"/>
            </a:xfrm>
            <a:prstGeom prst="roundRect">
              <a:avLst>
                <a:gd fmla="val 0" name="adj"/>
              </a:avLst>
            </a:prstGeom>
            <a:solidFill>
              <a:srgbClr val="D5DBE5">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25"/>
                <a:buFont typeface="Arial"/>
                <a:buNone/>
              </a:pPr>
              <a:r>
                <a:t/>
              </a:r>
              <a:endParaRPr b="0" i="0" sz="1425" u="none" cap="none" strike="noStrike">
                <a:solidFill>
                  <a:srgbClr val="FFFFFF"/>
                </a:solidFill>
                <a:latin typeface="Arial"/>
                <a:ea typeface="Arial"/>
                <a:cs typeface="Arial"/>
                <a:sym typeface="Arial"/>
              </a:endParaRPr>
            </a:p>
          </p:txBody>
        </p:sp>
        <p:sp>
          <p:nvSpPr>
            <p:cNvPr id="313" name="Google Shape;313;p22"/>
            <p:cNvSpPr/>
            <p:nvPr/>
          </p:nvSpPr>
          <p:spPr>
            <a:xfrm>
              <a:off x="1839487" y="1814424"/>
              <a:ext cx="9110630" cy="63265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Set stage for cleaner data, governance, processes and seamless omnichannel communication</a:t>
              </a:r>
              <a:endParaRPr/>
            </a:p>
          </p:txBody>
        </p:sp>
      </p:grpSp>
      <p:sp>
        <p:nvSpPr>
          <p:cNvPr id="314" name="Google Shape;314;p22"/>
          <p:cNvSpPr/>
          <p:nvPr/>
        </p:nvSpPr>
        <p:spPr>
          <a:xfrm>
            <a:off x="1259839" y="1417720"/>
            <a:ext cx="537591" cy="641995"/>
          </a:xfrm>
          <a:prstGeom prst="chevron">
            <a:avLst>
              <a:gd fmla="val 50000" name="adj"/>
            </a:avLst>
          </a:prstGeom>
          <a:solidFill>
            <a:srgbClr val="6A8ED0"/>
          </a:solidFill>
          <a:ln cap="flat" cmpd="sng" w="12700">
            <a:solidFill>
              <a:srgbClr val="8DA9D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315" name="Google Shape;315;p22"/>
          <p:cNvGrpSpPr/>
          <p:nvPr/>
        </p:nvGrpSpPr>
        <p:grpSpPr>
          <a:xfrm>
            <a:off x="794882" y="2512152"/>
            <a:ext cx="10604638" cy="1050513"/>
            <a:chOff x="572085" y="1574146"/>
            <a:chExt cx="10843147" cy="938875"/>
          </a:xfrm>
        </p:grpSpPr>
        <p:sp>
          <p:nvSpPr>
            <p:cNvPr id="316" name="Google Shape;316;p22"/>
            <p:cNvSpPr/>
            <p:nvPr/>
          </p:nvSpPr>
          <p:spPr>
            <a:xfrm>
              <a:off x="572085" y="1574146"/>
              <a:ext cx="10843147" cy="938875"/>
            </a:xfrm>
            <a:prstGeom prst="roundRect">
              <a:avLst>
                <a:gd fmla="val 0" name="adj"/>
              </a:avLst>
            </a:prstGeom>
            <a:solidFill>
              <a:srgbClr val="D5DBE5">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25"/>
                <a:buFont typeface="Arial"/>
                <a:buNone/>
              </a:pPr>
              <a:r>
                <a:t/>
              </a:r>
              <a:endParaRPr b="0" i="0" sz="1425" u="none" cap="none" strike="noStrike">
                <a:solidFill>
                  <a:srgbClr val="FFFFFF"/>
                </a:solidFill>
                <a:latin typeface="Arial"/>
                <a:ea typeface="Arial"/>
                <a:cs typeface="Arial"/>
                <a:sym typeface="Arial"/>
              </a:endParaRPr>
            </a:p>
          </p:txBody>
        </p:sp>
        <p:sp>
          <p:nvSpPr>
            <p:cNvPr id="317" name="Google Shape;317;p22"/>
            <p:cNvSpPr/>
            <p:nvPr/>
          </p:nvSpPr>
          <p:spPr>
            <a:xfrm>
              <a:off x="1839487" y="1813285"/>
              <a:ext cx="9326421" cy="35759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Create Platform &amp; Services, Technology Foundation for scaling</a:t>
              </a:r>
              <a:endParaRPr/>
            </a:p>
          </p:txBody>
        </p:sp>
      </p:grpSp>
      <p:sp>
        <p:nvSpPr>
          <p:cNvPr id="318" name="Google Shape;318;p22"/>
          <p:cNvSpPr/>
          <p:nvPr/>
        </p:nvSpPr>
        <p:spPr>
          <a:xfrm>
            <a:off x="1259839" y="2637947"/>
            <a:ext cx="537591" cy="641995"/>
          </a:xfrm>
          <a:prstGeom prst="chevron">
            <a:avLst>
              <a:gd fmla="val 50000" name="adj"/>
            </a:avLst>
          </a:prstGeom>
          <a:solidFill>
            <a:srgbClr val="6A8ED0"/>
          </a:solidFill>
          <a:ln cap="flat" cmpd="sng" w="12700">
            <a:solidFill>
              <a:srgbClr val="8DA9D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19" name="Google Shape;319;p22"/>
          <p:cNvSpPr/>
          <p:nvPr/>
        </p:nvSpPr>
        <p:spPr>
          <a:xfrm>
            <a:off x="1214119" y="5161593"/>
            <a:ext cx="537591" cy="641995"/>
          </a:xfrm>
          <a:prstGeom prst="chevron">
            <a:avLst>
              <a:gd fmla="val 50000" name="adj"/>
            </a:avLst>
          </a:prstGeom>
          <a:solidFill>
            <a:srgbClr val="6A8ED0"/>
          </a:solidFill>
          <a:ln cap="flat" cmpd="sng" w="12700">
            <a:solidFill>
              <a:srgbClr val="8DA9D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000000"/>
              </a:solidFill>
              <a:latin typeface="Arial"/>
              <a:ea typeface="Arial"/>
              <a:cs typeface="Arial"/>
              <a:sym typeface="Arial"/>
            </a:endParaRPr>
          </a:p>
        </p:txBody>
      </p:sp>
      <p:grpSp>
        <p:nvGrpSpPr>
          <p:cNvPr id="320" name="Google Shape;320;p22"/>
          <p:cNvGrpSpPr/>
          <p:nvPr/>
        </p:nvGrpSpPr>
        <p:grpSpPr>
          <a:xfrm>
            <a:off x="794882" y="3751485"/>
            <a:ext cx="10604638" cy="1050513"/>
            <a:chOff x="572085" y="1574146"/>
            <a:chExt cx="10843147" cy="938875"/>
          </a:xfrm>
        </p:grpSpPr>
        <p:sp>
          <p:nvSpPr>
            <p:cNvPr id="321" name="Google Shape;321;p22"/>
            <p:cNvSpPr/>
            <p:nvPr/>
          </p:nvSpPr>
          <p:spPr>
            <a:xfrm>
              <a:off x="572085" y="1574146"/>
              <a:ext cx="10843147" cy="938875"/>
            </a:xfrm>
            <a:prstGeom prst="roundRect">
              <a:avLst>
                <a:gd fmla="val 0" name="adj"/>
              </a:avLst>
            </a:prstGeom>
            <a:solidFill>
              <a:srgbClr val="B3C6E7">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25"/>
                <a:buFont typeface="Arial"/>
                <a:buNone/>
              </a:pPr>
              <a:r>
                <a:t/>
              </a:r>
              <a:endParaRPr b="0" i="0" sz="1425" u="none" cap="none" strike="noStrike">
                <a:solidFill>
                  <a:srgbClr val="FFFFFF"/>
                </a:solidFill>
                <a:latin typeface="Arial"/>
                <a:ea typeface="Arial"/>
                <a:cs typeface="Arial"/>
                <a:sym typeface="Arial"/>
              </a:endParaRPr>
            </a:p>
          </p:txBody>
        </p:sp>
        <p:sp>
          <p:nvSpPr>
            <p:cNvPr id="322" name="Google Shape;322;p22"/>
            <p:cNvSpPr/>
            <p:nvPr/>
          </p:nvSpPr>
          <p:spPr>
            <a:xfrm>
              <a:off x="1820009" y="1844501"/>
              <a:ext cx="9345899" cy="35759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lang="en-US" sz="2000">
                  <a:solidFill>
                    <a:srgbClr val="000000"/>
                  </a:solidFill>
                  <a:latin typeface="Arial"/>
                  <a:ea typeface="Arial"/>
                  <a:cs typeface="Arial"/>
                  <a:sym typeface="Arial"/>
                </a:rPr>
                <a:t>MVP - Address immediate needs </a:t>
              </a:r>
              <a:r>
                <a:rPr b="1" i="0" lang="en-US" sz="2000" u="none" cap="none" strike="noStrike">
                  <a:solidFill>
                    <a:srgbClr val="000000"/>
                  </a:solidFill>
                  <a:latin typeface="Arial"/>
                  <a:ea typeface="Arial"/>
                  <a:cs typeface="Arial"/>
                  <a:sym typeface="Arial"/>
                </a:rPr>
                <a:t>and </a:t>
              </a:r>
              <a:r>
                <a:rPr b="1" lang="en-US" sz="2000">
                  <a:solidFill>
                    <a:srgbClr val="000000"/>
                  </a:solidFill>
                  <a:latin typeface="Arial"/>
                  <a:ea typeface="Arial"/>
                  <a:cs typeface="Arial"/>
                  <a:sym typeface="Arial"/>
                </a:rPr>
                <a:t>utilize the existing investments made. </a:t>
              </a:r>
              <a:endParaRPr b="1" i="0" sz="2000" u="none" cap="none" strike="noStrike">
                <a:solidFill>
                  <a:srgbClr val="000000"/>
                </a:solidFill>
                <a:latin typeface="Arial"/>
                <a:ea typeface="Arial"/>
                <a:cs typeface="Arial"/>
                <a:sym typeface="Arial"/>
              </a:endParaRPr>
            </a:p>
          </p:txBody>
        </p:sp>
      </p:grpSp>
      <p:sp>
        <p:nvSpPr>
          <p:cNvPr id="323" name="Google Shape;323;p22"/>
          <p:cNvSpPr/>
          <p:nvPr/>
        </p:nvSpPr>
        <p:spPr>
          <a:xfrm>
            <a:off x="1259839" y="3897828"/>
            <a:ext cx="537591" cy="641995"/>
          </a:xfrm>
          <a:prstGeom prst="chevron">
            <a:avLst>
              <a:gd fmla="val 50000" name="adj"/>
            </a:avLst>
          </a:prstGeom>
          <a:solidFill>
            <a:srgbClr val="6A8ED0"/>
          </a:solidFill>
          <a:ln cap="flat" cmpd="sng" w="12700">
            <a:solidFill>
              <a:srgbClr val="8DA9D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3"/>
          <p:cNvSpPr/>
          <p:nvPr/>
        </p:nvSpPr>
        <p:spPr>
          <a:xfrm>
            <a:off x="857250" y="1528775"/>
            <a:ext cx="4600500" cy="46578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US"/>
              <a:t>Server Side Architecture </a:t>
            </a:r>
            <a:endParaRPr b="1"/>
          </a:p>
        </p:txBody>
      </p:sp>
      <p:sp>
        <p:nvSpPr>
          <p:cNvPr id="329" name="Google Shape;329;p23"/>
          <p:cNvSpPr/>
          <p:nvPr/>
        </p:nvSpPr>
        <p:spPr>
          <a:xfrm>
            <a:off x="8977300" y="2593900"/>
            <a:ext cx="2452800" cy="25782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US"/>
              <a:t>Mobile Client</a:t>
            </a:r>
            <a:endParaRPr b="1"/>
          </a:p>
        </p:txBody>
      </p:sp>
      <p:sp>
        <p:nvSpPr>
          <p:cNvPr id="330" name="Google Shape;330;p23"/>
          <p:cNvSpPr/>
          <p:nvPr/>
        </p:nvSpPr>
        <p:spPr>
          <a:xfrm>
            <a:off x="6008350" y="2871800"/>
            <a:ext cx="2145000" cy="210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US"/>
              <a:t>AWS API Gateway</a:t>
            </a:r>
            <a:endParaRPr b="1"/>
          </a:p>
        </p:txBody>
      </p:sp>
      <p:sp>
        <p:nvSpPr>
          <p:cNvPr id="331" name="Google Shape;331;p23"/>
          <p:cNvSpPr/>
          <p:nvPr/>
        </p:nvSpPr>
        <p:spPr>
          <a:xfrm>
            <a:off x="3398500" y="2869250"/>
            <a:ext cx="1785900" cy="210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US"/>
              <a:t>AWS Elastic Search</a:t>
            </a:r>
            <a:endParaRPr b="1"/>
          </a:p>
        </p:txBody>
      </p:sp>
      <p:sp>
        <p:nvSpPr>
          <p:cNvPr id="332" name="Google Shape;332;p23"/>
          <p:cNvSpPr/>
          <p:nvPr/>
        </p:nvSpPr>
        <p:spPr>
          <a:xfrm>
            <a:off x="1250150" y="1929050"/>
            <a:ext cx="1785900" cy="365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DynamoDB</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US"/>
              <a:t>AWS Lambda</a:t>
            </a:r>
            <a:endParaRPr b="1"/>
          </a:p>
        </p:txBody>
      </p:sp>
      <p:sp>
        <p:nvSpPr>
          <p:cNvPr id="333" name="Google Shape;333;p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b="0" i="0" lang="en-US" sz="1200" u="none" cap="none" strike="noStrike">
                <a:solidFill>
                  <a:srgbClr val="888888"/>
                </a:solidFill>
                <a:latin typeface="Arial"/>
                <a:ea typeface="Arial"/>
                <a:cs typeface="Arial"/>
                <a:sym typeface="Arial"/>
              </a:rPr>
              <a:t>Concepts Consulting</a:t>
            </a:r>
            <a:endParaRPr/>
          </a:p>
        </p:txBody>
      </p:sp>
      <p:sp>
        <p:nvSpPr>
          <p:cNvPr id="334" name="Google Shape;334;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335" name="Google Shape;335;p23"/>
          <p:cNvSpPr/>
          <p:nvPr/>
        </p:nvSpPr>
        <p:spPr>
          <a:xfrm>
            <a:off x="0" y="0"/>
            <a:ext cx="12192000" cy="3651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36" name="Google Shape;336;p23"/>
          <p:cNvSpPr/>
          <p:nvPr/>
        </p:nvSpPr>
        <p:spPr>
          <a:xfrm>
            <a:off x="192983" y="415925"/>
            <a:ext cx="10751700" cy="591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600"/>
              <a:buFont typeface="Arial"/>
              <a:buNone/>
            </a:pPr>
            <a:r>
              <a:rPr b="1" lang="en-US" sz="3600"/>
              <a:t>System Architecture: High Level Diagram</a:t>
            </a:r>
            <a:endParaRPr b="1" i="0" sz="3600" u="none" cap="none" strike="noStrike">
              <a:solidFill>
                <a:srgbClr val="000000"/>
              </a:solidFill>
              <a:highlight>
                <a:srgbClr val="FFFF00"/>
              </a:highlight>
              <a:latin typeface="Arial"/>
              <a:ea typeface="Arial"/>
              <a:cs typeface="Arial"/>
              <a:sym typeface="Arial"/>
            </a:endParaRPr>
          </a:p>
        </p:txBody>
      </p:sp>
      <p:pic>
        <p:nvPicPr>
          <p:cNvPr id="337" name="Google Shape;337;p23"/>
          <p:cNvPicPr preferRelativeResize="0"/>
          <p:nvPr/>
        </p:nvPicPr>
        <p:blipFill rotWithShape="1">
          <a:blip r:embed="rId3">
            <a:alphaModFix/>
          </a:blip>
          <a:srcRect b="0" l="0" r="0" t="0"/>
          <a:stretch/>
        </p:blipFill>
        <p:spPr>
          <a:xfrm>
            <a:off x="1594952" y="2593898"/>
            <a:ext cx="1096300" cy="1116250"/>
          </a:xfrm>
          <a:prstGeom prst="rect">
            <a:avLst/>
          </a:prstGeom>
          <a:noFill/>
          <a:ln>
            <a:noFill/>
          </a:ln>
        </p:spPr>
      </p:pic>
      <p:pic>
        <p:nvPicPr>
          <p:cNvPr id="338" name="Google Shape;338;p23"/>
          <p:cNvPicPr preferRelativeResize="0"/>
          <p:nvPr/>
        </p:nvPicPr>
        <p:blipFill rotWithShape="1">
          <a:blip r:embed="rId4">
            <a:alphaModFix/>
          </a:blip>
          <a:srcRect b="0" l="0" r="0" t="0"/>
          <a:stretch/>
        </p:blipFill>
        <p:spPr>
          <a:xfrm>
            <a:off x="1594950" y="3960175"/>
            <a:ext cx="1096300" cy="1076980"/>
          </a:xfrm>
          <a:prstGeom prst="rect">
            <a:avLst/>
          </a:prstGeom>
          <a:noFill/>
          <a:ln>
            <a:noFill/>
          </a:ln>
        </p:spPr>
      </p:pic>
      <p:pic>
        <p:nvPicPr>
          <p:cNvPr id="339" name="Google Shape;339;p23"/>
          <p:cNvPicPr preferRelativeResize="0"/>
          <p:nvPr/>
        </p:nvPicPr>
        <p:blipFill rotWithShape="1">
          <a:blip r:embed="rId5">
            <a:alphaModFix/>
          </a:blip>
          <a:srcRect b="0" l="0" r="0" t="0"/>
          <a:stretch/>
        </p:blipFill>
        <p:spPr>
          <a:xfrm>
            <a:off x="3743298" y="3199712"/>
            <a:ext cx="1096300" cy="1116263"/>
          </a:xfrm>
          <a:prstGeom prst="rect">
            <a:avLst/>
          </a:prstGeom>
          <a:noFill/>
          <a:ln>
            <a:noFill/>
          </a:ln>
        </p:spPr>
      </p:pic>
      <p:pic>
        <p:nvPicPr>
          <p:cNvPr id="340" name="Google Shape;340;p23"/>
          <p:cNvPicPr preferRelativeResize="0"/>
          <p:nvPr/>
        </p:nvPicPr>
        <p:blipFill rotWithShape="1">
          <a:blip r:embed="rId6">
            <a:alphaModFix/>
          </a:blip>
          <a:srcRect b="0" l="0" r="0" t="0"/>
          <a:stretch/>
        </p:blipFill>
        <p:spPr>
          <a:xfrm>
            <a:off x="6266003" y="3021712"/>
            <a:ext cx="1658940" cy="1472253"/>
          </a:xfrm>
          <a:prstGeom prst="rect">
            <a:avLst/>
          </a:prstGeom>
          <a:noFill/>
          <a:ln>
            <a:noFill/>
          </a:ln>
        </p:spPr>
      </p:pic>
      <p:pic>
        <p:nvPicPr>
          <p:cNvPr id="341" name="Google Shape;341;p23"/>
          <p:cNvPicPr preferRelativeResize="0"/>
          <p:nvPr/>
        </p:nvPicPr>
        <p:blipFill rotWithShape="1">
          <a:blip r:embed="rId7">
            <a:alphaModFix/>
          </a:blip>
          <a:srcRect b="0" l="0" r="0" t="0"/>
          <a:stretch/>
        </p:blipFill>
        <p:spPr>
          <a:xfrm>
            <a:off x="9351360" y="2942971"/>
            <a:ext cx="1658940" cy="1629733"/>
          </a:xfrm>
          <a:prstGeom prst="rect">
            <a:avLst/>
          </a:prstGeom>
          <a:noFill/>
          <a:ln>
            <a:noFill/>
          </a:ln>
        </p:spPr>
      </p:pic>
      <p:cxnSp>
        <p:nvCxnSpPr>
          <p:cNvPr id="342" name="Google Shape;342;p23"/>
          <p:cNvCxnSpPr>
            <a:stCxn id="339" idx="3"/>
            <a:endCxn id="340" idx="1"/>
          </p:cNvCxnSpPr>
          <p:nvPr/>
        </p:nvCxnSpPr>
        <p:spPr>
          <a:xfrm>
            <a:off x="4839598" y="3757843"/>
            <a:ext cx="1426500" cy="0"/>
          </a:xfrm>
          <a:prstGeom prst="straightConnector1">
            <a:avLst/>
          </a:prstGeom>
          <a:noFill/>
          <a:ln cap="flat" cmpd="sng" w="9525">
            <a:solidFill>
              <a:schemeClr val="dk2"/>
            </a:solidFill>
            <a:prstDash val="solid"/>
            <a:round/>
            <a:headEnd len="med" w="med" type="none"/>
            <a:tailEnd len="med" w="med" type="triangle"/>
          </a:ln>
        </p:spPr>
      </p:cxnSp>
      <p:cxnSp>
        <p:nvCxnSpPr>
          <p:cNvPr id="343" name="Google Shape;343;p23"/>
          <p:cNvCxnSpPr>
            <a:stCxn id="340" idx="3"/>
            <a:endCxn id="341" idx="1"/>
          </p:cNvCxnSpPr>
          <p:nvPr/>
        </p:nvCxnSpPr>
        <p:spPr>
          <a:xfrm>
            <a:off x="7924943" y="3757838"/>
            <a:ext cx="1426500" cy="0"/>
          </a:xfrm>
          <a:prstGeom prst="straightConnector1">
            <a:avLst/>
          </a:prstGeom>
          <a:noFill/>
          <a:ln cap="flat" cmpd="sng" w="9525">
            <a:solidFill>
              <a:schemeClr val="dk2"/>
            </a:solidFill>
            <a:prstDash val="solid"/>
            <a:round/>
            <a:headEnd len="med" w="med" type="none"/>
            <a:tailEnd len="med" w="med" type="triangle"/>
          </a:ln>
        </p:spPr>
      </p:cxnSp>
      <p:cxnSp>
        <p:nvCxnSpPr>
          <p:cNvPr id="344" name="Google Shape;344;p23"/>
          <p:cNvCxnSpPr>
            <a:stCxn id="332" idx="3"/>
            <a:endCxn id="339" idx="1"/>
          </p:cNvCxnSpPr>
          <p:nvPr/>
        </p:nvCxnSpPr>
        <p:spPr>
          <a:xfrm>
            <a:off x="3036050" y="3757850"/>
            <a:ext cx="7071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b="0" i="0" lang="en-US" sz="1200" u="none" cap="none" strike="noStrike">
                <a:solidFill>
                  <a:srgbClr val="888888"/>
                </a:solidFill>
                <a:latin typeface="Arial"/>
                <a:ea typeface="Arial"/>
                <a:cs typeface="Arial"/>
                <a:sym typeface="Arial"/>
              </a:rPr>
              <a:t>Concepts Consulting</a:t>
            </a:r>
            <a:endParaRPr/>
          </a:p>
        </p:txBody>
      </p:sp>
      <p:sp>
        <p:nvSpPr>
          <p:cNvPr id="350" name="Google Shape;350;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351" name="Google Shape;351;p24"/>
          <p:cNvSpPr/>
          <p:nvPr/>
        </p:nvSpPr>
        <p:spPr>
          <a:xfrm>
            <a:off x="0" y="0"/>
            <a:ext cx="12192000" cy="3651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52" name="Google Shape;352;p24"/>
          <p:cNvSpPr/>
          <p:nvPr/>
        </p:nvSpPr>
        <p:spPr>
          <a:xfrm>
            <a:off x="192983" y="415925"/>
            <a:ext cx="10751700" cy="591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600"/>
              <a:buFont typeface="Arial"/>
              <a:buNone/>
            </a:pPr>
            <a:r>
              <a:rPr b="1" lang="en-US" sz="3600"/>
              <a:t>Server </a:t>
            </a:r>
            <a:r>
              <a:rPr b="1" lang="en-US" sz="3600"/>
              <a:t>Architecture:</a:t>
            </a:r>
            <a:endParaRPr b="1" i="0" sz="3600" u="none" cap="none" strike="noStrike">
              <a:solidFill>
                <a:srgbClr val="000000"/>
              </a:solidFill>
              <a:highlight>
                <a:srgbClr val="FFFF00"/>
              </a:highlight>
              <a:latin typeface="Arial"/>
              <a:ea typeface="Arial"/>
              <a:cs typeface="Arial"/>
              <a:sym typeface="Arial"/>
            </a:endParaRPr>
          </a:p>
        </p:txBody>
      </p:sp>
      <p:pic>
        <p:nvPicPr>
          <p:cNvPr id="353" name="Google Shape;353;p24"/>
          <p:cNvPicPr preferRelativeResize="0"/>
          <p:nvPr/>
        </p:nvPicPr>
        <p:blipFill rotWithShape="1">
          <a:blip r:embed="rId3">
            <a:alphaModFix/>
          </a:blip>
          <a:srcRect b="0" l="3222" r="5752" t="0"/>
          <a:stretch/>
        </p:blipFill>
        <p:spPr>
          <a:xfrm>
            <a:off x="388950" y="954000"/>
            <a:ext cx="9165675" cy="5308238"/>
          </a:xfrm>
          <a:prstGeom prst="rect">
            <a:avLst/>
          </a:prstGeom>
          <a:noFill/>
          <a:ln>
            <a:noFill/>
          </a:ln>
          <a:effectLst>
            <a:outerShdw blurRad="57150" rotWithShape="0" algn="bl" dir="5400000" dist="19050">
              <a:srgbClr val="000000">
                <a:alpha val="50000"/>
              </a:srgbClr>
            </a:outerShdw>
          </a:effectLst>
        </p:spPr>
      </p:pic>
      <p:sp>
        <p:nvSpPr>
          <p:cNvPr id="354" name="Google Shape;354;p24"/>
          <p:cNvSpPr/>
          <p:nvPr/>
        </p:nvSpPr>
        <p:spPr>
          <a:xfrm>
            <a:off x="9811125" y="2557975"/>
            <a:ext cx="2145000" cy="210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US"/>
              <a:t>AWS API Gateway</a:t>
            </a:r>
            <a:endParaRPr b="1"/>
          </a:p>
        </p:txBody>
      </p:sp>
      <p:pic>
        <p:nvPicPr>
          <p:cNvPr id="355" name="Google Shape;355;p24"/>
          <p:cNvPicPr preferRelativeResize="0"/>
          <p:nvPr/>
        </p:nvPicPr>
        <p:blipFill rotWithShape="1">
          <a:blip r:embed="rId4">
            <a:alphaModFix/>
          </a:blip>
          <a:srcRect b="0" l="0" r="0" t="0"/>
          <a:stretch/>
        </p:blipFill>
        <p:spPr>
          <a:xfrm>
            <a:off x="10068778" y="2631687"/>
            <a:ext cx="1658940" cy="1472253"/>
          </a:xfrm>
          <a:prstGeom prst="rect">
            <a:avLst/>
          </a:prstGeom>
          <a:noFill/>
          <a:ln>
            <a:noFill/>
          </a:ln>
        </p:spPr>
      </p:pic>
      <p:cxnSp>
        <p:nvCxnSpPr>
          <p:cNvPr id="356" name="Google Shape;356;p24"/>
          <p:cNvCxnSpPr>
            <a:stCxn id="354" idx="1"/>
            <a:endCxn id="353" idx="3"/>
          </p:cNvCxnSpPr>
          <p:nvPr/>
        </p:nvCxnSpPr>
        <p:spPr>
          <a:xfrm rot="10800000">
            <a:off x="9554625" y="3608125"/>
            <a:ext cx="2565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5"/>
          <p:cNvSpPr/>
          <p:nvPr/>
        </p:nvSpPr>
        <p:spPr>
          <a:xfrm>
            <a:off x="0" y="0"/>
            <a:ext cx="12192000" cy="3651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62" name="Google Shape;362;p25"/>
          <p:cNvSpPr/>
          <p:nvPr/>
        </p:nvSpPr>
        <p:spPr>
          <a:xfrm>
            <a:off x="192983" y="415925"/>
            <a:ext cx="10751700" cy="591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600"/>
              <a:buFont typeface="Arial"/>
              <a:buNone/>
            </a:pPr>
            <a:r>
              <a:rPr b="1" lang="en-US" sz="2700"/>
              <a:t>Client </a:t>
            </a:r>
            <a:endParaRPr b="1" sz="2700"/>
          </a:p>
          <a:p>
            <a:pPr indent="0" lvl="0" marL="0" marR="0" rtl="0" algn="l">
              <a:lnSpc>
                <a:spcPct val="90000"/>
              </a:lnSpc>
              <a:spcBef>
                <a:spcPts val="0"/>
              </a:spcBef>
              <a:spcAft>
                <a:spcPts val="0"/>
              </a:spcAft>
              <a:buClr>
                <a:srgbClr val="000000"/>
              </a:buClr>
              <a:buSzPts val="3600"/>
              <a:buFont typeface="Arial"/>
              <a:buNone/>
            </a:pPr>
            <a:r>
              <a:rPr b="1" lang="en-US" sz="2700"/>
              <a:t>Architecture:</a:t>
            </a:r>
            <a:endParaRPr b="1" i="0" sz="2700" u="none" cap="none" strike="noStrike">
              <a:solidFill>
                <a:srgbClr val="000000"/>
              </a:solidFill>
              <a:highlight>
                <a:srgbClr val="FFFF00"/>
              </a:highlight>
              <a:latin typeface="Arial"/>
              <a:ea typeface="Arial"/>
              <a:cs typeface="Arial"/>
              <a:sym typeface="Arial"/>
            </a:endParaRPr>
          </a:p>
        </p:txBody>
      </p:sp>
      <p:pic>
        <p:nvPicPr>
          <p:cNvPr id="363" name="Google Shape;363;p25"/>
          <p:cNvPicPr preferRelativeResize="0"/>
          <p:nvPr/>
        </p:nvPicPr>
        <p:blipFill>
          <a:blip r:embed="rId3">
            <a:alphaModFix/>
          </a:blip>
          <a:stretch>
            <a:fillRect/>
          </a:stretch>
        </p:blipFill>
        <p:spPr>
          <a:xfrm>
            <a:off x="2502625" y="385350"/>
            <a:ext cx="9684501" cy="6392100"/>
          </a:xfrm>
          <a:prstGeom prst="rect">
            <a:avLst/>
          </a:prstGeom>
          <a:noFill/>
          <a:ln>
            <a:noFill/>
          </a:ln>
        </p:spPr>
      </p:pic>
      <p:sp>
        <p:nvSpPr>
          <p:cNvPr id="364" name="Google Shape;364;p25"/>
          <p:cNvSpPr/>
          <p:nvPr/>
        </p:nvSpPr>
        <p:spPr>
          <a:xfrm>
            <a:off x="49225" y="2531250"/>
            <a:ext cx="2145000" cy="210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US"/>
              <a:t>AWS API Gateway</a:t>
            </a:r>
            <a:endParaRPr b="1"/>
          </a:p>
        </p:txBody>
      </p:sp>
      <p:pic>
        <p:nvPicPr>
          <p:cNvPr id="365" name="Google Shape;365;p25"/>
          <p:cNvPicPr preferRelativeResize="0"/>
          <p:nvPr/>
        </p:nvPicPr>
        <p:blipFill rotWithShape="1">
          <a:blip r:embed="rId4">
            <a:alphaModFix/>
          </a:blip>
          <a:srcRect b="0" l="0" r="0" t="0"/>
          <a:stretch/>
        </p:blipFill>
        <p:spPr>
          <a:xfrm>
            <a:off x="306878" y="2604962"/>
            <a:ext cx="1658940" cy="1472253"/>
          </a:xfrm>
          <a:prstGeom prst="rect">
            <a:avLst/>
          </a:prstGeom>
          <a:noFill/>
          <a:ln>
            <a:noFill/>
          </a:ln>
        </p:spPr>
      </p:pic>
      <p:cxnSp>
        <p:nvCxnSpPr>
          <p:cNvPr id="366" name="Google Shape;366;p25"/>
          <p:cNvCxnSpPr>
            <a:endCxn id="364" idx="3"/>
          </p:cNvCxnSpPr>
          <p:nvPr/>
        </p:nvCxnSpPr>
        <p:spPr>
          <a:xfrm rot="10800000">
            <a:off x="2194225" y="3581400"/>
            <a:ext cx="3084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2" name="Shape 372"/>
        <p:cNvGrpSpPr/>
        <p:nvPr/>
      </p:nvGrpSpPr>
      <p:grpSpPr>
        <a:xfrm>
          <a:off x="0" y="0"/>
          <a:ext cx="0" cy="0"/>
          <a:chOff x="0" y="0"/>
          <a:chExt cx="0" cy="0"/>
        </a:xfrm>
      </p:grpSpPr>
      <p:sp>
        <p:nvSpPr>
          <p:cNvPr id="373" name="Google Shape;373;p26"/>
          <p:cNvSpPr/>
          <p:nvPr/>
        </p:nvSpPr>
        <p:spPr>
          <a:xfrm>
            <a:off x="6308333" y="0"/>
            <a:ext cx="5897366" cy="6848475"/>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74" name="Google Shape;374;p26"/>
          <p:cNvSpPr txBox="1"/>
          <p:nvPr/>
        </p:nvSpPr>
        <p:spPr>
          <a:xfrm>
            <a:off x="6308333" y="3129123"/>
            <a:ext cx="5883667"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2060"/>
              </a:buClr>
              <a:buSzPts val="4000"/>
              <a:buFont typeface="Arial"/>
              <a:buNone/>
            </a:pPr>
            <a:r>
              <a:rPr b="1" i="0" lang="en-US" sz="4000" u="none" cap="none" strike="noStrike">
                <a:solidFill>
                  <a:srgbClr val="002060"/>
                </a:solidFill>
                <a:latin typeface="Arial"/>
                <a:ea typeface="Arial"/>
                <a:cs typeface="Arial"/>
                <a:sym typeface="Arial"/>
              </a:rPr>
              <a:t>Team, Pricing &amp; Schedule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b="0" i="0" lang="en-US" sz="1200" u="none" cap="none" strike="noStrike">
                <a:solidFill>
                  <a:srgbClr val="888888"/>
                </a:solidFill>
                <a:latin typeface="Arial"/>
                <a:ea typeface="Arial"/>
                <a:cs typeface="Arial"/>
                <a:sym typeface="Arial"/>
              </a:rPr>
              <a:t>Concepts Consulting</a:t>
            </a:r>
            <a:endParaRPr/>
          </a:p>
        </p:txBody>
      </p:sp>
      <p:sp>
        <p:nvSpPr>
          <p:cNvPr id="380" name="Google Shape;38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381" name="Google Shape;381;p27"/>
          <p:cNvSpPr/>
          <p:nvPr/>
        </p:nvSpPr>
        <p:spPr>
          <a:xfrm>
            <a:off x="0" y="0"/>
            <a:ext cx="12192000" cy="365125"/>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82" name="Google Shape;382;p27"/>
          <p:cNvSpPr/>
          <p:nvPr/>
        </p:nvSpPr>
        <p:spPr>
          <a:xfrm>
            <a:off x="192983" y="415925"/>
            <a:ext cx="10751596" cy="59093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3600"/>
              <a:buFont typeface="Arial"/>
              <a:buNone/>
            </a:pPr>
            <a:r>
              <a:rPr b="1" lang="en-US" sz="3600"/>
              <a:t>Team Structure: Estimation</a:t>
            </a:r>
            <a:endParaRPr b="1" i="0" sz="3600" u="none" cap="none" strike="noStrike">
              <a:solidFill>
                <a:srgbClr val="000000"/>
              </a:solidFill>
              <a:highlight>
                <a:srgbClr val="FFFF00"/>
              </a:highlight>
              <a:latin typeface="Arial"/>
              <a:ea typeface="Arial"/>
              <a:cs typeface="Arial"/>
              <a:sym typeface="Arial"/>
            </a:endParaRPr>
          </a:p>
        </p:txBody>
      </p:sp>
      <p:graphicFrame>
        <p:nvGraphicFramePr>
          <p:cNvPr id="383" name="Google Shape;383;p27"/>
          <p:cNvGraphicFramePr/>
          <p:nvPr/>
        </p:nvGraphicFramePr>
        <p:xfrm>
          <a:off x="1002902" y="1239492"/>
          <a:ext cx="3000000" cy="3000000"/>
        </p:xfrm>
        <a:graphic>
          <a:graphicData uri="http://schemas.openxmlformats.org/drawingml/2006/table">
            <a:tbl>
              <a:tblPr bandRow="1" firstRow="1">
                <a:noFill/>
                <a:tableStyleId>{8640624A-63C7-4EDD-9A4D-09FBDCA74AE9}</a:tableStyleId>
              </a:tblPr>
              <a:tblGrid>
                <a:gridCol w="3434425"/>
                <a:gridCol w="3434425"/>
                <a:gridCol w="3434425"/>
              </a:tblGrid>
              <a:tr h="550450">
                <a:tc>
                  <a:txBody>
                    <a:bodyPr/>
                    <a:lstStyle/>
                    <a:p>
                      <a:pPr indent="0" lvl="0" marL="0" marR="0" rtl="0" algn="ctr">
                        <a:spcBef>
                          <a:spcPts val="0"/>
                        </a:spcBef>
                        <a:spcAft>
                          <a:spcPts val="0"/>
                        </a:spcAft>
                        <a:buNone/>
                      </a:pPr>
                      <a:r>
                        <a:rPr lang="en-US" sz="2400"/>
                        <a:t>Activity</a:t>
                      </a:r>
                      <a:endParaRPr sz="2400"/>
                    </a:p>
                  </a:txBody>
                  <a:tcPr marT="45725" marB="45725" marR="91450" marL="91450" anchor="ctr"/>
                </a:tc>
                <a:tc>
                  <a:txBody>
                    <a:bodyPr/>
                    <a:lstStyle/>
                    <a:p>
                      <a:pPr indent="0" lvl="0" marL="0" marR="0" rtl="0" algn="ctr">
                        <a:spcBef>
                          <a:spcPts val="0"/>
                        </a:spcBef>
                        <a:spcAft>
                          <a:spcPts val="0"/>
                        </a:spcAft>
                        <a:buNone/>
                      </a:pPr>
                      <a:r>
                        <a:rPr lang="en-US" sz="2400"/>
                        <a:t>Resource Count (Details)</a:t>
                      </a:r>
                      <a:endParaRPr sz="2400"/>
                    </a:p>
                  </a:txBody>
                  <a:tcPr marT="45725" marB="45725" marR="91450" marL="91450" anchor="ctr"/>
                </a:tc>
                <a:tc>
                  <a:txBody>
                    <a:bodyPr/>
                    <a:lstStyle/>
                    <a:p>
                      <a:pPr indent="0" lvl="0" marL="0" marR="0" rtl="0" algn="ctr">
                        <a:spcBef>
                          <a:spcPts val="0"/>
                        </a:spcBef>
                        <a:spcAft>
                          <a:spcPts val="0"/>
                        </a:spcAft>
                        <a:buNone/>
                      </a:pPr>
                      <a:r>
                        <a:rPr lang="en-US" sz="2400"/>
                        <a:t>Estimated HRs</a:t>
                      </a:r>
                      <a:endParaRPr sz="2400"/>
                    </a:p>
                  </a:txBody>
                  <a:tcPr marT="45725" marB="45725" marR="91450" marL="91450" anchor="ctr"/>
                </a:tc>
              </a:tr>
              <a:tr h="569350">
                <a:tc>
                  <a:txBody>
                    <a:bodyPr/>
                    <a:lstStyle/>
                    <a:p>
                      <a:pPr indent="0" lvl="0" marL="0" marR="0" rtl="0" algn="l">
                        <a:spcBef>
                          <a:spcPts val="0"/>
                        </a:spcBef>
                        <a:spcAft>
                          <a:spcPts val="0"/>
                        </a:spcAft>
                        <a:buNone/>
                      </a:pPr>
                      <a:r>
                        <a:rPr lang="en-US" sz="1500"/>
                        <a:t>DynamoDB (Planning, Designing, Implementation)</a:t>
                      </a:r>
                      <a:endParaRPr sz="1500"/>
                    </a:p>
                  </a:txBody>
                  <a:tcPr marT="45725" marB="45725" marR="91450" marL="91450" anchor="ctr"/>
                </a:tc>
                <a:tc>
                  <a:txBody>
                    <a:bodyPr/>
                    <a:lstStyle/>
                    <a:p>
                      <a:pPr indent="0" lvl="0" marL="0" marR="0" rtl="0" algn="ctr">
                        <a:spcBef>
                          <a:spcPts val="0"/>
                        </a:spcBef>
                        <a:spcAft>
                          <a:spcPts val="0"/>
                        </a:spcAft>
                        <a:buNone/>
                      </a:pPr>
                      <a:r>
                        <a:rPr lang="en-US" sz="1500"/>
                        <a:t>1</a:t>
                      </a:r>
                      <a:endParaRPr sz="1500"/>
                    </a:p>
                  </a:txBody>
                  <a:tcPr marT="45725" marB="45725" marR="91450" marL="91450" anchor="ctr"/>
                </a:tc>
                <a:tc>
                  <a:txBody>
                    <a:bodyPr/>
                    <a:lstStyle/>
                    <a:p>
                      <a:pPr indent="0" lvl="0" marL="0" marR="0" rtl="0" algn="ctr">
                        <a:spcBef>
                          <a:spcPts val="0"/>
                        </a:spcBef>
                        <a:spcAft>
                          <a:spcPts val="0"/>
                        </a:spcAft>
                        <a:buClr>
                          <a:srgbClr val="000000"/>
                        </a:buClr>
                        <a:buSzPts val="1400"/>
                        <a:buFont typeface="Arial"/>
                        <a:buNone/>
                      </a:pPr>
                      <a:r>
                        <a:rPr lang="en-US" sz="1500"/>
                        <a:t>24hrs </a:t>
                      </a:r>
                      <a:endParaRPr sz="1500"/>
                    </a:p>
                    <a:p>
                      <a:pPr indent="0" lvl="0" marL="0" marR="0" rtl="0" algn="ctr">
                        <a:spcBef>
                          <a:spcPts val="0"/>
                        </a:spcBef>
                        <a:spcAft>
                          <a:spcPts val="0"/>
                        </a:spcAft>
                        <a:buClr>
                          <a:srgbClr val="000000"/>
                        </a:buClr>
                        <a:buSzPts val="1400"/>
                        <a:buFont typeface="Arial"/>
                        <a:buNone/>
                      </a:pPr>
                      <a:r>
                        <a:rPr lang="en-US" sz="1500"/>
                        <a:t>(8hrs/day)</a:t>
                      </a:r>
                      <a:endParaRPr sz="1500"/>
                    </a:p>
                  </a:txBody>
                  <a:tcPr marT="45725" marB="45725" marR="91450" marL="91450" anchor="ctr"/>
                </a:tc>
              </a:tr>
              <a:tr h="742850">
                <a:tc>
                  <a:txBody>
                    <a:bodyPr/>
                    <a:lstStyle/>
                    <a:p>
                      <a:pPr indent="0" lvl="0" marL="0" marR="0" rtl="0" algn="l">
                        <a:lnSpc>
                          <a:spcPct val="100000"/>
                        </a:lnSpc>
                        <a:spcBef>
                          <a:spcPts val="0"/>
                        </a:spcBef>
                        <a:spcAft>
                          <a:spcPts val="0"/>
                        </a:spcAft>
                        <a:buClr>
                          <a:srgbClr val="000000"/>
                        </a:buClr>
                        <a:buSzPts val="1400"/>
                        <a:buFont typeface="Arial"/>
                        <a:buNone/>
                      </a:pPr>
                      <a:r>
                        <a:rPr lang="en-US" sz="1500"/>
                        <a:t>AWS lambda programmer (Planning, Designing, Implementation, unit Testing)</a:t>
                      </a:r>
                      <a:endParaRPr sz="1500"/>
                    </a:p>
                    <a:p>
                      <a:pPr indent="0" lvl="0" marL="0" marR="0" rtl="0" algn="l">
                        <a:spcBef>
                          <a:spcPts val="0"/>
                        </a:spcBef>
                        <a:spcAft>
                          <a:spcPts val="0"/>
                        </a:spcAft>
                        <a:buNone/>
                      </a:pPr>
                      <a:r>
                        <a:t/>
                      </a:r>
                      <a:endParaRPr sz="1500"/>
                    </a:p>
                  </a:txBody>
                  <a:tcPr marT="45725" marB="45725" marR="91450" marL="91450" anchor="ctr"/>
                </a:tc>
                <a:tc>
                  <a:txBody>
                    <a:bodyPr/>
                    <a:lstStyle/>
                    <a:p>
                      <a:pPr indent="0" lvl="0" marL="0" marR="0" rtl="0" algn="ctr">
                        <a:spcBef>
                          <a:spcPts val="0"/>
                        </a:spcBef>
                        <a:spcAft>
                          <a:spcPts val="0"/>
                        </a:spcAft>
                        <a:buNone/>
                      </a:pPr>
                      <a:r>
                        <a:rPr lang="en-US" sz="1500"/>
                        <a:t>2(1 Senior developer+1 Junior developer)</a:t>
                      </a:r>
                      <a:endParaRPr sz="1500"/>
                    </a:p>
                  </a:txBody>
                  <a:tcPr marT="45725" marB="45725" marR="91450" marL="91450" anchor="ctr"/>
                </a:tc>
                <a:tc>
                  <a:txBody>
                    <a:bodyPr/>
                    <a:lstStyle/>
                    <a:p>
                      <a:pPr indent="0" lvl="0" marL="0" marR="0" rtl="0" algn="ctr">
                        <a:spcBef>
                          <a:spcPts val="0"/>
                        </a:spcBef>
                        <a:spcAft>
                          <a:spcPts val="0"/>
                        </a:spcAft>
                        <a:buNone/>
                      </a:pPr>
                      <a:r>
                        <a:rPr lang="en-US" sz="1500"/>
                        <a:t>160 hrs</a:t>
                      </a:r>
                      <a:endParaRPr sz="1500"/>
                    </a:p>
                    <a:p>
                      <a:pPr indent="0" lvl="0" marL="0" marR="0" rtl="0" algn="ctr">
                        <a:spcBef>
                          <a:spcPts val="0"/>
                        </a:spcBef>
                        <a:spcAft>
                          <a:spcPts val="0"/>
                        </a:spcAft>
                        <a:buClr>
                          <a:srgbClr val="000000"/>
                        </a:buClr>
                        <a:buSzPts val="1400"/>
                        <a:buFont typeface="Arial"/>
                        <a:buNone/>
                      </a:pPr>
                      <a:r>
                        <a:rPr lang="en-US" sz="1500"/>
                        <a:t>(8hrs/day)</a:t>
                      </a:r>
                      <a:endParaRPr sz="1500"/>
                    </a:p>
                  </a:txBody>
                  <a:tcPr marT="45725" marB="45725" marR="91450" marL="91450" anchor="ctr"/>
                </a:tc>
              </a:tr>
              <a:tr h="813350">
                <a:tc>
                  <a:txBody>
                    <a:bodyPr/>
                    <a:lstStyle/>
                    <a:p>
                      <a:pPr indent="0" lvl="0" marL="0" marR="0" rtl="0" algn="l">
                        <a:lnSpc>
                          <a:spcPct val="100000"/>
                        </a:lnSpc>
                        <a:spcBef>
                          <a:spcPts val="0"/>
                        </a:spcBef>
                        <a:spcAft>
                          <a:spcPts val="0"/>
                        </a:spcAft>
                        <a:buClr>
                          <a:srgbClr val="000000"/>
                        </a:buClr>
                        <a:buSzPts val="1400"/>
                        <a:buFont typeface="Arial"/>
                        <a:buNone/>
                      </a:pPr>
                      <a:r>
                        <a:rPr lang="en-US" sz="1500"/>
                        <a:t>Flutter developer (Planning, Designing, Implementation, unit Testing)</a:t>
                      </a:r>
                      <a:endParaRPr sz="1500"/>
                    </a:p>
                    <a:p>
                      <a:pPr indent="0" lvl="0" marL="0" marR="0" rtl="0" algn="l">
                        <a:spcBef>
                          <a:spcPts val="0"/>
                        </a:spcBef>
                        <a:spcAft>
                          <a:spcPts val="0"/>
                        </a:spcAft>
                        <a:buNone/>
                      </a:pPr>
                      <a:r>
                        <a:t/>
                      </a:r>
                      <a:endParaRPr sz="1500"/>
                    </a:p>
                  </a:txBody>
                  <a:tcPr marT="45725" marB="45725" marR="91450" marL="91450" anchor="ctr"/>
                </a:tc>
                <a:tc>
                  <a:txBody>
                    <a:bodyPr/>
                    <a:lstStyle/>
                    <a:p>
                      <a:pPr indent="0" lvl="0" marL="0" marR="0" rtl="0" algn="ctr">
                        <a:spcBef>
                          <a:spcPts val="0"/>
                        </a:spcBef>
                        <a:spcAft>
                          <a:spcPts val="0"/>
                        </a:spcAft>
                        <a:buNone/>
                      </a:pPr>
                      <a:r>
                        <a:rPr lang="en-US" sz="1500"/>
                        <a:t>2(1 Senior developer+1 junior developer)</a:t>
                      </a:r>
                      <a:endParaRPr sz="1500"/>
                    </a:p>
                  </a:txBody>
                  <a:tcPr marT="45725" marB="45725" marR="91450" marL="91450" anchor="ctr"/>
                </a:tc>
                <a:tc>
                  <a:txBody>
                    <a:bodyPr/>
                    <a:lstStyle/>
                    <a:p>
                      <a:pPr indent="0" lvl="0" marL="0" marR="0" rtl="0" algn="ctr">
                        <a:spcBef>
                          <a:spcPts val="0"/>
                        </a:spcBef>
                        <a:spcAft>
                          <a:spcPts val="0"/>
                        </a:spcAft>
                        <a:buNone/>
                      </a:pPr>
                      <a:r>
                        <a:rPr lang="en-US" sz="1500"/>
                        <a:t>360hrs</a:t>
                      </a:r>
                      <a:endParaRPr sz="1500"/>
                    </a:p>
                    <a:p>
                      <a:pPr indent="0" lvl="0" marL="0" marR="0" rtl="0" algn="ctr">
                        <a:spcBef>
                          <a:spcPts val="0"/>
                        </a:spcBef>
                        <a:spcAft>
                          <a:spcPts val="0"/>
                        </a:spcAft>
                        <a:buClr>
                          <a:srgbClr val="000000"/>
                        </a:buClr>
                        <a:buSzPts val="1400"/>
                        <a:buFont typeface="Arial"/>
                        <a:buNone/>
                      </a:pPr>
                      <a:r>
                        <a:rPr lang="en-US" sz="1500"/>
                        <a:t>(8hrs/day)</a:t>
                      </a:r>
                      <a:endParaRPr sz="1500"/>
                    </a:p>
                  </a:txBody>
                  <a:tcPr marT="45725" marB="45725" marR="91450" marL="91450" anchor="ctr"/>
                </a:tc>
              </a:tr>
              <a:tr h="569350">
                <a:tc>
                  <a:txBody>
                    <a:bodyPr/>
                    <a:lstStyle/>
                    <a:p>
                      <a:pPr indent="0" lvl="0" marL="0" marR="0" rtl="0" algn="l">
                        <a:lnSpc>
                          <a:spcPct val="100000"/>
                        </a:lnSpc>
                        <a:spcBef>
                          <a:spcPts val="0"/>
                        </a:spcBef>
                        <a:spcAft>
                          <a:spcPts val="0"/>
                        </a:spcAft>
                        <a:buClr>
                          <a:srgbClr val="000000"/>
                        </a:buClr>
                        <a:buSzPts val="1400"/>
                        <a:buFont typeface="Arial"/>
                        <a:buNone/>
                      </a:pPr>
                      <a:r>
                        <a:rPr lang="en-US" sz="1500"/>
                        <a:t>Flutter UI/UX developer (Planning, Designing, Implementation)</a:t>
                      </a:r>
                      <a:endParaRPr sz="1500"/>
                    </a:p>
                    <a:p>
                      <a:pPr indent="0" lvl="0" marL="0" marR="0" rtl="0" algn="l">
                        <a:spcBef>
                          <a:spcPts val="0"/>
                        </a:spcBef>
                        <a:spcAft>
                          <a:spcPts val="0"/>
                        </a:spcAft>
                        <a:buClr>
                          <a:srgbClr val="000000"/>
                        </a:buClr>
                        <a:buSzPts val="1400"/>
                        <a:buFont typeface="Arial"/>
                        <a:buNone/>
                      </a:pPr>
                      <a:r>
                        <a:t/>
                      </a:r>
                      <a:endParaRPr sz="1500"/>
                    </a:p>
                  </a:txBody>
                  <a:tcPr marT="45725" marB="45725" marR="91450" marL="91450" anchor="ctr"/>
                </a:tc>
                <a:tc>
                  <a:txBody>
                    <a:bodyPr/>
                    <a:lstStyle/>
                    <a:p>
                      <a:pPr indent="0" lvl="0" marL="0" marR="0" rtl="0" algn="ctr">
                        <a:spcBef>
                          <a:spcPts val="0"/>
                        </a:spcBef>
                        <a:spcAft>
                          <a:spcPts val="0"/>
                        </a:spcAft>
                        <a:buClr>
                          <a:srgbClr val="000000"/>
                        </a:buClr>
                        <a:buSzPts val="1400"/>
                        <a:buFont typeface="Arial"/>
                        <a:buNone/>
                      </a:pPr>
                      <a:r>
                        <a:rPr lang="en-US" sz="1500"/>
                        <a:t>1 </a:t>
                      </a:r>
                      <a:endParaRPr sz="1500"/>
                    </a:p>
                  </a:txBody>
                  <a:tcPr marT="45725" marB="45725" marR="91450" marL="91450" anchor="ctr"/>
                </a:tc>
                <a:tc>
                  <a:txBody>
                    <a:bodyPr/>
                    <a:lstStyle/>
                    <a:p>
                      <a:pPr indent="0" lvl="0" marL="0" marR="0" rtl="0" algn="ctr">
                        <a:spcBef>
                          <a:spcPts val="0"/>
                        </a:spcBef>
                        <a:spcAft>
                          <a:spcPts val="0"/>
                        </a:spcAft>
                        <a:buClr>
                          <a:srgbClr val="000000"/>
                        </a:buClr>
                        <a:buSzPts val="1400"/>
                        <a:buFont typeface="Arial"/>
                        <a:buNone/>
                      </a:pPr>
                      <a:r>
                        <a:rPr lang="en-US" sz="1500"/>
                        <a:t>128hrs</a:t>
                      </a:r>
                      <a:endParaRPr sz="1500"/>
                    </a:p>
                    <a:p>
                      <a:pPr indent="0" lvl="0" marL="0" marR="0" rtl="0" algn="ctr">
                        <a:spcBef>
                          <a:spcPts val="0"/>
                        </a:spcBef>
                        <a:spcAft>
                          <a:spcPts val="0"/>
                        </a:spcAft>
                        <a:buClr>
                          <a:srgbClr val="000000"/>
                        </a:buClr>
                        <a:buSzPts val="1400"/>
                        <a:buFont typeface="Arial"/>
                        <a:buNone/>
                      </a:pPr>
                      <a:r>
                        <a:rPr lang="en-US" sz="1500"/>
                        <a:t>(8hrs/day)</a:t>
                      </a:r>
                      <a:endParaRPr sz="1500"/>
                    </a:p>
                  </a:txBody>
                  <a:tcPr marT="45725" marB="45725" marR="91450" marL="91450" anchor="ctr"/>
                </a:tc>
              </a:tr>
              <a:tr h="569350">
                <a:tc>
                  <a:txBody>
                    <a:bodyPr/>
                    <a:lstStyle/>
                    <a:p>
                      <a:pPr indent="0" lvl="0" marL="0" marR="0" rtl="0" algn="l">
                        <a:spcBef>
                          <a:spcPts val="0"/>
                        </a:spcBef>
                        <a:spcAft>
                          <a:spcPts val="0"/>
                        </a:spcAft>
                        <a:buClr>
                          <a:srgbClr val="000000"/>
                        </a:buClr>
                        <a:buSzPts val="1400"/>
                        <a:buFont typeface="Arial"/>
                        <a:buNone/>
                      </a:pPr>
                      <a:r>
                        <a:rPr lang="en-US" sz="1500"/>
                        <a:t>Integration and testing</a:t>
                      </a:r>
                      <a:endParaRPr sz="1500"/>
                    </a:p>
                  </a:txBody>
                  <a:tcPr marT="45725" marB="45725" marR="91450" marL="91450" anchor="ctr"/>
                </a:tc>
                <a:tc>
                  <a:txBody>
                    <a:bodyPr/>
                    <a:lstStyle/>
                    <a:p>
                      <a:pPr indent="0" lvl="0" marL="0" marR="0" rtl="0" algn="ctr">
                        <a:spcBef>
                          <a:spcPts val="0"/>
                        </a:spcBef>
                        <a:spcAft>
                          <a:spcPts val="0"/>
                        </a:spcAft>
                        <a:buClr>
                          <a:srgbClr val="000000"/>
                        </a:buClr>
                        <a:buSzPts val="1400"/>
                        <a:buFont typeface="Arial"/>
                        <a:buNone/>
                      </a:pPr>
                      <a:r>
                        <a:rPr lang="en-US" sz="1500"/>
                        <a:t>1</a:t>
                      </a:r>
                      <a:endParaRPr sz="1500"/>
                    </a:p>
                  </a:txBody>
                  <a:tcPr marT="45725" marB="45725" marR="91450" marL="91450" anchor="ctr"/>
                </a:tc>
                <a:tc>
                  <a:txBody>
                    <a:bodyPr/>
                    <a:lstStyle/>
                    <a:p>
                      <a:pPr indent="0" lvl="0" marL="0" marR="0" rtl="0" algn="ctr">
                        <a:spcBef>
                          <a:spcPts val="0"/>
                        </a:spcBef>
                        <a:spcAft>
                          <a:spcPts val="0"/>
                        </a:spcAft>
                        <a:buClr>
                          <a:srgbClr val="000000"/>
                        </a:buClr>
                        <a:buSzPts val="1400"/>
                        <a:buFont typeface="Arial"/>
                        <a:buNone/>
                      </a:pPr>
                      <a:r>
                        <a:rPr lang="en-US" sz="1500"/>
                        <a:t>40hrs</a:t>
                      </a:r>
                      <a:endParaRPr sz="1500"/>
                    </a:p>
                    <a:p>
                      <a:pPr indent="0" lvl="0" marL="0" marR="0" rtl="0" algn="ctr">
                        <a:spcBef>
                          <a:spcPts val="0"/>
                        </a:spcBef>
                        <a:spcAft>
                          <a:spcPts val="0"/>
                        </a:spcAft>
                        <a:buClr>
                          <a:srgbClr val="000000"/>
                        </a:buClr>
                        <a:buSzPts val="1400"/>
                        <a:buFont typeface="Arial"/>
                        <a:buNone/>
                      </a:pPr>
                      <a:r>
                        <a:rPr lang="en-US" sz="1500"/>
                        <a:t>(8hrs/day)</a:t>
                      </a:r>
                      <a:endParaRPr sz="1500"/>
                    </a:p>
                  </a:txBody>
                  <a:tcPr marT="45725" marB="45725" marR="91450" marL="91450" anchor="ctr"/>
                </a:tc>
              </a:tr>
              <a:tr h="569350">
                <a:tc>
                  <a:txBody>
                    <a:bodyPr/>
                    <a:lstStyle/>
                    <a:p>
                      <a:pPr indent="0" lvl="0" marL="0" marR="0" rtl="0" algn="l">
                        <a:spcBef>
                          <a:spcPts val="0"/>
                        </a:spcBef>
                        <a:spcAft>
                          <a:spcPts val="0"/>
                        </a:spcAft>
                        <a:buClr>
                          <a:srgbClr val="000000"/>
                        </a:buClr>
                        <a:buSzPts val="1400"/>
                        <a:buFont typeface="Arial"/>
                        <a:buNone/>
                      </a:pPr>
                      <a:r>
                        <a:rPr lang="en-US" sz="1500"/>
                        <a:t>App Testing(manual)</a:t>
                      </a:r>
                      <a:endParaRPr sz="1500"/>
                    </a:p>
                  </a:txBody>
                  <a:tcPr marT="45725" marB="45725" marR="91450" marL="91450" anchor="ctr"/>
                </a:tc>
                <a:tc>
                  <a:txBody>
                    <a:bodyPr/>
                    <a:lstStyle/>
                    <a:p>
                      <a:pPr indent="0" lvl="0" marL="0" marR="0" rtl="0" algn="ctr">
                        <a:spcBef>
                          <a:spcPts val="0"/>
                        </a:spcBef>
                        <a:spcAft>
                          <a:spcPts val="0"/>
                        </a:spcAft>
                        <a:buClr>
                          <a:srgbClr val="000000"/>
                        </a:buClr>
                        <a:buSzPts val="1400"/>
                        <a:buFont typeface="Arial"/>
                        <a:buNone/>
                      </a:pPr>
                      <a:r>
                        <a:rPr lang="en-US" sz="1500"/>
                        <a:t>1</a:t>
                      </a:r>
                      <a:endParaRPr sz="1500"/>
                    </a:p>
                  </a:txBody>
                  <a:tcPr marT="45725" marB="45725" marR="91450" marL="91450" anchor="ctr"/>
                </a:tc>
                <a:tc>
                  <a:txBody>
                    <a:bodyPr/>
                    <a:lstStyle/>
                    <a:p>
                      <a:pPr indent="0" lvl="0" marL="0" marR="0" rtl="0" algn="ctr">
                        <a:spcBef>
                          <a:spcPts val="0"/>
                        </a:spcBef>
                        <a:spcAft>
                          <a:spcPts val="0"/>
                        </a:spcAft>
                        <a:buClr>
                          <a:srgbClr val="000000"/>
                        </a:buClr>
                        <a:buSzPts val="1400"/>
                        <a:buFont typeface="Arial"/>
                        <a:buNone/>
                      </a:pPr>
                      <a:r>
                        <a:rPr lang="en-US" sz="1500"/>
                        <a:t>40hrs </a:t>
                      </a:r>
                      <a:endParaRPr sz="1500"/>
                    </a:p>
                    <a:p>
                      <a:pPr indent="0" lvl="0" marL="0" marR="0" rtl="0" algn="ctr">
                        <a:spcBef>
                          <a:spcPts val="0"/>
                        </a:spcBef>
                        <a:spcAft>
                          <a:spcPts val="0"/>
                        </a:spcAft>
                        <a:buClr>
                          <a:srgbClr val="000000"/>
                        </a:buClr>
                        <a:buSzPts val="1400"/>
                        <a:buFont typeface="Arial"/>
                        <a:buNone/>
                      </a:pPr>
                      <a:r>
                        <a:rPr lang="en-US" sz="1500"/>
                        <a:t>(8hrs/day)</a:t>
                      </a:r>
                      <a:endParaRPr sz="1500"/>
                    </a:p>
                  </a:txBody>
                  <a:tcPr marT="45725" marB="45725" marR="91450" marL="91450" anchor="ctr"/>
                </a:tc>
              </a:tr>
              <a:tr h="574375">
                <a:tc>
                  <a:txBody>
                    <a:bodyPr/>
                    <a:lstStyle/>
                    <a:p>
                      <a:pPr indent="0" lvl="0" marL="0" marR="0" rtl="0" algn="l">
                        <a:spcBef>
                          <a:spcPts val="0"/>
                        </a:spcBef>
                        <a:spcAft>
                          <a:spcPts val="0"/>
                        </a:spcAft>
                        <a:buClr>
                          <a:srgbClr val="F2F2F2"/>
                        </a:buClr>
                        <a:buSzPts val="1400"/>
                        <a:buFont typeface="Arial"/>
                        <a:buNone/>
                      </a:pPr>
                      <a:r>
                        <a:rPr b="1" lang="en-US" sz="2400">
                          <a:solidFill>
                            <a:srgbClr val="F2F2F2"/>
                          </a:solidFill>
                        </a:rPr>
                        <a:t>TOTAL </a:t>
                      </a:r>
                      <a:endParaRPr sz="2400"/>
                    </a:p>
                  </a:txBody>
                  <a:tcPr marT="45725" marB="45725" marR="91450" marL="91450" anchor="ctr">
                    <a:solidFill>
                      <a:srgbClr val="0070C0"/>
                    </a:solidFill>
                  </a:tcPr>
                </a:tc>
                <a:tc>
                  <a:txBody>
                    <a:bodyPr/>
                    <a:lstStyle/>
                    <a:p>
                      <a:pPr indent="0" lvl="0" marL="0" marR="0" rtl="0" algn="l">
                        <a:spcBef>
                          <a:spcPts val="0"/>
                        </a:spcBef>
                        <a:spcAft>
                          <a:spcPts val="0"/>
                        </a:spcAft>
                        <a:buClr>
                          <a:srgbClr val="F2F2F2"/>
                        </a:buClr>
                        <a:buSzPts val="1400"/>
                        <a:buFont typeface="Arial"/>
                        <a:buNone/>
                      </a:pPr>
                      <a:r>
                        <a:rPr b="1" lang="en-US" sz="2400">
                          <a:solidFill>
                            <a:srgbClr val="F2F2F2"/>
                          </a:solidFill>
                        </a:rPr>
                        <a:t>6</a:t>
                      </a:r>
                      <a:endParaRPr sz="2400"/>
                    </a:p>
                  </a:txBody>
                  <a:tcPr marT="45725" marB="45725" marR="91450" marL="91450" anchor="ctr">
                    <a:solidFill>
                      <a:srgbClr val="0070C0"/>
                    </a:solidFill>
                  </a:tcPr>
                </a:tc>
                <a:tc>
                  <a:txBody>
                    <a:bodyPr/>
                    <a:lstStyle/>
                    <a:p>
                      <a:pPr indent="0" lvl="0" marL="0" marR="0" rtl="0" algn="ctr">
                        <a:spcBef>
                          <a:spcPts val="0"/>
                        </a:spcBef>
                        <a:spcAft>
                          <a:spcPts val="0"/>
                        </a:spcAft>
                        <a:buClr>
                          <a:srgbClr val="F2F2F2"/>
                        </a:buClr>
                        <a:buSzPts val="1400"/>
                        <a:buFont typeface="Arial"/>
                        <a:buNone/>
                      </a:pPr>
                      <a:r>
                        <a:rPr b="1" lang="en-US" sz="2400">
                          <a:solidFill>
                            <a:srgbClr val="F2F2F2"/>
                          </a:solidFill>
                        </a:rPr>
                        <a:t>752 hours</a:t>
                      </a:r>
                      <a:endParaRPr sz="2400"/>
                    </a:p>
                  </a:txBody>
                  <a:tcPr marT="45725" marB="45725" marR="91450" marL="91450" anchor="ctr">
                    <a:solidFill>
                      <a:srgbClr val="0070C0"/>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b="0" i="0" lang="en-US" sz="1200" u="none" cap="none" strike="noStrike">
                <a:solidFill>
                  <a:srgbClr val="888888"/>
                </a:solidFill>
                <a:latin typeface="Arial"/>
                <a:ea typeface="Arial"/>
                <a:cs typeface="Arial"/>
                <a:sym typeface="Arial"/>
              </a:rPr>
              <a:t>Concepts Consulting</a:t>
            </a:r>
            <a:endParaRPr/>
          </a:p>
        </p:txBody>
      </p:sp>
      <p:sp>
        <p:nvSpPr>
          <p:cNvPr id="389" name="Google Shape;389;p2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390" name="Google Shape;390;p28"/>
          <p:cNvSpPr/>
          <p:nvPr/>
        </p:nvSpPr>
        <p:spPr>
          <a:xfrm>
            <a:off x="0" y="0"/>
            <a:ext cx="12192000" cy="365100"/>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91" name="Google Shape;391;p28"/>
          <p:cNvSpPr/>
          <p:nvPr/>
        </p:nvSpPr>
        <p:spPr>
          <a:xfrm>
            <a:off x="192983" y="415925"/>
            <a:ext cx="10751700" cy="591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600"/>
              <a:buFont typeface="Arial"/>
              <a:buNone/>
            </a:pPr>
            <a:r>
              <a:rPr b="1" lang="en-US" sz="3600"/>
              <a:t>Pricing: Estimation</a:t>
            </a:r>
            <a:endParaRPr b="1" i="0" sz="3600" u="none" cap="none" strike="noStrike">
              <a:solidFill>
                <a:srgbClr val="000000"/>
              </a:solidFill>
              <a:highlight>
                <a:srgbClr val="FFFF00"/>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b="0" i="0" lang="en-US" sz="1200" u="none" cap="none" strike="noStrike">
                <a:solidFill>
                  <a:srgbClr val="888888"/>
                </a:solidFill>
                <a:latin typeface="Arial"/>
                <a:ea typeface="Arial"/>
                <a:cs typeface="Arial"/>
                <a:sym typeface="Arial"/>
              </a:rPr>
              <a:t>Concepts Consulting</a:t>
            </a:r>
            <a:endParaRPr/>
          </a:p>
        </p:txBody>
      </p:sp>
      <p:sp>
        <p:nvSpPr>
          <p:cNvPr id="397" name="Google Shape;39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398" name="Google Shape;398;p29"/>
          <p:cNvSpPr/>
          <p:nvPr/>
        </p:nvSpPr>
        <p:spPr>
          <a:xfrm>
            <a:off x="0" y="0"/>
            <a:ext cx="12192000" cy="365125"/>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99" name="Google Shape;399;p29"/>
          <p:cNvSpPr/>
          <p:nvPr/>
        </p:nvSpPr>
        <p:spPr>
          <a:xfrm>
            <a:off x="195209" y="334416"/>
            <a:ext cx="10749370" cy="59093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600"/>
              <a:buFont typeface="Arial"/>
              <a:buNone/>
            </a:pPr>
            <a:r>
              <a:rPr b="1" i="0" lang="en-US" sz="3600" u="none" cap="none" strike="noStrike">
                <a:solidFill>
                  <a:srgbClr val="000000"/>
                </a:solidFill>
                <a:latin typeface="Arial"/>
                <a:ea typeface="Arial"/>
                <a:cs typeface="Arial"/>
                <a:sym typeface="Arial"/>
              </a:rPr>
              <a:t>Key Assumptions</a:t>
            </a:r>
            <a:endParaRPr/>
          </a:p>
        </p:txBody>
      </p:sp>
      <p:sp>
        <p:nvSpPr>
          <p:cNvPr id="400" name="Google Shape;400;p29"/>
          <p:cNvSpPr/>
          <p:nvPr/>
        </p:nvSpPr>
        <p:spPr>
          <a:xfrm>
            <a:off x="622850" y="6053209"/>
            <a:ext cx="178905" cy="268356"/>
          </a:xfrm>
          <a:prstGeom prst="star5">
            <a:avLst>
              <a:gd fmla="val 19098" name="adj"/>
              <a:gd fmla="val 105146" name="hf"/>
              <a:gd fmla="val 110557" name="vf"/>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01" name="Google Shape;401;p29"/>
          <p:cNvSpPr txBox="1"/>
          <p:nvPr/>
        </p:nvSpPr>
        <p:spPr>
          <a:xfrm>
            <a:off x="788505" y="6064444"/>
            <a:ext cx="96552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Sprint Demo</a:t>
            </a:r>
            <a:endParaRPr/>
          </a:p>
        </p:txBody>
      </p:sp>
      <p:sp>
        <p:nvSpPr>
          <p:cNvPr id="402" name="Google Shape;402;p29"/>
          <p:cNvSpPr/>
          <p:nvPr/>
        </p:nvSpPr>
        <p:spPr>
          <a:xfrm>
            <a:off x="632789" y="6429430"/>
            <a:ext cx="178905" cy="268356"/>
          </a:xfrm>
          <a:prstGeom prst="star5">
            <a:avLst>
              <a:gd fmla="val 19098" name="adj"/>
              <a:gd fmla="val 105146" name="hf"/>
              <a:gd fmla="val 110557" name="vf"/>
            </a:avLst>
          </a:prstGeom>
          <a:solidFill>
            <a:srgbClr val="00B050"/>
          </a:solidFill>
          <a:ln cap="flat" cmpd="sng" w="127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03" name="Google Shape;403;p29"/>
          <p:cNvSpPr txBox="1"/>
          <p:nvPr/>
        </p:nvSpPr>
        <p:spPr>
          <a:xfrm>
            <a:off x="798444" y="6440665"/>
            <a:ext cx="1695529"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Arial"/>
                <a:ea typeface="Arial"/>
                <a:cs typeface="Arial"/>
                <a:sym typeface="Arial"/>
              </a:rPr>
              <a:t>Project Launch / Go Live</a:t>
            </a:r>
            <a:endParaRPr/>
          </a:p>
        </p:txBody>
      </p:sp>
      <p:graphicFrame>
        <p:nvGraphicFramePr>
          <p:cNvPr id="404" name="Google Shape;404;p29"/>
          <p:cNvGraphicFramePr/>
          <p:nvPr/>
        </p:nvGraphicFramePr>
        <p:xfrm>
          <a:off x="2032000" y="1445696"/>
          <a:ext cx="3000000" cy="3000000"/>
        </p:xfrm>
        <a:graphic>
          <a:graphicData uri="http://schemas.openxmlformats.org/drawingml/2006/table">
            <a:tbl>
              <a:tblPr bandRow="1" firstRow="1">
                <a:noFill/>
                <a:tableStyleId>{0F75E58A-5E6B-4A5E-B92A-65DA5C0789F3}</a:tableStyleId>
              </a:tblPr>
              <a:tblGrid>
                <a:gridCol w="8128000"/>
              </a:tblGrid>
              <a:tr h="370850">
                <a:tc>
                  <a:txBody>
                    <a:bodyPr/>
                    <a:lstStyle/>
                    <a:p>
                      <a:pPr indent="0" lvl="0" marL="0" marR="0" rtl="0" algn="l">
                        <a:spcBef>
                          <a:spcPts val="0"/>
                        </a:spcBef>
                        <a:spcAft>
                          <a:spcPts val="0"/>
                        </a:spcAft>
                        <a:buNone/>
                      </a:pPr>
                      <a:r>
                        <a:rPr b="0" lang="en-US" sz="1800" u="none" cap="none" strike="noStrike"/>
                        <a:t>Software Licensing and cloud infrastructure cost will be owned by DropMusic</a:t>
                      </a:r>
                      <a:endParaRPr b="0" sz="1800"/>
                    </a:p>
                  </a:txBody>
                  <a:tcPr marT="45725" marB="45725" marR="91450" marL="91450"/>
                </a:tc>
              </a:tr>
              <a:tr h="370850">
                <a:tc>
                  <a:txBody>
                    <a:bodyPr/>
                    <a:lstStyle/>
                    <a:p>
                      <a:pPr indent="0" lvl="0" marL="0" marR="0" rtl="0" algn="l">
                        <a:spcBef>
                          <a:spcPts val="0"/>
                        </a:spcBef>
                        <a:spcAft>
                          <a:spcPts val="0"/>
                        </a:spcAft>
                        <a:buNone/>
                      </a:pPr>
                      <a:r>
                        <a:rPr lang="en-US" sz="1800"/>
                        <a:t>All the required APIs from the backend will be provided</a:t>
                      </a:r>
                      <a:endParaRPr/>
                    </a:p>
                  </a:txBody>
                  <a:tcPr marT="45725" marB="45725" marR="91450" marL="91450"/>
                </a:tc>
              </a:tr>
              <a:tr h="370850">
                <a:tc>
                  <a:txBody>
                    <a:bodyPr/>
                    <a:lstStyle/>
                    <a:p>
                      <a:pPr indent="0" lvl="0" marL="0" marR="0" rtl="0" algn="l">
                        <a:spcBef>
                          <a:spcPts val="0"/>
                        </a:spcBef>
                        <a:spcAft>
                          <a:spcPts val="0"/>
                        </a:spcAft>
                        <a:buNone/>
                      </a:pPr>
                      <a:r>
                        <a:rPr lang="en-US" sz="1800"/>
                        <a:t>Stretch goals requirements are not part of the scope and estimation</a:t>
                      </a:r>
                      <a:endParaRPr/>
                    </a:p>
                  </a:txBody>
                  <a:tcPr marT="45725" marB="45725" marR="91450" marL="91450"/>
                </a:tc>
              </a:tr>
              <a:tr h="370850">
                <a:tc>
                  <a:txBody>
                    <a:bodyPr/>
                    <a:lstStyle/>
                    <a:p>
                      <a:pPr indent="0" lvl="0" marL="0" marR="0" rtl="0" algn="l">
                        <a:spcBef>
                          <a:spcPts val="0"/>
                        </a:spcBef>
                        <a:spcAft>
                          <a:spcPts val="0"/>
                        </a:spcAft>
                        <a:buNone/>
                      </a:pPr>
                      <a:r>
                        <a:rPr lang="en-US" sz="1800"/>
                        <a:t>Privacy Policy and legislations requirement will be owned by _____________</a:t>
                      </a:r>
                      <a:endParaRPr/>
                    </a:p>
                  </a:txBody>
                  <a:tcPr marT="45725" marB="45725" marR="91450" marL="91450"/>
                </a:tc>
              </a:tr>
              <a:tr h="370850">
                <a:tc>
                  <a:txBody>
                    <a:bodyPr/>
                    <a:lstStyle/>
                    <a:p>
                      <a:pPr indent="0" lvl="0" marL="0" marR="0" rtl="0" algn="l">
                        <a:spcBef>
                          <a:spcPts val="0"/>
                        </a:spcBef>
                        <a:spcAft>
                          <a:spcPts val="0"/>
                        </a:spcAft>
                        <a:buNone/>
                      </a:pPr>
                      <a:r>
                        <a:rPr lang="en-US" sz="1800"/>
                        <a:t>Data Security and encryption requirement will be owned by ______________</a:t>
                      </a:r>
                      <a:endParaRPr/>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b="0" i="0" lang="en-US" sz="1200" u="none" cap="none" strike="noStrike">
                <a:solidFill>
                  <a:srgbClr val="888888"/>
                </a:solidFill>
                <a:latin typeface="Arial"/>
                <a:ea typeface="Arial"/>
                <a:cs typeface="Arial"/>
                <a:sym typeface="Arial"/>
              </a:rPr>
              <a:t>Concepts Consulting</a:t>
            </a:r>
            <a:endParaRPr/>
          </a:p>
        </p:txBody>
      </p:sp>
      <p:sp>
        <p:nvSpPr>
          <p:cNvPr id="410" name="Google Shape;41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411" name="Google Shape;411;p30"/>
          <p:cNvSpPr/>
          <p:nvPr/>
        </p:nvSpPr>
        <p:spPr>
          <a:xfrm>
            <a:off x="0" y="0"/>
            <a:ext cx="12192000" cy="365125"/>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12" name="Google Shape;412;p30"/>
          <p:cNvSpPr/>
          <p:nvPr/>
        </p:nvSpPr>
        <p:spPr>
          <a:xfrm>
            <a:off x="195209" y="334416"/>
            <a:ext cx="10749370" cy="59093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600"/>
              <a:buFont typeface="Arial"/>
              <a:buNone/>
            </a:pPr>
            <a:r>
              <a:rPr b="1" i="0" lang="en-US" sz="3600" u="none" cap="none" strike="noStrike">
                <a:solidFill>
                  <a:srgbClr val="000000"/>
                </a:solidFill>
                <a:latin typeface="Arial"/>
                <a:ea typeface="Arial"/>
                <a:cs typeface="Arial"/>
                <a:sym typeface="Arial"/>
              </a:rPr>
              <a:t>Q&amp;A</a:t>
            </a:r>
            <a:endParaRPr/>
          </a:p>
        </p:txBody>
      </p:sp>
      <p:graphicFrame>
        <p:nvGraphicFramePr>
          <p:cNvPr id="413" name="Google Shape;413;p30"/>
          <p:cNvGraphicFramePr/>
          <p:nvPr/>
        </p:nvGraphicFramePr>
        <p:xfrm>
          <a:off x="1209718" y="839866"/>
          <a:ext cx="3000000" cy="3000000"/>
        </p:xfrm>
        <a:graphic>
          <a:graphicData uri="http://schemas.openxmlformats.org/drawingml/2006/table">
            <a:tbl>
              <a:tblPr>
                <a:noFill/>
                <a:tableStyleId>{2CEE1A8C-8F27-4C80-90C5-8CAA490444C7}</a:tableStyleId>
              </a:tblPr>
              <a:tblGrid>
                <a:gridCol w="10082525"/>
              </a:tblGrid>
              <a:tr h="548650">
                <a:tc>
                  <a:txBody>
                    <a:bodyPr/>
                    <a:lstStyle/>
                    <a:p>
                      <a:pPr indent="-285750" lvl="0" marL="285750" marR="0" rtl="0" algn="l">
                        <a:spcBef>
                          <a:spcPts val="0"/>
                        </a:spcBef>
                        <a:spcAft>
                          <a:spcPts val="0"/>
                        </a:spcAft>
                        <a:buClr>
                          <a:schemeClr val="dk1"/>
                        </a:buClr>
                        <a:buSzPts val="1400"/>
                        <a:buFont typeface="Arial"/>
                        <a:buChar char="•"/>
                      </a:pPr>
                      <a:r>
                        <a:rPr b="0" i="0" lang="en-US" sz="1400">
                          <a:solidFill>
                            <a:schemeClr val="dk1"/>
                          </a:solidFill>
                          <a:latin typeface="Arial"/>
                          <a:ea typeface="Arial"/>
                          <a:cs typeface="Arial"/>
                          <a:sym typeface="Arial"/>
                        </a:rPr>
                        <a:t>Spotify subscription is required to access through developer account?  DropMusic Subscription on top of the Spotify Subscription.</a:t>
                      </a:r>
                      <a:endParaRPr/>
                    </a:p>
                    <a:p>
                      <a:pPr indent="-285750" lvl="1" marL="7429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That’s right!</a:t>
                      </a:r>
                      <a:endParaRPr/>
                    </a:p>
                    <a:p>
                      <a:pPr indent="-285750" lvl="0" marL="285750" marR="0" rtl="0" algn="l">
                        <a:spcBef>
                          <a:spcPts val="0"/>
                        </a:spcBef>
                        <a:spcAft>
                          <a:spcPts val="0"/>
                        </a:spcAft>
                        <a:buClr>
                          <a:schemeClr val="dk1"/>
                        </a:buClr>
                        <a:buSzPts val="1400"/>
                        <a:buFont typeface="Arial"/>
                        <a:buChar char="•"/>
                      </a:pPr>
                      <a:r>
                        <a:rPr b="0" i="0" lang="en-US" sz="1400">
                          <a:solidFill>
                            <a:schemeClr val="dk1"/>
                          </a:solidFill>
                          <a:latin typeface="Arial"/>
                          <a:ea typeface="Arial"/>
                          <a:cs typeface="Arial"/>
                          <a:sym typeface="Arial"/>
                        </a:rPr>
                        <a:t>What are the roles of Product management and Product owner?</a:t>
                      </a:r>
                      <a:endParaRPr/>
                    </a:p>
                    <a:p>
                      <a:pPr indent="-285750" lvl="1" marL="7429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Work with Product Owner and cascade the requirement to the team</a:t>
                      </a:r>
                      <a:endParaRPr/>
                    </a:p>
                    <a:p>
                      <a:pPr indent="-285750" lvl="0" marL="285750" marR="0" rtl="0" algn="l">
                        <a:spcBef>
                          <a:spcPts val="0"/>
                        </a:spcBef>
                        <a:spcAft>
                          <a:spcPts val="0"/>
                        </a:spcAft>
                        <a:buClr>
                          <a:schemeClr val="dk1"/>
                        </a:buClr>
                        <a:buSzPts val="1400"/>
                        <a:buFont typeface="Arial"/>
                        <a:buChar char="•"/>
                      </a:pPr>
                      <a:r>
                        <a:rPr b="0" i="0" lang="en-US" sz="1400">
                          <a:solidFill>
                            <a:schemeClr val="dk1"/>
                          </a:solidFill>
                          <a:latin typeface="Arial"/>
                          <a:ea typeface="Arial"/>
                          <a:cs typeface="Arial"/>
                          <a:sym typeface="Arial"/>
                        </a:rPr>
                        <a:t>What are the different activities involved in Copy writing?</a:t>
                      </a:r>
                      <a:endParaRPr/>
                    </a:p>
                    <a:p>
                      <a:pPr indent="-285750" lvl="1" marL="7429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Limited to the language inside the app (Labels)</a:t>
                      </a:r>
                      <a:endParaRPr/>
                    </a:p>
                    <a:p>
                      <a:pPr indent="-285750" lvl="0" marL="285750" marR="0" rtl="0" algn="l">
                        <a:spcBef>
                          <a:spcPts val="0"/>
                        </a:spcBef>
                        <a:spcAft>
                          <a:spcPts val="0"/>
                        </a:spcAft>
                        <a:buClr>
                          <a:schemeClr val="dk1"/>
                        </a:buClr>
                        <a:buSzPts val="1400"/>
                        <a:buFont typeface="Arial"/>
                        <a:buChar char="•"/>
                      </a:pPr>
                      <a:r>
                        <a:rPr b="0" i="0" lang="en-US" sz="1400">
                          <a:solidFill>
                            <a:schemeClr val="dk1"/>
                          </a:solidFill>
                          <a:latin typeface="Arial"/>
                          <a:ea typeface="Arial"/>
                          <a:cs typeface="Arial"/>
                          <a:sym typeface="Arial"/>
                        </a:rPr>
                        <a:t>Push Notifications – Does once user can login using the same credentials in multiple devices</a:t>
                      </a:r>
                      <a:endParaRPr/>
                    </a:p>
                    <a:p>
                      <a:pPr indent="-285750" lvl="1" marL="7429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Open for single device login / multiple device login, depends on our recommendation for the MVP.</a:t>
                      </a:r>
                      <a:endParaRPr/>
                    </a:p>
                    <a:p>
                      <a:pPr indent="-285750" lvl="0" marL="285750" marR="0" rtl="0" algn="l">
                        <a:spcBef>
                          <a:spcPts val="0"/>
                        </a:spcBef>
                        <a:spcAft>
                          <a:spcPts val="0"/>
                        </a:spcAft>
                        <a:buClr>
                          <a:schemeClr val="dk1"/>
                        </a:buClr>
                        <a:buSzPts val="1400"/>
                        <a:buFont typeface="Arial"/>
                        <a:buChar char="•"/>
                      </a:pPr>
                      <a:r>
                        <a:rPr b="0" i="0" lang="en-US" sz="1400">
                          <a:solidFill>
                            <a:schemeClr val="dk1"/>
                          </a:solidFill>
                          <a:latin typeface="Arial"/>
                          <a:ea typeface="Arial"/>
                          <a:cs typeface="Arial"/>
                          <a:sym typeface="Arial"/>
                        </a:rPr>
                        <a:t>To Confirm, No streaming performed by Drop Music directly, correct?</a:t>
                      </a:r>
                      <a:endParaRPr/>
                    </a:p>
                    <a:p>
                      <a:pPr indent="-285750" lvl="1" marL="7429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That’s right!</a:t>
                      </a:r>
                      <a:endParaRPr/>
                    </a:p>
                    <a:p>
                      <a:pPr indent="-285750" lvl="0" marL="285750" marR="0" rtl="0" algn="l">
                        <a:spcBef>
                          <a:spcPts val="0"/>
                        </a:spcBef>
                        <a:spcAft>
                          <a:spcPts val="0"/>
                        </a:spcAft>
                        <a:buClr>
                          <a:schemeClr val="dk1"/>
                        </a:buClr>
                        <a:buSzPts val="1400"/>
                        <a:buFont typeface="Arial"/>
                        <a:buChar char="•"/>
                      </a:pPr>
                      <a:r>
                        <a:rPr b="0" i="0" lang="en-US" sz="1400">
                          <a:solidFill>
                            <a:schemeClr val="dk1"/>
                          </a:solidFill>
                          <a:latin typeface="Arial"/>
                          <a:ea typeface="Arial"/>
                          <a:cs typeface="Arial"/>
                          <a:sym typeface="Arial"/>
                        </a:rPr>
                        <a:t>Embedded Spotify Audio and YouTube Video Player using their respective libraries ? Spotify doesn’t have out of the box support for React native. Can be used only through tweaking the Android base code </a:t>
                      </a:r>
                      <a:endParaRPr/>
                    </a:p>
                    <a:p>
                      <a:pPr indent="-285750" lvl="1" marL="7429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Open for our recommendation based on what’s best for MVP.</a:t>
                      </a:r>
                      <a:endParaRPr/>
                    </a:p>
                    <a:p>
                      <a:pPr indent="-285750" lvl="0" marL="285750" marR="0" rtl="0" algn="l">
                        <a:spcBef>
                          <a:spcPts val="0"/>
                        </a:spcBef>
                        <a:spcAft>
                          <a:spcPts val="0"/>
                        </a:spcAft>
                        <a:buClr>
                          <a:schemeClr val="dk1"/>
                        </a:buClr>
                        <a:buSzPts val="1400"/>
                        <a:buFont typeface="Arial"/>
                        <a:buChar char="•"/>
                      </a:pPr>
                      <a:r>
                        <a:rPr b="0" i="0" lang="en-US" sz="1400">
                          <a:solidFill>
                            <a:schemeClr val="dk1"/>
                          </a:solidFill>
                          <a:latin typeface="Arial"/>
                          <a:ea typeface="Arial"/>
                          <a:cs typeface="Arial"/>
                          <a:sym typeface="Arial"/>
                        </a:rPr>
                        <a:t>What kind on Interstitial ads are used in the app, Any sample reference ? Any overlap on YouTube ads/Drop Music ads</a:t>
                      </a:r>
                      <a:endParaRPr/>
                    </a:p>
                    <a:p>
                      <a:pPr indent="-285750" lvl="1" marL="7429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Ad content insertion between YT and Spotify music. Pre-roll and Post-roll ad is not feasible with embed player.</a:t>
                      </a:r>
                      <a:endParaRPr/>
                    </a:p>
                    <a:p>
                      <a:pPr indent="-285750" lvl="0" marL="285750" marR="0" rtl="0" algn="l">
                        <a:spcBef>
                          <a:spcPts val="0"/>
                        </a:spcBef>
                        <a:spcAft>
                          <a:spcPts val="0"/>
                        </a:spcAft>
                        <a:buClr>
                          <a:schemeClr val="dk1"/>
                        </a:buClr>
                        <a:buSzPts val="1400"/>
                        <a:buFont typeface="Arial"/>
                        <a:buChar char="•"/>
                      </a:pPr>
                      <a:r>
                        <a:rPr b="0" i="0" lang="en-US" sz="1400">
                          <a:solidFill>
                            <a:schemeClr val="dk1"/>
                          </a:solidFill>
                          <a:latin typeface="Arial"/>
                          <a:ea typeface="Arial"/>
                          <a:cs typeface="Arial"/>
                          <a:sym typeface="Arial"/>
                        </a:rPr>
                        <a:t>Is the user allowed to create tags, or is this managed in the backend?</a:t>
                      </a:r>
                      <a:endParaRPr/>
                    </a:p>
                    <a:p>
                      <a:pPr indent="-285750" lvl="1" marL="7429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Managed in the backend by editorial team</a:t>
                      </a:r>
                      <a:endParaRPr/>
                    </a:p>
                    <a:p>
                      <a:pPr indent="-285750" lvl="0" marL="285750" marR="0" rtl="0" algn="l">
                        <a:spcBef>
                          <a:spcPts val="0"/>
                        </a:spcBef>
                        <a:spcAft>
                          <a:spcPts val="0"/>
                        </a:spcAft>
                        <a:buClr>
                          <a:schemeClr val="dk1"/>
                        </a:buClr>
                        <a:buSzPts val="1400"/>
                        <a:buFont typeface="Arial"/>
                        <a:buChar char="•"/>
                      </a:pPr>
                      <a:r>
                        <a:rPr b="0" i="0" lang="en-US" sz="1400">
                          <a:solidFill>
                            <a:schemeClr val="dk1"/>
                          </a:solidFill>
                          <a:latin typeface="Arial"/>
                          <a:ea typeface="Arial"/>
                          <a:cs typeface="Arial"/>
                          <a:sym typeface="Arial"/>
                        </a:rPr>
                        <a:t>Share Invitation via share social platform, Is it something like sharing a URL with an invitation id?</a:t>
                      </a:r>
                      <a:endParaRPr/>
                    </a:p>
                    <a:p>
                      <a:pPr indent="-285750" lvl="1" marL="7429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This needs to be further discussed during the discovery phase.</a:t>
                      </a:r>
                      <a:endParaRPr/>
                    </a:p>
                    <a:p>
                      <a:pPr indent="-285750" lvl="0" marL="285750" marR="0" rtl="0" algn="l">
                        <a:spcBef>
                          <a:spcPts val="0"/>
                        </a:spcBef>
                        <a:spcAft>
                          <a:spcPts val="0"/>
                        </a:spcAft>
                        <a:buClr>
                          <a:schemeClr val="dk1"/>
                        </a:buClr>
                        <a:buSzPts val="1400"/>
                        <a:buFont typeface="Arial"/>
                        <a:buChar char="•"/>
                      </a:pPr>
                      <a:r>
                        <a:rPr b="0" i="0" lang="en-US" sz="1400">
                          <a:solidFill>
                            <a:schemeClr val="dk1"/>
                          </a:solidFill>
                          <a:latin typeface="Arial"/>
                          <a:ea typeface="Arial"/>
                          <a:cs typeface="Arial"/>
                          <a:sym typeface="Arial"/>
                        </a:rPr>
                        <a:t>What are the platform to be shared (Facebook, Instagram, Tok-tok?)</a:t>
                      </a:r>
                      <a:endParaRPr/>
                    </a:p>
                    <a:p>
                      <a:pPr indent="-285750" lvl="1" marL="7429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For MVP, only FB, Twitter and Instagram are in scope.</a:t>
                      </a:r>
                      <a:endParaRPr/>
                    </a:p>
                    <a:p>
                      <a:pPr indent="-285750" lvl="0" marL="285750" marR="0" rtl="0" algn="l">
                        <a:spcBef>
                          <a:spcPts val="0"/>
                        </a:spcBef>
                        <a:spcAft>
                          <a:spcPts val="0"/>
                        </a:spcAft>
                        <a:buClr>
                          <a:schemeClr val="dk1"/>
                        </a:buClr>
                        <a:buSzPts val="1400"/>
                        <a:buFont typeface="Arial"/>
                        <a:buChar char="•"/>
                      </a:pPr>
                      <a:r>
                        <a:rPr b="0" i="0" lang="en-US" sz="1400">
                          <a:solidFill>
                            <a:schemeClr val="dk1"/>
                          </a:solidFill>
                          <a:latin typeface="Arial"/>
                          <a:ea typeface="Arial"/>
                          <a:cs typeface="Arial"/>
                          <a:sym typeface="Arial"/>
                        </a:rPr>
                        <a:t>Privacy standards and Legislation details?</a:t>
                      </a:r>
                      <a:endParaRPr/>
                    </a:p>
                    <a:p>
                      <a:pPr indent="-285750" lvl="1" marL="7429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Focus for California standards</a:t>
                      </a:r>
                      <a:endParaRPr/>
                    </a:p>
                    <a:p>
                      <a:pPr indent="-285750" lvl="0" marL="285750" marR="0" rtl="0" algn="l">
                        <a:spcBef>
                          <a:spcPts val="0"/>
                        </a:spcBef>
                        <a:spcAft>
                          <a:spcPts val="0"/>
                        </a:spcAft>
                        <a:buClr>
                          <a:schemeClr val="dk1"/>
                        </a:buClr>
                        <a:buSzPts val="1400"/>
                        <a:buFont typeface="Arial"/>
                        <a:buChar char="•"/>
                      </a:pPr>
                      <a:r>
                        <a:rPr b="0" i="0" lang="en-US" sz="1400">
                          <a:solidFill>
                            <a:schemeClr val="dk1"/>
                          </a:solidFill>
                          <a:latin typeface="Arial"/>
                          <a:ea typeface="Arial"/>
                          <a:cs typeface="Arial"/>
                          <a:sym typeface="Arial"/>
                        </a:rPr>
                        <a:t>DevOps available for automated build process?</a:t>
                      </a:r>
                      <a:endParaRPr/>
                    </a:p>
                    <a:p>
                      <a:pPr indent="-285750" lvl="1" marL="7429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For backend, Git Actions are used and we can use Git Actions or CircleCI as per our recommendation.</a:t>
                      </a:r>
                      <a:endParaRPr/>
                    </a:p>
                    <a:p>
                      <a:pPr indent="-285750" lvl="0" marL="285750" marR="0" rtl="0" algn="l">
                        <a:spcBef>
                          <a:spcPts val="0"/>
                        </a:spcBef>
                        <a:spcAft>
                          <a:spcPts val="0"/>
                        </a:spcAft>
                        <a:buClr>
                          <a:schemeClr val="dk1"/>
                        </a:buClr>
                        <a:buSzPts val="1400"/>
                        <a:buFont typeface="Arial"/>
                        <a:buChar char="•"/>
                      </a:pPr>
                      <a:r>
                        <a:rPr b="0" i="0" lang="en-US" sz="1400">
                          <a:solidFill>
                            <a:schemeClr val="dk1"/>
                          </a:solidFill>
                          <a:latin typeface="Arial"/>
                          <a:ea typeface="Arial"/>
                          <a:cs typeface="Arial"/>
                          <a:sym typeface="Arial"/>
                        </a:rPr>
                        <a:t>Testing the mobile app using BrowserStack?</a:t>
                      </a:r>
                      <a:endParaRPr/>
                    </a:p>
                    <a:p>
                      <a:pPr indent="-285750" lvl="1" marL="742950" marR="0" rtl="0" algn="l">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Yes, testing using cloud based virtual device testing is sufficient for MVP</a:t>
                      </a:r>
                      <a:endParaRPr/>
                    </a:p>
                  </a:txBody>
                  <a:tcPr marT="3800" marB="0" marR="3800" marL="38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b="0" i="0" lang="en-US" sz="1200" u="none" cap="none" strike="noStrike">
                <a:solidFill>
                  <a:srgbClr val="888888"/>
                </a:solidFill>
                <a:latin typeface="Arial"/>
                <a:ea typeface="Arial"/>
                <a:cs typeface="Arial"/>
                <a:sym typeface="Arial"/>
              </a:rPr>
              <a:t>Concepts Consulting</a:t>
            </a:r>
            <a:endParaRPr/>
          </a:p>
        </p:txBody>
      </p:sp>
      <p:sp>
        <p:nvSpPr>
          <p:cNvPr id="419" name="Google Shape;419;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420" name="Google Shape;420;p31"/>
          <p:cNvSpPr/>
          <p:nvPr/>
        </p:nvSpPr>
        <p:spPr>
          <a:xfrm>
            <a:off x="0" y="0"/>
            <a:ext cx="12192000" cy="365125"/>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21" name="Google Shape;421;p31"/>
          <p:cNvSpPr/>
          <p:nvPr/>
        </p:nvSpPr>
        <p:spPr>
          <a:xfrm>
            <a:off x="195209" y="334416"/>
            <a:ext cx="10749370" cy="59093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600"/>
              <a:buFont typeface="Arial"/>
              <a:buNone/>
            </a:pPr>
            <a:r>
              <a:rPr b="1" i="0" lang="en-US" sz="3600" u="none" cap="none" strike="noStrike">
                <a:solidFill>
                  <a:srgbClr val="000000"/>
                </a:solidFill>
                <a:latin typeface="Arial"/>
                <a:ea typeface="Arial"/>
                <a:cs typeface="Arial"/>
                <a:sym typeface="Arial"/>
              </a:rPr>
              <a:t>Other points discussed</a:t>
            </a:r>
            <a:endParaRPr/>
          </a:p>
        </p:txBody>
      </p:sp>
      <p:graphicFrame>
        <p:nvGraphicFramePr>
          <p:cNvPr id="422" name="Google Shape;422;p31"/>
          <p:cNvGraphicFramePr/>
          <p:nvPr/>
        </p:nvGraphicFramePr>
        <p:xfrm>
          <a:off x="1271264" y="1259763"/>
          <a:ext cx="3000000" cy="3000000"/>
        </p:xfrm>
        <a:graphic>
          <a:graphicData uri="http://schemas.openxmlformats.org/drawingml/2006/table">
            <a:tbl>
              <a:tblPr>
                <a:noFill/>
                <a:tableStyleId>{2CEE1A8C-8F27-4C80-90C5-8CAA490444C7}</a:tableStyleId>
              </a:tblPr>
              <a:tblGrid>
                <a:gridCol w="10082525"/>
              </a:tblGrid>
              <a:tr h="548650">
                <a:tc>
                  <a:txBody>
                    <a:bodyPr/>
                    <a:lstStyle/>
                    <a:p>
                      <a:pPr indent="-171450" lvl="0" marL="171450" marR="0" rtl="0" algn="l">
                        <a:spcBef>
                          <a:spcPts val="0"/>
                        </a:spcBef>
                        <a:spcAft>
                          <a:spcPts val="0"/>
                        </a:spcAft>
                        <a:buClr>
                          <a:srgbClr val="000000"/>
                        </a:buClr>
                        <a:buSzPts val="1500"/>
                        <a:buFont typeface="Arial"/>
                        <a:buChar char="•"/>
                      </a:pPr>
                      <a:r>
                        <a:rPr b="0" i="0" lang="en-US" sz="1500" u="none" strike="noStrike">
                          <a:solidFill>
                            <a:srgbClr val="000000"/>
                          </a:solidFill>
                          <a:latin typeface="Arial"/>
                          <a:ea typeface="Arial"/>
                          <a:cs typeface="Arial"/>
                          <a:sym typeface="Arial"/>
                        </a:rPr>
                        <a:t>DM will be  a layer app on top of Spotify or Youtube. Subscriptions should be owned by users who installs DM in his device. Currently there are no requirements for streaming the content directly in DM app. All streaming will be done from either Spotify or Youtube players.</a:t>
                      </a:r>
                      <a:endParaRPr/>
                    </a:p>
                  </a:txBody>
                  <a:tcPr marT="3800" marB="0" marR="3800" marL="38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50">
                <a:tc>
                  <a:txBody>
                    <a:bodyPr/>
                    <a:lstStyle/>
                    <a:p>
                      <a:pPr indent="-171450" lvl="0" marL="171450" marR="0" rtl="0" algn="l">
                        <a:spcBef>
                          <a:spcPts val="0"/>
                        </a:spcBef>
                        <a:spcAft>
                          <a:spcPts val="0"/>
                        </a:spcAft>
                        <a:buClr>
                          <a:srgbClr val="000000"/>
                        </a:buClr>
                        <a:buSzPts val="1500"/>
                        <a:buFont typeface="Arial"/>
                        <a:buChar char="•"/>
                      </a:pPr>
                      <a:r>
                        <a:rPr b="0" i="0" lang="en-US" sz="1500" u="none" strike="noStrike">
                          <a:solidFill>
                            <a:srgbClr val="000000"/>
                          </a:solidFill>
                          <a:latin typeface="Arial"/>
                          <a:ea typeface="Arial"/>
                          <a:cs typeface="Arial"/>
                          <a:sym typeface="Arial"/>
                        </a:rPr>
                        <a:t>Technology of Choice - Vendor who proivdes solution should propose right technology for this. React native or Flutter may be a technology of choice.</a:t>
                      </a:r>
                      <a:endParaRPr/>
                    </a:p>
                  </a:txBody>
                  <a:tcPr marT="3800" marB="0" marR="3800" marL="38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82875">
                <a:tc>
                  <a:txBody>
                    <a:bodyPr/>
                    <a:lstStyle/>
                    <a:p>
                      <a:pPr indent="-171450" lvl="0" marL="171450" marR="0" rtl="0" algn="l">
                        <a:spcBef>
                          <a:spcPts val="0"/>
                        </a:spcBef>
                        <a:spcAft>
                          <a:spcPts val="0"/>
                        </a:spcAft>
                        <a:buClr>
                          <a:srgbClr val="000000"/>
                        </a:buClr>
                        <a:buSzPts val="1500"/>
                        <a:buFont typeface="Arial"/>
                        <a:buChar char="•"/>
                      </a:pPr>
                      <a:r>
                        <a:rPr b="0" i="0" lang="en-US" sz="1500" u="none" strike="noStrike">
                          <a:solidFill>
                            <a:srgbClr val="000000"/>
                          </a:solidFill>
                          <a:latin typeface="Arial"/>
                          <a:ea typeface="Arial"/>
                          <a:cs typeface="Arial"/>
                          <a:sym typeface="Arial"/>
                        </a:rPr>
                        <a:t>Product Management requirment to be filled by CSQ and Prodcut owners will be fullfilled by Krys and his team.</a:t>
                      </a:r>
                      <a:endParaRPr/>
                    </a:p>
                  </a:txBody>
                  <a:tcPr marT="3800" marB="0" marR="3800" marL="38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82875">
                <a:tc>
                  <a:txBody>
                    <a:bodyPr/>
                    <a:lstStyle/>
                    <a:p>
                      <a:pPr indent="-171450" lvl="0" marL="171450" marR="0" rtl="0" algn="l">
                        <a:spcBef>
                          <a:spcPts val="0"/>
                        </a:spcBef>
                        <a:spcAft>
                          <a:spcPts val="0"/>
                        </a:spcAft>
                        <a:buClr>
                          <a:srgbClr val="000000"/>
                        </a:buClr>
                        <a:buSzPts val="1500"/>
                        <a:buFont typeface="Arial"/>
                        <a:buChar char="•"/>
                      </a:pPr>
                      <a:r>
                        <a:rPr b="0" i="0" lang="en-US" sz="1500" u="none" strike="noStrike">
                          <a:solidFill>
                            <a:srgbClr val="000000"/>
                          </a:solidFill>
                          <a:latin typeface="Arial"/>
                          <a:ea typeface="Arial"/>
                          <a:cs typeface="Arial"/>
                          <a:sym typeface="Arial"/>
                        </a:rPr>
                        <a:t>Copy writing - App textual and other resoures should be verified and owned by DM team.</a:t>
                      </a:r>
                      <a:endParaRPr/>
                    </a:p>
                  </a:txBody>
                  <a:tcPr marT="3800" marB="0" marR="3800" marL="38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50">
                <a:tc>
                  <a:txBody>
                    <a:bodyPr/>
                    <a:lstStyle/>
                    <a:p>
                      <a:pPr indent="-171450" lvl="0" marL="171450" marR="0" rtl="0" algn="l">
                        <a:spcBef>
                          <a:spcPts val="0"/>
                        </a:spcBef>
                        <a:spcAft>
                          <a:spcPts val="0"/>
                        </a:spcAft>
                        <a:buClr>
                          <a:srgbClr val="000000"/>
                        </a:buClr>
                        <a:buSzPts val="1500"/>
                        <a:buFont typeface="Arial"/>
                        <a:buChar char="•"/>
                      </a:pPr>
                      <a:r>
                        <a:rPr b="0" i="0" lang="en-US" sz="1500" u="none" strike="noStrike">
                          <a:solidFill>
                            <a:srgbClr val="000000"/>
                          </a:solidFill>
                          <a:latin typeface="Arial"/>
                          <a:ea typeface="Arial"/>
                          <a:cs typeface="Arial"/>
                          <a:sym typeface="Arial"/>
                        </a:rPr>
                        <a:t>Push notifications of same user logins in multiple devices  - this can be explored and implemented if this is feasible within MVP time otherwise not a priority item.</a:t>
                      </a:r>
                      <a:endParaRPr/>
                    </a:p>
                  </a:txBody>
                  <a:tcPr marT="3800" marB="0" marR="3800" marL="38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82875">
                <a:tc>
                  <a:txBody>
                    <a:bodyPr/>
                    <a:lstStyle/>
                    <a:p>
                      <a:pPr indent="-171450" lvl="0" marL="171450" marR="0" rtl="0" algn="l">
                        <a:spcBef>
                          <a:spcPts val="0"/>
                        </a:spcBef>
                        <a:spcAft>
                          <a:spcPts val="0"/>
                        </a:spcAft>
                        <a:buClr>
                          <a:srgbClr val="000000"/>
                        </a:buClr>
                        <a:buSzPts val="1500"/>
                        <a:buFont typeface="Arial"/>
                        <a:buChar char="•"/>
                      </a:pPr>
                      <a:r>
                        <a:rPr b="0" i="0" lang="en-US" sz="1500" u="none" strike="noStrike">
                          <a:solidFill>
                            <a:srgbClr val="000000"/>
                          </a:solidFill>
                          <a:latin typeface="Arial"/>
                          <a:ea typeface="Arial"/>
                          <a:cs typeface="Arial"/>
                          <a:sym typeface="Arial"/>
                        </a:rPr>
                        <a:t>Options for Ad Server and Ad platform should be proposed by Vendor team.</a:t>
                      </a:r>
                      <a:endParaRPr/>
                    </a:p>
                  </a:txBody>
                  <a:tcPr marT="3800" marB="0" marR="3800" marL="38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50">
                <a:tc>
                  <a:txBody>
                    <a:bodyPr/>
                    <a:lstStyle/>
                    <a:p>
                      <a:pPr indent="-171450" lvl="0" marL="171450" marR="0" rtl="0" algn="l">
                        <a:spcBef>
                          <a:spcPts val="0"/>
                        </a:spcBef>
                        <a:spcAft>
                          <a:spcPts val="0"/>
                        </a:spcAft>
                        <a:buClr>
                          <a:srgbClr val="000000"/>
                        </a:buClr>
                        <a:buSzPts val="1500"/>
                        <a:buFont typeface="Arial"/>
                        <a:buChar char="•"/>
                      </a:pPr>
                      <a:r>
                        <a:rPr b="0" i="0" lang="en-US" sz="1500" u="none" strike="noStrike">
                          <a:solidFill>
                            <a:srgbClr val="000000"/>
                          </a:solidFill>
                          <a:latin typeface="Arial"/>
                          <a:ea typeface="Arial"/>
                          <a:cs typeface="Arial"/>
                          <a:sym typeface="Arial"/>
                        </a:rPr>
                        <a:t>Sharing To social media - Immediate target is to share on Facebook, Whatsapp, Instagram and TikTok. What content and other Deep linking requirements are to be discussed further during discovery phase.</a:t>
                      </a:r>
                      <a:endParaRPr/>
                    </a:p>
                  </a:txBody>
                  <a:tcPr marT="3800" marB="0" marR="3800" marL="38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82875">
                <a:tc>
                  <a:txBody>
                    <a:bodyPr/>
                    <a:lstStyle/>
                    <a:p>
                      <a:pPr indent="-171450" lvl="0" marL="171450" marR="0" rtl="0" algn="l">
                        <a:spcBef>
                          <a:spcPts val="0"/>
                        </a:spcBef>
                        <a:spcAft>
                          <a:spcPts val="0"/>
                        </a:spcAft>
                        <a:buClr>
                          <a:srgbClr val="000000"/>
                        </a:buClr>
                        <a:buSzPts val="1500"/>
                        <a:buFont typeface="Arial"/>
                        <a:buChar char="•"/>
                      </a:pPr>
                      <a:r>
                        <a:rPr b="0" i="0" lang="en-US" sz="1500" u="none" strike="noStrike">
                          <a:solidFill>
                            <a:srgbClr val="000000"/>
                          </a:solidFill>
                          <a:latin typeface="Arial"/>
                          <a:ea typeface="Arial"/>
                          <a:cs typeface="Arial"/>
                          <a:sym typeface="Arial"/>
                        </a:rPr>
                        <a:t>This app is immediately going to be targeted to US market. California level Privacy requirements are fine for MVP.</a:t>
                      </a:r>
                      <a:endParaRPr/>
                    </a:p>
                  </a:txBody>
                  <a:tcPr marT="3800" marB="0" marR="3800" marL="38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65750">
                <a:tc>
                  <a:txBody>
                    <a:bodyPr/>
                    <a:lstStyle/>
                    <a:p>
                      <a:pPr indent="-171450" lvl="0" marL="171450" marR="0" rtl="0" algn="l">
                        <a:spcBef>
                          <a:spcPts val="0"/>
                        </a:spcBef>
                        <a:spcAft>
                          <a:spcPts val="0"/>
                        </a:spcAft>
                        <a:buClr>
                          <a:srgbClr val="000000"/>
                        </a:buClr>
                        <a:buSzPts val="1500"/>
                        <a:buFont typeface="Arial"/>
                        <a:buChar char="•"/>
                      </a:pPr>
                      <a:r>
                        <a:rPr b="0" i="0" lang="en-US" sz="1500" u="none" strike="noStrike">
                          <a:solidFill>
                            <a:srgbClr val="000000"/>
                          </a:solidFill>
                          <a:latin typeface="Arial"/>
                          <a:ea typeface="Arial"/>
                          <a:cs typeface="Arial"/>
                          <a:sym typeface="Arial"/>
                        </a:rPr>
                        <a:t>Scope of Backend development is not much for current MVP. Vendor team should support DM for all other requirements such App Development, Testing, DevOps and other Product Phases.</a:t>
                      </a:r>
                      <a:endParaRPr/>
                    </a:p>
                  </a:txBody>
                  <a:tcPr marT="3800" marB="0" marR="3800" marL="38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82875">
                <a:tc>
                  <a:txBody>
                    <a:bodyPr/>
                    <a:lstStyle/>
                    <a:p>
                      <a:pPr indent="-171450" lvl="0" marL="171450" marR="0" rtl="0" algn="l">
                        <a:spcBef>
                          <a:spcPts val="0"/>
                        </a:spcBef>
                        <a:spcAft>
                          <a:spcPts val="0"/>
                        </a:spcAft>
                        <a:buClr>
                          <a:srgbClr val="000000"/>
                        </a:buClr>
                        <a:buSzPts val="1500"/>
                        <a:buFont typeface="Arial"/>
                        <a:buChar char="•"/>
                      </a:pPr>
                      <a:r>
                        <a:rPr b="0" i="0" lang="en-US" sz="1500" u="none" strike="noStrike">
                          <a:solidFill>
                            <a:srgbClr val="000000"/>
                          </a:solidFill>
                          <a:latin typeface="Arial"/>
                          <a:ea typeface="Arial"/>
                          <a:cs typeface="Arial"/>
                          <a:sym typeface="Arial"/>
                        </a:rPr>
                        <a:t>Tag Creation by users is not finalized yet. Playlist creation by users is still in the list.</a:t>
                      </a:r>
                      <a:endParaRPr/>
                    </a:p>
                  </a:txBody>
                  <a:tcPr marT="3800" marB="0" marR="3800" marL="38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82875">
                <a:tc>
                  <a:txBody>
                    <a:bodyPr/>
                    <a:lstStyle/>
                    <a:p>
                      <a:pPr indent="-171450" lvl="0" marL="171450" marR="0" rtl="0" algn="l">
                        <a:spcBef>
                          <a:spcPts val="0"/>
                        </a:spcBef>
                        <a:spcAft>
                          <a:spcPts val="0"/>
                        </a:spcAft>
                        <a:buClr>
                          <a:srgbClr val="000000"/>
                        </a:buClr>
                        <a:buSzPts val="1500"/>
                        <a:buFont typeface="Arial"/>
                        <a:buChar char="•"/>
                      </a:pPr>
                      <a:r>
                        <a:rPr b="0" i="0" lang="en-US" sz="1500" u="none" strike="noStrike">
                          <a:solidFill>
                            <a:srgbClr val="000000"/>
                          </a:solidFill>
                          <a:latin typeface="Arial"/>
                          <a:ea typeface="Arial"/>
                          <a:cs typeface="Arial"/>
                          <a:sym typeface="Arial"/>
                        </a:rPr>
                        <a:t>Ad  positioning requirements - </a:t>
                      </a:r>
                      <a:endParaRPr/>
                    </a:p>
                  </a:txBody>
                  <a:tcPr marT="3800" marB="0" marR="3800" marL="380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p:nvPr/>
        </p:nvSpPr>
        <p:spPr>
          <a:xfrm>
            <a:off x="1054101" y="1599506"/>
            <a:ext cx="8585431" cy="59093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2060"/>
              </a:buClr>
              <a:buSzPts val="3600"/>
              <a:buFont typeface="Arial"/>
              <a:buNone/>
            </a:pPr>
            <a:r>
              <a:rPr b="1" i="0" lang="en-US" sz="3600" u="none" cap="none" strike="noStrike">
                <a:solidFill>
                  <a:srgbClr val="002060"/>
                </a:solidFill>
                <a:latin typeface="Arial"/>
                <a:ea typeface="Arial"/>
                <a:cs typeface="Arial"/>
                <a:sym typeface="Arial"/>
              </a:rPr>
              <a:t>Table of Content</a:t>
            </a:r>
            <a:endParaRPr/>
          </a:p>
        </p:txBody>
      </p:sp>
      <p:sp>
        <p:nvSpPr>
          <p:cNvPr id="98" name="Google Shape;98;p14"/>
          <p:cNvSpPr txBox="1"/>
          <p:nvPr/>
        </p:nvSpPr>
        <p:spPr>
          <a:xfrm>
            <a:off x="6210301" y="2424557"/>
            <a:ext cx="1397000" cy="12722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7667" u="none" cap="none" strike="noStrike">
                <a:solidFill>
                  <a:srgbClr val="002060"/>
                </a:solidFill>
                <a:latin typeface="Arial"/>
                <a:ea typeface="Arial"/>
                <a:cs typeface="Arial"/>
                <a:sym typeface="Arial"/>
              </a:rPr>
              <a:t>02</a:t>
            </a:r>
            <a:endParaRPr b="0" i="0" sz="7667" u="none" cap="none" strike="noStrike">
              <a:solidFill>
                <a:srgbClr val="002060"/>
              </a:solidFill>
              <a:latin typeface="Arial"/>
              <a:ea typeface="Arial"/>
              <a:cs typeface="Arial"/>
              <a:sym typeface="Arial"/>
            </a:endParaRPr>
          </a:p>
        </p:txBody>
      </p:sp>
      <p:sp>
        <p:nvSpPr>
          <p:cNvPr id="99" name="Google Shape;99;p14"/>
          <p:cNvSpPr txBox="1"/>
          <p:nvPr/>
        </p:nvSpPr>
        <p:spPr>
          <a:xfrm>
            <a:off x="7708900" y="2547742"/>
            <a:ext cx="3429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rgbClr val="002060"/>
                </a:solidFill>
                <a:latin typeface="Arial"/>
                <a:ea typeface="Arial"/>
                <a:cs typeface="Arial"/>
                <a:sym typeface="Arial"/>
              </a:rPr>
              <a:t>Discovery Process</a:t>
            </a:r>
            <a:endParaRPr b="0" i="0" sz="2400" u="none" cap="none" strike="noStrike">
              <a:solidFill>
                <a:srgbClr val="002060"/>
              </a:solidFill>
              <a:latin typeface="Arial"/>
              <a:ea typeface="Arial"/>
              <a:cs typeface="Arial"/>
              <a:sym typeface="Arial"/>
            </a:endParaRPr>
          </a:p>
        </p:txBody>
      </p:sp>
      <p:sp>
        <p:nvSpPr>
          <p:cNvPr id="100" name="Google Shape;100;p14"/>
          <p:cNvSpPr txBox="1"/>
          <p:nvPr/>
        </p:nvSpPr>
        <p:spPr>
          <a:xfrm>
            <a:off x="7708900" y="2957044"/>
            <a:ext cx="34290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rgbClr val="002060"/>
                </a:solidFill>
                <a:latin typeface="Arial"/>
                <a:ea typeface="Arial"/>
                <a:cs typeface="Arial"/>
                <a:sym typeface="Arial"/>
              </a:rPr>
              <a:t>High level details of Approach and Discovery Process</a:t>
            </a:r>
            <a:endParaRPr b="0" i="0" sz="1600" u="none" cap="none" strike="noStrike">
              <a:solidFill>
                <a:srgbClr val="002060"/>
              </a:solidFill>
              <a:latin typeface="Arial"/>
              <a:ea typeface="Arial"/>
              <a:cs typeface="Arial"/>
              <a:sym typeface="Arial"/>
            </a:endParaRPr>
          </a:p>
        </p:txBody>
      </p:sp>
      <p:sp>
        <p:nvSpPr>
          <p:cNvPr id="101" name="Google Shape;101;p14"/>
          <p:cNvSpPr txBox="1"/>
          <p:nvPr/>
        </p:nvSpPr>
        <p:spPr>
          <a:xfrm>
            <a:off x="1054101" y="2424557"/>
            <a:ext cx="1397000" cy="12722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7667" u="none" cap="none" strike="noStrike">
                <a:solidFill>
                  <a:srgbClr val="002060"/>
                </a:solidFill>
                <a:latin typeface="Arial"/>
                <a:ea typeface="Arial"/>
                <a:cs typeface="Arial"/>
                <a:sym typeface="Arial"/>
              </a:rPr>
              <a:t>01</a:t>
            </a:r>
            <a:endParaRPr b="0" i="0" sz="7667" u="none" cap="none" strike="noStrike">
              <a:solidFill>
                <a:srgbClr val="002060"/>
              </a:solidFill>
              <a:latin typeface="Arial"/>
              <a:ea typeface="Arial"/>
              <a:cs typeface="Arial"/>
              <a:sym typeface="Arial"/>
            </a:endParaRPr>
          </a:p>
        </p:txBody>
      </p:sp>
      <p:sp>
        <p:nvSpPr>
          <p:cNvPr id="102" name="Google Shape;102;p14"/>
          <p:cNvSpPr txBox="1"/>
          <p:nvPr/>
        </p:nvSpPr>
        <p:spPr>
          <a:xfrm>
            <a:off x="2552700" y="2547742"/>
            <a:ext cx="3429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rgbClr val="002060"/>
                </a:solidFill>
                <a:latin typeface="Arial"/>
                <a:ea typeface="Arial"/>
                <a:cs typeface="Arial"/>
                <a:sym typeface="Arial"/>
              </a:rPr>
              <a:t>Our Understanding</a:t>
            </a:r>
            <a:endParaRPr b="0" i="0" sz="2400" u="none" cap="none" strike="noStrike">
              <a:solidFill>
                <a:srgbClr val="002060"/>
              </a:solidFill>
              <a:latin typeface="Arial"/>
              <a:ea typeface="Arial"/>
              <a:cs typeface="Arial"/>
              <a:sym typeface="Arial"/>
            </a:endParaRPr>
          </a:p>
        </p:txBody>
      </p:sp>
      <p:sp>
        <p:nvSpPr>
          <p:cNvPr id="103" name="Google Shape;103;p14"/>
          <p:cNvSpPr txBox="1"/>
          <p:nvPr/>
        </p:nvSpPr>
        <p:spPr>
          <a:xfrm>
            <a:off x="2552700" y="2957044"/>
            <a:ext cx="342900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rgbClr val="002060"/>
                </a:solidFill>
                <a:latin typeface="Arial"/>
                <a:ea typeface="Arial"/>
                <a:cs typeface="Arial"/>
                <a:sym typeface="Arial"/>
              </a:rPr>
              <a:t>Program Objectives &amp; MVP Scope</a:t>
            </a:r>
            <a:endParaRPr b="0" i="0" sz="1600" u="none" cap="none" strike="noStrike">
              <a:solidFill>
                <a:srgbClr val="002060"/>
              </a:solidFill>
              <a:latin typeface="Arial"/>
              <a:ea typeface="Arial"/>
              <a:cs typeface="Arial"/>
              <a:sym typeface="Arial"/>
            </a:endParaRPr>
          </a:p>
        </p:txBody>
      </p:sp>
      <p:sp>
        <p:nvSpPr>
          <p:cNvPr id="104" name="Google Shape;104;p14"/>
          <p:cNvSpPr txBox="1"/>
          <p:nvPr/>
        </p:nvSpPr>
        <p:spPr>
          <a:xfrm>
            <a:off x="1054101" y="3986286"/>
            <a:ext cx="1397000" cy="12722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7667" u="none" cap="none" strike="noStrike">
                <a:solidFill>
                  <a:srgbClr val="002060"/>
                </a:solidFill>
                <a:latin typeface="Arial"/>
                <a:ea typeface="Arial"/>
                <a:cs typeface="Arial"/>
                <a:sym typeface="Arial"/>
              </a:rPr>
              <a:t>03</a:t>
            </a:r>
            <a:endParaRPr b="0" i="0" sz="7667" u="none" cap="none" strike="noStrike">
              <a:solidFill>
                <a:srgbClr val="002060"/>
              </a:solidFill>
              <a:latin typeface="Arial"/>
              <a:ea typeface="Arial"/>
              <a:cs typeface="Arial"/>
              <a:sym typeface="Arial"/>
            </a:endParaRPr>
          </a:p>
        </p:txBody>
      </p:sp>
      <p:sp>
        <p:nvSpPr>
          <p:cNvPr id="105" name="Google Shape;105;p14"/>
          <p:cNvSpPr txBox="1"/>
          <p:nvPr/>
        </p:nvSpPr>
        <p:spPr>
          <a:xfrm>
            <a:off x="2552700" y="4057107"/>
            <a:ext cx="3429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rgbClr val="002060"/>
                </a:solidFill>
                <a:latin typeface="Arial"/>
                <a:ea typeface="Arial"/>
                <a:cs typeface="Arial"/>
                <a:sym typeface="Arial"/>
              </a:rPr>
              <a:t>Solution View</a:t>
            </a:r>
            <a:endParaRPr b="0" i="0" sz="2400" u="none" cap="none" strike="noStrike">
              <a:solidFill>
                <a:srgbClr val="002060"/>
              </a:solidFill>
              <a:latin typeface="Arial"/>
              <a:ea typeface="Arial"/>
              <a:cs typeface="Arial"/>
              <a:sym typeface="Arial"/>
            </a:endParaRPr>
          </a:p>
        </p:txBody>
      </p:sp>
      <p:sp>
        <p:nvSpPr>
          <p:cNvPr id="106" name="Google Shape;106;p14"/>
          <p:cNvSpPr txBox="1"/>
          <p:nvPr/>
        </p:nvSpPr>
        <p:spPr>
          <a:xfrm>
            <a:off x="2552700" y="4518772"/>
            <a:ext cx="34290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rgbClr val="002060"/>
                </a:solidFill>
                <a:latin typeface="Arial"/>
                <a:ea typeface="Arial"/>
                <a:cs typeface="Arial"/>
                <a:sym typeface="Arial"/>
              </a:rPr>
              <a:t>Tenet of Solution, Architecture Blueprint</a:t>
            </a:r>
            <a:endParaRPr b="0" i="0" sz="1600" u="none" cap="none" strike="noStrike">
              <a:solidFill>
                <a:srgbClr val="002060"/>
              </a:solidFill>
              <a:latin typeface="Arial"/>
              <a:ea typeface="Arial"/>
              <a:cs typeface="Arial"/>
              <a:sym typeface="Arial"/>
            </a:endParaRPr>
          </a:p>
        </p:txBody>
      </p:sp>
      <p:sp>
        <p:nvSpPr>
          <p:cNvPr id="107" name="Google Shape;10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Concepts Consulting</a:t>
            </a:r>
            <a:endParaRPr/>
          </a:p>
        </p:txBody>
      </p:sp>
      <p:sp>
        <p:nvSpPr>
          <p:cNvPr id="108" name="Google Shape;10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9" name="Google Shape;109;p14"/>
          <p:cNvSpPr/>
          <p:nvPr/>
        </p:nvSpPr>
        <p:spPr>
          <a:xfrm>
            <a:off x="0" y="0"/>
            <a:ext cx="12192000" cy="365125"/>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0" name="Google Shape;110;p14"/>
          <p:cNvSpPr txBox="1"/>
          <p:nvPr/>
        </p:nvSpPr>
        <p:spPr>
          <a:xfrm>
            <a:off x="6210301" y="3894934"/>
            <a:ext cx="1397000" cy="127220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7667" u="none" cap="none" strike="noStrike">
                <a:solidFill>
                  <a:srgbClr val="002060"/>
                </a:solidFill>
                <a:latin typeface="Arial"/>
                <a:ea typeface="Arial"/>
                <a:cs typeface="Arial"/>
                <a:sym typeface="Arial"/>
              </a:rPr>
              <a:t>04</a:t>
            </a:r>
            <a:endParaRPr b="0" i="0" sz="7667" u="none" cap="none" strike="noStrike">
              <a:solidFill>
                <a:srgbClr val="002060"/>
              </a:solidFill>
              <a:latin typeface="Arial"/>
              <a:ea typeface="Arial"/>
              <a:cs typeface="Arial"/>
              <a:sym typeface="Arial"/>
            </a:endParaRPr>
          </a:p>
        </p:txBody>
      </p:sp>
      <p:sp>
        <p:nvSpPr>
          <p:cNvPr id="111" name="Google Shape;111;p14"/>
          <p:cNvSpPr txBox="1"/>
          <p:nvPr/>
        </p:nvSpPr>
        <p:spPr>
          <a:xfrm>
            <a:off x="7708900" y="4018118"/>
            <a:ext cx="3429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rgbClr val="002060"/>
                </a:solidFill>
                <a:latin typeface="Arial"/>
                <a:ea typeface="Arial"/>
                <a:cs typeface="Arial"/>
                <a:sym typeface="Arial"/>
              </a:rPr>
              <a:t>Pricing</a:t>
            </a:r>
            <a:endParaRPr b="0" i="0" sz="2400" u="none" cap="none" strike="noStrike">
              <a:solidFill>
                <a:srgbClr val="002060"/>
              </a:solidFill>
              <a:latin typeface="Arial"/>
              <a:ea typeface="Arial"/>
              <a:cs typeface="Arial"/>
              <a:sym typeface="Arial"/>
            </a:endParaRPr>
          </a:p>
        </p:txBody>
      </p:sp>
      <p:sp>
        <p:nvSpPr>
          <p:cNvPr id="112" name="Google Shape;112;p14"/>
          <p:cNvSpPr txBox="1"/>
          <p:nvPr/>
        </p:nvSpPr>
        <p:spPr>
          <a:xfrm>
            <a:off x="7708900" y="4427420"/>
            <a:ext cx="34290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600" u="none" cap="none" strike="noStrike">
                <a:solidFill>
                  <a:srgbClr val="002060"/>
                </a:solidFill>
                <a:latin typeface="Arial"/>
                <a:ea typeface="Arial"/>
                <a:cs typeface="Arial"/>
                <a:sym typeface="Arial"/>
              </a:rPr>
              <a:t>Team Structure, Pricing and Indicative Schedule</a:t>
            </a:r>
            <a:endParaRPr b="0" i="0" sz="1600" u="none" cap="none" strike="noStrike">
              <a:solidFill>
                <a:srgbClr val="00206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6" name="Shape 426"/>
        <p:cNvGrpSpPr/>
        <p:nvPr/>
      </p:nvGrpSpPr>
      <p:grpSpPr>
        <a:xfrm>
          <a:off x="0" y="0"/>
          <a:ext cx="0" cy="0"/>
          <a:chOff x="0" y="0"/>
          <a:chExt cx="0" cy="0"/>
        </a:xfrm>
      </p:grpSpPr>
      <p:sp>
        <p:nvSpPr>
          <p:cNvPr id="427" name="Google Shape;427;p32"/>
          <p:cNvSpPr txBox="1"/>
          <p:nvPr/>
        </p:nvSpPr>
        <p:spPr>
          <a:xfrm>
            <a:off x="2674883" y="2857999"/>
            <a:ext cx="7083972" cy="10156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US" sz="6000">
                <a:solidFill>
                  <a:schemeClr val="lt1"/>
                </a:solidFill>
                <a:latin typeface="Arial"/>
                <a:ea typeface="Arial"/>
                <a:cs typeface="Arial"/>
                <a:sym typeface="Arial"/>
              </a:rPr>
              <a:t>Thank You!</a:t>
            </a:r>
            <a:endParaRPr/>
          </a:p>
        </p:txBody>
      </p:sp>
      <p:pic>
        <p:nvPicPr>
          <p:cNvPr id="428" name="Google Shape;428;p32"/>
          <p:cNvPicPr preferRelativeResize="0"/>
          <p:nvPr/>
        </p:nvPicPr>
        <p:blipFill rotWithShape="1">
          <a:blip r:embed="rId4">
            <a:alphaModFix/>
          </a:blip>
          <a:srcRect b="0" l="0" r="0" t="0"/>
          <a:stretch/>
        </p:blipFill>
        <p:spPr>
          <a:xfrm>
            <a:off x="9376743" y="5493521"/>
            <a:ext cx="2154857" cy="778002"/>
          </a:xfrm>
          <a:prstGeom prst="rect">
            <a:avLst/>
          </a:prstGeom>
          <a:noFill/>
          <a:ln>
            <a:noFill/>
          </a:ln>
        </p:spPr>
      </p:pic>
      <p:sp>
        <p:nvSpPr>
          <p:cNvPr id="429" name="Google Shape;42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Concepts Consulting</a:t>
            </a:r>
            <a:endParaRPr/>
          </a:p>
        </p:txBody>
      </p:sp>
      <p:sp>
        <p:nvSpPr>
          <p:cNvPr id="430" name="Google Shape;43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b="0" i="0" lang="en-US" sz="1200" u="none" cap="none" strike="noStrike">
                <a:solidFill>
                  <a:srgbClr val="888888"/>
                </a:solidFill>
                <a:latin typeface="Arial"/>
                <a:ea typeface="Arial"/>
                <a:cs typeface="Arial"/>
                <a:sym typeface="Arial"/>
              </a:rPr>
              <a:t>Concepts Consulting</a:t>
            </a:r>
            <a:endParaRPr/>
          </a:p>
        </p:txBody>
      </p:sp>
      <p:sp>
        <p:nvSpPr>
          <p:cNvPr id="118" name="Google Shape;11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119" name="Google Shape;119;p15"/>
          <p:cNvSpPr/>
          <p:nvPr/>
        </p:nvSpPr>
        <p:spPr>
          <a:xfrm>
            <a:off x="0" y="0"/>
            <a:ext cx="12192000" cy="365125"/>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20" name="Google Shape;120;p15"/>
          <p:cNvSpPr/>
          <p:nvPr/>
        </p:nvSpPr>
        <p:spPr>
          <a:xfrm>
            <a:off x="193040" y="415925"/>
            <a:ext cx="10604638" cy="59093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600"/>
              <a:buFont typeface="Arial"/>
              <a:buNone/>
            </a:pPr>
            <a:r>
              <a:rPr b="1" i="0" lang="en-US" sz="3600" u="none" cap="none" strike="noStrike">
                <a:solidFill>
                  <a:srgbClr val="000000"/>
                </a:solidFill>
                <a:latin typeface="Arial"/>
                <a:ea typeface="Arial"/>
                <a:cs typeface="Arial"/>
                <a:sym typeface="Arial"/>
              </a:rPr>
              <a:t>Our understanding of </a:t>
            </a:r>
            <a:r>
              <a:rPr b="1" lang="en-US" sz="3600"/>
              <a:t>project</a:t>
            </a:r>
            <a:r>
              <a:rPr b="1" i="0" lang="en-US" sz="3600" u="none" cap="none" strike="noStrike">
                <a:solidFill>
                  <a:srgbClr val="000000"/>
                </a:solidFill>
                <a:latin typeface="Arial"/>
                <a:ea typeface="Arial"/>
                <a:cs typeface="Arial"/>
                <a:sym typeface="Arial"/>
              </a:rPr>
              <a:t> objectives:</a:t>
            </a:r>
            <a:endParaRPr/>
          </a:p>
        </p:txBody>
      </p:sp>
      <p:grpSp>
        <p:nvGrpSpPr>
          <p:cNvPr id="121" name="Google Shape;121;p15"/>
          <p:cNvGrpSpPr/>
          <p:nvPr/>
        </p:nvGrpSpPr>
        <p:grpSpPr>
          <a:xfrm>
            <a:off x="794882" y="1258877"/>
            <a:ext cx="10604638" cy="1050513"/>
            <a:chOff x="572085" y="1574146"/>
            <a:chExt cx="10843147" cy="938875"/>
          </a:xfrm>
        </p:grpSpPr>
        <p:sp>
          <p:nvSpPr>
            <p:cNvPr id="122" name="Google Shape;122;p15"/>
            <p:cNvSpPr/>
            <p:nvPr/>
          </p:nvSpPr>
          <p:spPr>
            <a:xfrm>
              <a:off x="572085" y="1574146"/>
              <a:ext cx="10843147" cy="938875"/>
            </a:xfrm>
            <a:prstGeom prst="roundRect">
              <a:avLst>
                <a:gd fmla="val 0" name="adj"/>
              </a:avLst>
            </a:prstGeom>
            <a:solidFill>
              <a:srgbClr val="F2F2F2">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25" u="none" cap="none" strike="noStrike">
                <a:solidFill>
                  <a:srgbClr val="FFFFFF"/>
                </a:solidFill>
                <a:latin typeface="Arial"/>
                <a:ea typeface="Arial"/>
                <a:cs typeface="Arial"/>
                <a:sym typeface="Arial"/>
              </a:endParaRPr>
            </a:p>
          </p:txBody>
        </p:sp>
        <p:sp>
          <p:nvSpPr>
            <p:cNvPr id="123" name="Google Shape;123;p15"/>
            <p:cNvSpPr/>
            <p:nvPr/>
          </p:nvSpPr>
          <p:spPr>
            <a:xfrm>
              <a:off x="1839487" y="1657220"/>
              <a:ext cx="9110630" cy="63265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000" u="none" cap="none" strike="noStrike">
                  <a:solidFill>
                    <a:schemeClr val="dk1"/>
                  </a:solidFill>
                  <a:latin typeface="Arial"/>
                  <a:ea typeface="Arial"/>
                  <a:cs typeface="Arial"/>
                  <a:sym typeface="Arial"/>
                </a:rPr>
                <a:t>A mobile app that enhances and improves upon the existing capabilities of Spotify and YouTube for discovering new music covers and cover artists.</a:t>
              </a:r>
              <a:endParaRPr b="1" sz="2000">
                <a:solidFill>
                  <a:srgbClr val="000000"/>
                </a:solidFill>
                <a:latin typeface="Arial"/>
                <a:ea typeface="Arial"/>
                <a:cs typeface="Arial"/>
                <a:sym typeface="Arial"/>
              </a:endParaRPr>
            </a:p>
          </p:txBody>
        </p:sp>
      </p:grpSp>
      <p:sp>
        <p:nvSpPr>
          <p:cNvPr id="124" name="Google Shape;124;p15"/>
          <p:cNvSpPr/>
          <p:nvPr/>
        </p:nvSpPr>
        <p:spPr>
          <a:xfrm>
            <a:off x="1259839" y="1384672"/>
            <a:ext cx="537591" cy="641995"/>
          </a:xfrm>
          <a:prstGeom prst="chevron">
            <a:avLst>
              <a:gd fmla="val 50000" name="adj"/>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nvGrpSpPr>
          <p:cNvPr id="125" name="Google Shape;125;p15"/>
          <p:cNvGrpSpPr/>
          <p:nvPr/>
        </p:nvGrpSpPr>
        <p:grpSpPr>
          <a:xfrm>
            <a:off x="794882" y="2512153"/>
            <a:ext cx="10604638" cy="1108615"/>
            <a:chOff x="572085" y="1574146"/>
            <a:chExt cx="10843147" cy="990802"/>
          </a:xfrm>
        </p:grpSpPr>
        <p:sp>
          <p:nvSpPr>
            <p:cNvPr id="126" name="Google Shape;126;p15"/>
            <p:cNvSpPr/>
            <p:nvPr/>
          </p:nvSpPr>
          <p:spPr>
            <a:xfrm>
              <a:off x="572085" y="1574146"/>
              <a:ext cx="10843147" cy="938875"/>
            </a:xfrm>
            <a:prstGeom prst="roundRect">
              <a:avLst>
                <a:gd fmla="val 0" name="adj"/>
              </a:avLst>
            </a:prstGeom>
            <a:solidFill>
              <a:srgbClr val="F2F2F2">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25">
                <a:solidFill>
                  <a:srgbClr val="FFFFFF"/>
                </a:solidFill>
                <a:latin typeface="Arial"/>
                <a:ea typeface="Arial"/>
                <a:cs typeface="Arial"/>
                <a:sym typeface="Arial"/>
              </a:endParaRPr>
            </a:p>
          </p:txBody>
        </p:sp>
        <p:sp>
          <p:nvSpPr>
            <p:cNvPr id="127" name="Google Shape;127;p15"/>
            <p:cNvSpPr/>
            <p:nvPr/>
          </p:nvSpPr>
          <p:spPr>
            <a:xfrm>
              <a:off x="1839487" y="1657220"/>
              <a:ext cx="9110630" cy="9077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000000"/>
                  </a:solidFill>
                  <a:latin typeface="Arial"/>
                  <a:ea typeface="Arial"/>
                  <a:cs typeface="Arial"/>
                  <a:sym typeface="Arial"/>
                </a:rPr>
                <a:t>Enhance the user experience of music listeners and cover music creators to discover new and compelling music from established and upcoming artists via a compelling user interface</a:t>
              </a:r>
              <a:endParaRPr/>
            </a:p>
          </p:txBody>
        </p:sp>
      </p:grpSp>
      <p:sp>
        <p:nvSpPr>
          <p:cNvPr id="128" name="Google Shape;128;p15"/>
          <p:cNvSpPr/>
          <p:nvPr/>
        </p:nvSpPr>
        <p:spPr>
          <a:xfrm>
            <a:off x="1259839" y="2637947"/>
            <a:ext cx="537591" cy="641995"/>
          </a:xfrm>
          <a:prstGeom prst="chevron">
            <a:avLst>
              <a:gd fmla="val 50000" name="adj"/>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nvGrpSpPr>
          <p:cNvPr id="129" name="Google Shape;129;p15"/>
          <p:cNvGrpSpPr/>
          <p:nvPr/>
        </p:nvGrpSpPr>
        <p:grpSpPr>
          <a:xfrm>
            <a:off x="794882" y="3749739"/>
            <a:ext cx="10604638" cy="1050512"/>
            <a:chOff x="572085" y="1574146"/>
            <a:chExt cx="10843147" cy="938875"/>
          </a:xfrm>
        </p:grpSpPr>
        <p:sp>
          <p:nvSpPr>
            <p:cNvPr id="130" name="Google Shape;130;p15"/>
            <p:cNvSpPr/>
            <p:nvPr/>
          </p:nvSpPr>
          <p:spPr>
            <a:xfrm>
              <a:off x="572085" y="1574146"/>
              <a:ext cx="10843147" cy="938875"/>
            </a:xfrm>
            <a:prstGeom prst="roundRect">
              <a:avLst>
                <a:gd fmla="val 0" name="adj"/>
              </a:avLst>
            </a:prstGeom>
            <a:solidFill>
              <a:srgbClr val="F2F2F2">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25">
                <a:solidFill>
                  <a:srgbClr val="FFFFFF"/>
                </a:solidFill>
                <a:latin typeface="Arial"/>
                <a:ea typeface="Arial"/>
                <a:cs typeface="Arial"/>
                <a:sym typeface="Arial"/>
              </a:endParaRPr>
            </a:p>
          </p:txBody>
        </p:sp>
        <p:sp>
          <p:nvSpPr>
            <p:cNvPr id="131" name="Google Shape;131;p15"/>
            <p:cNvSpPr/>
            <p:nvPr/>
          </p:nvSpPr>
          <p:spPr>
            <a:xfrm>
              <a:off x="1839486" y="1638433"/>
              <a:ext cx="9307512" cy="35759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000000"/>
                  </a:solidFill>
                  <a:latin typeface="Arial"/>
                  <a:ea typeface="Arial"/>
                  <a:cs typeface="Arial"/>
                  <a:sym typeface="Arial"/>
                </a:rPr>
                <a:t>Ability to scale and expand beyond simple discovery and listening experiences as needed</a:t>
              </a:r>
              <a:endParaRPr/>
            </a:p>
          </p:txBody>
        </p:sp>
      </p:grpSp>
      <p:sp>
        <p:nvSpPr>
          <p:cNvPr id="132" name="Google Shape;132;p15"/>
          <p:cNvSpPr/>
          <p:nvPr/>
        </p:nvSpPr>
        <p:spPr>
          <a:xfrm>
            <a:off x="1259839" y="3875536"/>
            <a:ext cx="537591" cy="641995"/>
          </a:xfrm>
          <a:prstGeom prst="chevron">
            <a:avLst>
              <a:gd fmla="val 50000" name="adj"/>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nvGrpSpPr>
          <p:cNvPr id="133" name="Google Shape;133;p15"/>
          <p:cNvGrpSpPr/>
          <p:nvPr/>
        </p:nvGrpSpPr>
        <p:grpSpPr>
          <a:xfrm>
            <a:off x="794882" y="5003016"/>
            <a:ext cx="10604638" cy="1050513"/>
            <a:chOff x="572085" y="1574146"/>
            <a:chExt cx="10843147" cy="938875"/>
          </a:xfrm>
        </p:grpSpPr>
        <p:sp>
          <p:nvSpPr>
            <p:cNvPr id="134" name="Google Shape;134;p15"/>
            <p:cNvSpPr/>
            <p:nvPr/>
          </p:nvSpPr>
          <p:spPr>
            <a:xfrm>
              <a:off x="572085" y="1574146"/>
              <a:ext cx="10843147" cy="938875"/>
            </a:xfrm>
            <a:prstGeom prst="roundRect">
              <a:avLst>
                <a:gd fmla="val 0" name="adj"/>
              </a:avLst>
            </a:prstGeom>
            <a:solidFill>
              <a:srgbClr val="F2F2F2">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25">
                <a:solidFill>
                  <a:srgbClr val="FFFFFF"/>
                </a:solidFill>
                <a:latin typeface="Arial"/>
                <a:ea typeface="Arial"/>
                <a:cs typeface="Arial"/>
                <a:sym typeface="Arial"/>
              </a:endParaRPr>
            </a:p>
          </p:txBody>
        </p:sp>
        <p:sp>
          <p:nvSpPr>
            <p:cNvPr id="135" name="Google Shape;135;p15"/>
            <p:cNvSpPr/>
            <p:nvPr/>
          </p:nvSpPr>
          <p:spPr>
            <a:xfrm>
              <a:off x="1839487" y="1657220"/>
              <a:ext cx="9110630" cy="63265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000000"/>
                  </a:solidFill>
                  <a:latin typeface="Arial"/>
                  <a:ea typeface="Arial"/>
                  <a:cs typeface="Arial"/>
                  <a:sym typeface="Arial"/>
                </a:rPr>
                <a:t>Ability for basic advertisement capability for revenue generation and for basic analytics for usage and user analytics.</a:t>
              </a:r>
              <a:endParaRPr/>
            </a:p>
          </p:txBody>
        </p:sp>
      </p:grpSp>
      <p:sp>
        <p:nvSpPr>
          <p:cNvPr id="136" name="Google Shape;136;p15"/>
          <p:cNvSpPr/>
          <p:nvPr/>
        </p:nvSpPr>
        <p:spPr>
          <a:xfrm>
            <a:off x="1259839" y="5128811"/>
            <a:ext cx="537591" cy="641995"/>
          </a:xfrm>
          <a:prstGeom prst="chevron">
            <a:avLst>
              <a:gd fmla="val 50000" name="adj"/>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b="0" i="0" lang="en-US" sz="1200" u="none" cap="none" strike="noStrike">
                <a:solidFill>
                  <a:srgbClr val="888888"/>
                </a:solidFill>
                <a:latin typeface="Arial"/>
                <a:ea typeface="Arial"/>
                <a:cs typeface="Arial"/>
                <a:sym typeface="Arial"/>
              </a:rPr>
              <a:t>Concepts Consulting</a:t>
            </a:r>
            <a:endParaRPr/>
          </a:p>
        </p:txBody>
      </p:sp>
      <p:sp>
        <p:nvSpPr>
          <p:cNvPr id="142" name="Google Shape;14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143" name="Google Shape;143;p16"/>
          <p:cNvSpPr/>
          <p:nvPr/>
        </p:nvSpPr>
        <p:spPr>
          <a:xfrm>
            <a:off x="0" y="0"/>
            <a:ext cx="12192000" cy="365125"/>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44" name="Google Shape;144;p16"/>
          <p:cNvSpPr/>
          <p:nvPr/>
        </p:nvSpPr>
        <p:spPr>
          <a:xfrm>
            <a:off x="192983" y="538985"/>
            <a:ext cx="11480856" cy="59093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600"/>
              <a:buFont typeface="Arial"/>
              <a:buNone/>
            </a:pPr>
            <a:r>
              <a:rPr b="1" i="0" lang="en-US" sz="3600" u="none" cap="none" strike="noStrike">
                <a:solidFill>
                  <a:srgbClr val="000000"/>
                </a:solidFill>
                <a:latin typeface="Arial"/>
                <a:ea typeface="Arial"/>
                <a:cs typeface="Arial"/>
                <a:sym typeface="Arial"/>
              </a:rPr>
              <a:t>Features:</a:t>
            </a:r>
            <a:endParaRPr/>
          </a:p>
        </p:txBody>
      </p:sp>
      <p:sp>
        <p:nvSpPr>
          <p:cNvPr id="145" name="Google Shape;145;p16"/>
          <p:cNvSpPr/>
          <p:nvPr/>
        </p:nvSpPr>
        <p:spPr>
          <a:xfrm>
            <a:off x="518159" y="1578805"/>
            <a:ext cx="2408115" cy="3261360"/>
          </a:xfrm>
          <a:prstGeom prst="round2DiagRect">
            <a:avLst>
              <a:gd fmla="val 16667" name="adj1"/>
              <a:gd fmla="val 0" name="adj2"/>
            </a:avLst>
          </a:prstGeom>
          <a:solidFill>
            <a:schemeClr val="lt1"/>
          </a:solidFill>
          <a:ln cap="flat" cmpd="sng" w="190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171450" lvl="0" marL="285750" marR="0" rtl="0" algn="l">
              <a:lnSpc>
                <a:spcPct val="100000"/>
              </a:lnSpc>
              <a:spcBef>
                <a:spcPts val="0"/>
              </a:spcBef>
              <a:spcAft>
                <a:spcPts val="0"/>
              </a:spcAft>
              <a:buClr>
                <a:schemeClr val="lt1"/>
              </a:buClr>
              <a:buSzPts val="1800"/>
              <a:buFont typeface="Arial"/>
              <a:buNone/>
            </a:pPr>
            <a:r>
              <a:t/>
            </a:r>
            <a:endParaRPr b="0" i="0" sz="1800" u="none" cap="none" strike="noStrike">
              <a:solidFill>
                <a:srgbClr val="002060"/>
              </a:solidFill>
              <a:latin typeface="Arial"/>
              <a:ea typeface="Arial"/>
              <a:cs typeface="Arial"/>
              <a:sym typeface="Arial"/>
            </a:endParaRPr>
          </a:p>
          <a:p>
            <a:pPr indent="-171450" lvl="0" marL="285750" marR="0" rtl="0" algn="l">
              <a:lnSpc>
                <a:spcPct val="100000"/>
              </a:lnSpc>
              <a:spcBef>
                <a:spcPts val="0"/>
              </a:spcBef>
              <a:spcAft>
                <a:spcPts val="0"/>
              </a:spcAft>
              <a:buClr>
                <a:schemeClr val="lt1"/>
              </a:buClr>
              <a:buSzPts val="1800"/>
              <a:buFont typeface="Arial"/>
              <a:buNone/>
            </a:pPr>
            <a:r>
              <a:t/>
            </a:r>
            <a:endParaRPr b="0" i="0" sz="1800" u="none" cap="none" strike="noStrike">
              <a:solidFill>
                <a:srgbClr val="002060"/>
              </a:solidFill>
              <a:latin typeface="Arial"/>
              <a:ea typeface="Arial"/>
              <a:cs typeface="Arial"/>
              <a:sym typeface="Arial"/>
            </a:endParaRPr>
          </a:p>
          <a:p>
            <a:pPr indent="-171450" lvl="0" marL="285750" marR="0" rtl="0" algn="l">
              <a:lnSpc>
                <a:spcPct val="100000"/>
              </a:lnSpc>
              <a:spcBef>
                <a:spcPts val="0"/>
              </a:spcBef>
              <a:spcAft>
                <a:spcPts val="0"/>
              </a:spcAft>
              <a:buClr>
                <a:schemeClr val="lt1"/>
              </a:buClr>
              <a:buSzPts val="1800"/>
              <a:buFont typeface="Arial"/>
              <a:buNone/>
            </a:pPr>
            <a:r>
              <a:t/>
            </a:r>
            <a:endParaRPr b="0" i="0" sz="1800" u="none" cap="none" strike="noStrike">
              <a:solidFill>
                <a:srgbClr val="002060"/>
              </a:solidFill>
              <a:latin typeface="Arial"/>
              <a:ea typeface="Arial"/>
              <a:cs typeface="Arial"/>
              <a:sym typeface="Arial"/>
            </a:endParaRPr>
          </a:p>
          <a:p>
            <a:pPr indent="-171450" lvl="0" marL="285750" marR="0" rtl="0" algn="l">
              <a:lnSpc>
                <a:spcPct val="100000"/>
              </a:lnSpc>
              <a:spcBef>
                <a:spcPts val="0"/>
              </a:spcBef>
              <a:spcAft>
                <a:spcPts val="0"/>
              </a:spcAft>
              <a:buClr>
                <a:schemeClr val="lt1"/>
              </a:buClr>
              <a:buSzPts val="1800"/>
              <a:buFont typeface="Arial"/>
              <a:buNone/>
            </a:pPr>
            <a:r>
              <a:t/>
            </a:r>
            <a:endParaRPr sz="1800">
              <a:solidFill>
                <a:srgbClr val="002060"/>
              </a:solidFill>
              <a:latin typeface="Arial"/>
              <a:ea typeface="Arial"/>
              <a:cs typeface="Arial"/>
              <a:sym typeface="Arial"/>
            </a:endParaRPr>
          </a:p>
          <a:p>
            <a:pPr indent="-171450" lvl="0" marL="285750" marR="0" rtl="0" algn="l">
              <a:lnSpc>
                <a:spcPct val="100000"/>
              </a:lnSpc>
              <a:spcBef>
                <a:spcPts val="0"/>
              </a:spcBef>
              <a:spcAft>
                <a:spcPts val="0"/>
              </a:spcAft>
              <a:buClr>
                <a:schemeClr val="lt1"/>
              </a:buClr>
              <a:buSzPts val="1800"/>
              <a:buFont typeface="Arial"/>
              <a:buNone/>
            </a:pPr>
            <a:r>
              <a:t/>
            </a:r>
            <a:endParaRPr b="0" i="0" sz="1800" u="none" cap="none" strike="noStrike">
              <a:solidFill>
                <a:srgbClr val="002060"/>
              </a:solidFill>
              <a:latin typeface="Arial"/>
              <a:ea typeface="Arial"/>
              <a:cs typeface="Arial"/>
              <a:sym typeface="Arial"/>
            </a:endParaRPr>
          </a:p>
          <a:p>
            <a:pPr indent="-285750" lvl="0" marL="285750" marR="0" rtl="0" algn="l">
              <a:lnSpc>
                <a:spcPct val="100000"/>
              </a:lnSpc>
              <a:spcBef>
                <a:spcPts val="0"/>
              </a:spcBef>
              <a:spcAft>
                <a:spcPts val="0"/>
              </a:spcAft>
              <a:buClr>
                <a:srgbClr val="002060"/>
              </a:buClr>
              <a:buSzPts val="1800"/>
              <a:buFont typeface="Arial"/>
              <a:buChar char="•"/>
            </a:pPr>
            <a:r>
              <a:rPr lang="en-US" sz="1800">
                <a:solidFill>
                  <a:srgbClr val="002060"/>
                </a:solidFill>
              </a:rPr>
              <a:t>Curated music from YouTube and Spotify</a:t>
            </a:r>
            <a:endParaRPr sz="1800">
              <a:solidFill>
                <a:srgbClr val="002060"/>
              </a:solidFill>
            </a:endParaRPr>
          </a:p>
          <a:p>
            <a:pPr indent="-285750" lvl="0" marL="285750" marR="0" rtl="0" algn="l">
              <a:lnSpc>
                <a:spcPct val="100000"/>
              </a:lnSpc>
              <a:spcBef>
                <a:spcPts val="0"/>
              </a:spcBef>
              <a:spcAft>
                <a:spcPts val="0"/>
              </a:spcAft>
              <a:buClr>
                <a:srgbClr val="002060"/>
              </a:buClr>
              <a:buSzPts val="1800"/>
              <a:buFont typeface="Arial"/>
              <a:buChar char="•"/>
            </a:pPr>
            <a:r>
              <a:rPr lang="en-US" sz="1800">
                <a:solidFill>
                  <a:srgbClr val="002060"/>
                </a:solidFill>
              </a:rPr>
              <a:t>Elastic Search</a:t>
            </a:r>
            <a:endParaRPr sz="1800">
              <a:solidFill>
                <a:srgbClr val="002060"/>
              </a:solidFill>
            </a:endParaRPr>
          </a:p>
          <a:p>
            <a:pPr indent="-285750" lvl="0" marL="285750" marR="0" rtl="0" algn="l">
              <a:lnSpc>
                <a:spcPct val="100000"/>
              </a:lnSpc>
              <a:spcBef>
                <a:spcPts val="0"/>
              </a:spcBef>
              <a:spcAft>
                <a:spcPts val="0"/>
              </a:spcAft>
              <a:buClr>
                <a:srgbClr val="002060"/>
              </a:buClr>
              <a:buSzPts val="1800"/>
              <a:buFont typeface="Arial"/>
              <a:buChar char="•"/>
            </a:pPr>
            <a:r>
              <a:rPr lang="en-US" sz="1800">
                <a:solidFill>
                  <a:srgbClr val="002060"/>
                </a:solidFill>
              </a:rPr>
              <a:t>Embedded music player (YT &amp; SPT)</a:t>
            </a:r>
            <a:r>
              <a:rPr b="0" i="0" lang="en-US" sz="1800" u="none" cap="none" strike="noStrike">
                <a:solidFill>
                  <a:srgbClr val="002060"/>
                </a:solidFill>
                <a:latin typeface="Arial"/>
                <a:ea typeface="Arial"/>
                <a:cs typeface="Arial"/>
                <a:sym typeface="Arial"/>
              </a:rPr>
              <a:t>	</a:t>
            </a:r>
            <a:endParaRPr/>
          </a:p>
          <a:p>
            <a:pPr indent="-171450" lvl="0" marL="285750" marR="0" rtl="0" algn="l">
              <a:lnSpc>
                <a:spcPct val="100000"/>
              </a:lnSpc>
              <a:spcBef>
                <a:spcPts val="0"/>
              </a:spcBef>
              <a:spcAft>
                <a:spcPts val="0"/>
              </a:spcAft>
              <a:buClr>
                <a:schemeClr val="lt1"/>
              </a:buClr>
              <a:buSzPts val="1800"/>
              <a:buFont typeface="Arial"/>
              <a:buNone/>
            </a:pPr>
            <a:r>
              <a:t/>
            </a:r>
            <a:endParaRPr b="0" i="0" sz="1800" u="none" cap="none" strike="noStrike">
              <a:solidFill>
                <a:srgbClr val="002060"/>
              </a:solidFill>
              <a:latin typeface="Arial"/>
              <a:ea typeface="Arial"/>
              <a:cs typeface="Arial"/>
              <a:sym typeface="Arial"/>
            </a:endParaRPr>
          </a:p>
          <a:p>
            <a:pPr indent="-171450" lvl="0" marL="285750" marR="0" rtl="0" algn="l">
              <a:lnSpc>
                <a:spcPct val="100000"/>
              </a:lnSpc>
              <a:spcBef>
                <a:spcPts val="0"/>
              </a:spcBef>
              <a:spcAft>
                <a:spcPts val="0"/>
              </a:spcAft>
              <a:buClr>
                <a:schemeClr val="lt1"/>
              </a:buClr>
              <a:buSzPts val="1800"/>
              <a:buFont typeface="Arial"/>
              <a:buNone/>
            </a:pPr>
            <a:r>
              <a:t/>
            </a:r>
            <a:endParaRPr b="0" i="0" sz="1800" u="none" cap="none" strike="noStrike">
              <a:solidFill>
                <a:srgbClr val="002060"/>
              </a:solidFill>
              <a:latin typeface="Arial"/>
              <a:ea typeface="Arial"/>
              <a:cs typeface="Arial"/>
              <a:sym typeface="Arial"/>
            </a:endParaRPr>
          </a:p>
          <a:p>
            <a:pPr indent="-171450" lvl="0" marL="28575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002060"/>
              </a:solidFill>
              <a:latin typeface="Arial"/>
              <a:ea typeface="Arial"/>
              <a:cs typeface="Arial"/>
              <a:sym typeface="Arial"/>
            </a:endParaRPr>
          </a:p>
        </p:txBody>
      </p:sp>
      <p:sp>
        <p:nvSpPr>
          <p:cNvPr id="146" name="Google Shape;146;p16"/>
          <p:cNvSpPr/>
          <p:nvPr/>
        </p:nvSpPr>
        <p:spPr>
          <a:xfrm>
            <a:off x="709513" y="1710242"/>
            <a:ext cx="2018177" cy="395878"/>
          </a:xfrm>
          <a:prstGeom prst="rect">
            <a:avLst/>
          </a:prstGeom>
          <a:solidFill>
            <a:srgbClr val="002060"/>
          </a:solidFill>
          <a:ln cap="flat" cmpd="sng" w="635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Arial"/>
              <a:buNone/>
            </a:pPr>
            <a:r>
              <a:rPr b="1" lang="en-US">
                <a:solidFill>
                  <a:srgbClr val="FFFFFF"/>
                </a:solidFill>
              </a:rPr>
              <a:t>Primary Content</a:t>
            </a:r>
            <a:endParaRPr/>
          </a:p>
        </p:txBody>
      </p:sp>
      <p:sp>
        <p:nvSpPr>
          <p:cNvPr id="147" name="Google Shape;147;p16"/>
          <p:cNvSpPr/>
          <p:nvPr/>
        </p:nvSpPr>
        <p:spPr>
          <a:xfrm>
            <a:off x="3427532" y="1578805"/>
            <a:ext cx="2408115" cy="3261360"/>
          </a:xfrm>
          <a:prstGeom prst="round2DiagRect">
            <a:avLst>
              <a:gd fmla="val 16667" name="adj1"/>
              <a:gd fmla="val 0" name="adj2"/>
            </a:avLst>
          </a:prstGeom>
          <a:solidFill>
            <a:schemeClr val="lt1"/>
          </a:solidFill>
          <a:ln cap="flat" cmpd="sng" w="190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171450" lvl="0" marL="285750" marR="0" rtl="0" algn="l">
              <a:lnSpc>
                <a:spcPct val="100000"/>
              </a:lnSpc>
              <a:spcBef>
                <a:spcPts val="0"/>
              </a:spcBef>
              <a:spcAft>
                <a:spcPts val="0"/>
              </a:spcAft>
              <a:buClr>
                <a:schemeClr val="lt1"/>
              </a:buClr>
              <a:buSzPts val="1800"/>
              <a:buFont typeface="Arial"/>
              <a:buNone/>
            </a:pPr>
            <a:r>
              <a:t/>
            </a:r>
            <a:endParaRPr b="0" i="0" sz="1800" u="none" cap="none" strike="noStrike">
              <a:solidFill>
                <a:srgbClr val="002060"/>
              </a:solidFill>
              <a:latin typeface="Arial"/>
              <a:ea typeface="Arial"/>
              <a:cs typeface="Arial"/>
              <a:sym typeface="Arial"/>
            </a:endParaRPr>
          </a:p>
          <a:p>
            <a:pPr indent="-171450" lvl="0" marL="285750" marR="0" rtl="0" algn="l">
              <a:lnSpc>
                <a:spcPct val="100000"/>
              </a:lnSpc>
              <a:spcBef>
                <a:spcPts val="0"/>
              </a:spcBef>
              <a:spcAft>
                <a:spcPts val="0"/>
              </a:spcAft>
              <a:buClr>
                <a:schemeClr val="lt1"/>
              </a:buClr>
              <a:buSzPts val="1800"/>
              <a:buFont typeface="Arial"/>
              <a:buNone/>
            </a:pPr>
            <a:r>
              <a:t/>
            </a:r>
            <a:endParaRPr b="0" i="0" sz="1800" u="none" cap="none" strike="noStrike">
              <a:solidFill>
                <a:srgbClr val="002060"/>
              </a:solidFill>
              <a:latin typeface="Arial"/>
              <a:ea typeface="Arial"/>
              <a:cs typeface="Arial"/>
              <a:sym typeface="Arial"/>
            </a:endParaRPr>
          </a:p>
          <a:p>
            <a:pPr indent="-285750" lvl="0" marL="285750" marR="0" rtl="0" algn="l">
              <a:lnSpc>
                <a:spcPct val="100000"/>
              </a:lnSpc>
              <a:spcBef>
                <a:spcPts val="0"/>
              </a:spcBef>
              <a:spcAft>
                <a:spcPts val="0"/>
              </a:spcAft>
              <a:buClr>
                <a:srgbClr val="002060"/>
              </a:buClr>
              <a:buSzPts val="1800"/>
              <a:buFont typeface="Arial"/>
              <a:buChar char="•"/>
            </a:pPr>
            <a:r>
              <a:rPr lang="en-US" sz="1800">
                <a:solidFill>
                  <a:srgbClr val="002060"/>
                </a:solidFill>
              </a:rPr>
              <a:t>Preferences such as Language and Genre</a:t>
            </a:r>
            <a:endParaRPr sz="1800">
              <a:solidFill>
                <a:srgbClr val="002060"/>
              </a:solidFill>
            </a:endParaRPr>
          </a:p>
          <a:p>
            <a:pPr indent="-285750" lvl="0" marL="285750" marR="0" rtl="0" algn="l">
              <a:lnSpc>
                <a:spcPct val="100000"/>
              </a:lnSpc>
              <a:spcBef>
                <a:spcPts val="0"/>
              </a:spcBef>
              <a:spcAft>
                <a:spcPts val="0"/>
              </a:spcAft>
              <a:buClr>
                <a:srgbClr val="002060"/>
              </a:buClr>
              <a:buSzPts val="1800"/>
              <a:buChar char="•"/>
            </a:pPr>
            <a:r>
              <a:rPr lang="en-US" sz="1800">
                <a:solidFill>
                  <a:srgbClr val="002060"/>
                </a:solidFill>
              </a:rPr>
              <a:t>Favourites</a:t>
            </a:r>
            <a:endParaRPr sz="1800">
              <a:solidFill>
                <a:srgbClr val="002060"/>
              </a:solidFill>
            </a:endParaRPr>
          </a:p>
          <a:p>
            <a:pPr indent="-285750" lvl="0" marL="285750" marR="0" rtl="0" algn="l">
              <a:lnSpc>
                <a:spcPct val="100000"/>
              </a:lnSpc>
              <a:spcBef>
                <a:spcPts val="0"/>
              </a:spcBef>
              <a:spcAft>
                <a:spcPts val="0"/>
              </a:spcAft>
              <a:buClr>
                <a:srgbClr val="002060"/>
              </a:buClr>
              <a:buSzPts val="1800"/>
              <a:buChar char="•"/>
            </a:pPr>
            <a:r>
              <a:rPr lang="en-US" sz="1800">
                <a:solidFill>
                  <a:srgbClr val="002060"/>
                </a:solidFill>
              </a:rPr>
              <a:t>Playlists</a:t>
            </a:r>
            <a:endParaRPr sz="1800">
              <a:solidFill>
                <a:srgbClr val="002060"/>
              </a:solidFill>
            </a:endParaRPr>
          </a:p>
        </p:txBody>
      </p:sp>
      <p:sp>
        <p:nvSpPr>
          <p:cNvPr id="148" name="Google Shape;148;p16"/>
          <p:cNvSpPr/>
          <p:nvPr/>
        </p:nvSpPr>
        <p:spPr>
          <a:xfrm>
            <a:off x="3618886" y="1710242"/>
            <a:ext cx="2018177" cy="395878"/>
          </a:xfrm>
          <a:prstGeom prst="rect">
            <a:avLst/>
          </a:prstGeom>
          <a:solidFill>
            <a:srgbClr val="002060"/>
          </a:solidFill>
          <a:ln cap="flat" cmpd="sng" w="635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Arial"/>
              <a:buNone/>
            </a:pPr>
            <a:r>
              <a:rPr b="1" lang="en-US">
                <a:solidFill>
                  <a:srgbClr val="FFFFFF"/>
                </a:solidFill>
              </a:rPr>
              <a:t>Preferences</a:t>
            </a:r>
            <a:endParaRPr b="1" i="0" sz="1400" u="none" cap="none" strike="noStrike">
              <a:solidFill>
                <a:srgbClr val="FFFFFF"/>
              </a:solidFill>
              <a:latin typeface="Arial"/>
              <a:ea typeface="Arial"/>
              <a:cs typeface="Arial"/>
              <a:sym typeface="Arial"/>
            </a:endParaRPr>
          </a:p>
        </p:txBody>
      </p:sp>
      <p:sp>
        <p:nvSpPr>
          <p:cNvPr id="149" name="Google Shape;149;p16"/>
          <p:cNvSpPr/>
          <p:nvPr/>
        </p:nvSpPr>
        <p:spPr>
          <a:xfrm>
            <a:off x="6419028" y="1578805"/>
            <a:ext cx="2408115" cy="3261360"/>
          </a:xfrm>
          <a:prstGeom prst="round2DiagRect">
            <a:avLst>
              <a:gd fmla="val 16667" name="adj1"/>
              <a:gd fmla="val 0" name="adj2"/>
            </a:avLst>
          </a:prstGeom>
          <a:solidFill>
            <a:schemeClr val="lt1"/>
          </a:solidFill>
          <a:ln cap="flat" cmpd="sng" w="190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sz="1800">
              <a:solidFill>
                <a:srgbClr val="002060"/>
              </a:solidFill>
            </a:endParaRPr>
          </a:p>
          <a:p>
            <a:pPr indent="0" lvl="0" marL="0" marR="0" rtl="0" algn="l">
              <a:lnSpc>
                <a:spcPct val="100000"/>
              </a:lnSpc>
              <a:spcBef>
                <a:spcPts val="0"/>
              </a:spcBef>
              <a:spcAft>
                <a:spcPts val="0"/>
              </a:spcAft>
              <a:buNone/>
            </a:pPr>
            <a:r>
              <a:t/>
            </a:r>
            <a:endParaRPr sz="1800">
              <a:solidFill>
                <a:srgbClr val="002060"/>
              </a:solidFill>
            </a:endParaRPr>
          </a:p>
          <a:p>
            <a:pPr indent="0" lvl="0" marL="0" marR="0" rtl="0" algn="l">
              <a:lnSpc>
                <a:spcPct val="100000"/>
              </a:lnSpc>
              <a:spcBef>
                <a:spcPts val="0"/>
              </a:spcBef>
              <a:spcAft>
                <a:spcPts val="0"/>
              </a:spcAft>
              <a:buNone/>
            </a:pPr>
            <a:r>
              <a:t/>
            </a:r>
            <a:endParaRPr sz="1800">
              <a:solidFill>
                <a:srgbClr val="002060"/>
              </a:solidFill>
            </a:endParaRPr>
          </a:p>
          <a:p>
            <a:pPr indent="0" lvl="0" marL="0" marR="0" rtl="0" algn="l">
              <a:lnSpc>
                <a:spcPct val="100000"/>
              </a:lnSpc>
              <a:spcBef>
                <a:spcPts val="0"/>
              </a:spcBef>
              <a:spcAft>
                <a:spcPts val="0"/>
              </a:spcAft>
              <a:buNone/>
            </a:pPr>
            <a:r>
              <a:t/>
            </a:r>
            <a:endParaRPr sz="1800">
              <a:solidFill>
                <a:srgbClr val="002060"/>
              </a:solidFill>
            </a:endParaRPr>
          </a:p>
          <a:p>
            <a:pPr indent="-285750" lvl="0" marL="285750" marR="0" rtl="0" algn="l">
              <a:lnSpc>
                <a:spcPct val="100000"/>
              </a:lnSpc>
              <a:spcBef>
                <a:spcPts val="0"/>
              </a:spcBef>
              <a:spcAft>
                <a:spcPts val="0"/>
              </a:spcAft>
              <a:buClr>
                <a:srgbClr val="002060"/>
              </a:buClr>
              <a:buSzPts val="1800"/>
              <a:buFont typeface="Arial"/>
              <a:buChar char="•"/>
            </a:pPr>
            <a:r>
              <a:rPr lang="en-US" sz="1800">
                <a:solidFill>
                  <a:srgbClr val="002060"/>
                </a:solidFill>
                <a:latin typeface="Arial"/>
                <a:ea typeface="Arial"/>
                <a:cs typeface="Arial"/>
                <a:sym typeface="Arial"/>
              </a:rPr>
              <a:t>Feedback System</a:t>
            </a:r>
            <a:endParaRPr/>
          </a:p>
          <a:p>
            <a:pPr indent="-285750" lvl="0" marL="285750" marR="0" rtl="0" algn="l">
              <a:lnSpc>
                <a:spcPct val="100000"/>
              </a:lnSpc>
              <a:spcBef>
                <a:spcPts val="0"/>
              </a:spcBef>
              <a:spcAft>
                <a:spcPts val="0"/>
              </a:spcAft>
              <a:buClr>
                <a:srgbClr val="002060"/>
              </a:buClr>
              <a:buSzPts val="1800"/>
              <a:buFont typeface="Arial"/>
              <a:buChar char="•"/>
            </a:pPr>
            <a:r>
              <a:rPr b="0" i="0" lang="en-US" sz="1800" u="none" cap="none" strike="noStrike">
                <a:solidFill>
                  <a:srgbClr val="002060"/>
                </a:solidFill>
                <a:latin typeface="Arial"/>
                <a:ea typeface="Arial"/>
                <a:cs typeface="Arial"/>
                <a:sym typeface="Arial"/>
              </a:rPr>
              <a:t>Push Notification</a:t>
            </a:r>
            <a:endParaRPr/>
          </a:p>
          <a:p>
            <a:pPr indent="-285750" lvl="0" marL="285750" marR="0" rtl="0" algn="l">
              <a:lnSpc>
                <a:spcPct val="100000"/>
              </a:lnSpc>
              <a:spcBef>
                <a:spcPts val="0"/>
              </a:spcBef>
              <a:spcAft>
                <a:spcPts val="0"/>
              </a:spcAft>
              <a:buClr>
                <a:srgbClr val="002060"/>
              </a:buClr>
              <a:buSzPts val="1800"/>
              <a:buFont typeface="Arial"/>
              <a:buChar char="•"/>
            </a:pPr>
            <a:r>
              <a:rPr lang="en-US" sz="1800">
                <a:solidFill>
                  <a:srgbClr val="002060"/>
                </a:solidFill>
                <a:latin typeface="Arial"/>
                <a:ea typeface="Arial"/>
                <a:cs typeface="Arial"/>
                <a:sym typeface="Arial"/>
              </a:rPr>
              <a:t>Accessibility</a:t>
            </a:r>
            <a:endParaRPr/>
          </a:p>
          <a:p>
            <a:pPr indent="-285750" lvl="0" marL="285750" marR="0" rtl="0" algn="l">
              <a:lnSpc>
                <a:spcPct val="100000"/>
              </a:lnSpc>
              <a:spcBef>
                <a:spcPts val="0"/>
              </a:spcBef>
              <a:spcAft>
                <a:spcPts val="0"/>
              </a:spcAft>
              <a:buClr>
                <a:srgbClr val="002060"/>
              </a:buClr>
              <a:buSzPts val="1800"/>
              <a:buFont typeface="Arial"/>
              <a:buChar char="•"/>
            </a:pPr>
            <a:r>
              <a:rPr lang="en-US" sz="1800">
                <a:solidFill>
                  <a:srgbClr val="002060"/>
                </a:solidFill>
                <a:latin typeface="Arial"/>
                <a:ea typeface="Arial"/>
                <a:cs typeface="Arial"/>
                <a:sym typeface="Arial"/>
              </a:rPr>
              <a:t>Social sharing </a:t>
            </a:r>
            <a:endParaRPr/>
          </a:p>
          <a:p>
            <a:pPr indent="0" lvl="0" marL="457200" marR="0" rtl="0" algn="l">
              <a:lnSpc>
                <a:spcPct val="100000"/>
              </a:lnSpc>
              <a:spcBef>
                <a:spcPts val="0"/>
              </a:spcBef>
              <a:spcAft>
                <a:spcPts val="0"/>
              </a:spcAft>
              <a:buNone/>
            </a:pPr>
            <a:r>
              <a:t/>
            </a:r>
            <a:endParaRPr/>
          </a:p>
          <a:p>
            <a:pPr indent="-171450" lvl="0" marL="285750" marR="0" rtl="0" algn="l">
              <a:lnSpc>
                <a:spcPct val="100000"/>
              </a:lnSpc>
              <a:spcBef>
                <a:spcPts val="0"/>
              </a:spcBef>
              <a:spcAft>
                <a:spcPts val="0"/>
              </a:spcAft>
              <a:buClr>
                <a:schemeClr val="lt1"/>
              </a:buClr>
              <a:buSzPts val="1800"/>
              <a:buFont typeface="Arial"/>
              <a:buNone/>
            </a:pPr>
            <a:r>
              <a:t/>
            </a:r>
            <a:endParaRPr b="0" i="0" sz="1800" u="none" cap="none" strike="noStrike">
              <a:solidFill>
                <a:srgbClr val="002060"/>
              </a:solidFill>
              <a:latin typeface="Arial"/>
              <a:ea typeface="Arial"/>
              <a:cs typeface="Arial"/>
              <a:sym typeface="Arial"/>
            </a:endParaRPr>
          </a:p>
        </p:txBody>
      </p:sp>
      <p:sp>
        <p:nvSpPr>
          <p:cNvPr id="150" name="Google Shape;150;p16"/>
          <p:cNvSpPr/>
          <p:nvPr/>
        </p:nvSpPr>
        <p:spPr>
          <a:xfrm>
            <a:off x="6610382" y="1710242"/>
            <a:ext cx="2018177" cy="395878"/>
          </a:xfrm>
          <a:prstGeom prst="rect">
            <a:avLst/>
          </a:prstGeom>
          <a:solidFill>
            <a:srgbClr val="002060"/>
          </a:solidFill>
          <a:ln cap="flat" cmpd="sng" w="635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Arial"/>
              <a:buNone/>
            </a:pPr>
            <a:r>
              <a:rPr b="1" lang="en-US">
                <a:solidFill>
                  <a:srgbClr val="FFFFFF"/>
                </a:solidFill>
              </a:rPr>
              <a:t>Artifacts</a:t>
            </a:r>
            <a:endParaRPr/>
          </a:p>
        </p:txBody>
      </p:sp>
      <p:sp>
        <p:nvSpPr>
          <p:cNvPr id="151" name="Google Shape;151;p16"/>
          <p:cNvSpPr/>
          <p:nvPr/>
        </p:nvSpPr>
        <p:spPr>
          <a:xfrm>
            <a:off x="9347199" y="1578805"/>
            <a:ext cx="2408115" cy="3261360"/>
          </a:xfrm>
          <a:prstGeom prst="round2DiagRect">
            <a:avLst>
              <a:gd fmla="val 16667" name="adj1"/>
              <a:gd fmla="val 0" name="adj2"/>
            </a:avLst>
          </a:prstGeom>
          <a:solidFill>
            <a:schemeClr val="lt1"/>
          </a:solidFill>
          <a:ln cap="flat" cmpd="sng" w="190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171450" lvl="0" marL="285750" marR="0" rtl="0" algn="l">
              <a:lnSpc>
                <a:spcPct val="100000"/>
              </a:lnSpc>
              <a:spcBef>
                <a:spcPts val="0"/>
              </a:spcBef>
              <a:spcAft>
                <a:spcPts val="0"/>
              </a:spcAft>
              <a:buClr>
                <a:schemeClr val="lt1"/>
              </a:buClr>
              <a:buSzPts val="1800"/>
              <a:buFont typeface="Arial"/>
              <a:buNone/>
            </a:pPr>
            <a:r>
              <a:t/>
            </a:r>
            <a:endParaRPr b="0" i="0" sz="1800" u="none" cap="none" strike="noStrike">
              <a:solidFill>
                <a:srgbClr val="00206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rgbClr val="002060"/>
              </a:solidFill>
              <a:latin typeface="Arial"/>
              <a:ea typeface="Arial"/>
              <a:cs typeface="Arial"/>
              <a:sym typeface="Arial"/>
            </a:endParaRPr>
          </a:p>
          <a:p>
            <a:pPr indent="-285750" lvl="0" marL="285750" marR="0" rtl="0" algn="l">
              <a:lnSpc>
                <a:spcPct val="100000"/>
              </a:lnSpc>
              <a:spcBef>
                <a:spcPts val="0"/>
              </a:spcBef>
              <a:spcAft>
                <a:spcPts val="0"/>
              </a:spcAft>
              <a:buClr>
                <a:srgbClr val="002060"/>
              </a:buClr>
              <a:buSzPts val="1800"/>
              <a:buFont typeface="Arial"/>
              <a:buChar char="•"/>
            </a:pPr>
            <a:r>
              <a:rPr lang="en-US" sz="1800">
                <a:solidFill>
                  <a:srgbClr val="002060"/>
                </a:solidFill>
              </a:rPr>
              <a:t>Advertisement</a:t>
            </a:r>
            <a:endParaRPr b="0" i="0" sz="1800" u="none" cap="none" strike="noStrike">
              <a:solidFill>
                <a:srgbClr val="002060"/>
              </a:solidFill>
              <a:latin typeface="Arial"/>
              <a:ea typeface="Arial"/>
              <a:cs typeface="Arial"/>
              <a:sym typeface="Arial"/>
            </a:endParaRPr>
          </a:p>
          <a:p>
            <a:pPr indent="-285750" lvl="0" marL="285750" marR="0" rtl="0" algn="l">
              <a:lnSpc>
                <a:spcPct val="100000"/>
              </a:lnSpc>
              <a:spcBef>
                <a:spcPts val="0"/>
              </a:spcBef>
              <a:spcAft>
                <a:spcPts val="0"/>
              </a:spcAft>
              <a:buClr>
                <a:srgbClr val="002060"/>
              </a:buClr>
              <a:buSzPts val="1800"/>
              <a:buFont typeface="Arial"/>
              <a:buChar char="•"/>
            </a:pPr>
            <a:r>
              <a:rPr lang="en-US" sz="1800">
                <a:solidFill>
                  <a:srgbClr val="002060"/>
                </a:solidFill>
              </a:rPr>
              <a:t>Subscription based content</a:t>
            </a:r>
            <a:endParaRPr sz="1800">
              <a:solidFill>
                <a:srgbClr val="002060"/>
              </a:solidFill>
            </a:endParaRPr>
          </a:p>
          <a:p>
            <a:pPr indent="-285750" lvl="0" marL="285750" marR="0" rtl="0" algn="l">
              <a:lnSpc>
                <a:spcPct val="100000"/>
              </a:lnSpc>
              <a:spcBef>
                <a:spcPts val="0"/>
              </a:spcBef>
              <a:spcAft>
                <a:spcPts val="0"/>
              </a:spcAft>
              <a:buClr>
                <a:srgbClr val="002060"/>
              </a:buClr>
              <a:buSzPts val="1800"/>
              <a:buChar char="•"/>
            </a:pPr>
            <a:r>
              <a:rPr lang="en-US" sz="1800">
                <a:solidFill>
                  <a:srgbClr val="002060"/>
                </a:solidFill>
              </a:rPr>
              <a:t>Share/Reference model</a:t>
            </a:r>
            <a:endParaRPr sz="1800">
              <a:solidFill>
                <a:srgbClr val="002060"/>
              </a:solidFill>
            </a:endParaRPr>
          </a:p>
          <a:p>
            <a:pPr indent="-171450" lvl="0" marL="285750" marR="0" rtl="0" algn="l">
              <a:lnSpc>
                <a:spcPct val="100000"/>
              </a:lnSpc>
              <a:spcBef>
                <a:spcPts val="0"/>
              </a:spcBef>
              <a:spcAft>
                <a:spcPts val="0"/>
              </a:spcAft>
              <a:buClr>
                <a:schemeClr val="lt1"/>
              </a:buClr>
              <a:buSzPts val="1800"/>
              <a:buFont typeface="Arial"/>
              <a:buNone/>
            </a:pPr>
            <a:r>
              <a:t/>
            </a:r>
            <a:endParaRPr b="0" i="0" sz="1800" u="none" cap="none" strike="noStrike">
              <a:solidFill>
                <a:srgbClr val="002060"/>
              </a:solidFill>
              <a:latin typeface="Arial"/>
              <a:ea typeface="Arial"/>
              <a:cs typeface="Arial"/>
              <a:sym typeface="Arial"/>
            </a:endParaRPr>
          </a:p>
        </p:txBody>
      </p:sp>
      <p:sp>
        <p:nvSpPr>
          <p:cNvPr id="152" name="Google Shape;152;p16"/>
          <p:cNvSpPr/>
          <p:nvPr/>
        </p:nvSpPr>
        <p:spPr>
          <a:xfrm>
            <a:off x="9538553" y="1710242"/>
            <a:ext cx="2018177" cy="395878"/>
          </a:xfrm>
          <a:prstGeom prst="rect">
            <a:avLst/>
          </a:prstGeom>
          <a:solidFill>
            <a:srgbClr val="002060"/>
          </a:solidFill>
          <a:ln cap="flat" cmpd="sng" w="635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Arial"/>
              <a:buNone/>
            </a:pPr>
            <a:r>
              <a:rPr b="1" lang="en-US">
                <a:solidFill>
                  <a:srgbClr val="FFFFFF"/>
                </a:solidFill>
              </a:rPr>
              <a:t>Revenue Model</a:t>
            </a:r>
            <a:endParaRPr/>
          </a:p>
        </p:txBody>
      </p:sp>
      <p:sp>
        <p:nvSpPr>
          <p:cNvPr id="153" name="Google Shape;153;p16"/>
          <p:cNvSpPr/>
          <p:nvPr/>
        </p:nvSpPr>
        <p:spPr>
          <a:xfrm>
            <a:off x="0" y="5494509"/>
            <a:ext cx="12192000" cy="476886"/>
          </a:xfrm>
          <a:prstGeom prst="rect">
            <a:avLst/>
          </a:prstGeom>
          <a:solidFill>
            <a:srgbClr val="00206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DropMusic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b="0" i="0" lang="en-US" sz="1200" u="none" cap="none" strike="noStrike">
                <a:solidFill>
                  <a:srgbClr val="888888"/>
                </a:solidFill>
                <a:latin typeface="Arial"/>
                <a:ea typeface="Arial"/>
                <a:cs typeface="Arial"/>
                <a:sym typeface="Arial"/>
              </a:rPr>
              <a:t>Concepts Consulting</a:t>
            </a:r>
            <a:endParaRPr/>
          </a:p>
        </p:txBody>
      </p:sp>
      <p:sp>
        <p:nvSpPr>
          <p:cNvPr id="159" name="Google Shape;15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160" name="Google Shape;160;p17"/>
          <p:cNvSpPr/>
          <p:nvPr/>
        </p:nvSpPr>
        <p:spPr>
          <a:xfrm>
            <a:off x="0" y="0"/>
            <a:ext cx="12192000" cy="365125"/>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61" name="Google Shape;161;p17"/>
          <p:cNvSpPr/>
          <p:nvPr/>
        </p:nvSpPr>
        <p:spPr>
          <a:xfrm>
            <a:off x="192983" y="538985"/>
            <a:ext cx="11480856" cy="59093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600"/>
              <a:buFont typeface="Arial"/>
              <a:buNone/>
            </a:pPr>
            <a:r>
              <a:rPr b="1" i="0" lang="en-US" sz="3600" u="none" cap="none" strike="noStrike">
                <a:solidFill>
                  <a:srgbClr val="000000"/>
                </a:solidFill>
                <a:latin typeface="Arial"/>
                <a:ea typeface="Arial"/>
                <a:cs typeface="Arial"/>
                <a:sym typeface="Arial"/>
              </a:rPr>
              <a:t>Program Scope: Mobile Application</a:t>
            </a:r>
            <a:endParaRPr/>
          </a:p>
        </p:txBody>
      </p:sp>
      <p:sp>
        <p:nvSpPr>
          <p:cNvPr id="162" name="Google Shape;162;p17"/>
          <p:cNvSpPr/>
          <p:nvPr/>
        </p:nvSpPr>
        <p:spPr>
          <a:xfrm>
            <a:off x="518159" y="1578805"/>
            <a:ext cx="2408115" cy="3261360"/>
          </a:xfrm>
          <a:prstGeom prst="round2DiagRect">
            <a:avLst>
              <a:gd fmla="val 16667" name="adj1"/>
              <a:gd fmla="val 0" name="adj2"/>
            </a:avLst>
          </a:prstGeom>
          <a:solidFill>
            <a:schemeClr val="lt1"/>
          </a:solidFill>
          <a:ln cap="flat" cmpd="sng" w="190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171450" lvl="0" marL="285750" marR="0" rtl="0" algn="l">
              <a:lnSpc>
                <a:spcPct val="100000"/>
              </a:lnSpc>
              <a:spcBef>
                <a:spcPts val="0"/>
              </a:spcBef>
              <a:spcAft>
                <a:spcPts val="0"/>
              </a:spcAft>
              <a:buClr>
                <a:schemeClr val="lt1"/>
              </a:buClr>
              <a:buSzPts val="1800"/>
              <a:buFont typeface="Arial"/>
              <a:buNone/>
            </a:pPr>
            <a:r>
              <a:t/>
            </a:r>
            <a:endParaRPr b="0" i="0" sz="1800" u="none" cap="none" strike="noStrike">
              <a:solidFill>
                <a:srgbClr val="002060"/>
              </a:solidFill>
              <a:latin typeface="Arial"/>
              <a:ea typeface="Arial"/>
              <a:cs typeface="Arial"/>
              <a:sym typeface="Arial"/>
            </a:endParaRPr>
          </a:p>
          <a:p>
            <a:pPr indent="-171450" lvl="0" marL="285750" marR="0" rtl="0" algn="l">
              <a:lnSpc>
                <a:spcPct val="100000"/>
              </a:lnSpc>
              <a:spcBef>
                <a:spcPts val="0"/>
              </a:spcBef>
              <a:spcAft>
                <a:spcPts val="0"/>
              </a:spcAft>
              <a:buClr>
                <a:schemeClr val="lt1"/>
              </a:buClr>
              <a:buSzPts val="1800"/>
              <a:buFont typeface="Arial"/>
              <a:buNone/>
            </a:pPr>
            <a:r>
              <a:t/>
            </a:r>
            <a:endParaRPr b="0" i="0" sz="1800" u="none" cap="none" strike="noStrike">
              <a:solidFill>
                <a:srgbClr val="002060"/>
              </a:solidFill>
              <a:latin typeface="Arial"/>
              <a:ea typeface="Arial"/>
              <a:cs typeface="Arial"/>
              <a:sym typeface="Arial"/>
            </a:endParaRPr>
          </a:p>
          <a:p>
            <a:pPr indent="-171450" lvl="0" marL="285750" marR="0" rtl="0" algn="l">
              <a:lnSpc>
                <a:spcPct val="100000"/>
              </a:lnSpc>
              <a:spcBef>
                <a:spcPts val="0"/>
              </a:spcBef>
              <a:spcAft>
                <a:spcPts val="0"/>
              </a:spcAft>
              <a:buClr>
                <a:schemeClr val="lt1"/>
              </a:buClr>
              <a:buSzPts val="1800"/>
              <a:buFont typeface="Arial"/>
              <a:buNone/>
            </a:pPr>
            <a:r>
              <a:t/>
            </a:r>
            <a:endParaRPr b="0" i="0" sz="1800" u="none" cap="none" strike="noStrike">
              <a:solidFill>
                <a:srgbClr val="002060"/>
              </a:solidFill>
              <a:latin typeface="Arial"/>
              <a:ea typeface="Arial"/>
              <a:cs typeface="Arial"/>
              <a:sym typeface="Arial"/>
            </a:endParaRPr>
          </a:p>
          <a:p>
            <a:pPr indent="-171450" lvl="0" marL="285750" marR="0" rtl="0" algn="l">
              <a:lnSpc>
                <a:spcPct val="100000"/>
              </a:lnSpc>
              <a:spcBef>
                <a:spcPts val="0"/>
              </a:spcBef>
              <a:spcAft>
                <a:spcPts val="0"/>
              </a:spcAft>
              <a:buClr>
                <a:schemeClr val="lt1"/>
              </a:buClr>
              <a:buSzPts val="1800"/>
              <a:buFont typeface="Arial"/>
              <a:buNone/>
            </a:pPr>
            <a:r>
              <a:t/>
            </a:r>
            <a:endParaRPr sz="1800">
              <a:solidFill>
                <a:srgbClr val="002060"/>
              </a:solidFill>
              <a:latin typeface="Arial"/>
              <a:ea typeface="Arial"/>
              <a:cs typeface="Arial"/>
              <a:sym typeface="Arial"/>
            </a:endParaRPr>
          </a:p>
          <a:p>
            <a:pPr indent="-171450" lvl="0" marL="285750" marR="0" rtl="0" algn="l">
              <a:lnSpc>
                <a:spcPct val="100000"/>
              </a:lnSpc>
              <a:spcBef>
                <a:spcPts val="0"/>
              </a:spcBef>
              <a:spcAft>
                <a:spcPts val="0"/>
              </a:spcAft>
              <a:buClr>
                <a:schemeClr val="lt1"/>
              </a:buClr>
              <a:buSzPts val="1800"/>
              <a:buFont typeface="Arial"/>
              <a:buNone/>
            </a:pPr>
            <a:r>
              <a:t/>
            </a:r>
            <a:endParaRPr b="0" i="0" sz="1800" u="none" cap="none" strike="noStrike">
              <a:solidFill>
                <a:srgbClr val="002060"/>
              </a:solidFill>
              <a:latin typeface="Arial"/>
              <a:ea typeface="Arial"/>
              <a:cs typeface="Arial"/>
              <a:sym typeface="Arial"/>
            </a:endParaRPr>
          </a:p>
          <a:p>
            <a:pPr indent="-285750" lvl="0" marL="285750" marR="0" rtl="0" algn="l">
              <a:lnSpc>
                <a:spcPct val="100000"/>
              </a:lnSpc>
              <a:spcBef>
                <a:spcPts val="0"/>
              </a:spcBef>
              <a:spcAft>
                <a:spcPts val="0"/>
              </a:spcAft>
              <a:buClr>
                <a:srgbClr val="002060"/>
              </a:buClr>
              <a:buSzPts val="1800"/>
              <a:buFont typeface="Arial"/>
              <a:buChar char="•"/>
            </a:pPr>
            <a:r>
              <a:rPr lang="en-US" sz="1800">
                <a:solidFill>
                  <a:srgbClr val="002060"/>
                </a:solidFill>
                <a:latin typeface="Arial"/>
                <a:ea typeface="Arial"/>
                <a:cs typeface="Arial"/>
                <a:sym typeface="Arial"/>
              </a:rPr>
              <a:t>User Research</a:t>
            </a:r>
            <a:endParaRPr b="0" i="0" sz="1800" u="none" cap="none" strike="noStrike">
              <a:solidFill>
                <a:srgbClr val="002060"/>
              </a:solidFill>
              <a:latin typeface="Arial"/>
              <a:ea typeface="Arial"/>
              <a:cs typeface="Arial"/>
              <a:sym typeface="Arial"/>
            </a:endParaRPr>
          </a:p>
          <a:p>
            <a:pPr indent="-285750" lvl="0" marL="285750" marR="0" rtl="0" algn="l">
              <a:lnSpc>
                <a:spcPct val="100000"/>
              </a:lnSpc>
              <a:spcBef>
                <a:spcPts val="0"/>
              </a:spcBef>
              <a:spcAft>
                <a:spcPts val="0"/>
              </a:spcAft>
              <a:buClr>
                <a:srgbClr val="002060"/>
              </a:buClr>
              <a:buSzPts val="1800"/>
              <a:buFont typeface="Arial"/>
              <a:buChar char="•"/>
            </a:pPr>
            <a:r>
              <a:rPr lang="en-US" sz="1800">
                <a:solidFill>
                  <a:srgbClr val="002060"/>
                </a:solidFill>
                <a:latin typeface="Arial"/>
                <a:ea typeface="Arial"/>
                <a:cs typeface="Arial"/>
                <a:sym typeface="Arial"/>
              </a:rPr>
              <a:t>Requirement Gathering &amp; Understanding</a:t>
            </a:r>
            <a:endParaRPr/>
          </a:p>
          <a:p>
            <a:pPr indent="-285750" lvl="0" marL="285750" marR="0" rtl="0" algn="l">
              <a:lnSpc>
                <a:spcPct val="100000"/>
              </a:lnSpc>
              <a:spcBef>
                <a:spcPts val="0"/>
              </a:spcBef>
              <a:spcAft>
                <a:spcPts val="0"/>
              </a:spcAft>
              <a:buClr>
                <a:srgbClr val="002060"/>
              </a:buClr>
              <a:buSzPts val="1800"/>
              <a:buFont typeface="Arial"/>
              <a:buChar char="•"/>
            </a:pPr>
            <a:r>
              <a:rPr lang="en-US" sz="1800">
                <a:solidFill>
                  <a:srgbClr val="002060"/>
                </a:solidFill>
                <a:latin typeface="Arial"/>
                <a:ea typeface="Arial"/>
                <a:cs typeface="Arial"/>
                <a:sym typeface="Arial"/>
              </a:rPr>
              <a:t>Architecture and Design</a:t>
            </a:r>
            <a:endParaRPr/>
          </a:p>
          <a:p>
            <a:pPr indent="-285750" lvl="0" marL="285750" marR="0" rtl="0" algn="l">
              <a:lnSpc>
                <a:spcPct val="100000"/>
              </a:lnSpc>
              <a:spcBef>
                <a:spcPts val="0"/>
              </a:spcBef>
              <a:spcAft>
                <a:spcPts val="0"/>
              </a:spcAft>
              <a:buClr>
                <a:srgbClr val="002060"/>
              </a:buClr>
              <a:buSzPts val="1800"/>
              <a:buFont typeface="Arial"/>
              <a:buChar char="•"/>
            </a:pPr>
            <a:r>
              <a:rPr b="0" i="0" lang="en-US" sz="1800" u="none" cap="none" strike="noStrike">
                <a:solidFill>
                  <a:srgbClr val="002060"/>
                </a:solidFill>
                <a:latin typeface="Arial"/>
                <a:ea typeface="Arial"/>
                <a:cs typeface="Arial"/>
                <a:sym typeface="Arial"/>
              </a:rPr>
              <a:t>Project Planning	</a:t>
            </a:r>
            <a:endParaRPr/>
          </a:p>
          <a:p>
            <a:pPr indent="-171450" lvl="0" marL="285750" marR="0" rtl="0" algn="l">
              <a:lnSpc>
                <a:spcPct val="100000"/>
              </a:lnSpc>
              <a:spcBef>
                <a:spcPts val="0"/>
              </a:spcBef>
              <a:spcAft>
                <a:spcPts val="0"/>
              </a:spcAft>
              <a:buClr>
                <a:schemeClr val="lt1"/>
              </a:buClr>
              <a:buSzPts val="1800"/>
              <a:buFont typeface="Arial"/>
              <a:buNone/>
            </a:pPr>
            <a:r>
              <a:t/>
            </a:r>
            <a:endParaRPr b="0" i="0" sz="1800" u="none" cap="none" strike="noStrike">
              <a:solidFill>
                <a:srgbClr val="002060"/>
              </a:solidFill>
              <a:latin typeface="Arial"/>
              <a:ea typeface="Arial"/>
              <a:cs typeface="Arial"/>
              <a:sym typeface="Arial"/>
            </a:endParaRPr>
          </a:p>
          <a:p>
            <a:pPr indent="-171450" lvl="0" marL="285750" marR="0" rtl="0" algn="l">
              <a:lnSpc>
                <a:spcPct val="100000"/>
              </a:lnSpc>
              <a:spcBef>
                <a:spcPts val="0"/>
              </a:spcBef>
              <a:spcAft>
                <a:spcPts val="0"/>
              </a:spcAft>
              <a:buClr>
                <a:schemeClr val="lt1"/>
              </a:buClr>
              <a:buSzPts val="1800"/>
              <a:buFont typeface="Arial"/>
              <a:buNone/>
            </a:pPr>
            <a:r>
              <a:t/>
            </a:r>
            <a:endParaRPr b="0" i="0" sz="1800" u="none" cap="none" strike="noStrike">
              <a:solidFill>
                <a:srgbClr val="002060"/>
              </a:solidFill>
              <a:latin typeface="Arial"/>
              <a:ea typeface="Arial"/>
              <a:cs typeface="Arial"/>
              <a:sym typeface="Arial"/>
            </a:endParaRPr>
          </a:p>
          <a:p>
            <a:pPr indent="-171450" lvl="0" marL="28575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002060"/>
              </a:solidFill>
              <a:latin typeface="Arial"/>
              <a:ea typeface="Arial"/>
              <a:cs typeface="Arial"/>
              <a:sym typeface="Arial"/>
            </a:endParaRPr>
          </a:p>
        </p:txBody>
      </p:sp>
      <p:sp>
        <p:nvSpPr>
          <p:cNvPr id="163" name="Google Shape;163;p17"/>
          <p:cNvSpPr/>
          <p:nvPr/>
        </p:nvSpPr>
        <p:spPr>
          <a:xfrm>
            <a:off x="709513" y="1710242"/>
            <a:ext cx="2018177" cy="395878"/>
          </a:xfrm>
          <a:prstGeom prst="rect">
            <a:avLst/>
          </a:prstGeom>
          <a:solidFill>
            <a:srgbClr val="002060"/>
          </a:solidFill>
          <a:ln cap="flat" cmpd="sng" w="635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Arial"/>
              <a:buNone/>
            </a:pPr>
            <a:r>
              <a:rPr b="1" i="0" lang="en-US" sz="1400" u="none" cap="none" strike="noStrike">
                <a:solidFill>
                  <a:srgbClr val="FFFFFF"/>
                </a:solidFill>
                <a:latin typeface="Arial"/>
                <a:ea typeface="Arial"/>
                <a:cs typeface="Arial"/>
                <a:sym typeface="Arial"/>
              </a:rPr>
              <a:t>Strategy</a:t>
            </a:r>
            <a:endParaRPr/>
          </a:p>
        </p:txBody>
      </p:sp>
      <p:sp>
        <p:nvSpPr>
          <p:cNvPr id="164" name="Google Shape;164;p17"/>
          <p:cNvSpPr/>
          <p:nvPr/>
        </p:nvSpPr>
        <p:spPr>
          <a:xfrm>
            <a:off x="3427532" y="1578805"/>
            <a:ext cx="2408115" cy="3261360"/>
          </a:xfrm>
          <a:prstGeom prst="round2DiagRect">
            <a:avLst>
              <a:gd fmla="val 16667" name="adj1"/>
              <a:gd fmla="val 0" name="adj2"/>
            </a:avLst>
          </a:prstGeom>
          <a:solidFill>
            <a:schemeClr val="lt1"/>
          </a:solidFill>
          <a:ln cap="flat" cmpd="sng" w="190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171450" lvl="0" marL="285750" marR="0" rtl="0" algn="l">
              <a:lnSpc>
                <a:spcPct val="100000"/>
              </a:lnSpc>
              <a:spcBef>
                <a:spcPts val="0"/>
              </a:spcBef>
              <a:spcAft>
                <a:spcPts val="0"/>
              </a:spcAft>
              <a:buClr>
                <a:schemeClr val="lt1"/>
              </a:buClr>
              <a:buSzPts val="1800"/>
              <a:buFont typeface="Arial"/>
              <a:buNone/>
            </a:pPr>
            <a:r>
              <a:t/>
            </a:r>
            <a:endParaRPr b="0" i="0" sz="1800" u="none" cap="none" strike="noStrike">
              <a:solidFill>
                <a:srgbClr val="002060"/>
              </a:solidFill>
              <a:latin typeface="Arial"/>
              <a:ea typeface="Arial"/>
              <a:cs typeface="Arial"/>
              <a:sym typeface="Arial"/>
            </a:endParaRPr>
          </a:p>
          <a:p>
            <a:pPr indent="-171450" lvl="0" marL="285750" marR="0" rtl="0" algn="l">
              <a:lnSpc>
                <a:spcPct val="100000"/>
              </a:lnSpc>
              <a:spcBef>
                <a:spcPts val="0"/>
              </a:spcBef>
              <a:spcAft>
                <a:spcPts val="0"/>
              </a:spcAft>
              <a:buClr>
                <a:schemeClr val="lt1"/>
              </a:buClr>
              <a:buSzPts val="1800"/>
              <a:buFont typeface="Arial"/>
              <a:buNone/>
            </a:pPr>
            <a:r>
              <a:t/>
            </a:r>
            <a:endParaRPr b="0" i="0" sz="1800" u="none" cap="none" strike="noStrike">
              <a:solidFill>
                <a:srgbClr val="002060"/>
              </a:solidFill>
              <a:latin typeface="Arial"/>
              <a:ea typeface="Arial"/>
              <a:cs typeface="Arial"/>
              <a:sym typeface="Arial"/>
            </a:endParaRPr>
          </a:p>
          <a:p>
            <a:pPr indent="-285750" lvl="0" marL="285750" marR="0" rtl="0" algn="l">
              <a:lnSpc>
                <a:spcPct val="100000"/>
              </a:lnSpc>
              <a:spcBef>
                <a:spcPts val="0"/>
              </a:spcBef>
              <a:spcAft>
                <a:spcPts val="0"/>
              </a:spcAft>
              <a:buClr>
                <a:srgbClr val="002060"/>
              </a:buClr>
              <a:buSzPts val="1800"/>
              <a:buFont typeface="Arial"/>
              <a:buChar char="•"/>
            </a:pPr>
            <a:r>
              <a:rPr lang="en-US" sz="1800">
                <a:solidFill>
                  <a:srgbClr val="002060"/>
                </a:solidFill>
                <a:latin typeface="Arial"/>
                <a:ea typeface="Arial"/>
                <a:cs typeface="Arial"/>
                <a:sym typeface="Arial"/>
              </a:rPr>
              <a:t>Prototyping &amp; Wireframe</a:t>
            </a:r>
            <a:endParaRPr b="0" i="0" sz="1800" u="none" cap="none" strike="noStrike">
              <a:solidFill>
                <a:srgbClr val="002060"/>
              </a:solidFill>
              <a:latin typeface="Arial"/>
              <a:ea typeface="Arial"/>
              <a:cs typeface="Arial"/>
              <a:sym typeface="Arial"/>
            </a:endParaRPr>
          </a:p>
          <a:p>
            <a:pPr indent="-285750" lvl="0" marL="285750" marR="0" rtl="0" algn="l">
              <a:lnSpc>
                <a:spcPct val="100000"/>
              </a:lnSpc>
              <a:spcBef>
                <a:spcPts val="0"/>
              </a:spcBef>
              <a:spcAft>
                <a:spcPts val="0"/>
              </a:spcAft>
              <a:buClr>
                <a:srgbClr val="002060"/>
              </a:buClr>
              <a:buSzPts val="1800"/>
              <a:buFont typeface="Arial"/>
              <a:buChar char="•"/>
            </a:pPr>
            <a:r>
              <a:rPr b="0" i="0" lang="en-US" sz="1800" u="none" cap="none" strike="noStrike">
                <a:solidFill>
                  <a:srgbClr val="002060"/>
                </a:solidFill>
                <a:latin typeface="Arial"/>
                <a:ea typeface="Arial"/>
                <a:cs typeface="Arial"/>
                <a:sym typeface="Arial"/>
              </a:rPr>
              <a:t>UI / </a:t>
            </a:r>
            <a:r>
              <a:rPr lang="en-US" sz="1800">
                <a:solidFill>
                  <a:srgbClr val="002060"/>
                </a:solidFill>
              </a:rPr>
              <a:t>UX Flow D</a:t>
            </a:r>
            <a:r>
              <a:rPr b="0" i="0" lang="en-US" sz="1800" u="none" cap="none" strike="noStrike">
                <a:solidFill>
                  <a:srgbClr val="002060"/>
                </a:solidFill>
                <a:latin typeface="Arial"/>
                <a:ea typeface="Arial"/>
                <a:cs typeface="Arial"/>
                <a:sym typeface="Arial"/>
              </a:rPr>
              <a:t>evelopment</a:t>
            </a:r>
            <a:endParaRPr/>
          </a:p>
          <a:p>
            <a:pPr indent="-285750" lvl="0" marL="285750" marR="0" rtl="0" algn="l">
              <a:lnSpc>
                <a:spcPct val="100000"/>
              </a:lnSpc>
              <a:spcBef>
                <a:spcPts val="0"/>
              </a:spcBef>
              <a:spcAft>
                <a:spcPts val="0"/>
              </a:spcAft>
              <a:buClr>
                <a:srgbClr val="002060"/>
              </a:buClr>
              <a:buSzPts val="1800"/>
              <a:buFont typeface="Arial"/>
              <a:buChar char="•"/>
            </a:pPr>
            <a:r>
              <a:rPr lang="en-US" sz="1800">
                <a:solidFill>
                  <a:srgbClr val="002060"/>
                </a:solidFill>
                <a:latin typeface="Arial"/>
                <a:ea typeface="Arial"/>
                <a:cs typeface="Arial"/>
                <a:sym typeface="Arial"/>
              </a:rPr>
              <a:t>Ads &amp; Analytics integration</a:t>
            </a:r>
            <a:endParaRPr/>
          </a:p>
          <a:p>
            <a:pPr indent="-285750" lvl="0" marL="285750" marR="0" rtl="0" algn="l">
              <a:lnSpc>
                <a:spcPct val="100000"/>
              </a:lnSpc>
              <a:spcBef>
                <a:spcPts val="0"/>
              </a:spcBef>
              <a:spcAft>
                <a:spcPts val="0"/>
              </a:spcAft>
              <a:buClr>
                <a:srgbClr val="002060"/>
              </a:buClr>
              <a:buSzPts val="1800"/>
              <a:buFont typeface="Arial"/>
              <a:buChar char="•"/>
            </a:pPr>
            <a:r>
              <a:rPr b="0" i="0" lang="en-US" sz="1800" u="none" cap="none" strike="noStrike">
                <a:solidFill>
                  <a:srgbClr val="002060"/>
                </a:solidFill>
                <a:latin typeface="Arial"/>
                <a:ea typeface="Arial"/>
                <a:cs typeface="Arial"/>
                <a:sym typeface="Arial"/>
              </a:rPr>
              <a:t>Authentication &amp; Authorization</a:t>
            </a:r>
            <a:endParaRPr/>
          </a:p>
          <a:p>
            <a:pPr indent="-171450" lvl="0" marL="285750" marR="0" rtl="0" algn="l">
              <a:lnSpc>
                <a:spcPct val="100000"/>
              </a:lnSpc>
              <a:spcBef>
                <a:spcPts val="0"/>
              </a:spcBef>
              <a:spcAft>
                <a:spcPts val="0"/>
              </a:spcAft>
              <a:buClr>
                <a:schemeClr val="lt1"/>
              </a:buClr>
              <a:buSzPts val="1800"/>
              <a:buFont typeface="Arial"/>
              <a:buNone/>
            </a:pPr>
            <a:r>
              <a:t/>
            </a:r>
            <a:endParaRPr b="0" i="0" sz="1800" u="none" cap="none" strike="noStrike">
              <a:solidFill>
                <a:srgbClr val="002060"/>
              </a:solidFill>
              <a:latin typeface="Arial"/>
              <a:ea typeface="Arial"/>
              <a:cs typeface="Arial"/>
              <a:sym typeface="Arial"/>
            </a:endParaRPr>
          </a:p>
        </p:txBody>
      </p:sp>
      <p:sp>
        <p:nvSpPr>
          <p:cNvPr id="165" name="Google Shape;165;p17"/>
          <p:cNvSpPr/>
          <p:nvPr/>
        </p:nvSpPr>
        <p:spPr>
          <a:xfrm>
            <a:off x="3618886" y="1710242"/>
            <a:ext cx="2018177" cy="395878"/>
          </a:xfrm>
          <a:prstGeom prst="rect">
            <a:avLst/>
          </a:prstGeom>
          <a:solidFill>
            <a:srgbClr val="002060"/>
          </a:solidFill>
          <a:ln cap="flat" cmpd="sng" w="635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Arial"/>
              <a:buNone/>
            </a:pPr>
            <a:r>
              <a:rPr b="1" lang="en-US">
                <a:solidFill>
                  <a:srgbClr val="FFFFFF"/>
                </a:solidFill>
              </a:rPr>
              <a:t>Mockups</a:t>
            </a:r>
            <a:endParaRPr/>
          </a:p>
        </p:txBody>
      </p:sp>
      <p:sp>
        <p:nvSpPr>
          <p:cNvPr id="166" name="Google Shape;166;p17"/>
          <p:cNvSpPr/>
          <p:nvPr/>
        </p:nvSpPr>
        <p:spPr>
          <a:xfrm>
            <a:off x="6419028" y="1578805"/>
            <a:ext cx="2408115" cy="3261360"/>
          </a:xfrm>
          <a:prstGeom prst="round2DiagRect">
            <a:avLst>
              <a:gd fmla="val 16667" name="adj1"/>
              <a:gd fmla="val 0" name="adj2"/>
            </a:avLst>
          </a:prstGeom>
          <a:solidFill>
            <a:schemeClr val="lt1"/>
          </a:solidFill>
          <a:ln cap="flat" cmpd="sng" w="190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171450" lvl="0" marL="285750" marR="0" rtl="0" algn="l">
              <a:lnSpc>
                <a:spcPct val="100000"/>
              </a:lnSpc>
              <a:spcBef>
                <a:spcPts val="0"/>
              </a:spcBef>
              <a:spcAft>
                <a:spcPts val="0"/>
              </a:spcAft>
              <a:buClr>
                <a:schemeClr val="lt1"/>
              </a:buClr>
              <a:buSzPts val="1800"/>
              <a:buFont typeface="Arial"/>
              <a:buNone/>
            </a:pPr>
            <a:r>
              <a:t/>
            </a:r>
            <a:endParaRPr sz="1800">
              <a:solidFill>
                <a:srgbClr val="002060"/>
              </a:solidFill>
              <a:latin typeface="Arial"/>
              <a:ea typeface="Arial"/>
              <a:cs typeface="Arial"/>
              <a:sym typeface="Arial"/>
            </a:endParaRPr>
          </a:p>
          <a:p>
            <a:pPr indent="-171450" lvl="0" marL="285750" marR="0" rtl="0" algn="l">
              <a:lnSpc>
                <a:spcPct val="100000"/>
              </a:lnSpc>
              <a:spcBef>
                <a:spcPts val="0"/>
              </a:spcBef>
              <a:spcAft>
                <a:spcPts val="0"/>
              </a:spcAft>
              <a:buClr>
                <a:schemeClr val="lt1"/>
              </a:buClr>
              <a:buSzPts val="1800"/>
              <a:buFont typeface="Arial"/>
              <a:buNone/>
            </a:pPr>
            <a:r>
              <a:t/>
            </a:r>
            <a:endParaRPr sz="1800">
              <a:solidFill>
                <a:srgbClr val="002060"/>
              </a:solidFill>
              <a:latin typeface="Arial"/>
              <a:ea typeface="Arial"/>
              <a:cs typeface="Arial"/>
              <a:sym typeface="Arial"/>
            </a:endParaRPr>
          </a:p>
          <a:p>
            <a:pPr indent="-285750" lvl="0" marL="285750" marR="0" rtl="0" algn="l">
              <a:lnSpc>
                <a:spcPct val="100000"/>
              </a:lnSpc>
              <a:spcBef>
                <a:spcPts val="0"/>
              </a:spcBef>
              <a:spcAft>
                <a:spcPts val="0"/>
              </a:spcAft>
              <a:buClr>
                <a:srgbClr val="002060"/>
              </a:buClr>
              <a:buSzPts val="1800"/>
              <a:buFont typeface="Arial"/>
              <a:buChar char="•"/>
            </a:pPr>
            <a:r>
              <a:rPr lang="en-US" sz="1800">
                <a:solidFill>
                  <a:srgbClr val="002060"/>
                </a:solidFill>
              </a:rPr>
              <a:t>Core App Development</a:t>
            </a:r>
            <a:endParaRPr/>
          </a:p>
          <a:p>
            <a:pPr indent="-285750" lvl="0" marL="285750" marR="0" rtl="0" algn="l">
              <a:lnSpc>
                <a:spcPct val="100000"/>
              </a:lnSpc>
              <a:spcBef>
                <a:spcPts val="0"/>
              </a:spcBef>
              <a:spcAft>
                <a:spcPts val="0"/>
              </a:spcAft>
              <a:buClr>
                <a:srgbClr val="002060"/>
              </a:buClr>
              <a:buSzPts val="1800"/>
              <a:buFont typeface="Arial"/>
              <a:buChar char="•"/>
            </a:pPr>
            <a:r>
              <a:rPr lang="en-US" sz="1800">
                <a:solidFill>
                  <a:srgbClr val="002060"/>
                </a:solidFill>
              </a:rPr>
              <a:t>API Integration</a:t>
            </a:r>
            <a:endParaRPr/>
          </a:p>
          <a:p>
            <a:pPr indent="-285750" lvl="0" marL="285750" marR="0" rtl="0" algn="l">
              <a:lnSpc>
                <a:spcPct val="100000"/>
              </a:lnSpc>
              <a:spcBef>
                <a:spcPts val="0"/>
              </a:spcBef>
              <a:spcAft>
                <a:spcPts val="0"/>
              </a:spcAft>
              <a:buClr>
                <a:srgbClr val="002060"/>
              </a:buClr>
              <a:buSzPts val="1800"/>
              <a:buFont typeface="Arial"/>
              <a:buChar char="•"/>
            </a:pPr>
            <a:r>
              <a:rPr b="0" i="0" lang="en-US" sz="1800" u="none" cap="none" strike="noStrike">
                <a:solidFill>
                  <a:srgbClr val="002060"/>
                </a:solidFill>
                <a:latin typeface="Arial"/>
                <a:ea typeface="Arial"/>
                <a:cs typeface="Arial"/>
                <a:sym typeface="Arial"/>
              </a:rPr>
              <a:t>Push Notification</a:t>
            </a:r>
            <a:endParaRPr/>
          </a:p>
          <a:p>
            <a:pPr indent="-285750" lvl="0" marL="285750" marR="0" rtl="0" algn="l">
              <a:lnSpc>
                <a:spcPct val="100000"/>
              </a:lnSpc>
              <a:spcBef>
                <a:spcPts val="0"/>
              </a:spcBef>
              <a:spcAft>
                <a:spcPts val="0"/>
              </a:spcAft>
              <a:buClr>
                <a:srgbClr val="002060"/>
              </a:buClr>
              <a:buSzPts val="1800"/>
              <a:buFont typeface="Arial"/>
              <a:buChar char="•"/>
            </a:pPr>
            <a:r>
              <a:rPr lang="en-US" sz="1800">
                <a:solidFill>
                  <a:srgbClr val="002060"/>
                </a:solidFill>
              </a:rPr>
              <a:t>Social Sharing</a:t>
            </a:r>
            <a:endParaRPr sz="1800">
              <a:solidFill>
                <a:srgbClr val="002060"/>
              </a:solidFill>
            </a:endParaRPr>
          </a:p>
          <a:p>
            <a:pPr indent="-285750" lvl="0" marL="285750" marR="0" rtl="0" algn="l">
              <a:lnSpc>
                <a:spcPct val="100000"/>
              </a:lnSpc>
              <a:spcBef>
                <a:spcPts val="0"/>
              </a:spcBef>
              <a:spcAft>
                <a:spcPts val="0"/>
              </a:spcAft>
              <a:buClr>
                <a:srgbClr val="002060"/>
              </a:buClr>
              <a:buSzPts val="1800"/>
              <a:buChar char="•"/>
            </a:pPr>
            <a:r>
              <a:rPr lang="en-US" sz="1800">
                <a:solidFill>
                  <a:srgbClr val="002060"/>
                </a:solidFill>
              </a:rPr>
              <a:t>Build Deployment</a:t>
            </a:r>
            <a:endParaRPr sz="1800">
              <a:solidFill>
                <a:srgbClr val="002060"/>
              </a:solidFill>
            </a:endParaRPr>
          </a:p>
        </p:txBody>
      </p:sp>
      <p:sp>
        <p:nvSpPr>
          <p:cNvPr id="167" name="Google Shape;167;p17"/>
          <p:cNvSpPr/>
          <p:nvPr/>
        </p:nvSpPr>
        <p:spPr>
          <a:xfrm>
            <a:off x="6610382" y="1710242"/>
            <a:ext cx="2018177" cy="395878"/>
          </a:xfrm>
          <a:prstGeom prst="rect">
            <a:avLst/>
          </a:prstGeom>
          <a:solidFill>
            <a:srgbClr val="002060"/>
          </a:solidFill>
          <a:ln cap="flat" cmpd="sng" w="635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Arial"/>
              <a:buNone/>
            </a:pPr>
            <a:r>
              <a:rPr b="1" i="0" lang="en-US" sz="1400" u="none" cap="none" strike="noStrike">
                <a:solidFill>
                  <a:srgbClr val="FFFFFF"/>
                </a:solidFill>
                <a:latin typeface="Arial"/>
                <a:ea typeface="Arial"/>
                <a:cs typeface="Arial"/>
                <a:sym typeface="Arial"/>
              </a:rPr>
              <a:t>Development</a:t>
            </a:r>
            <a:endParaRPr/>
          </a:p>
        </p:txBody>
      </p:sp>
      <p:sp>
        <p:nvSpPr>
          <p:cNvPr id="168" name="Google Shape;168;p17"/>
          <p:cNvSpPr/>
          <p:nvPr/>
        </p:nvSpPr>
        <p:spPr>
          <a:xfrm>
            <a:off x="9347199" y="1578805"/>
            <a:ext cx="2408115" cy="3261360"/>
          </a:xfrm>
          <a:prstGeom prst="round2DiagRect">
            <a:avLst>
              <a:gd fmla="val 16667" name="adj1"/>
              <a:gd fmla="val 0" name="adj2"/>
            </a:avLst>
          </a:prstGeom>
          <a:solidFill>
            <a:schemeClr val="lt1"/>
          </a:solidFill>
          <a:ln cap="flat" cmpd="sng" w="190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171450" lvl="0" marL="285750" marR="0" rtl="0" algn="l">
              <a:lnSpc>
                <a:spcPct val="100000"/>
              </a:lnSpc>
              <a:spcBef>
                <a:spcPts val="0"/>
              </a:spcBef>
              <a:spcAft>
                <a:spcPts val="0"/>
              </a:spcAft>
              <a:buClr>
                <a:schemeClr val="lt1"/>
              </a:buClr>
              <a:buSzPts val="1800"/>
              <a:buFont typeface="Arial"/>
              <a:buNone/>
            </a:pPr>
            <a:r>
              <a:t/>
            </a:r>
            <a:endParaRPr b="0" i="0" sz="1800" u="none" cap="none" strike="noStrike">
              <a:solidFill>
                <a:srgbClr val="002060"/>
              </a:solidFill>
              <a:latin typeface="Arial"/>
              <a:ea typeface="Arial"/>
              <a:cs typeface="Arial"/>
              <a:sym typeface="Arial"/>
            </a:endParaRPr>
          </a:p>
          <a:p>
            <a:pPr indent="-171450" lvl="0" marL="285750" marR="0" rtl="0" algn="l">
              <a:lnSpc>
                <a:spcPct val="100000"/>
              </a:lnSpc>
              <a:spcBef>
                <a:spcPts val="0"/>
              </a:spcBef>
              <a:spcAft>
                <a:spcPts val="0"/>
              </a:spcAft>
              <a:buClr>
                <a:schemeClr val="lt1"/>
              </a:buClr>
              <a:buSzPts val="1800"/>
              <a:buFont typeface="Arial"/>
              <a:buNone/>
            </a:pPr>
            <a:r>
              <a:t/>
            </a:r>
            <a:endParaRPr b="0" i="0" sz="1800" u="none" cap="none" strike="noStrike">
              <a:solidFill>
                <a:srgbClr val="002060"/>
              </a:solidFill>
              <a:latin typeface="Arial"/>
              <a:ea typeface="Arial"/>
              <a:cs typeface="Arial"/>
              <a:sym typeface="Arial"/>
            </a:endParaRPr>
          </a:p>
          <a:p>
            <a:pPr indent="-171450" lvl="0" marL="285750" marR="0" rtl="0" algn="l">
              <a:lnSpc>
                <a:spcPct val="100000"/>
              </a:lnSpc>
              <a:spcBef>
                <a:spcPts val="0"/>
              </a:spcBef>
              <a:spcAft>
                <a:spcPts val="0"/>
              </a:spcAft>
              <a:buClr>
                <a:schemeClr val="lt1"/>
              </a:buClr>
              <a:buSzPts val="1800"/>
              <a:buFont typeface="Arial"/>
              <a:buNone/>
            </a:pPr>
            <a:r>
              <a:t/>
            </a:r>
            <a:endParaRPr b="0" i="0" sz="1800" u="none" cap="none" strike="noStrike">
              <a:solidFill>
                <a:srgbClr val="002060"/>
              </a:solidFill>
              <a:latin typeface="Arial"/>
              <a:ea typeface="Arial"/>
              <a:cs typeface="Arial"/>
              <a:sym typeface="Arial"/>
            </a:endParaRPr>
          </a:p>
          <a:p>
            <a:pPr indent="-285750" lvl="0" marL="285750" marR="0" rtl="0" algn="l">
              <a:lnSpc>
                <a:spcPct val="100000"/>
              </a:lnSpc>
              <a:spcBef>
                <a:spcPts val="0"/>
              </a:spcBef>
              <a:spcAft>
                <a:spcPts val="0"/>
              </a:spcAft>
              <a:buClr>
                <a:srgbClr val="002060"/>
              </a:buClr>
              <a:buSzPts val="1800"/>
              <a:buFont typeface="Arial"/>
              <a:buChar char="•"/>
            </a:pPr>
            <a:r>
              <a:rPr lang="en-US" sz="1800">
                <a:solidFill>
                  <a:srgbClr val="002060"/>
                </a:solidFill>
              </a:rPr>
              <a:t>Unit/</a:t>
            </a:r>
            <a:r>
              <a:rPr lang="en-US" sz="1800">
                <a:solidFill>
                  <a:srgbClr val="002060"/>
                </a:solidFill>
                <a:latin typeface="Arial"/>
                <a:ea typeface="Arial"/>
                <a:cs typeface="Arial"/>
                <a:sym typeface="Arial"/>
              </a:rPr>
              <a:t>Functional Testing(Manual)</a:t>
            </a:r>
            <a:endParaRPr b="0" i="0" sz="1800" u="none" cap="none" strike="noStrike">
              <a:solidFill>
                <a:srgbClr val="002060"/>
              </a:solidFill>
              <a:latin typeface="Arial"/>
              <a:ea typeface="Arial"/>
              <a:cs typeface="Arial"/>
              <a:sym typeface="Arial"/>
            </a:endParaRPr>
          </a:p>
          <a:p>
            <a:pPr indent="-285750" lvl="0" marL="285750" marR="0" rtl="0" algn="l">
              <a:lnSpc>
                <a:spcPct val="100000"/>
              </a:lnSpc>
              <a:spcBef>
                <a:spcPts val="0"/>
              </a:spcBef>
              <a:spcAft>
                <a:spcPts val="0"/>
              </a:spcAft>
              <a:buClr>
                <a:srgbClr val="002060"/>
              </a:buClr>
              <a:buSzPts val="1800"/>
              <a:buFont typeface="Arial"/>
              <a:buChar char="•"/>
            </a:pPr>
            <a:r>
              <a:rPr lang="en-US" sz="1800">
                <a:solidFill>
                  <a:srgbClr val="002060"/>
                </a:solidFill>
                <a:latin typeface="Arial"/>
                <a:ea typeface="Arial"/>
                <a:cs typeface="Arial"/>
                <a:sym typeface="Arial"/>
              </a:rPr>
              <a:t>Cross Device Testing</a:t>
            </a:r>
            <a:endParaRPr/>
          </a:p>
          <a:p>
            <a:pPr indent="-285750" lvl="0" marL="285750" marR="0" rtl="0" algn="l">
              <a:lnSpc>
                <a:spcPct val="100000"/>
              </a:lnSpc>
              <a:spcBef>
                <a:spcPts val="0"/>
              </a:spcBef>
              <a:spcAft>
                <a:spcPts val="0"/>
              </a:spcAft>
              <a:buClr>
                <a:srgbClr val="002060"/>
              </a:buClr>
              <a:buSzPts val="1800"/>
              <a:buFont typeface="Arial"/>
              <a:buChar char="•"/>
            </a:pPr>
            <a:r>
              <a:rPr lang="en-US" sz="1800">
                <a:solidFill>
                  <a:srgbClr val="002060"/>
                </a:solidFill>
                <a:latin typeface="Arial"/>
                <a:ea typeface="Arial"/>
                <a:cs typeface="Arial"/>
                <a:sym typeface="Arial"/>
              </a:rPr>
              <a:t>UAT Support</a:t>
            </a:r>
            <a:endParaRPr/>
          </a:p>
          <a:p>
            <a:pPr indent="-285750" lvl="0" marL="285750" marR="0" rtl="0" algn="l">
              <a:lnSpc>
                <a:spcPct val="100000"/>
              </a:lnSpc>
              <a:spcBef>
                <a:spcPts val="0"/>
              </a:spcBef>
              <a:spcAft>
                <a:spcPts val="0"/>
              </a:spcAft>
              <a:buClr>
                <a:srgbClr val="002060"/>
              </a:buClr>
              <a:buSzPts val="1800"/>
              <a:buFont typeface="Arial"/>
              <a:buChar char="•"/>
            </a:pPr>
            <a:r>
              <a:rPr lang="en-US" sz="1800">
                <a:solidFill>
                  <a:srgbClr val="002060"/>
                </a:solidFill>
                <a:latin typeface="Arial"/>
                <a:ea typeface="Arial"/>
                <a:cs typeface="Arial"/>
                <a:sym typeface="Arial"/>
              </a:rPr>
              <a:t>Go-Live &amp; Warranty support</a:t>
            </a:r>
            <a:endParaRPr/>
          </a:p>
          <a:p>
            <a:pPr indent="-171450" lvl="0" marL="285750" marR="0" rtl="0" algn="l">
              <a:lnSpc>
                <a:spcPct val="100000"/>
              </a:lnSpc>
              <a:spcBef>
                <a:spcPts val="0"/>
              </a:spcBef>
              <a:spcAft>
                <a:spcPts val="0"/>
              </a:spcAft>
              <a:buClr>
                <a:schemeClr val="lt1"/>
              </a:buClr>
              <a:buSzPts val="1800"/>
              <a:buFont typeface="Arial"/>
              <a:buNone/>
            </a:pPr>
            <a:r>
              <a:t/>
            </a:r>
            <a:endParaRPr b="0" i="0" sz="1800" u="none" cap="none" strike="noStrike">
              <a:solidFill>
                <a:srgbClr val="002060"/>
              </a:solidFill>
              <a:latin typeface="Arial"/>
              <a:ea typeface="Arial"/>
              <a:cs typeface="Arial"/>
              <a:sym typeface="Arial"/>
            </a:endParaRPr>
          </a:p>
        </p:txBody>
      </p:sp>
      <p:sp>
        <p:nvSpPr>
          <p:cNvPr id="169" name="Google Shape;169;p17"/>
          <p:cNvSpPr/>
          <p:nvPr/>
        </p:nvSpPr>
        <p:spPr>
          <a:xfrm>
            <a:off x="9538553" y="1710242"/>
            <a:ext cx="2018177" cy="395878"/>
          </a:xfrm>
          <a:prstGeom prst="rect">
            <a:avLst/>
          </a:prstGeom>
          <a:solidFill>
            <a:srgbClr val="002060"/>
          </a:solidFill>
          <a:ln cap="flat" cmpd="sng" w="635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Arial"/>
              <a:buNone/>
            </a:pPr>
            <a:r>
              <a:rPr b="1" i="0" lang="en-US" sz="1400" u="none" cap="none" strike="noStrike">
                <a:solidFill>
                  <a:srgbClr val="FFFFFF"/>
                </a:solidFill>
                <a:latin typeface="Arial"/>
                <a:ea typeface="Arial"/>
                <a:cs typeface="Arial"/>
                <a:sym typeface="Arial"/>
              </a:rPr>
              <a:t>Testing</a:t>
            </a:r>
            <a:endParaRPr/>
          </a:p>
        </p:txBody>
      </p:sp>
      <p:sp>
        <p:nvSpPr>
          <p:cNvPr id="170" name="Google Shape;170;p17"/>
          <p:cNvSpPr/>
          <p:nvPr/>
        </p:nvSpPr>
        <p:spPr>
          <a:xfrm>
            <a:off x="0" y="5494509"/>
            <a:ext cx="12192000" cy="476886"/>
          </a:xfrm>
          <a:prstGeom prst="rect">
            <a:avLst/>
          </a:prstGeom>
          <a:solidFill>
            <a:srgbClr val="00206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DropMusic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6" name="Shape 176"/>
        <p:cNvGrpSpPr/>
        <p:nvPr/>
      </p:nvGrpSpPr>
      <p:grpSpPr>
        <a:xfrm>
          <a:off x="0" y="0"/>
          <a:ext cx="0" cy="0"/>
          <a:chOff x="0" y="0"/>
          <a:chExt cx="0" cy="0"/>
        </a:xfrm>
      </p:grpSpPr>
      <p:sp>
        <p:nvSpPr>
          <p:cNvPr id="177" name="Google Shape;177;p18"/>
          <p:cNvSpPr/>
          <p:nvPr/>
        </p:nvSpPr>
        <p:spPr>
          <a:xfrm>
            <a:off x="6308333" y="0"/>
            <a:ext cx="5897366" cy="6848475"/>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78" name="Google Shape;178;p18"/>
          <p:cNvSpPr txBox="1"/>
          <p:nvPr/>
        </p:nvSpPr>
        <p:spPr>
          <a:xfrm>
            <a:off x="6308333" y="3129123"/>
            <a:ext cx="5883667"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2060"/>
              </a:buClr>
              <a:buSzPts val="4000"/>
              <a:buFont typeface="Arial"/>
              <a:buNone/>
            </a:pPr>
            <a:r>
              <a:rPr b="1" i="0" lang="en-US" sz="4000" u="none" cap="none" strike="noStrike">
                <a:solidFill>
                  <a:srgbClr val="002060"/>
                </a:solidFill>
                <a:latin typeface="Arial"/>
                <a:ea typeface="Arial"/>
                <a:cs typeface="Arial"/>
                <a:sym typeface="Arial"/>
              </a:rPr>
              <a:t>Discovery Process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9"/>
          <p:cNvSpPr txBox="1"/>
          <p:nvPr>
            <p:ph idx="11" type="ftr"/>
          </p:nvPr>
        </p:nvSpPr>
        <p:spPr>
          <a:xfrm>
            <a:off x="3900328" y="6284897"/>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b="0" i="0" lang="en-US" sz="1200" u="none" cap="none" strike="noStrike">
                <a:solidFill>
                  <a:srgbClr val="888888"/>
                </a:solidFill>
                <a:latin typeface="Arial"/>
                <a:ea typeface="Arial"/>
                <a:cs typeface="Arial"/>
                <a:sym typeface="Arial"/>
              </a:rPr>
              <a:t>Concepts Consulting</a:t>
            </a:r>
            <a:endParaRPr/>
          </a:p>
        </p:txBody>
      </p:sp>
      <p:sp>
        <p:nvSpPr>
          <p:cNvPr id="184" name="Google Shape;184;p19"/>
          <p:cNvSpPr txBox="1"/>
          <p:nvPr>
            <p:ph idx="12" type="sldNum"/>
          </p:nvPr>
        </p:nvSpPr>
        <p:spPr>
          <a:xfrm>
            <a:off x="9229725" y="6354273"/>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185" name="Google Shape;185;p19"/>
          <p:cNvSpPr/>
          <p:nvPr/>
        </p:nvSpPr>
        <p:spPr>
          <a:xfrm>
            <a:off x="0" y="0"/>
            <a:ext cx="12192000" cy="365125"/>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186" name="Google Shape;186;p19"/>
          <p:cNvSpPr/>
          <p:nvPr/>
        </p:nvSpPr>
        <p:spPr>
          <a:xfrm>
            <a:off x="192983" y="472310"/>
            <a:ext cx="11480856" cy="59093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600"/>
              <a:buFont typeface="Arial"/>
              <a:buNone/>
            </a:pPr>
            <a:r>
              <a:rPr b="1" i="0" lang="en-US" sz="3600" u="none" cap="none" strike="noStrike">
                <a:solidFill>
                  <a:srgbClr val="000000"/>
                </a:solidFill>
                <a:latin typeface="Arial"/>
                <a:ea typeface="Arial"/>
                <a:cs typeface="Arial"/>
                <a:sym typeface="Arial"/>
              </a:rPr>
              <a:t>Mindset towards solving the problem</a:t>
            </a:r>
            <a:endParaRPr/>
          </a:p>
        </p:txBody>
      </p:sp>
      <p:sp>
        <p:nvSpPr>
          <p:cNvPr id="187" name="Google Shape;187;p19"/>
          <p:cNvSpPr/>
          <p:nvPr/>
        </p:nvSpPr>
        <p:spPr>
          <a:xfrm>
            <a:off x="0" y="5491595"/>
            <a:ext cx="12192000" cy="476886"/>
          </a:xfrm>
          <a:prstGeom prst="rect">
            <a:avLst/>
          </a:prstGeom>
          <a:solidFill>
            <a:srgbClr val="00206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CONSUMER CENTRIC  | SIMPLE |  GUIDED |  RELIABLE |  OMNICHANNEL</a:t>
            </a:r>
            <a:endParaRPr/>
          </a:p>
        </p:txBody>
      </p:sp>
      <p:sp>
        <p:nvSpPr>
          <p:cNvPr id="188" name="Google Shape;188;p19"/>
          <p:cNvSpPr/>
          <p:nvPr/>
        </p:nvSpPr>
        <p:spPr>
          <a:xfrm>
            <a:off x="250133" y="1085447"/>
            <a:ext cx="11722792"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Arial"/>
                <a:ea typeface="Arial"/>
                <a:cs typeface="Arial"/>
                <a:sym typeface="Arial"/>
              </a:rPr>
              <a:t>Utilize Design Thinking Principles and our Three-Phased Approach</a:t>
            </a:r>
            <a:endParaRPr/>
          </a:p>
          <a:p>
            <a:pPr indent="0" lvl="0" marL="0" marR="0" rtl="0" algn="l">
              <a:spcBef>
                <a:spcPts val="0"/>
              </a:spcBef>
              <a:spcAft>
                <a:spcPts val="0"/>
              </a:spcAft>
              <a:buNone/>
            </a:pPr>
            <a:r>
              <a:rPr lang="en-US" sz="1800">
                <a:solidFill>
                  <a:srgbClr val="000000"/>
                </a:solidFill>
                <a:latin typeface="Arial"/>
                <a:ea typeface="Arial"/>
                <a:cs typeface="Arial"/>
                <a:sym typeface="Arial"/>
              </a:rPr>
              <a:t>to create maximum impact </a:t>
            </a:r>
            <a:endParaRPr/>
          </a:p>
        </p:txBody>
      </p:sp>
      <p:grpSp>
        <p:nvGrpSpPr>
          <p:cNvPr id="189" name="Google Shape;189;p19"/>
          <p:cNvGrpSpPr/>
          <p:nvPr/>
        </p:nvGrpSpPr>
        <p:grpSpPr>
          <a:xfrm>
            <a:off x="1983400" y="2352015"/>
            <a:ext cx="1104900" cy="1160050"/>
            <a:chOff x="1766223" y="2019300"/>
            <a:chExt cx="3186760" cy="2824625"/>
          </a:xfrm>
        </p:grpSpPr>
        <p:sp>
          <p:nvSpPr>
            <p:cNvPr id="190" name="Google Shape;190;p19"/>
            <p:cNvSpPr/>
            <p:nvPr/>
          </p:nvSpPr>
          <p:spPr>
            <a:xfrm>
              <a:off x="1766223" y="2019300"/>
              <a:ext cx="3186760" cy="2824625"/>
            </a:xfrm>
            <a:custGeom>
              <a:rect b="b" l="l" r="r" t="t"/>
              <a:pathLst>
                <a:path extrusionOk="0" h="1834025" w="2069159">
                  <a:moveTo>
                    <a:pt x="2069159" y="198555"/>
                  </a:moveTo>
                  <a:lnTo>
                    <a:pt x="1870603" y="0"/>
                  </a:lnTo>
                  <a:lnTo>
                    <a:pt x="0" y="141079"/>
                  </a:lnTo>
                  <a:lnTo>
                    <a:pt x="284771" y="1834025"/>
                  </a:lnTo>
                  <a:lnTo>
                    <a:pt x="564316" y="1434302"/>
                  </a:lnTo>
                  <a:lnTo>
                    <a:pt x="564316" y="1434302"/>
                  </a:lnTo>
                  <a:lnTo>
                    <a:pt x="1870603" y="1463040"/>
                  </a:lnTo>
                  <a:close/>
                </a:path>
              </a:pathLst>
            </a:custGeom>
            <a:gradFill>
              <a:gsLst>
                <a:gs pos="0">
                  <a:schemeClr val="accent1"/>
                </a:gs>
                <a:gs pos="100000">
                  <a:schemeClr val="accent2"/>
                </a:gs>
              </a:gsLst>
              <a:lin ang="6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dk1"/>
                </a:solidFill>
                <a:latin typeface="Arial"/>
                <a:ea typeface="Arial"/>
                <a:cs typeface="Arial"/>
                <a:sym typeface="Arial"/>
              </a:endParaRPr>
            </a:p>
          </p:txBody>
        </p:sp>
        <p:sp>
          <p:nvSpPr>
            <p:cNvPr id="191" name="Google Shape;191;p19"/>
            <p:cNvSpPr/>
            <p:nvPr/>
          </p:nvSpPr>
          <p:spPr>
            <a:xfrm>
              <a:off x="2474392" y="3926524"/>
              <a:ext cx="2172791" cy="346036"/>
            </a:xfrm>
            <a:custGeom>
              <a:rect b="b" l="l" r="r" t="t"/>
              <a:pathLst>
                <a:path extrusionOk="0" h="224681" w="1410790">
                  <a:moveTo>
                    <a:pt x="1410790" y="224681"/>
                  </a:moveTo>
                  <a:lnTo>
                    <a:pt x="104503" y="195943"/>
                  </a:lnTo>
                  <a:lnTo>
                    <a:pt x="0" y="0"/>
                  </a:lnTo>
                  <a:lnTo>
                    <a:pt x="1212235" y="26126"/>
                  </a:lnTo>
                  <a:close/>
                </a:path>
              </a:pathLst>
            </a:custGeom>
            <a:solidFill>
              <a:srgbClr val="E3E3E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92" name="Google Shape;192;p19"/>
            <p:cNvSpPr/>
            <p:nvPr/>
          </p:nvSpPr>
          <p:spPr>
            <a:xfrm>
              <a:off x="4341382" y="2019300"/>
              <a:ext cx="611600" cy="2253262"/>
            </a:xfrm>
            <a:custGeom>
              <a:rect b="b" l="l" r="r" t="t"/>
              <a:pathLst>
                <a:path extrusionOk="0" h="1463040" w="397111">
                  <a:moveTo>
                    <a:pt x="198556" y="0"/>
                  </a:moveTo>
                  <a:lnTo>
                    <a:pt x="397111" y="198555"/>
                  </a:lnTo>
                  <a:lnTo>
                    <a:pt x="198556" y="1463040"/>
                  </a:lnTo>
                  <a:lnTo>
                    <a:pt x="0" y="1264485"/>
                  </a:lnTo>
                  <a:close/>
                </a:path>
              </a:pathLst>
            </a:custGeom>
            <a:solidFill>
              <a:srgbClr val="1F386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93" name="Google Shape;193;p19"/>
            <p:cNvSpPr/>
            <p:nvPr/>
          </p:nvSpPr>
          <p:spPr>
            <a:xfrm>
              <a:off x="2204804" y="3926524"/>
              <a:ext cx="430534" cy="917399"/>
            </a:xfrm>
            <a:custGeom>
              <a:rect b="b" l="l" r="r" t="t"/>
              <a:pathLst>
                <a:path extrusionOk="0" h="595666" w="279545">
                  <a:moveTo>
                    <a:pt x="175043" y="0"/>
                  </a:moveTo>
                  <a:lnTo>
                    <a:pt x="279546" y="195943"/>
                  </a:lnTo>
                  <a:lnTo>
                    <a:pt x="0" y="595666"/>
                  </a:lnTo>
                  <a:close/>
                </a:path>
              </a:pathLst>
            </a:custGeom>
            <a:solidFill>
              <a:srgbClr val="1F386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94" name="Google Shape;194;p19"/>
            <p:cNvSpPr/>
            <p:nvPr/>
          </p:nvSpPr>
          <p:spPr>
            <a:xfrm>
              <a:off x="2474392" y="3926524"/>
              <a:ext cx="2172791" cy="346036"/>
            </a:xfrm>
            <a:custGeom>
              <a:rect b="b" l="l" r="r" t="t"/>
              <a:pathLst>
                <a:path extrusionOk="0" h="224681" w="1410790">
                  <a:moveTo>
                    <a:pt x="1410790" y="224681"/>
                  </a:moveTo>
                  <a:lnTo>
                    <a:pt x="104503" y="195943"/>
                  </a:lnTo>
                  <a:lnTo>
                    <a:pt x="0" y="0"/>
                  </a:lnTo>
                  <a:lnTo>
                    <a:pt x="1212235" y="26126"/>
                  </a:lnTo>
                  <a:close/>
                </a:path>
              </a:pathLst>
            </a:custGeom>
            <a:solidFill>
              <a:srgbClr val="1F386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95" name="Google Shape;195;p19"/>
            <p:cNvSpPr txBox="1"/>
            <p:nvPr/>
          </p:nvSpPr>
          <p:spPr>
            <a:xfrm>
              <a:off x="2438402" y="2417593"/>
              <a:ext cx="1759175" cy="54848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01</a:t>
              </a:r>
              <a:endParaRPr sz="1200">
                <a:solidFill>
                  <a:schemeClr val="dk1"/>
                </a:solidFill>
                <a:latin typeface="Arial"/>
                <a:ea typeface="Arial"/>
                <a:cs typeface="Arial"/>
                <a:sym typeface="Arial"/>
              </a:endParaRPr>
            </a:p>
          </p:txBody>
        </p:sp>
      </p:grpSp>
      <p:grpSp>
        <p:nvGrpSpPr>
          <p:cNvPr id="196" name="Google Shape;196;p19"/>
          <p:cNvGrpSpPr/>
          <p:nvPr/>
        </p:nvGrpSpPr>
        <p:grpSpPr>
          <a:xfrm>
            <a:off x="4064470" y="2358533"/>
            <a:ext cx="1095687" cy="1051028"/>
            <a:chOff x="7644510" y="3692078"/>
            <a:chExt cx="3186760" cy="2824625"/>
          </a:xfrm>
        </p:grpSpPr>
        <p:sp>
          <p:nvSpPr>
            <p:cNvPr id="197" name="Google Shape;197;p19"/>
            <p:cNvSpPr/>
            <p:nvPr/>
          </p:nvSpPr>
          <p:spPr>
            <a:xfrm>
              <a:off x="7644510" y="3692078"/>
              <a:ext cx="3186760" cy="2824625"/>
            </a:xfrm>
            <a:custGeom>
              <a:rect b="b" l="l" r="r" t="t"/>
              <a:pathLst>
                <a:path extrusionOk="0" h="1834025" w="2069159">
                  <a:moveTo>
                    <a:pt x="2069159" y="198555"/>
                  </a:moveTo>
                  <a:lnTo>
                    <a:pt x="1870603" y="0"/>
                  </a:lnTo>
                  <a:lnTo>
                    <a:pt x="0" y="141079"/>
                  </a:lnTo>
                  <a:lnTo>
                    <a:pt x="284771" y="1834025"/>
                  </a:lnTo>
                  <a:lnTo>
                    <a:pt x="564316" y="1434302"/>
                  </a:lnTo>
                  <a:lnTo>
                    <a:pt x="564316" y="1434302"/>
                  </a:lnTo>
                  <a:lnTo>
                    <a:pt x="1870603" y="1463040"/>
                  </a:lnTo>
                  <a:close/>
                </a:path>
              </a:pathLst>
            </a:custGeom>
            <a:gradFill>
              <a:gsLst>
                <a:gs pos="0">
                  <a:schemeClr val="accent2"/>
                </a:gs>
                <a:gs pos="100000">
                  <a:schemeClr val="accent3"/>
                </a:gs>
              </a:gsLst>
              <a:lin ang="6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dk1"/>
                </a:solidFill>
                <a:latin typeface="Arial"/>
                <a:ea typeface="Arial"/>
                <a:cs typeface="Arial"/>
                <a:sym typeface="Arial"/>
              </a:endParaRPr>
            </a:p>
          </p:txBody>
        </p:sp>
        <p:sp>
          <p:nvSpPr>
            <p:cNvPr id="198" name="Google Shape;198;p19"/>
            <p:cNvSpPr/>
            <p:nvPr/>
          </p:nvSpPr>
          <p:spPr>
            <a:xfrm>
              <a:off x="8352679" y="5599302"/>
              <a:ext cx="2172791" cy="346036"/>
            </a:xfrm>
            <a:custGeom>
              <a:rect b="b" l="l" r="r" t="t"/>
              <a:pathLst>
                <a:path extrusionOk="0" h="224681" w="1410790">
                  <a:moveTo>
                    <a:pt x="1410790" y="224681"/>
                  </a:moveTo>
                  <a:lnTo>
                    <a:pt x="104503" y="195943"/>
                  </a:lnTo>
                  <a:lnTo>
                    <a:pt x="0" y="0"/>
                  </a:lnTo>
                  <a:lnTo>
                    <a:pt x="1212235" y="26126"/>
                  </a:lnTo>
                  <a:close/>
                </a:path>
              </a:pathLst>
            </a:custGeom>
            <a:solidFill>
              <a:srgbClr val="E3E3E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99" name="Google Shape;199;p19"/>
            <p:cNvSpPr/>
            <p:nvPr/>
          </p:nvSpPr>
          <p:spPr>
            <a:xfrm>
              <a:off x="10219669" y="3692078"/>
              <a:ext cx="611600" cy="2253262"/>
            </a:xfrm>
            <a:custGeom>
              <a:rect b="b" l="l" r="r" t="t"/>
              <a:pathLst>
                <a:path extrusionOk="0" h="1463040" w="397111">
                  <a:moveTo>
                    <a:pt x="198556" y="0"/>
                  </a:moveTo>
                  <a:lnTo>
                    <a:pt x="397111" y="198555"/>
                  </a:lnTo>
                  <a:lnTo>
                    <a:pt x="198556" y="1463040"/>
                  </a:lnTo>
                  <a:lnTo>
                    <a:pt x="0" y="1264485"/>
                  </a:lnTo>
                  <a:close/>
                </a:path>
              </a:pathLst>
            </a:custGeom>
            <a:solidFill>
              <a:srgbClr val="833C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00" name="Google Shape;200;p19"/>
            <p:cNvSpPr/>
            <p:nvPr/>
          </p:nvSpPr>
          <p:spPr>
            <a:xfrm>
              <a:off x="8083091" y="5599302"/>
              <a:ext cx="430534" cy="917399"/>
            </a:xfrm>
            <a:custGeom>
              <a:rect b="b" l="l" r="r" t="t"/>
              <a:pathLst>
                <a:path extrusionOk="0" h="595666" w="279545">
                  <a:moveTo>
                    <a:pt x="175043" y="0"/>
                  </a:moveTo>
                  <a:lnTo>
                    <a:pt x="279546" y="195943"/>
                  </a:lnTo>
                  <a:lnTo>
                    <a:pt x="0" y="595666"/>
                  </a:lnTo>
                  <a:close/>
                </a:path>
              </a:pathLst>
            </a:custGeom>
            <a:solidFill>
              <a:srgbClr val="833C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01" name="Google Shape;201;p19"/>
            <p:cNvSpPr/>
            <p:nvPr/>
          </p:nvSpPr>
          <p:spPr>
            <a:xfrm>
              <a:off x="8352679" y="5599302"/>
              <a:ext cx="2172791" cy="346036"/>
            </a:xfrm>
            <a:custGeom>
              <a:rect b="b" l="l" r="r" t="t"/>
              <a:pathLst>
                <a:path extrusionOk="0" h="224681" w="1410790">
                  <a:moveTo>
                    <a:pt x="1410790" y="224681"/>
                  </a:moveTo>
                  <a:lnTo>
                    <a:pt x="104503" y="195943"/>
                  </a:lnTo>
                  <a:lnTo>
                    <a:pt x="0" y="0"/>
                  </a:lnTo>
                  <a:lnTo>
                    <a:pt x="1212235" y="26126"/>
                  </a:lnTo>
                  <a:close/>
                </a:path>
              </a:pathLst>
            </a:custGeom>
            <a:solidFill>
              <a:srgbClr val="833C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02" name="Google Shape;202;p19"/>
            <p:cNvSpPr txBox="1"/>
            <p:nvPr/>
          </p:nvSpPr>
          <p:spPr>
            <a:xfrm>
              <a:off x="8316689" y="4090371"/>
              <a:ext cx="1759175" cy="54848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02</a:t>
              </a:r>
              <a:endParaRPr sz="1200">
                <a:solidFill>
                  <a:schemeClr val="dk1"/>
                </a:solidFill>
                <a:latin typeface="Arial"/>
                <a:ea typeface="Arial"/>
                <a:cs typeface="Arial"/>
                <a:sym typeface="Arial"/>
              </a:endParaRPr>
            </a:p>
          </p:txBody>
        </p:sp>
      </p:grpSp>
      <p:grpSp>
        <p:nvGrpSpPr>
          <p:cNvPr id="203" name="Google Shape;203;p19"/>
          <p:cNvGrpSpPr/>
          <p:nvPr/>
        </p:nvGrpSpPr>
        <p:grpSpPr>
          <a:xfrm>
            <a:off x="5940418" y="2358532"/>
            <a:ext cx="1095687" cy="1051028"/>
            <a:chOff x="12353238" y="1784854"/>
            <a:chExt cx="3186760" cy="2824625"/>
          </a:xfrm>
        </p:grpSpPr>
        <p:sp>
          <p:nvSpPr>
            <p:cNvPr id="204" name="Google Shape;204;p19"/>
            <p:cNvSpPr/>
            <p:nvPr/>
          </p:nvSpPr>
          <p:spPr>
            <a:xfrm>
              <a:off x="12353238" y="1784854"/>
              <a:ext cx="3186760" cy="2824625"/>
            </a:xfrm>
            <a:custGeom>
              <a:rect b="b" l="l" r="r" t="t"/>
              <a:pathLst>
                <a:path extrusionOk="0" h="1834025" w="2069159">
                  <a:moveTo>
                    <a:pt x="2069159" y="198555"/>
                  </a:moveTo>
                  <a:lnTo>
                    <a:pt x="1870603" y="0"/>
                  </a:lnTo>
                  <a:lnTo>
                    <a:pt x="0" y="141079"/>
                  </a:lnTo>
                  <a:lnTo>
                    <a:pt x="284771" y="1834025"/>
                  </a:lnTo>
                  <a:lnTo>
                    <a:pt x="564316" y="1434302"/>
                  </a:lnTo>
                  <a:lnTo>
                    <a:pt x="564316" y="1434302"/>
                  </a:lnTo>
                  <a:lnTo>
                    <a:pt x="1870603" y="1463040"/>
                  </a:lnTo>
                  <a:close/>
                </a:path>
              </a:pathLst>
            </a:custGeom>
            <a:gradFill>
              <a:gsLst>
                <a:gs pos="0">
                  <a:schemeClr val="accent3"/>
                </a:gs>
                <a:gs pos="1000">
                  <a:schemeClr val="accent3"/>
                </a:gs>
                <a:gs pos="100000">
                  <a:schemeClr val="accent4"/>
                </a:gs>
              </a:gsLst>
              <a:lin ang="6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dk1"/>
                </a:solidFill>
                <a:latin typeface="Arial"/>
                <a:ea typeface="Arial"/>
                <a:cs typeface="Arial"/>
                <a:sym typeface="Arial"/>
              </a:endParaRPr>
            </a:p>
          </p:txBody>
        </p:sp>
        <p:sp>
          <p:nvSpPr>
            <p:cNvPr id="205" name="Google Shape;205;p19"/>
            <p:cNvSpPr/>
            <p:nvPr/>
          </p:nvSpPr>
          <p:spPr>
            <a:xfrm>
              <a:off x="13061407" y="3692078"/>
              <a:ext cx="2172791" cy="346036"/>
            </a:xfrm>
            <a:custGeom>
              <a:rect b="b" l="l" r="r" t="t"/>
              <a:pathLst>
                <a:path extrusionOk="0" h="224681" w="1410790">
                  <a:moveTo>
                    <a:pt x="1410790" y="224681"/>
                  </a:moveTo>
                  <a:lnTo>
                    <a:pt x="104503" y="195943"/>
                  </a:lnTo>
                  <a:lnTo>
                    <a:pt x="0" y="0"/>
                  </a:lnTo>
                  <a:lnTo>
                    <a:pt x="1212235" y="26126"/>
                  </a:lnTo>
                  <a:close/>
                </a:path>
              </a:pathLst>
            </a:custGeom>
            <a:solidFill>
              <a:srgbClr val="E3E3E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06" name="Google Shape;206;p19"/>
            <p:cNvSpPr/>
            <p:nvPr/>
          </p:nvSpPr>
          <p:spPr>
            <a:xfrm>
              <a:off x="14928397" y="1784854"/>
              <a:ext cx="611600" cy="2253262"/>
            </a:xfrm>
            <a:custGeom>
              <a:rect b="b" l="l" r="r" t="t"/>
              <a:pathLst>
                <a:path extrusionOk="0" h="1463040" w="397111">
                  <a:moveTo>
                    <a:pt x="198556" y="0"/>
                  </a:moveTo>
                  <a:lnTo>
                    <a:pt x="397111" y="198555"/>
                  </a:lnTo>
                  <a:lnTo>
                    <a:pt x="198556" y="1463040"/>
                  </a:lnTo>
                  <a:lnTo>
                    <a:pt x="0" y="1264485"/>
                  </a:lnTo>
                  <a:close/>
                </a:path>
              </a:pathLst>
            </a:custGeom>
            <a:solidFill>
              <a:srgbClr val="52525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07" name="Google Shape;207;p19"/>
            <p:cNvSpPr/>
            <p:nvPr/>
          </p:nvSpPr>
          <p:spPr>
            <a:xfrm>
              <a:off x="12791819" y="3692078"/>
              <a:ext cx="430534" cy="917399"/>
            </a:xfrm>
            <a:custGeom>
              <a:rect b="b" l="l" r="r" t="t"/>
              <a:pathLst>
                <a:path extrusionOk="0" h="595666" w="279545">
                  <a:moveTo>
                    <a:pt x="175043" y="0"/>
                  </a:moveTo>
                  <a:lnTo>
                    <a:pt x="279546" y="195943"/>
                  </a:lnTo>
                  <a:lnTo>
                    <a:pt x="0" y="595666"/>
                  </a:lnTo>
                  <a:close/>
                </a:path>
              </a:pathLst>
            </a:custGeom>
            <a:solidFill>
              <a:srgbClr val="52525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08" name="Google Shape;208;p19"/>
            <p:cNvSpPr/>
            <p:nvPr/>
          </p:nvSpPr>
          <p:spPr>
            <a:xfrm>
              <a:off x="13061407" y="3692078"/>
              <a:ext cx="2172791" cy="346036"/>
            </a:xfrm>
            <a:custGeom>
              <a:rect b="b" l="l" r="r" t="t"/>
              <a:pathLst>
                <a:path extrusionOk="0" h="224681" w="1410790">
                  <a:moveTo>
                    <a:pt x="1410790" y="224681"/>
                  </a:moveTo>
                  <a:lnTo>
                    <a:pt x="104503" y="195943"/>
                  </a:lnTo>
                  <a:lnTo>
                    <a:pt x="0" y="0"/>
                  </a:lnTo>
                  <a:lnTo>
                    <a:pt x="1212235" y="26126"/>
                  </a:lnTo>
                  <a:close/>
                </a:path>
              </a:pathLst>
            </a:custGeom>
            <a:solidFill>
              <a:srgbClr val="52525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09" name="Google Shape;209;p19"/>
            <p:cNvSpPr txBox="1"/>
            <p:nvPr/>
          </p:nvSpPr>
          <p:spPr>
            <a:xfrm>
              <a:off x="13025417" y="2183147"/>
              <a:ext cx="1759175" cy="54848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03</a:t>
              </a:r>
              <a:endParaRPr sz="1200">
                <a:solidFill>
                  <a:schemeClr val="dk1"/>
                </a:solidFill>
                <a:latin typeface="Arial"/>
                <a:ea typeface="Arial"/>
                <a:cs typeface="Arial"/>
                <a:sym typeface="Arial"/>
              </a:endParaRPr>
            </a:p>
          </p:txBody>
        </p:sp>
      </p:grpSp>
      <p:cxnSp>
        <p:nvCxnSpPr>
          <p:cNvPr id="210" name="Google Shape;210;p19"/>
          <p:cNvCxnSpPr/>
          <p:nvPr/>
        </p:nvCxnSpPr>
        <p:spPr>
          <a:xfrm>
            <a:off x="1918959" y="3770746"/>
            <a:ext cx="5108891" cy="0"/>
          </a:xfrm>
          <a:prstGeom prst="straightConnector1">
            <a:avLst/>
          </a:prstGeom>
          <a:noFill/>
          <a:ln cap="sq" cmpd="sng" w="38100">
            <a:solidFill>
              <a:schemeClr val="dk2"/>
            </a:solidFill>
            <a:prstDash val="dash"/>
            <a:bevel/>
            <a:headEnd len="sm" w="sm" type="none"/>
            <a:tailEnd len="sm" w="sm" type="none"/>
          </a:ln>
        </p:spPr>
      </p:cxnSp>
      <p:sp>
        <p:nvSpPr>
          <p:cNvPr id="211" name="Google Shape;211;p19"/>
          <p:cNvSpPr/>
          <p:nvPr/>
        </p:nvSpPr>
        <p:spPr>
          <a:xfrm>
            <a:off x="2070730" y="3672703"/>
            <a:ext cx="130995" cy="14176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dk1"/>
              </a:solidFill>
              <a:latin typeface="Arial"/>
              <a:ea typeface="Arial"/>
              <a:cs typeface="Arial"/>
              <a:sym typeface="Arial"/>
            </a:endParaRPr>
          </a:p>
        </p:txBody>
      </p:sp>
      <p:sp>
        <p:nvSpPr>
          <p:cNvPr id="212" name="Google Shape;212;p19"/>
          <p:cNvSpPr/>
          <p:nvPr/>
        </p:nvSpPr>
        <p:spPr>
          <a:xfrm>
            <a:off x="4158284" y="3673891"/>
            <a:ext cx="130995" cy="14176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dk1"/>
              </a:solidFill>
              <a:latin typeface="Arial"/>
              <a:ea typeface="Arial"/>
              <a:cs typeface="Arial"/>
              <a:sym typeface="Arial"/>
            </a:endParaRPr>
          </a:p>
        </p:txBody>
      </p:sp>
      <p:sp>
        <p:nvSpPr>
          <p:cNvPr id="213" name="Google Shape;213;p19"/>
          <p:cNvSpPr/>
          <p:nvPr/>
        </p:nvSpPr>
        <p:spPr>
          <a:xfrm>
            <a:off x="6040534" y="3019395"/>
            <a:ext cx="130995" cy="141766"/>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dk1"/>
              </a:solidFill>
              <a:latin typeface="Arial"/>
              <a:ea typeface="Arial"/>
              <a:cs typeface="Arial"/>
              <a:sym typeface="Arial"/>
            </a:endParaRPr>
          </a:p>
        </p:txBody>
      </p:sp>
      <p:sp>
        <p:nvSpPr>
          <p:cNvPr id="214" name="Google Shape;214;p19"/>
          <p:cNvSpPr txBox="1"/>
          <p:nvPr/>
        </p:nvSpPr>
        <p:spPr>
          <a:xfrm>
            <a:off x="1940109" y="3904580"/>
            <a:ext cx="1474278" cy="3231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500">
                <a:solidFill>
                  <a:schemeClr val="dk1"/>
                </a:solidFill>
                <a:latin typeface="Arial"/>
                <a:ea typeface="Arial"/>
                <a:cs typeface="Arial"/>
                <a:sym typeface="Arial"/>
              </a:rPr>
              <a:t>Understand</a:t>
            </a:r>
            <a:endParaRPr/>
          </a:p>
        </p:txBody>
      </p:sp>
      <p:sp>
        <p:nvSpPr>
          <p:cNvPr id="215" name="Google Shape;215;p19"/>
          <p:cNvSpPr txBox="1"/>
          <p:nvPr/>
        </p:nvSpPr>
        <p:spPr>
          <a:xfrm>
            <a:off x="4119416" y="3912512"/>
            <a:ext cx="1405201" cy="3231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500">
                <a:solidFill>
                  <a:schemeClr val="dk1"/>
                </a:solidFill>
                <a:latin typeface="Arial"/>
                <a:ea typeface="Arial"/>
                <a:cs typeface="Arial"/>
                <a:sym typeface="Arial"/>
              </a:rPr>
              <a:t>Ideate</a:t>
            </a:r>
            <a:endParaRPr/>
          </a:p>
        </p:txBody>
      </p:sp>
      <p:sp>
        <p:nvSpPr>
          <p:cNvPr id="216" name="Google Shape;216;p19"/>
          <p:cNvSpPr txBox="1"/>
          <p:nvPr/>
        </p:nvSpPr>
        <p:spPr>
          <a:xfrm>
            <a:off x="5982260" y="3904579"/>
            <a:ext cx="1310917" cy="3231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500">
                <a:solidFill>
                  <a:schemeClr val="dk1"/>
                </a:solidFill>
                <a:latin typeface="Arial"/>
                <a:ea typeface="Arial"/>
                <a:cs typeface="Arial"/>
                <a:sym typeface="Arial"/>
              </a:rPr>
              <a:t>Accelerate</a:t>
            </a:r>
            <a:endParaRPr/>
          </a:p>
        </p:txBody>
      </p:sp>
      <p:grpSp>
        <p:nvGrpSpPr>
          <p:cNvPr id="217" name="Google Shape;217;p19"/>
          <p:cNvGrpSpPr/>
          <p:nvPr/>
        </p:nvGrpSpPr>
        <p:grpSpPr>
          <a:xfrm>
            <a:off x="1968670" y="2354237"/>
            <a:ext cx="1104900" cy="1160050"/>
            <a:chOff x="1766223" y="2019300"/>
            <a:chExt cx="3186760" cy="2824625"/>
          </a:xfrm>
        </p:grpSpPr>
        <p:sp>
          <p:nvSpPr>
            <p:cNvPr id="218" name="Google Shape;218;p19"/>
            <p:cNvSpPr/>
            <p:nvPr/>
          </p:nvSpPr>
          <p:spPr>
            <a:xfrm>
              <a:off x="1766223" y="2019300"/>
              <a:ext cx="3186760" cy="2824625"/>
            </a:xfrm>
            <a:custGeom>
              <a:rect b="b" l="l" r="r" t="t"/>
              <a:pathLst>
                <a:path extrusionOk="0" h="1834025" w="2069159">
                  <a:moveTo>
                    <a:pt x="2069159" y="198555"/>
                  </a:moveTo>
                  <a:lnTo>
                    <a:pt x="1870603" y="0"/>
                  </a:lnTo>
                  <a:lnTo>
                    <a:pt x="0" y="141079"/>
                  </a:lnTo>
                  <a:lnTo>
                    <a:pt x="284771" y="1834025"/>
                  </a:lnTo>
                  <a:lnTo>
                    <a:pt x="564316" y="1434302"/>
                  </a:lnTo>
                  <a:lnTo>
                    <a:pt x="564316" y="1434302"/>
                  </a:lnTo>
                  <a:lnTo>
                    <a:pt x="1870603" y="1463040"/>
                  </a:lnTo>
                  <a:close/>
                </a:path>
              </a:pathLst>
            </a:custGeom>
            <a:gradFill>
              <a:gsLst>
                <a:gs pos="0">
                  <a:schemeClr val="accent1"/>
                </a:gs>
                <a:gs pos="100000">
                  <a:schemeClr val="accent2"/>
                </a:gs>
              </a:gsLst>
              <a:lin ang="6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dk1"/>
                </a:solidFill>
                <a:latin typeface="Arial"/>
                <a:ea typeface="Arial"/>
                <a:cs typeface="Arial"/>
                <a:sym typeface="Arial"/>
              </a:endParaRPr>
            </a:p>
          </p:txBody>
        </p:sp>
        <p:sp>
          <p:nvSpPr>
            <p:cNvPr id="219" name="Google Shape;219;p19"/>
            <p:cNvSpPr/>
            <p:nvPr/>
          </p:nvSpPr>
          <p:spPr>
            <a:xfrm>
              <a:off x="2474392" y="3926524"/>
              <a:ext cx="2172791" cy="346036"/>
            </a:xfrm>
            <a:custGeom>
              <a:rect b="b" l="l" r="r" t="t"/>
              <a:pathLst>
                <a:path extrusionOk="0" h="224681" w="1410790">
                  <a:moveTo>
                    <a:pt x="1410790" y="224681"/>
                  </a:moveTo>
                  <a:lnTo>
                    <a:pt x="104503" y="195943"/>
                  </a:lnTo>
                  <a:lnTo>
                    <a:pt x="0" y="0"/>
                  </a:lnTo>
                  <a:lnTo>
                    <a:pt x="1212235" y="26126"/>
                  </a:lnTo>
                  <a:close/>
                </a:path>
              </a:pathLst>
            </a:custGeom>
            <a:solidFill>
              <a:srgbClr val="E3E3E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20" name="Google Shape;220;p19"/>
            <p:cNvSpPr/>
            <p:nvPr/>
          </p:nvSpPr>
          <p:spPr>
            <a:xfrm>
              <a:off x="4341382" y="2019300"/>
              <a:ext cx="611600" cy="2253262"/>
            </a:xfrm>
            <a:custGeom>
              <a:rect b="b" l="l" r="r" t="t"/>
              <a:pathLst>
                <a:path extrusionOk="0" h="1463040" w="397111">
                  <a:moveTo>
                    <a:pt x="198556" y="0"/>
                  </a:moveTo>
                  <a:lnTo>
                    <a:pt x="397111" y="198555"/>
                  </a:lnTo>
                  <a:lnTo>
                    <a:pt x="198556" y="1463040"/>
                  </a:lnTo>
                  <a:lnTo>
                    <a:pt x="0" y="1264485"/>
                  </a:lnTo>
                  <a:close/>
                </a:path>
              </a:pathLst>
            </a:custGeom>
            <a:solidFill>
              <a:srgbClr val="1F386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21" name="Google Shape;221;p19"/>
            <p:cNvSpPr/>
            <p:nvPr/>
          </p:nvSpPr>
          <p:spPr>
            <a:xfrm>
              <a:off x="2204804" y="3926524"/>
              <a:ext cx="430534" cy="917399"/>
            </a:xfrm>
            <a:custGeom>
              <a:rect b="b" l="l" r="r" t="t"/>
              <a:pathLst>
                <a:path extrusionOk="0" h="595666" w="279545">
                  <a:moveTo>
                    <a:pt x="175043" y="0"/>
                  </a:moveTo>
                  <a:lnTo>
                    <a:pt x="279546" y="195943"/>
                  </a:lnTo>
                  <a:lnTo>
                    <a:pt x="0" y="595666"/>
                  </a:lnTo>
                  <a:close/>
                </a:path>
              </a:pathLst>
            </a:custGeom>
            <a:solidFill>
              <a:srgbClr val="1F386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22" name="Google Shape;222;p19"/>
            <p:cNvSpPr/>
            <p:nvPr/>
          </p:nvSpPr>
          <p:spPr>
            <a:xfrm>
              <a:off x="2474392" y="3926524"/>
              <a:ext cx="2172791" cy="346036"/>
            </a:xfrm>
            <a:custGeom>
              <a:rect b="b" l="l" r="r" t="t"/>
              <a:pathLst>
                <a:path extrusionOk="0" h="224681" w="1410790">
                  <a:moveTo>
                    <a:pt x="1410790" y="224681"/>
                  </a:moveTo>
                  <a:lnTo>
                    <a:pt x="104503" y="195943"/>
                  </a:lnTo>
                  <a:lnTo>
                    <a:pt x="0" y="0"/>
                  </a:lnTo>
                  <a:lnTo>
                    <a:pt x="1212235" y="26126"/>
                  </a:lnTo>
                  <a:close/>
                </a:path>
              </a:pathLst>
            </a:custGeom>
            <a:solidFill>
              <a:srgbClr val="1F386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23" name="Google Shape;223;p19"/>
            <p:cNvSpPr txBox="1"/>
            <p:nvPr/>
          </p:nvSpPr>
          <p:spPr>
            <a:xfrm>
              <a:off x="2438402" y="2417593"/>
              <a:ext cx="1759175" cy="54848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01</a:t>
              </a:r>
              <a:endParaRPr sz="1200">
                <a:solidFill>
                  <a:schemeClr val="dk1"/>
                </a:solidFill>
                <a:latin typeface="Arial"/>
                <a:ea typeface="Arial"/>
                <a:cs typeface="Arial"/>
                <a:sym typeface="Arial"/>
              </a:endParaRPr>
            </a:p>
          </p:txBody>
        </p:sp>
      </p:grpSp>
      <p:grpSp>
        <p:nvGrpSpPr>
          <p:cNvPr id="224" name="Google Shape;224;p19"/>
          <p:cNvGrpSpPr/>
          <p:nvPr/>
        </p:nvGrpSpPr>
        <p:grpSpPr>
          <a:xfrm>
            <a:off x="5925688" y="2360754"/>
            <a:ext cx="1095687" cy="1051028"/>
            <a:chOff x="12353238" y="1784854"/>
            <a:chExt cx="3186760" cy="2824625"/>
          </a:xfrm>
        </p:grpSpPr>
        <p:sp>
          <p:nvSpPr>
            <p:cNvPr id="225" name="Google Shape;225;p19"/>
            <p:cNvSpPr/>
            <p:nvPr/>
          </p:nvSpPr>
          <p:spPr>
            <a:xfrm>
              <a:off x="12353238" y="1784854"/>
              <a:ext cx="3186760" cy="2824625"/>
            </a:xfrm>
            <a:custGeom>
              <a:rect b="b" l="l" r="r" t="t"/>
              <a:pathLst>
                <a:path extrusionOk="0" h="1834025" w="2069159">
                  <a:moveTo>
                    <a:pt x="2069159" y="198555"/>
                  </a:moveTo>
                  <a:lnTo>
                    <a:pt x="1870603" y="0"/>
                  </a:lnTo>
                  <a:lnTo>
                    <a:pt x="0" y="141079"/>
                  </a:lnTo>
                  <a:lnTo>
                    <a:pt x="284771" y="1834025"/>
                  </a:lnTo>
                  <a:lnTo>
                    <a:pt x="564316" y="1434302"/>
                  </a:lnTo>
                  <a:lnTo>
                    <a:pt x="564316" y="1434302"/>
                  </a:lnTo>
                  <a:lnTo>
                    <a:pt x="1870603" y="1463040"/>
                  </a:lnTo>
                  <a:close/>
                </a:path>
              </a:pathLst>
            </a:custGeom>
            <a:gradFill>
              <a:gsLst>
                <a:gs pos="0">
                  <a:schemeClr val="accent3"/>
                </a:gs>
                <a:gs pos="1000">
                  <a:schemeClr val="accent3"/>
                </a:gs>
                <a:gs pos="100000">
                  <a:schemeClr val="accent4"/>
                </a:gs>
              </a:gsLst>
              <a:lin ang="6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dk1"/>
                </a:solidFill>
                <a:latin typeface="Arial"/>
                <a:ea typeface="Arial"/>
                <a:cs typeface="Arial"/>
                <a:sym typeface="Arial"/>
              </a:endParaRPr>
            </a:p>
          </p:txBody>
        </p:sp>
        <p:sp>
          <p:nvSpPr>
            <p:cNvPr id="226" name="Google Shape;226;p19"/>
            <p:cNvSpPr/>
            <p:nvPr/>
          </p:nvSpPr>
          <p:spPr>
            <a:xfrm>
              <a:off x="13061407" y="3692078"/>
              <a:ext cx="2172791" cy="346036"/>
            </a:xfrm>
            <a:custGeom>
              <a:rect b="b" l="l" r="r" t="t"/>
              <a:pathLst>
                <a:path extrusionOk="0" h="224681" w="1410790">
                  <a:moveTo>
                    <a:pt x="1410790" y="224681"/>
                  </a:moveTo>
                  <a:lnTo>
                    <a:pt x="104503" y="195943"/>
                  </a:lnTo>
                  <a:lnTo>
                    <a:pt x="0" y="0"/>
                  </a:lnTo>
                  <a:lnTo>
                    <a:pt x="1212235" y="26126"/>
                  </a:lnTo>
                  <a:close/>
                </a:path>
              </a:pathLst>
            </a:custGeom>
            <a:solidFill>
              <a:srgbClr val="E3E3E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27" name="Google Shape;227;p19"/>
            <p:cNvSpPr/>
            <p:nvPr/>
          </p:nvSpPr>
          <p:spPr>
            <a:xfrm>
              <a:off x="14928397" y="1784854"/>
              <a:ext cx="611600" cy="2253262"/>
            </a:xfrm>
            <a:custGeom>
              <a:rect b="b" l="l" r="r" t="t"/>
              <a:pathLst>
                <a:path extrusionOk="0" h="1463040" w="397111">
                  <a:moveTo>
                    <a:pt x="198556" y="0"/>
                  </a:moveTo>
                  <a:lnTo>
                    <a:pt x="397111" y="198555"/>
                  </a:lnTo>
                  <a:lnTo>
                    <a:pt x="198556" y="1463040"/>
                  </a:lnTo>
                  <a:lnTo>
                    <a:pt x="0" y="1264485"/>
                  </a:lnTo>
                  <a:close/>
                </a:path>
              </a:pathLst>
            </a:custGeom>
            <a:solidFill>
              <a:srgbClr val="52525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28" name="Google Shape;228;p19"/>
            <p:cNvSpPr/>
            <p:nvPr/>
          </p:nvSpPr>
          <p:spPr>
            <a:xfrm>
              <a:off x="12791819" y="3692078"/>
              <a:ext cx="430534" cy="917399"/>
            </a:xfrm>
            <a:custGeom>
              <a:rect b="b" l="l" r="r" t="t"/>
              <a:pathLst>
                <a:path extrusionOk="0" h="595666" w="279545">
                  <a:moveTo>
                    <a:pt x="175043" y="0"/>
                  </a:moveTo>
                  <a:lnTo>
                    <a:pt x="279546" y="195943"/>
                  </a:lnTo>
                  <a:lnTo>
                    <a:pt x="0" y="595666"/>
                  </a:lnTo>
                  <a:close/>
                </a:path>
              </a:pathLst>
            </a:custGeom>
            <a:solidFill>
              <a:srgbClr val="52525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29" name="Google Shape;229;p19"/>
            <p:cNvSpPr/>
            <p:nvPr/>
          </p:nvSpPr>
          <p:spPr>
            <a:xfrm>
              <a:off x="13061407" y="3692078"/>
              <a:ext cx="2172791" cy="346036"/>
            </a:xfrm>
            <a:custGeom>
              <a:rect b="b" l="l" r="r" t="t"/>
              <a:pathLst>
                <a:path extrusionOk="0" h="224681" w="1410790">
                  <a:moveTo>
                    <a:pt x="1410790" y="224681"/>
                  </a:moveTo>
                  <a:lnTo>
                    <a:pt x="104503" y="195943"/>
                  </a:lnTo>
                  <a:lnTo>
                    <a:pt x="0" y="0"/>
                  </a:lnTo>
                  <a:lnTo>
                    <a:pt x="1212235" y="26126"/>
                  </a:lnTo>
                  <a:close/>
                </a:path>
              </a:pathLst>
            </a:custGeom>
            <a:solidFill>
              <a:srgbClr val="52525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30" name="Google Shape;230;p19"/>
            <p:cNvSpPr txBox="1"/>
            <p:nvPr/>
          </p:nvSpPr>
          <p:spPr>
            <a:xfrm>
              <a:off x="13025417" y="2183147"/>
              <a:ext cx="1759175" cy="54848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03</a:t>
              </a:r>
              <a:endParaRPr sz="1200">
                <a:solidFill>
                  <a:schemeClr val="dk1"/>
                </a:solidFill>
                <a:latin typeface="Arial"/>
                <a:ea typeface="Arial"/>
                <a:cs typeface="Arial"/>
                <a:sym typeface="Arial"/>
              </a:endParaRPr>
            </a:p>
          </p:txBody>
        </p:sp>
      </p:grpSp>
      <p:sp>
        <p:nvSpPr>
          <p:cNvPr id="231" name="Google Shape;231;p19"/>
          <p:cNvSpPr/>
          <p:nvPr/>
        </p:nvSpPr>
        <p:spPr>
          <a:xfrm>
            <a:off x="6034232" y="3681582"/>
            <a:ext cx="130995" cy="141766"/>
          </a:xfrm>
          <a:prstGeom prst="ellipse">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chemeClr val="dk1"/>
              </a:solidFill>
              <a:latin typeface="Arial"/>
              <a:ea typeface="Arial"/>
              <a:cs typeface="Arial"/>
              <a:sym typeface="Arial"/>
            </a:endParaRPr>
          </a:p>
        </p:txBody>
      </p:sp>
      <p:sp>
        <p:nvSpPr>
          <p:cNvPr id="232" name="Google Shape;232;p19"/>
          <p:cNvSpPr/>
          <p:nvPr/>
        </p:nvSpPr>
        <p:spPr>
          <a:xfrm>
            <a:off x="283142" y="3489218"/>
            <a:ext cx="1543700" cy="372556"/>
          </a:xfrm>
          <a:prstGeom prst="rect">
            <a:avLst/>
          </a:prstGeom>
          <a:solidFill>
            <a:srgbClr val="002060"/>
          </a:solidFill>
          <a:ln cap="flat" cmpd="sng" w="635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Arial"/>
              <a:buNone/>
            </a:pPr>
            <a:r>
              <a:rPr b="1" i="0" lang="en-US" sz="1400" u="none" cap="none" strike="noStrike">
                <a:solidFill>
                  <a:srgbClr val="FFFFFF"/>
                </a:solidFill>
                <a:latin typeface="Arial"/>
                <a:ea typeface="Arial"/>
                <a:cs typeface="Arial"/>
                <a:sym typeface="Arial"/>
              </a:rPr>
              <a:t>Experience</a:t>
            </a:r>
            <a:endParaRPr/>
          </a:p>
        </p:txBody>
      </p:sp>
      <p:sp>
        <p:nvSpPr>
          <p:cNvPr id="233" name="Google Shape;233;p19"/>
          <p:cNvSpPr/>
          <p:nvPr/>
        </p:nvSpPr>
        <p:spPr>
          <a:xfrm>
            <a:off x="283142" y="3898734"/>
            <a:ext cx="1543700" cy="372556"/>
          </a:xfrm>
          <a:prstGeom prst="rect">
            <a:avLst/>
          </a:prstGeom>
          <a:solidFill>
            <a:srgbClr val="002060"/>
          </a:solidFill>
          <a:ln cap="flat" cmpd="sng" w="635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Arial"/>
              <a:buNone/>
            </a:pPr>
            <a:r>
              <a:rPr b="1" i="0" lang="en-US" sz="1400" u="none" cap="none" strike="noStrike">
                <a:solidFill>
                  <a:srgbClr val="FFFFFF"/>
                </a:solidFill>
                <a:latin typeface="Arial"/>
                <a:ea typeface="Arial"/>
                <a:cs typeface="Arial"/>
                <a:sym typeface="Arial"/>
              </a:rPr>
              <a:t>Technology</a:t>
            </a:r>
            <a:endParaRPr/>
          </a:p>
        </p:txBody>
      </p:sp>
      <p:sp>
        <p:nvSpPr>
          <p:cNvPr id="234" name="Google Shape;234;p19"/>
          <p:cNvSpPr/>
          <p:nvPr/>
        </p:nvSpPr>
        <p:spPr>
          <a:xfrm>
            <a:off x="283142" y="3486590"/>
            <a:ext cx="1543700" cy="372556"/>
          </a:xfrm>
          <a:prstGeom prst="rect">
            <a:avLst/>
          </a:prstGeom>
          <a:solidFill>
            <a:srgbClr val="002060"/>
          </a:solidFill>
          <a:ln cap="flat" cmpd="sng" w="635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Arial"/>
              <a:buNone/>
            </a:pPr>
            <a:r>
              <a:rPr b="1" i="0" lang="en-US" sz="1400" u="none" cap="none" strike="noStrike">
                <a:solidFill>
                  <a:srgbClr val="FFFFFF"/>
                </a:solidFill>
                <a:latin typeface="Arial"/>
                <a:ea typeface="Arial"/>
                <a:cs typeface="Arial"/>
                <a:sym typeface="Arial"/>
              </a:rPr>
              <a:t>Experience</a:t>
            </a:r>
            <a:endParaRPr/>
          </a:p>
        </p:txBody>
      </p:sp>
      <p:sp>
        <p:nvSpPr>
          <p:cNvPr id="235" name="Google Shape;235;p19"/>
          <p:cNvSpPr/>
          <p:nvPr/>
        </p:nvSpPr>
        <p:spPr>
          <a:xfrm>
            <a:off x="283142" y="3896106"/>
            <a:ext cx="1543700" cy="372556"/>
          </a:xfrm>
          <a:prstGeom prst="rect">
            <a:avLst/>
          </a:prstGeom>
          <a:solidFill>
            <a:srgbClr val="002060"/>
          </a:solidFill>
          <a:ln cap="flat" cmpd="sng" w="635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Arial"/>
              <a:buNone/>
            </a:pPr>
            <a:r>
              <a:rPr b="1" i="0" lang="en-US" sz="1400" u="none" cap="none" strike="noStrike">
                <a:solidFill>
                  <a:srgbClr val="FFFFFF"/>
                </a:solidFill>
                <a:latin typeface="Arial"/>
                <a:ea typeface="Arial"/>
                <a:cs typeface="Arial"/>
                <a:sym typeface="Arial"/>
              </a:rPr>
              <a:t>Technology</a:t>
            </a:r>
            <a:endParaRPr/>
          </a:p>
        </p:txBody>
      </p:sp>
      <p:sp>
        <p:nvSpPr>
          <p:cNvPr id="236" name="Google Shape;236;p19"/>
          <p:cNvSpPr/>
          <p:nvPr/>
        </p:nvSpPr>
        <p:spPr>
          <a:xfrm>
            <a:off x="270118" y="3201971"/>
            <a:ext cx="1543700" cy="372556"/>
          </a:xfrm>
          <a:prstGeom prst="rect">
            <a:avLst/>
          </a:prstGeom>
          <a:solidFill>
            <a:srgbClr val="002060"/>
          </a:solidFill>
          <a:ln cap="flat" cmpd="sng" w="635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Arial"/>
              <a:buNone/>
            </a:pPr>
            <a:r>
              <a:rPr b="1" i="0" lang="en-US" sz="1400" u="none" cap="none" strike="noStrike">
                <a:solidFill>
                  <a:srgbClr val="FFFFFF"/>
                </a:solidFill>
                <a:latin typeface="Arial"/>
                <a:ea typeface="Arial"/>
                <a:cs typeface="Arial"/>
                <a:sym typeface="Arial"/>
              </a:rPr>
              <a:t>Business</a:t>
            </a:r>
            <a:endParaRPr/>
          </a:p>
        </p:txBody>
      </p:sp>
      <p:sp>
        <p:nvSpPr>
          <p:cNvPr id="237" name="Google Shape;237;p19"/>
          <p:cNvSpPr/>
          <p:nvPr/>
        </p:nvSpPr>
        <p:spPr>
          <a:xfrm>
            <a:off x="281755" y="3581840"/>
            <a:ext cx="1543700" cy="372556"/>
          </a:xfrm>
          <a:prstGeom prst="rect">
            <a:avLst/>
          </a:prstGeom>
          <a:solidFill>
            <a:srgbClr val="002060"/>
          </a:solidFill>
          <a:ln cap="flat" cmpd="sng" w="635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Arial"/>
              <a:buNone/>
            </a:pPr>
            <a:r>
              <a:rPr b="1" i="0" lang="en-US" sz="1400" u="none" cap="none" strike="noStrike">
                <a:solidFill>
                  <a:srgbClr val="FFFFFF"/>
                </a:solidFill>
                <a:latin typeface="Arial"/>
                <a:ea typeface="Arial"/>
                <a:cs typeface="Arial"/>
                <a:sym typeface="Arial"/>
              </a:rPr>
              <a:t>Experience</a:t>
            </a:r>
            <a:endParaRPr/>
          </a:p>
        </p:txBody>
      </p:sp>
      <p:sp>
        <p:nvSpPr>
          <p:cNvPr id="238" name="Google Shape;238;p19"/>
          <p:cNvSpPr/>
          <p:nvPr/>
        </p:nvSpPr>
        <p:spPr>
          <a:xfrm>
            <a:off x="281755" y="3991356"/>
            <a:ext cx="1543700" cy="372556"/>
          </a:xfrm>
          <a:prstGeom prst="rect">
            <a:avLst/>
          </a:prstGeom>
          <a:solidFill>
            <a:srgbClr val="002060"/>
          </a:solidFill>
          <a:ln cap="flat" cmpd="sng" w="635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Arial"/>
              <a:buNone/>
            </a:pPr>
            <a:r>
              <a:rPr b="1" i="0" lang="en-US" sz="1400" u="none" cap="none" strike="noStrike">
                <a:solidFill>
                  <a:srgbClr val="FFFFFF"/>
                </a:solidFill>
                <a:latin typeface="Arial"/>
                <a:ea typeface="Arial"/>
                <a:cs typeface="Arial"/>
                <a:sym typeface="Arial"/>
              </a:rPr>
              <a:t>Technology</a:t>
            </a:r>
            <a:endParaRPr/>
          </a:p>
        </p:txBody>
      </p:sp>
      <p:grpSp>
        <p:nvGrpSpPr>
          <p:cNvPr id="239" name="Google Shape;239;p19"/>
          <p:cNvGrpSpPr/>
          <p:nvPr/>
        </p:nvGrpSpPr>
        <p:grpSpPr>
          <a:xfrm>
            <a:off x="8300217" y="986769"/>
            <a:ext cx="1984602" cy="4119033"/>
            <a:chOff x="966346" y="0"/>
            <a:chExt cx="1984602" cy="4119033"/>
          </a:xfrm>
        </p:grpSpPr>
        <p:sp>
          <p:nvSpPr>
            <p:cNvPr id="240" name="Google Shape;240;p19"/>
            <p:cNvSpPr/>
            <p:nvPr/>
          </p:nvSpPr>
          <p:spPr>
            <a:xfrm>
              <a:off x="1397819" y="0"/>
              <a:ext cx="1553129" cy="1553287"/>
            </a:xfrm>
            <a:custGeom>
              <a:rect b="b" l="l" r="r" t="t"/>
              <a:pathLst>
                <a:path extrusionOk="0" h="120000" w="120000">
                  <a:moveTo>
                    <a:pt x="8412" y="60000"/>
                  </a:moveTo>
                  <a:lnTo>
                    <a:pt x="8412" y="60000"/>
                  </a:lnTo>
                  <a:cubicBezTo>
                    <a:pt x="8412" y="32962"/>
                    <a:pt x="29287" y="10511"/>
                    <a:pt x="56253" y="8547"/>
                  </a:cubicBezTo>
                  <a:cubicBezTo>
                    <a:pt x="83219" y="6584"/>
                    <a:pt x="107127" y="25773"/>
                    <a:pt x="111044" y="52526"/>
                  </a:cubicBezTo>
                  <a:cubicBezTo>
                    <a:pt x="114961" y="79279"/>
                    <a:pt x="97558" y="104517"/>
                    <a:pt x="71161" y="110367"/>
                  </a:cubicBezTo>
                  <a:lnTo>
                    <a:pt x="70592" y="118429"/>
                  </a:lnTo>
                  <a:lnTo>
                    <a:pt x="56830" y="104890"/>
                  </a:lnTo>
                  <a:lnTo>
                    <a:pt x="72705" y="88507"/>
                  </a:lnTo>
                  <a:lnTo>
                    <a:pt x="72144" y="96444"/>
                  </a:lnTo>
                  <a:cubicBezTo>
                    <a:pt x="90761" y="90239"/>
                    <a:pt x="101708" y="71000"/>
                    <a:pt x="97532" y="51825"/>
                  </a:cubicBezTo>
                  <a:cubicBezTo>
                    <a:pt x="93356" y="32650"/>
                    <a:pt x="75400" y="19706"/>
                    <a:pt x="55889" y="21806"/>
                  </a:cubicBezTo>
                  <a:cubicBezTo>
                    <a:pt x="36379" y="23907"/>
                    <a:pt x="21588" y="40376"/>
                    <a:pt x="21588" y="60000"/>
                  </a:cubicBezTo>
                  <a:close/>
                </a:path>
              </a:pathLst>
            </a:custGeom>
            <a:solidFill>
              <a:schemeClr val="accent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
            <p:cNvSpPr/>
            <p:nvPr/>
          </p:nvSpPr>
          <p:spPr>
            <a:xfrm>
              <a:off x="1740726" y="562248"/>
              <a:ext cx="866734" cy="43332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
            <p:cNvSpPr txBox="1"/>
            <p:nvPr/>
          </p:nvSpPr>
          <p:spPr>
            <a:xfrm>
              <a:off x="1740726" y="562248"/>
              <a:ext cx="866734" cy="433322"/>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Discovery</a:t>
              </a:r>
              <a:endParaRPr/>
            </a:p>
          </p:txBody>
        </p:sp>
        <p:sp>
          <p:nvSpPr>
            <p:cNvPr id="243" name="Google Shape;243;p19"/>
            <p:cNvSpPr/>
            <p:nvPr/>
          </p:nvSpPr>
          <p:spPr>
            <a:xfrm>
              <a:off x="966346" y="892594"/>
              <a:ext cx="1553129" cy="1553287"/>
            </a:xfrm>
            <a:custGeom>
              <a:rect b="b" l="l" r="r" t="t"/>
              <a:pathLst>
                <a:path extrusionOk="0" h="120000" w="120000">
                  <a:moveTo>
                    <a:pt x="96480" y="23523"/>
                  </a:moveTo>
                  <a:lnTo>
                    <a:pt x="87164" y="32839"/>
                  </a:lnTo>
                  <a:lnTo>
                    <a:pt x="87164" y="32839"/>
                  </a:lnTo>
                  <a:cubicBezTo>
                    <a:pt x="75944" y="21617"/>
                    <a:pt x="58979" y="18450"/>
                    <a:pt x="44466" y="24867"/>
                  </a:cubicBezTo>
                  <a:cubicBezTo>
                    <a:pt x="29954" y="31284"/>
                    <a:pt x="20880" y="45966"/>
                    <a:pt x="21631" y="61817"/>
                  </a:cubicBezTo>
                  <a:cubicBezTo>
                    <a:pt x="22382" y="77668"/>
                    <a:pt x="32801" y="91427"/>
                    <a:pt x="47856" y="96444"/>
                  </a:cubicBezTo>
                  <a:lnTo>
                    <a:pt x="47295" y="88507"/>
                  </a:lnTo>
                  <a:lnTo>
                    <a:pt x="63170" y="104890"/>
                  </a:lnTo>
                  <a:lnTo>
                    <a:pt x="49408" y="118429"/>
                  </a:lnTo>
                  <a:lnTo>
                    <a:pt x="48839" y="110367"/>
                  </a:lnTo>
                  <a:lnTo>
                    <a:pt x="48839" y="110367"/>
                  </a:lnTo>
                  <a:cubicBezTo>
                    <a:pt x="27395" y="105615"/>
                    <a:pt x="11312" y="87807"/>
                    <a:pt x="8761" y="65991"/>
                  </a:cubicBezTo>
                  <a:cubicBezTo>
                    <a:pt x="6210" y="44176"/>
                    <a:pt x="17752" y="23137"/>
                    <a:pt x="37521" y="13566"/>
                  </a:cubicBezTo>
                  <a:cubicBezTo>
                    <a:pt x="57290" y="3996"/>
                    <a:pt x="80951" y="7991"/>
                    <a:pt x="96480" y="23523"/>
                  </a:cubicBezTo>
                  <a:close/>
                </a:path>
              </a:pathLst>
            </a:custGeom>
            <a:solidFill>
              <a:srgbClr val="9CC2E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1307504" y="1456490"/>
              <a:ext cx="866734" cy="43332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txBox="1"/>
            <p:nvPr/>
          </p:nvSpPr>
          <p:spPr>
            <a:xfrm>
              <a:off x="1307504" y="1456490"/>
              <a:ext cx="866734" cy="433322"/>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1" lang="en-US" sz="1400">
                  <a:solidFill>
                    <a:srgbClr val="000000"/>
                  </a:solidFill>
                  <a:latin typeface="Arial"/>
                  <a:ea typeface="Arial"/>
                  <a:cs typeface="Arial"/>
                  <a:sym typeface="Arial"/>
                </a:rPr>
                <a:t>Design</a:t>
              </a:r>
              <a:endParaRPr/>
            </a:p>
          </p:txBody>
        </p:sp>
        <p:sp>
          <p:nvSpPr>
            <p:cNvPr id="246" name="Google Shape;246;p19"/>
            <p:cNvSpPr/>
            <p:nvPr/>
          </p:nvSpPr>
          <p:spPr>
            <a:xfrm>
              <a:off x="1397819" y="1788484"/>
              <a:ext cx="1553129" cy="1553287"/>
            </a:xfrm>
            <a:custGeom>
              <a:rect b="b" l="l" r="r" t="t"/>
              <a:pathLst>
                <a:path extrusionOk="0" h="120000" w="120000">
                  <a:moveTo>
                    <a:pt x="23520" y="23523"/>
                  </a:moveTo>
                  <a:lnTo>
                    <a:pt x="23520" y="23523"/>
                  </a:lnTo>
                  <a:cubicBezTo>
                    <a:pt x="39049" y="7991"/>
                    <a:pt x="62710" y="3996"/>
                    <a:pt x="82479" y="13566"/>
                  </a:cubicBezTo>
                  <a:cubicBezTo>
                    <a:pt x="102248" y="23137"/>
                    <a:pt x="113790" y="44176"/>
                    <a:pt x="111239" y="65991"/>
                  </a:cubicBezTo>
                  <a:cubicBezTo>
                    <a:pt x="108688" y="87807"/>
                    <a:pt x="92605" y="105615"/>
                    <a:pt x="71161" y="110367"/>
                  </a:cubicBezTo>
                  <a:lnTo>
                    <a:pt x="70592" y="118429"/>
                  </a:lnTo>
                  <a:lnTo>
                    <a:pt x="56830" y="104890"/>
                  </a:lnTo>
                  <a:lnTo>
                    <a:pt x="72705" y="88507"/>
                  </a:lnTo>
                  <a:lnTo>
                    <a:pt x="72144" y="96444"/>
                  </a:lnTo>
                  <a:cubicBezTo>
                    <a:pt x="87199" y="91427"/>
                    <a:pt x="97618" y="77668"/>
                    <a:pt x="98369" y="61817"/>
                  </a:cubicBezTo>
                  <a:cubicBezTo>
                    <a:pt x="99120" y="45966"/>
                    <a:pt x="90046" y="31284"/>
                    <a:pt x="75534" y="24867"/>
                  </a:cubicBezTo>
                  <a:cubicBezTo>
                    <a:pt x="61021" y="18450"/>
                    <a:pt x="44056" y="21617"/>
                    <a:pt x="32836" y="32839"/>
                  </a:cubicBezTo>
                  <a:close/>
                </a:path>
              </a:pathLst>
            </a:custGeom>
            <a:solidFill>
              <a:srgbClr val="2E75B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1740726" y="2350732"/>
              <a:ext cx="866734" cy="43332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txBox="1"/>
            <p:nvPr/>
          </p:nvSpPr>
          <p:spPr>
            <a:xfrm>
              <a:off x="1740726" y="2350732"/>
              <a:ext cx="866734" cy="433322"/>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1" lang="en-US" sz="1400">
                  <a:solidFill>
                    <a:srgbClr val="000000"/>
                  </a:solidFill>
                  <a:latin typeface="Arial"/>
                  <a:ea typeface="Arial"/>
                  <a:cs typeface="Arial"/>
                  <a:sym typeface="Arial"/>
                </a:rPr>
                <a:t>Build</a:t>
              </a:r>
              <a:endParaRPr/>
            </a:p>
          </p:txBody>
        </p:sp>
        <p:sp>
          <p:nvSpPr>
            <p:cNvPr id="249" name="Google Shape;249;p19"/>
            <p:cNvSpPr/>
            <p:nvPr/>
          </p:nvSpPr>
          <p:spPr>
            <a:xfrm>
              <a:off x="1077055" y="2784055"/>
              <a:ext cx="1334333" cy="1334978"/>
            </a:xfrm>
            <a:prstGeom prst="blockArc">
              <a:avLst>
                <a:gd fmla="val 0" name="adj1"/>
                <a:gd fmla="val 18900000" name="adj2"/>
                <a:gd fmla="val 12740" name="adj3"/>
              </a:avLst>
            </a:prstGeom>
            <a:solidFill>
              <a:srgbClr val="9CC2E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1307504" y="3244974"/>
              <a:ext cx="866734" cy="43332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txBox="1"/>
            <p:nvPr/>
          </p:nvSpPr>
          <p:spPr>
            <a:xfrm>
              <a:off x="1307504" y="3244974"/>
              <a:ext cx="866734" cy="433322"/>
            </a:xfrm>
            <a:prstGeom prst="rect">
              <a:avLst/>
            </a:prstGeom>
            <a:noFill/>
            <a:ln>
              <a:noFill/>
            </a:ln>
          </p:spPr>
          <p:txBody>
            <a:bodyPr anchorCtr="0" anchor="ctr" bIns="8875" lIns="8875" spcFirstLastPara="1" rIns="8875" wrap="square" tIns="8875">
              <a:noAutofit/>
            </a:bodyPr>
            <a:lstStyle/>
            <a:p>
              <a:pPr indent="0" lvl="0" marL="0" marR="0" rtl="0" algn="ctr">
                <a:lnSpc>
                  <a:spcPct val="90000"/>
                </a:lnSpc>
                <a:spcBef>
                  <a:spcPts val="0"/>
                </a:spcBef>
                <a:spcAft>
                  <a:spcPts val="0"/>
                </a:spcAft>
                <a:buClr>
                  <a:srgbClr val="000000"/>
                </a:buClr>
                <a:buSzPts val="1400"/>
                <a:buFont typeface="Arial"/>
                <a:buNone/>
              </a:pPr>
              <a:r>
                <a:rPr b="1" lang="en-US" sz="1400">
                  <a:solidFill>
                    <a:srgbClr val="000000"/>
                  </a:solidFill>
                  <a:latin typeface="Arial"/>
                  <a:ea typeface="Arial"/>
                  <a:cs typeface="Arial"/>
                  <a:sym typeface="Arial"/>
                </a:rPr>
                <a:t>Deploy</a:t>
              </a:r>
              <a:endParaRPr/>
            </a:p>
          </p:txBody>
        </p:sp>
      </p:grpSp>
      <p:sp>
        <p:nvSpPr>
          <p:cNvPr id="252" name="Google Shape;252;p19"/>
          <p:cNvSpPr txBox="1"/>
          <p:nvPr/>
        </p:nvSpPr>
        <p:spPr>
          <a:xfrm>
            <a:off x="10340076" y="1590941"/>
            <a:ext cx="158992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2F5496"/>
                </a:solidFill>
                <a:latin typeface="Arial"/>
                <a:ea typeface="Arial"/>
                <a:cs typeface="Arial"/>
                <a:sym typeface="Arial"/>
              </a:rPr>
              <a:t>Problem Validation</a:t>
            </a:r>
            <a:endParaRPr/>
          </a:p>
        </p:txBody>
      </p:sp>
      <p:sp>
        <p:nvSpPr>
          <p:cNvPr id="253" name="Google Shape;253;p19"/>
          <p:cNvSpPr txBox="1"/>
          <p:nvPr/>
        </p:nvSpPr>
        <p:spPr>
          <a:xfrm>
            <a:off x="10379039" y="2502920"/>
            <a:ext cx="155439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2F5496"/>
                </a:solidFill>
                <a:latin typeface="Arial"/>
                <a:ea typeface="Arial"/>
                <a:cs typeface="Arial"/>
                <a:sym typeface="Arial"/>
              </a:rPr>
              <a:t>Concept Validation</a:t>
            </a:r>
            <a:endParaRPr/>
          </a:p>
        </p:txBody>
      </p:sp>
      <p:sp>
        <p:nvSpPr>
          <p:cNvPr id="254" name="Google Shape;254;p19"/>
          <p:cNvSpPr txBox="1"/>
          <p:nvPr/>
        </p:nvSpPr>
        <p:spPr>
          <a:xfrm>
            <a:off x="10423784" y="3355508"/>
            <a:ext cx="154136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2F5496"/>
                </a:solidFill>
                <a:latin typeface="Arial"/>
                <a:ea typeface="Arial"/>
                <a:cs typeface="Arial"/>
                <a:sym typeface="Arial"/>
              </a:rPr>
              <a:t>Product Validation</a:t>
            </a:r>
            <a:endParaRPr/>
          </a:p>
        </p:txBody>
      </p:sp>
      <p:sp>
        <p:nvSpPr>
          <p:cNvPr id="255" name="Google Shape;255;p19"/>
          <p:cNvSpPr txBox="1"/>
          <p:nvPr/>
        </p:nvSpPr>
        <p:spPr>
          <a:xfrm>
            <a:off x="10423784" y="4344313"/>
            <a:ext cx="152994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2F5496"/>
                </a:solidFill>
                <a:latin typeface="Arial"/>
                <a:ea typeface="Arial"/>
                <a:cs typeface="Arial"/>
                <a:sym typeface="Arial"/>
              </a:rPr>
              <a:t>Market Validation</a:t>
            </a:r>
            <a:endParaRPr/>
          </a:p>
        </p:txBody>
      </p:sp>
      <p:cxnSp>
        <p:nvCxnSpPr>
          <p:cNvPr id="256" name="Google Shape;256;p19"/>
          <p:cNvCxnSpPr/>
          <p:nvPr/>
        </p:nvCxnSpPr>
        <p:spPr>
          <a:xfrm>
            <a:off x="7858125" y="1661208"/>
            <a:ext cx="0" cy="3211735"/>
          </a:xfrm>
          <a:prstGeom prst="straightConnector1">
            <a:avLst/>
          </a:prstGeom>
          <a:noFill/>
          <a:ln cap="flat" cmpd="sng" w="19050">
            <a:solidFill>
              <a:srgbClr val="0070C0"/>
            </a:solidFill>
            <a:prstDash val="dash"/>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200"/>
                                  </p:stCondLst>
                                  <p:childTnLst>
                                    <p:set>
                                      <p:cBhvr>
                                        <p:cTn dur="1" fill="hold">
                                          <p:stCondLst>
                                            <p:cond delay="0"/>
                                          </p:stCondLst>
                                        </p:cTn>
                                        <p:tgtEl>
                                          <p:spTgt spid="189"/>
                                        </p:tgtEl>
                                        <p:attrNameLst>
                                          <p:attrName>style.visibility</p:attrName>
                                        </p:attrNameLst>
                                      </p:cBhvr>
                                      <p:to>
                                        <p:strVal val="visible"/>
                                      </p:to>
                                    </p:set>
                                    <p:anim calcmode="lin" valueType="num">
                                      <p:cBhvr additive="base">
                                        <p:cTn dur="1500"/>
                                        <p:tgtEl>
                                          <p:spTgt spid="18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300"/>
                                  </p:stCondLst>
                                  <p:childTnLst>
                                    <p:set>
                                      <p:cBhvr>
                                        <p:cTn dur="1" fill="hold">
                                          <p:stCondLst>
                                            <p:cond delay="0"/>
                                          </p:stCondLst>
                                        </p:cTn>
                                        <p:tgtEl>
                                          <p:spTgt spid="196"/>
                                        </p:tgtEl>
                                        <p:attrNameLst>
                                          <p:attrName>style.visibility</p:attrName>
                                        </p:attrNameLst>
                                      </p:cBhvr>
                                      <p:to>
                                        <p:strVal val="visible"/>
                                      </p:to>
                                    </p:set>
                                    <p:anim calcmode="lin" valueType="num">
                                      <p:cBhvr additive="base">
                                        <p:cTn dur="1500"/>
                                        <p:tgtEl>
                                          <p:spTgt spid="19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400"/>
                                  </p:stCondLst>
                                  <p:childTnLst>
                                    <p:set>
                                      <p:cBhvr>
                                        <p:cTn dur="1" fill="hold">
                                          <p:stCondLst>
                                            <p:cond delay="0"/>
                                          </p:stCondLst>
                                        </p:cTn>
                                        <p:tgtEl>
                                          <p:spTgt spid="203"/>
                                        </p:tgtEl>
                                        <p:attrNameLst>
                                          <p:attrName>style.visibility</p:attrName>
                                        </p:attrNameLst>
                                      </p:cBhvr>
                                      <p:to>
                                        <p:strVal val="visible"/>
                                      </p:to>
                                    </p:set>
                                    <p:anim calcmode="lin" valueType="num">
                                      <p:cBhvr additive="base">
                                        <p:cTn dur="1500"/>
                                        <p:tgtEl>
                                          <p:spTgt spid="20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210"/>
                                        </p:tgtEl>
                                        <p:attrNameLst>
                                          <p:attrName>style.visibility</p:attrName>
                                        </p:attrNameLst>
                                      </p:cBhvr>
                                      <p:to>
                                        <p:strVal val="visible"/>
                                      </p:to>
                                    </p:set>
                                    <p:anim calcmode="lin" valueType="num">
                                      <p:cBhvr additive="base">
                                        <p:cTn dur="1500"/>
                                        <p:tgtEl>
                                          <p:spTgt spid="21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100"/>
                                  </p:stCondLst>
                                  <p:childTnLst>
                                    <p:set>
                                      <p:cBhvr>
                                        <p:cTn dur="1" fill="hold">
                                          <p:stCondLst>
                                            <p:cond delay="0"/>
                                          </p:stCondLst>
                                        </p:cTn>
                                        <p:tgtEl>
                                          <p:spTgt spid="211"/>
                                        </p:tgtEl>
                                        <p:attrNameLst>
                                          <p:attrName>style.visibility</p:attrName>
                                        </p:attrNameLst>
                                      </p:cBhvr>
                                      <p:to>
                                        <p:strVal val="visible"/>
                                      </p:to>
                                    </p:set>
                                    <p:anim calcmode="lin" valueType="num">
                                      <p:cBhvr additive="base">
                                        <p:cTn dur="1500"/>
                                        <p:tgtEl>
                                          <p:spTgt spid="21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212"/>
                                        </p:tgtEl>
                                        <p:attrNameLst>
                                          <p:attrName>style.visibility</p:attrName>
                                        </p:attrNameLst>
                                      </p:cBhvr>
                                      <p:to>
                                        <p:strVal val="visible"/>
                                      </p:to>
                                    </p:set>
                                    <p:anim calcmode="lin" valueType="num">
                                      <p:cBhvr additive="base">
                                        <p:cTn dur="1500"/>
                                        <p:tgtEl>
                                          <p:spTgt spid="21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300"/>
                                  </p:stCondLst>
                                  <p:childTnLst>
                                    <p:set>
                                      <p:cBhvr>
                                        <p:cTn dur="1" fill="hold">
                                          <p:stCondLst>
                                            <p:cond delay="0"/>
                                          </p:stCondLst>
                                        </p:cTn>
                                        <p:tgtEl>
                                          <p:spTgt spid="213"/>
                                        </p:tgtEl>
                                        <p:attrNameLst>
                                          <p:attrName>style.visibility</p:attrName>
                                        </p:attrNameLst>
                                      </p:cBhvr>
                                      <p:to>
                                        <p:strVal val="visible"/>
                                      </p:to>
                                    </p:set>
                                    <p:anim calcmode="lin" valueType="num">
                                      <p:cBhvr additive="base">
                                        <p:cTn dur="1500"/>
                                        <p:tgtEl>
                                          <p:spTgt spid="21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14"/>
                                        </p:tgtEl>
                                        <p:attrNameLst>
                                          <p:attrName>style.visibility</p:attrName>
                                        </p:attrNameLst>
                                      </p:cBhvr>
                                      <p:to>
                                        <p:strVal val="visible"/>
                                      </p:to>
                                    </p:set>
                                    <p:anim calcmode="lin" valueType="num">
                                      <p:cBhvr additive="base">
                                        <p:cTn dur="1500"/>
                                        <p:tgtEl>
                                          <p:spTgt spid="21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100"/>
                                  </p:stCondLst>
                                  <p:childTnLst>
                                    <p:set>
                                      <p:cBhvr>
                                        <p:cTn dur="1" fill="hold">
                                          <p:stCondLst>
                                            <p:cond delay="0"/>
                                          </p:stCondLst>
                                        </p:cTn>
                                        <p:tgtEl>
                                          <p:spTgt spid="215"/>
                                        </p:tgtEl>
                                        <p:attrNameLst>
                                          <p:attrName>style.visibility</p:attrName>
                                        </p:attrNameLst>
                                      </p:cBhvr>
                                      <p:to>
                                        <p:strVal val="visible"/>
                                      </p:to>
                                    </p:set>
                                    <p:anim calcmode="lin" valueType="num">
                                      <p:cBhvr additive="base">
                                        <p:cTn dur="1500"/>
                                        <p:tgtEl>
                                          <p:spTgt spid="21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00"/>
                                  </p:stCondLst>
                                  <p:childTnLst>
                                    <p:set>
                                      <p:cBhvr>
                                        <p:cTn dur="1" fill="hold">
                                          <p:stCondLst>
                                            <p:cond delay="0"/>
                                          </p:stCondLst>
                                        </p:cTn>
                                        <p:tgtEl>
                                          <p:spTgt spid="216"/>
                                        </p:tgtEl>
                                        <p:attrNameLst>
                                          <p:attrName>style.visibility</p:attrName>
                                        </p:attrNameLst>
                                      </p:cBhvr>
                                      <p:to>
                                        <p:strVal val="visible"/>
                                      </p:to>
                                    </p:set>
                                    <p:anim calcmode="lin" valueType="num">
                                      <p:cBhvr additive="base">
                                        <p:cTn dur="1500"/>
                                        <p:tgtEl>
                                          <p:spTgt spid="21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00"/>
                                  </p:stCondLst>
                                  <p:childTnLst>
                                    <p:set>
                                      <p:cBhvr>
                                        <p:cTn dur="1" fill="hold">
                                          <p:stCondLst>
                                            <p:cond delay="0"/>
                                          </p:stCondLst>
                                        </p:cTn>
                                        <p:tgtEl>
                                          <p:spTgt spid="217"/>
                                        </p:tgtEl>
                                        <p:attrNameLst>
                                          <p:attrName>style.visibility</p:attrName>
                                        </p:attrNameLst>
                                      </p:cBhvr>
                                      <p:to>
                                        <p:strVal val="visible"/>
                                      </p:to>
                                    </p:set>
                                    <p:anim calcmode="lin" valueType="num">
                                      <p:cBhvr additive="base">
                                        <p:cTn dur="1500"/>
                                        <p:tgtEl>
                                          <p:spTgt spid="21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400"/>
                                  </p:stCondLst>
                                  <p:childTnLst>
                                    <p:set>
                                      <p:cBhvr>
                                        <p:cTn dur="1" fill="hold">
                                          <p:stCondLst>
                                            <p:cond delay="0"/>
                                          </p:stCondLst>
                                        </p:cTn>
                                        <p:tgtEl>
                                          <p:spTgt spid="224"/>
                                        </p:tgtEl>
                                        <p:attrNameLst>
                                          <p:attrName>style.visibility</p:attrName>
                                        </p:attrNameLst>
                                      </p:cBhvr>
                                      <p:to>
                                        <p:strVal val="visible"/>
                                      </p:to>
                                    </p:set>
                                    <p:anim calcmode="lin" valueType="num">
                                      <p:cBhvr additive="base">
                                        <p:cTn dur="1500"/>
                                        <p:tgtEl>
                                          <p:spTgt spid="22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100"/>
                                  </p:stCondLst>
                                  <p:childTnLst>
                                    <p:set>
                                      <p:cBhvr>
                                        <p:cTn dur="1" fill="hold">
                                          <p:stCondLst>
                                            <p:cond delay="0"/>
                                          </p:stCondLst>
                                        </p:cTn>
                                        <p:tgtEl>
                                          <p:spTgt spid="231"/>
                                        </p:tgtEl>
                                        <p:attrNameLst>
                                          <p:attrName>style.visibility</p:attrName>
                                        </p:attrNameLst>
                                      </p:cBhvr>
                                      <p:to>
                                        <p:strVal val="visible"/>
                                      </p:to>
                                    </p:set>
                                    <p:anim calcmode="lin" valueType="num">
                                      <p:cBhvr additive="base">
                                        <p:cTn dur="1500"/>
                                        <p:tgtEl>
                                          <p:spTgt spid="23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52"/>
                                        </p:tgtEl>
                                        <p:attrNameLst>
                                          <p:attrName>style.visibility</p:attrName>
                                        </p:attrNameLst>
                                      </p:cBhvr>
                                      <p:to>
                                        <p:strVal val="visible"/>
                                      </p:to>
                                    </p:set>
                                    <p:anim calcmode="lin" valueType="num">
                                      <p:cBhvr additive="base">
                                        <p:cTn dur="1500"/>
                                        <p:tgtEl>
                                          <p:spTgt spid="25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53"/>
                                        </p:tgtEl>
                                        <p:attrNameLst>
                                          <p:attrName>style.visibility</p:attrName>
                                        </p:attrNameLst>
                                      </p:cBhvr>
                                      <p:to>
                                        <p:strVal val="visible"/>
                                      </p:to>
                                    </p:set>
                                    <p:anim calcmode="lin" valueType="num">
                                      <p:cBhvr additive="base">
                                        <p:cTn dur="1500"/>
                                        <p:tgtEl>
                                          <p:spTgt spid="25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54"/>
                                        </p:tgtEl>
                                        <p:attrNameLst>
                                          <p:attrName>style.visibility</p:attrName>
                                        </p:attrNameLst>
                                      </p:cBhvr>
                                      <p:to>
                                        <p:strVal val="visible"/>
                                      </p:to>
                                    </p:set>
                                    <p:anim calcmode="lin" valueType="num">
                                      <p:cBhvr additive="base">
                                        <p:cTn dur="1500"/>
                                        <p:tgtEl>
                                          <p:spTgt spid="25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55"/>
                                        </p:tgtEl>
                                        <p:attrNameLst>
                                          <p:attrName>style.visibility</p:attrName>
                                        </p:attrNameLst>
                                      </p:cBhvr>
                                      <p:to>
                                        <p:strVal val="visible"/>
                                      </p:to>
                                    </p:set>
                                    <p:anim calcmode="lin" valueType="num">
                                      <p:cBhvr additive="base">
                                        <p:cTn dur="1500"/>
                                        <p:tgtEl>
                                          <p:spTgt spid="25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0"/>
          <p:cNvSpPr txBox="1"/>
          <p:nvPr>
            <p:ph idx="11" type="ftr"/>
          </p:nvPr>
        </p:nvSpPr>
        <p:spPr>
          <a:xfrm>
            <a:off x="3900328" y="6284897"/>
            <a:ext cx="41148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88888"/>
              </a:buClr>
              <a:buSzPts val="1200"/>
              <a:buFont typeface="Arial"/>
              <a:buNone/>
            </a:pPr>
            <a:r>
              <a:rPr b="0" i="0" lang="en-US" sz="1200" u="none" cap="none" strike="noStrike">
                <a:solidFill>
                  <a:srgbClr val="888888"/>
                </a:solidFill>
                <a:latin typeface="Arial"/>
                <a:ea typeface="Arial"/>
                <a:cs typeface="Arial"/>
                <a:sym typeface="Arial"/>
              </a:rPr>
              <a:t>Concepts Consulting</a:t>
            </a:r>
            <a:endParaRPr/>
          </a:p>
        </p:txBody>
      </p:sp>
      <p:sp>
        <p:nvSpPr>
          <p:cNvPr id="262" name="Google Shape;262;p20"/>
          <p:cNvSpPr txBox="1"/>
          <p:nvPr>
            <p:ph idx="12" type="sldNum"/>
          </p:nvPr>
        </p:nvSpPr>
        <p:spPr>
          <a:xfrm>
            <a:off x="9229725" y="6354273"/>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Arial"/>
              <a:buNone/>
            </a:pPr>
            <a:fld id="{00000000-1234-1234-1234-123412341234}" type="slidenum">
              <a:rPr b="0" i="0" lang="en-US" sz="1200" u="none" cap="none" strike="noStrike">
                <a:solidFill>
                  <a:srgbClr val="888888"/>
                </a:solidFill>
                <a:latin typeface="Arial"/>
                <a:ea typeface="Arial"/>
                <a:cs typeface="Arial"/>
                <a:sym typeface="Arial"/>
              </a:rPr>
              <a:t>‹#›</a:t>
            </a:fld>
            <a:endParaRPr b="0" i="0" sz="1200" u="none" cap="none" strike="noStrike">
              <a:solidFill>
                <a:srgbClr val="888888"/>
              </a:solidFill>
              <a:latin typeface="Arial"/>
              <a:ea typeface="Arial"/>
              <a:cs typeface="Arial"/>
              <a:sym typeface="Arial"/>
            </a:endParaRPr>
          </a:p>
        </p:txBody>
      </p:sp>
      <p:sp>
        <p:nvSpPr>
          <p:cNvPr id="263" name="Google Shape;263;p20"/>
          <p:cNvSpPr/>
          <p:nvPr/>
        </p:nvSpPr>
        <p:spPr>
          <a:xfrm>
            <a:off x="0" y="0"/>
            <a:ext cx="12192000" cy="365125"/>
          </a:xfrm>
          <a:prstGeom prst="rect">
            <a:avLst/>
          </a:prstGeom>
          <a:solidFill>
            <a:srgbClr val="1F386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64" name="Google Shape;264;p20"/>
          <p:cNvSpPr/>
          <p:nvPr/>
        </p:nvSpPr>
        <p:spPr>
          <a:xfrm>
            <a:off x="192983" y="472310"/>
            <a:ext cx="11480856" cy="59093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600"/>
              <a:buFont typeface="Arial"/>
              <a:buNone/>
            </a:pPr>
            <a:r>
              <a:rPr b="1" i="0" lang="en-US" sz="3600" u="none" cap="none" strike="noStrike">
                <a:solidFill>
                  <a:srgbClr val="000000"/>
                </a:solidFill>
                <a:latin typeface="Arial"/>
                <a:ea typeface="Arial"/>
                <a:cs typeface="Arial"/>
                <a:sym typeface="Arial"/>
              </a:rPr>
              <a:t>As a way to achieve..</a:t>
            </a:r>
            <a:endParaRPr/>
          </a:p>
        </p:txBody>
      </p:sp>
      <p:sp>
        <p:nvSpPr>
          <p:cNvPr id="265" name="Google Shape;265;p20"/>
          <p:cNvSpPr/>
          <p:nvPr/>
        </p:nvSpPr>
        <p:spPr>
          <a:xfrm>
            <a:off x="0" y="5491595"/>
            <a:ext cx="12192000" cy="476886"/>
          </a:xfrm>
          <a:prstGeom prst="rect">
            <a:avLst/>
          </a:prstGeom>
          <a:solidFill>
            <a:srgbClr val="00206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Arial"/>
              <a:buNone/>
            </a:pPr>
            <a:r>
              <a:rPr b="1" lang="en-US" sz="1800">
                <a:solidFill>
                  <a:srgbClr val="FFFFFF"/>
                </a:solidFill>
                <a:latin typeface="Arial"/>
                <a:ea typeface="Arial"/>
                <a:cs typeface="Arial"/>
                <a:sym typeface="Arial"/>
              </a:rPr>
              <a:t>GETTING CLOSER TO CONSUMER…</a:t>
            </a:r>
            <a:endParaRPr b="1" i="0" sz="1800" u="none" cap="none" strike="noStrike">
              <a:solidFill>
                <a:srgbClr val="FFFFFF"/>
              </a:solidFill>
              <a:latin typeface="Arial"/>
              <a:ea typeface="Arial"/>
              <a:cs typeface="Arial"/>
              <a:sym typeface="Arial"/>
            </a:endParaRPr>
          </a:p>
        </p:txBody>
      </p:sp>
      <p:grpSp>
        <p:nvGrpSpPr>
          <p:cNvPr id="266" name="Google Shape;266;p20"/>
          <p:cNvGrpSpPr/>
          <p:nvPr/>
        </p:nvGrpSpPr>
        <p:grpSpPr>
          <a:xfrm>
            <a:off x="-35166" y="1929185"/>
            <a:ext cx="7265447" cy="2385409"/>
            <a:chOff x="57204" y="543731"/>
            <a:chExt cx="7265447" cy="2385409"/>
          </a:xfrm>
        </p:grpSpPr>
        <p:sp>
          <p:nvSpPr>
            <p:cNvPr id="267" name="Google Shape;267;p20"/>
            <p:cNvSpPr/>
            <p:nvPr/>
          </p:nvSpPr>
          <p:spPr>
            <a:xfrm>
              <a:off x="5635939" y="893185"/>
              <a:ext cx="1686712" cy="1686798"/>
            </a:xfrm>
            <a:prstGeom prst="ellipse">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0"/>
            <p:cNvSpPr/>
            <p:nvPr/>
          </p:nvSpPr>
          <p:spPr>
            <a:xfrm>
              <a:off x="5692355" y="949421"/>
              <a:ext cx="1574602" cy="1574325"/>
            </a:xfrm>
            <a:prstGeom prst="ellipse">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0"/>
            <p:cNvSpPr txBox="1"/>
            <p:nvPr/>
          </p:nvSpPr>
          <p:spPr>
            <a:xfrm>
              <a:off x="5917298" y="1174367"/>
              <a:ext cx="1124715" cy="1124433"/>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Elevated User Experience</a:t>
              </a:r>
              <a:endParaRPr/>
            </a:p>
          </p:txBody>
        </p:sp>
        <p:sp>
          <p:nvSpPr>
            <p:cNvPr id="270" name="Google Shape;270;p20"/>
            <p:cNvSpPr/>
            <p:nvPr/>
          </p:nvSpPr>
          <p:spPr>
            <a:xfrm rot="2700000">
              <a:off x="3885563" y="893066"/>
              <a:ext cx="1686739" cy="1686739"/>
            </a:xfrm>
            <a:prstGeom prst="teardrop">
              <a:avLst>
                <a:gd fmla="val 10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0"/>
            <p:cNvSpPr/>
            <p:nvPr/>
          </p:nvSpPr>
          <p:spPr>
            <a:xfrm>
              <a:off x="3949226" y="949421"/>
              <a:ext cx="1574602" cy="1574325"/>
            </a:xfrm>
            <a:prstGeom prst="ellipse">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0"/>
            <p:cNvSpPr txBox="1"/>
            <p:nvPr/>
          </p:nvSpPr>
          <p:spPr>
            <a:xfrm>
              <a:off x="4174170" y="1174367"/>
              <a:ext cx="1124715" cy="1124433"/>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Consistent View</a:t>
              </a:r>
              <a:endParaRPr/>
            </a:p>
          </p:txBody>
        </p:sp>
        <p:sp>
          <p:nvSpPr>
            <p:cNvPr id="273" name="Google Shape;273;p20"/>
            <p:cNvSpPr/>
            <p:nvPr/>
          </p:nvSpPr>
          <p:spPr>
            <a:xfrm rot="2700000">
              <a:off x="2149667" y="893066"/>
              <a:ext cx="1686739" cy="1686739"/>
            </a:xfrm>
            <a:prstGeom prst="teardrop">
              <a:avLst>
                <a:gd fmla="val 10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0"/>
            <p:cNvSpPr/>
            <p:nvPr/>
          </p:nvSpPr>
          <p:spPr>
            <a:xfrm>
              <a:off x="2206098" y="949421"/>
              <a:ext cx="1574602" cy="1574325"/>
            </a:xfrm>
            <a:prstGeom prst="ellipse">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0"/>
            <p:cNvSpPr txBox="1"/>
            <p:nvPr/>
          </p:nvSpPr>
          <p:spPr>
            <a:xfrm>
              <a:off x="2431041" y="1174367"/>
              <a:ext cx="1124715" cy="1124433"/>
            </a:xfrm>
            <a:prstGeom prst="rect">
              <a:avLst/>
            </a:prstGeom>
            <a:noFill/>
            <a:ln>
              <a:noFill/>
            </a:ln>
          </p:spPr>
          <p:txBody>
            <a:bodyPr anchorCtr="0" anchor="ctr" bIns="16500" lIns="16500" spcFirstLastPara="1" rIns="16500" wrap="square" tIns="16500">
              <a:noAutofit/>
            </a:bodyPr>
            <a:lstStyle/>
            <a:p>
              <a:pPr indent="0" lvl="0" marL="0" marR="0" rtl="0" algn="ctr">
                <a:lnSpc>
                  <a:spcPct val="90000"/>
                </a:lnSpc>
                <a:spcBef>
                  <a:spcPts val="0"/>
                </a:spcBef>
                <a:spcAft>
                  <a:spcPts val="0"/>
                </a:spcAft>
                <a:buClr>
                  <a:schemeClr val="dk1"/>
                </a:buClr>
                <a:buSzPts val="1300"/>
                <a:buFont typeface="Arial"/>
                <a:buNone/>
              </a:pPr>
              <a:r>
                <a:rPr b="1" lang="en-US" sz="1300">
                  <a:solidFill>
                    <a:schemeClr val="dk1"/>
                  </a:solidFill>
                  <a:latin typeface="Arial"/>
                  <a:ea typeface="Arial"/>
                  <a:cs typeface="Arial"/>
                  <a:sym typeface="Arial"/>
                </a:rPr>
                <a:t>Connected Communication</a:t>
              </a:r>
              <a:endParaRPr/>
            </a:p>
          </p:txBody>
        </p:sp>
        <p:sp>
          <p:nvSpPr>
            <p:cNvPr id="276" name="Google Shape;276;p20"/>
            <p:cNvSpPr/>
            <p:nvPr/>
          </p:nvSpPr>
          <p:spPr>
            <a:xfrm rot="2700000">
              <a:off x="406539" y="893066"/>
              <a:ext cx="1686739" cy="1686739"/>
            </a:xfrm>
            <a:prstGeom prst="teardrop">
              <a:avLst>
                <a:gd fmla="val 100000" name="adj"/>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0"/>
            <p:cNvSpPr/>
            <p:nvPr/>
          </p:nvSpPr>
          <p:spPr>
            <a:xfrm>
              <a:off x="462969" y="949421"/>
              <a:ext cx="1574602" cy="1574325"/>
            </a:xfrm>
            <a:prstGeom prst="ellipse">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0"/>
            <p:cNvSpPr txBox="1"/>
            <p:nvPr/>
          </p:nvSpPr>
          <p:spPr>
            <a:xfrm>
              <a:off x="687912" y="1174367"/>
              <a:ext cx="1124715" cy="1124433"/>
            </a:xfrm>
            <a:prstGeom prst="rect">
              <a:avLst/>
            </a:prstGeom>
            <a:noFill/>
            <a:ln>
              <a:noFill/>
            </a:ln>
          </p:spPr>
          <p:txBody>
            <a:bodyPr anchorCtr="0" anchor="ctr" bIns="17775" lIns="17775" spcFirstLastPara="1" rIns="17775" wrap="square" tIns="17775">
              <a:noAutofit/>
            </a:bodyPr>
            <a:lstStyle/>
            <a:p>
              <a:pPr indent="0" lvl="0" marL="0" marR="0" rtl="0" algn="ctr">
                <a:lnSpc>
                  <a:spcPct val="90000"/>
                </a:lnSpc>
                <a:spcBef>
                  <a:spcPts val="0"/>
                </a:spcBef>
                <a:spcAft>
                  <a:spcPts val="0"/>
                </a:spcAft>
                <a:buClr>
                  <a:schemeClr val="dk1"/>
                </a:buClr>
                <a:buSzPts val="1400"/>
                <a:buFont typeface="Arial"/>
                <a:buNone/>
              </a:pPr>
              <a:r>
                <a:rPr b="1" lang="en-US" sz="1400">
                  <a:solidFill>
                    <a:schemeClr val="dk1"/>
                  </a:solidFill>
                  <a:latin typeface="Arial"/>
                  <a:ea typeface="Arial"/>
                  <a:cs typeface="Arial"/>
                  <a:sym typeface="Arial"/>
                </a:rPr>
                <a:t>Cleaner Data</a:t>
              </a:r>
              <a:endParaRPr/>
            </a:p>
          </p:txBody>
        </p:sp>
      </p:grpSp>
      <p:cxnSp>
        <p:nvCxnSpPr>
          <p:cNvPr id="279" name="Google Shape;279;p20"/>
          <p:cNvCxnSpPr/>
          <p:nvPr/>
        </p:nvCxnSpPr>
        <p:spPr>
          <a:xfrm>
            <a:off x="7488671" y="643747"/>
            <a:ext cx="0" cy="4702302"/>
          </a:xfrm>
          <a:prstGeom prst="straightConnector1">
            <a:avLst/>
          </a:prstGeom>
          <a:noFill/>
          <a:ln cap="flat" cmpd="sng" w="19050">
            <a:solidFill>
              <a:srgbClr val="0070C0"/>
            </a:solidFill>
            <a:prstDash val="dash"/>
            <a:miter lim="800000"/>
            <a:headEnd len="sm" w="sm" type="none"/>
            <a:tailEnd len="sm" w="sm" type="none"/>
          </a:ln>
        </p:spPr>
      </p:cxnSp>
      <p:grpSp>
        <p:nvGrpSpPr>
          <p:cNvPr id="280" name="Google Shape;280;p20"/>
          <p:cNvGrpSpPr/>
          <p:nvPr/>
        </p:nvGrpSpPr>
        <p:grpSpPr>
          <a:xfrm>
            <a:off x="8250792" y="1443608"/>
            <a:ext cx="3282671" cy="3282671"/>
            <a:chOff x="963307" y="0"/>
            <a:chExt cx="3282671" cy="3282671"/>
          </a:xfrm>
        </p:grpSpPr>
        <p:sp>
          <p:nvSpPr>
            <p:cNvPr id="281" name="Google Shape;281;p20"/>
            <p:cNvSpPr/>
            <p:nvPr/>
          </p:nvSpPr>
          <p:spPr>
            <a:xfrm>
              <a:off x="963307" y="0"/>
              <a:ext cx="3282671" cy="3282671"/>
            </a:xfrm>
            <a:prstGeom prst="ellipse">
              <a:avLst/>
            </a:prstGeom>
            <a:solidFill>
              <a:srgbClr val="0070C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0"/>
            <p:cNvSpPr txBox="1"/>
            <p:nvPr/>
          </p:nvSpPr>
          <p:spPr>
            <a:xfrm>
              <a:off x="2145725" y="164133"/>
              <a:ext cx="917834" cy="492400"/>
            </a:xfrm>
            <a:prstGeom prst="rect">
              <a:avLst/>
            </a:prstGeom>
            <a:noFill/>
            <a:ln>
              <a:noFill/>
            </a:ln>
          </p:spPr>
          <p:txBody>
            <a:bodyPr anchorCtr="0" anchor="ctr" bIns="78225" lIns="78225" spcFirstLastPara="1" rIns="78225" wrap="square" tIns="78225">
              <a:noAutofit/>
            </a:bodyPr>
            <a:lstStyle/>
            <a:p>
              <a:pPr indent="0" lvl="0" marL="0" marR="0" rtl="0" algn="ctr">
                <a:lnSpc>
                  <a:spcPct val="90000"/>
                </a:lnSpc>
                <a:spcBef>
                  <a:spcPts val="0"/>
                </a:spcBef>
                <a:spcAft>
                  <a:spcPts val="0"/>
                </a:spcAft>
                <a:buClr>
                  <a:schemeClr val="lt1"/>
                </a:buClr>
                <a:buSzPts val="1100"/>
                <a:buFont typeface="Arial"/>
                <a:buNone/>
              </a:pPr>
              <a:r>
                <a:rPr b="1" lang="en-US" sz="1100">
                  <a:solidFill>
                    <a:schemeClr val="lt1"/>
                  </a:solidFill>
                  <a:latin typeface="Arial"/>
                  <a:ea typeface="Arial"/>
                  <a:cs typeface="Arial"/>
                  <a:sym typeface="Arial"/>
                </a:rPr>
                <a:t>Partner Ecosystem</a:t>
              </a:r>
              <a:endParaRPr/>
            </a:p>
          </p:txBody>
        </p:sp>
        <p:sp>
          <p:nvSpPr>
            <p:cNvPr id="283" name="Google Shape;283;p20"/>
            <p:cNvSpPr/>
            <p:nvPr/>
          </p:nvSpPr>
          <p:spPr>
            <a:xfrm>
              <a:off x="1282350" y="653225"/>
              <a:ext cx="2626136" cy="2626136"/>
            </a:xfrm>
            <a:prstGeom prst="ellipse">
              <a:avLst/>
            </a:prstGeom>
            <a:solidFill>
              <a:srgbClr val="9CC2E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0"/>
            <p:cNvSpPr txBox="1"/>
            <p:nvPr/>
          </p:nvSpPr>
          <p:spPr>
            <a:xfrm>
              <a:off x="2136501" y="810793"/>
              <a:ext cx="917834" cy="472704"/>
            </a:xfrm>
            <a:prstGeom prst="rect">
              <a:avLst/>
            </a:prstGeom>
            <a:noFill/>
            <a:ln>
              <a:noFill/>
            </a:ln>
          </p:spPr>
          <p:txBody>
            <a:bodyPr anchorCtr="0" anchor="ctr" bIns="71100" lIns="71100" spcFirstLastPara="1" rIns="71100" wrap="square" tIns="71100">
              <a:noAutofit/>
            </a:bodyPr>
            <a:lstStyle/>
            <a:p>
              <a:pPr indent="0" lvl="0" marL="0" marR="0" rtl="0" algn="ctr">
                <a:lnSpc>
                  <a:spcPct val="90000"/>
                </a:lnSpc>
                <a:spcBef>
                  <a:spcPts val="0"/>
                </a:spcBef>
                <a:spcAft>
                  <a:spcPts val="0"/>
                </a:spcAft>
                <a:buClr>
                  <a:srgbClr val="2F5496"/>
                </a:buClr>
                <a:buSzPts val="1000"/>
                <a:buFont typeface="Arial"/>
                <a:buNone/>
              </a:pPr>
              <a:r>
                <a:rPr b="1" lang="en-US" sz="1000">
                  <a:solidFill>
                    <a:srgbClr val="2F5496"/>
                  </a:solidFill>
                  <a:latin typeface="Arial"/>
                  <a:ea typeface="Arial"/>
                  <a:cs typeface="Arial"/>
                  <a:sym typeface="Arial"/>
                </a:rPr>
                <a:t>Departments</a:t>
              </a:r>
              <a:endParaRPr/>
            </a:p>
          </p:txBody>
        </p:sp>
        <p:sp>
          <p:nvSpPr>
            <p:cNvPr id="285" name="Google Shape;285;p20"/>
            <p:cNvSpPr/>
            <p:nvPr/>
          </p:nvSpPr>
          <p:spPr>
            <a:xfrm>
              <a:off x="1610617" y="1313068"/>
              <a:ext cx="1969602" cy="1969602"/>
            </a:xfrm>
            <a:prstGeom prst="ellipse">
              <a:avLst/>
            </a:prstGeom>
            <a:solidFill>
              <a:srgbClr val="002060"/>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0"/>
            <p:cNvSpPr txBox="1"/>
            <p:nvPr/>
          </p:nvSpPr>
          <p:spPr>
            <a:xfrm>
              <a:off x="2136501" y="1460788"/>
              <a:ext cx="917834" cy="443160"/>
            </a:xfrm>
            <a:prstGeom prst="rect">
              <a:avLst/>
            </a:prstGeom>
            <a:noFill/>
            <a:ln>
              <a:noFill/>
            </a:ln>
          </p:spPr>
          <p:txBody>
            <a:bodyPr anchorCtr="0" anchor="ctr" bIns="85325" lIns="85325" spcFirstLastPara="1" rIns="85325" wrap="square" tIns="85325">
              <a:noAutofit/>
            </a:bodyPr>
            <a:lstStyle/>
            <a:p>
              <a:pPr indent="0" lvl="0" marL="0" marR="0" rtl="0" algn="ctr">
                <a:lnSpc>
                  <a:spcPct val="90000"/>
                </a:lnSpc>
                <a:spcBef>
                  <a:spcPts val="0"/>
                </a:spcBef>
                <a:spcAft>
                  <a:spcPts val="0"/>
                </a:spcAft>
                <a:buClr>
                  <a:schemeClr val="lt1"/>
                </a:buClr>
                <a:buSzPts val="1200"/>
                <a:buFont typeface="Arial"/>
                <a:buNone/>
              </a:pPr>
              <a:r>
                <a:rPr b="1" lang="en-US" sz="1200">
                  <a:solidFill>
                    <a:schemeClr val="lt1"/>
                  </a:solidFill>
                  <a:latin typeface="Arial"/>
                  <a:ea typeface="Arial"/>
                  <a:cs typeface="Arial"/>
                  <a:sym typeface="Arial"/>
                </a:rPr>
                <a:t>Staff/</a:t>
              </a:r>
              <a:endParaRPr/>
            </a:p>
            <a:p>
              <a:pPr indent="0" lvl="0" marL="0" marR="0" rtl="0" algn="ctr">
                <a:lnSpc>
                  <a:spcPct val="90000"/>
                </a:lnSpc>
                <a:spcBef>
                  <a:spcPts val="420"/>
                </a:spcBef>
                <a:spcAft>
                  <a:spcPts val="0"/>
                </a:spcAft>
                <a:buClr>
                  <a:schemeClr val="lt1"/>
                </a:buClr>
                <a:buSzPts val="1200"/>
                <a:buFont typeface="Arial"/>
                <a:buNone/>
              </a:pPr>
              <a:r>
                <a:rPr b="1" lang="en-US" sz="1200">
                  <a:solidFill>
                    <a:schemeClr val="lt1"/>
                  </a:solidFill>
                  <a:latin typeface="Arial"/>
                  <a:ea typeface="Arial"/>
                  <a:cs typeface="Arial"/>
                  <a:sym typeface="Arial"/>
                </a:rPr>
                <a:t>Associates</a:t>
              </a:r>
              <a:endParaRPr/>
            </a:p>
          </p:txBody>
        </p:sp>
        <p:sp>
          <p:nvSpPr>
            <p:cNvPr id="287" name="Google Shape;287;p20"/>
            <p:cNvSpPr/>
            <p:nvPr/>
          </p:nvSpPr>
          <p:spPr>
            <a:xfrm>
              <a:off x="1938884" y="1969602"/>
              <a:ext cx="1313068" cy="1313068"/>
            </a:xfrm>
            <a:prstGeom prst="ellipse">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0"/>
            <p:cNvSpPr txBox="1"/>
            <p:nvPr/>
          </p:nvSpPr>
          <p:spPr>
            <a:xfrm>
              <a:off x="2131178" y="2297869"/>
              <a:ext cx="928479" cy="656534"/>
            </a:xfrm>
            <a:prstGeom prst="rect">
              <a:avLst/>
            </a:prstGeom>
            <a:noFill/>
            <a:ln>
              <a:noFill/>
            </a:ln>
          </p:spPr>
          <p:txBody>
            <a:bodyPr anchorCtr="0" anchor="ctr" bIns="71100" lIns="71100" spcFirstLastPara="1" rIns="71100" wrap="square" tIns="71100">
              <a:noAutofit/>
            </a:bodyPr>
            <a:lstStyle/>
            <a:p>
              <a:pPr indent="0" lvl="0" marL="0" marR="0" rtl="0" algn="ctr">
                <a:lnSpc>
                  <a:spcPct val="90000"/>
                </a:lnSpc>
                <a:spcBef>
                  <a:spcPts val="0"/>
                </a:spcBef>
                <a:spcAft>
                  <a:spcPts val="0"/>
                </a:spcAft>
                <a:buClr>
                  <a:schemeClr val="lt1"/>
                </a:buClr>
                <a:buSzPts val="1000"/>
                <a:buFont typeface="Arial"/>
                <a:buNone/>
              </a:pPr>
              <a:r>
                <a:rPr lang="en-US" sz="1000">
                  <a:solidFill>
                    <a:schemeClr val="lt1"/>
                  </a:solidFill>
                  <a:latin typeface="Arial"/>
                  <a:ea typeface="Arial"/>
                  <a:cs typeface="Arial"/>
                  <a:sym typeface="Arial"/>
                </a:rPr>
                <a:t>Individuals/</a:t>
              </a:r>
              <a:endParaRPr/>
            </a:p>
            <a:p>
              <a:pPr indent="0" lvl="0" marL="0" marR="0" rtl="0" algn="ctr">
                <a:lnSpc>
                  <a:spcPct val="90000"/>
                </a:lnSpc>
                <a:spcBef>
                  <a:spcPts val="350"/>
                </a:spcBef>
                <a:spcAft>
                  <a:spcPts val="0"/>
                </a:spcAft>
                <a:buClr>
                  <a:schemeClr val="lt1"/>
                </a:buClr>
                <a:buSzPts val="1000"/>
                <a:buFont typeface="Arial"/>
                <a:buNone/>
              </a:pPr>
              <a:r>
                <a:rPr lang="en-US" sz="1000">
                  <a:solidFill>
                    <a:schemeClr val="lt1"/>
                  </a:solidFill>
                  <a:latin typeface="Arial"/>
                  <a:ea typeface="Arial"/>
                  <a:cs typeface="Arial"/>
                  <a:sym typeface="Arial"/>
                </a:rPr>
                <a:t>Families/ Members/</a:t>
              </a:r>
              <a:endParaRPr/>
            </a:p>
            <a:p>
              <a:pPr indent="0" lvl="0" marL="0" marR="0" rtl="0" algn="ctr">
                <a:lnSpc>
                  <a:spcPct val="90000"/>
                </a:lnSpc>
                <a:spcBef>
                  <a:spcPts val="350"/>
                </a:spcBef>
                <a:spcAft>
                  <a:spcPts val="0"/>
                </a:spcAft>
                <a:buClr>
                  <a:schemeClr val="lt1"/>
                </a:buClr>
                <a:buSzPts val="1000"/>
                <a:buFont typeface="Arial"/>
                <a:buNone/>
              </a:pPr>
              <a:r>
                <a:rPr lang="en-US" sz="1000">
                  <a:solidFill>
                    <a:schemeClr val="lt1"/>
                  </a:solidFill>
                  <a:latin typeface="Arial"/>
                  <a:ea typeface="Arial"/>
                  <a:cs typeface="Arial"/>
                  <a:sym typeface="Arial"/>
                </a:rPr>
                <a:t>Donors</a:t>
              </a:r>
              <a:endParaRPr/>
            </a:p>
          </p:txBody>
        </p:sp>
      </p:grpSp>
      <p:sp>
        <p:nvSpPr>
          <p:cNvPr id="289" name="Google Shape;289;p20"/>
          <p:cNvSpPr txBox="1"/>
          <p:nvPr/>
        </p:nvSpPr>
        <p:spPr>
          <a:xfrm>
            <a:off x="8894621" y="4816412"/>
            <a:ext cx="2124370" cy="523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Landscape View: Parties Involved in communication</a:t>
            </a:r>
            <a:endParaRPr/>
          </a:p>
        </p:txBody>
      </p:sp>
      <p:sp>
        <p:nvSpPr>
          <p:cNvPr id="290" name="Google Shape;290;p20"/>
          <p:cNvSpPr txBox="1"/>
          <p:nvPr/>
        </p:nvSpPr>
        <p:spPr>
          <a:xfrm>
            <a:off x="8558792" y="907431"/>
            <a:ext cx="273857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a:ea typeface="Arial"/>
                <a:cs typeface="Arial"/>
                <a:sym typeface="Arial"/>
              </a:rPr>
              <a:t>Elevate the User Experience for all..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289"/>
                                        </p:tgtEl>
                                        <p:attrNameLst>
                                          <p:attrName>style.visibility</p:attrName>
                                        </p:attrNameLst>
                                      </p:cBhvr>
                                      <p:to>
                                        <p:strVal val="visible"/>
                                      </p:to>
                                    </p:set>
                                    <p:anim calcmode="lin" valueType="num">
                                      <p:cBhvr additive="base">
                                        <p:cTn dur="1500"/>
                                        <p:tgtEl>
                                          <p:spTgt spid="28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90"/>
                                        </p:tgtEl>
                                        <p:attrNameLst>
                                          <p:attrName>style.visibility</p:attrName>
                                        </p:attrNameLst>
                                      </p:cBhvr>
                                      <p:to>
                                        <p:strVal val="visible"/>
                                      </p:to>
                                    </p:set>
                                    <p:anim calcmode="lin" valueType="num">
                                      <p:cBhvr additive="base">
                                        <p:cTn dur="1500"/>
                                        <p:tgtEl>
                                          <p:spTgt spid="29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6" name="Shape 296"/>
        <p:cNvGrpSpPr/>
        <p:nvPr/>
      </p:nvGrpSpPr>
      <p:grpSpPr>
        <a:xfrm>
          <a:off x="0" y="0"/>
          <a:ext cx="0" cy="0"/>
          <a:chOff x="0" y="0"/>
          <a:chExt cx="0" cy="0"/>
        </a:xfrm>
      </p:grpSpPr>
      <p:sp>
        <p:nvSpPr>
          <p:cNvPr id="297" name="Google Shape;297;p21"/>
          <p:cNvSpPr/>
          <p:nvPr/>
        </p:nvSpPr>
        <p:spPr>
          <a:xfrm>
            <a:off x="6308333" y="0"/>
            <a:ext cx="5897366" cy="6848475"/>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98" name="Google Shape;298;p21"/>
          <p:cNvSpPr txBox="1"/>
          <p:nvPr/>
        </p:nvSpPr>
        <p:spPr>
          <a:xfrm>
            <a:off x="6308333" y="3129123"/>
            <a:ext cx="5883667"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2060"/>
              </a:buClr>
              <a:buSzPts val="4000"/>
              <a:buFont typeface="Arial"/>
              <a:buNone/>
            </a:pPr>
            <a:r>
              <a:rPr b="1" i="0" lang="en-US" sz="4000" u="none" cap="none" strike="noStrike">
                <a:solidFill>
                  <a:srgbClr val="002060"/>
                </a:solidFill>
                <a:latin typeface="Arial"/>
                <a:ea typeface="Arial"/>
                <a:cs typeface="Arial"/>
                <a:sym typeface="Arial"/>
              </a:rPr>
              <a:t>Solution View</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