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93" r:id="rId2"/>
  </p:sldMasterIdLst>
  <p:notesMasterIdLst>
    <p:notesMasterId r:id="rId33"/>
  </p:notesMasterIdLst>
  <p:sldIdLst>
    <p:sldId id="1163" r:id="rId3"/>
    <p:sldId id="1324" r:id="rId4"/>
    <p:sldId id="1316" r:id="rId5"/>
    <p:sldId id="1343" r:id="rId6"/>
    <p:sldId id="301" r:id="rId7"/>
    <p:sldId id="338" r:id="rId8"/>
    <p:sldId id="322" r:id="rId9"/>
    <p:sldId id="323" r:id="rId10"/>
    <p:sldId id="325" r:id="rId11"/>
    <p:sldId id="326" r:id="rId12"/>
    <p:sldId id="334" r:id="rId13"/>
    <p:sldId id="340" r:id="rId14"/>
    <p:sldId id="341" r:id="rId15"/>
    <p:sldId id="342" r:id="rId16"/>
    <p:sldId id="1354" r:id="rId17"/>
    <p:sldId id="339" r:id="rId18"/>
    <p:sldId id="343" r:id="rId19"/>
    <p:sldId id="328" r:id="rId20"/>
    <p:sldId id="335" r:id="rId21"/>
    <p:sldId id="344" r:id="rId22"/>
    <p:sldId id="345" r:id="rId23"/>
    <p:sldId id="337" r:id="rId24"/>
    <p:sldId id="333" r:id="rId25"/>
    <p:sldId id="346" r:id="rId26"/>
    <p:sldId id="347" r:id="rId27"/>
    <p:sldId id="348" r:id="rId28"/>
    <p:sldId id="349" r:id="rId29"/>
    <p:sldId id="1321" r:id="rId30"/>
    <p:sldId id="1352" r:id="rId31"/>
    <p:sldId id="135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8D8787"/>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16" autoAdjust="0"/>
    <p:restoredTop sz="82880" autoAdjust="0"/>
  </p:normalViewPr>
  <p:slideViewPr>
    <p:cSldViewPr snapToGrid="0">
      <p:cViewPr varScale="1">
        <p:scale>
          <a:sx n="57" d="100"/>
          <a:sy n="57" d="100"/>
        </p:scale>
        <p:origin x="1602" y="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a:p>
            <a:pPr marL="171450" indent="-171450">
              <a:buFontTx/>
              <a:buChar char="-"/>
            </a:pPr>
            <a:endParaRPr lang="en-US" baseline="0"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403D1AC-AE9D-48D5-8B67-D59D21AF1D37}" type="datetime1">
              <a:rPr lang="en-US" smtClean="0"/>
              <a:t>4/10/2018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02832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4299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356550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82582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765719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68846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45963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19388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02012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57160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79954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Interested</a:t>
            </a:r>
            <a:r>
              <a:rPr lang="en-AU" baseline="0" dirty="0"/>
              <a:t> in all things integration – which of course includes MS Flow</a:t>
            </a:r>
            <a:endParaRPr lang="en-AU"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45EAA6EF-DB09-4CA7-BC75-64D0E0DADFC9}"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1095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24349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92876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756291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827207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90935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1EDE1B-3F70-4AA4-82A6-157A7321BC48}" type="datetime1">
              <a:rPr lang="en-US" smtClean="0"/>
              <a:t>4/10/2018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3372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B6C77AA-69FB-4816-AC36-3AA63E90C51A}" type="datetime1">
              <a:rPr lang="en-US" smtClean="0"/>
              <a:t>4/10/2018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6597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1EDE1B-3F70-4AA4-82A6-157A7321BC48}" type="datetime1">
              <a:rPr lang="en-US" smtClean="0"/>
              <a:t>4/10/2018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29035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Interested</a:t>
            </a:r>
            <a:r>
              <a:rPr lang="en-AU" baseline="0" dirty="0"/>
              <a:t> in all things integration – which of course includes MS Flow</a:t>
            </a:r>
            <a:endParaRPr lang="en-AU"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45EAA6EF-DB09-4CA7-BC75-64D0E0DADFC9}"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968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174952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6727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3077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98742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72783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9" y="-20124"/>
            <a:ext cx="12314046" cy="6916568"/>
          </a:xfrm>
          <a:prstGeom prst="rect">
            <a:avLst/>
          </a:prstGeom>
        </p:spPr>
      </p:pic>
      <p:sp>
        <p:nvSpPr>
          <p:cNvPr id="17" name="Rectangle 16"/>
          <p:cNvSpPr/>
          <p:nvPr userDrawn="1"/>
        </p:nvSpPr>
        <p:spPr bwMode="gray">
          <a:xfrm>
            <a:off x="123116" y="1381528"/>
            <a:ext cx="7665439" cy="3587911"/>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23116" y="1380676"/>
            <a:ext cx="7667103" cy="179566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123116" y="3175490"/>
            <a:ext cx="7667103" cy="179084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2617" y="5840177"/>
            <a:ext cx="2262982" cy="950893"/>
          </a:xfrm>
          <a:prstGeom prst="rect">
            <a:avLst/>
          </a:prstGeom>
        </p:spPr>
      </p:pic>
    </p:spTree>
    <p:extLst>
      <p:ext uri="{BB962C8B-B14F-4D97-AF65-F5344CB8AC3E}">
        <p14:creationId xmlns:p14="http://schemas.microsoft.com/office/powerpoint/2010/main" val="3405051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923866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3812" y="1684475"/>
            <a:ext cx="11151918" cy="3138399"/>
          </a:xfrm>
        </p:spPr>
        <p:txBody>
          <a:bodyPr/>
          <a:lstStyle>
            <a:lvl1pPr>
              <a:lnSpc>
                <a:spcPct val="150000"/>
              </a:lnSpc>
              <a:buClr>
                <a:schemeClr val="accent4"/>
              </a:buClr>
              <a:defRPr b="1"/>
            </a:lvl1pPr>
            <a:lvl2pPr>
              <a:lnSpc>
                <a:spcPct val="150000"/>
              </a:lnSpc>
              <a:buClr>
                <a:schemeClr val="accent4"/>
              </a:buClr>
              <a:defRPr b="1"/>
            </a:lvl2pPr>
            <a:lvl3pPr>
              <a:lnSpc>
                <a:spcPct val="150000"/>
              </a:lnSpc>
              <a:buClr>
                <a:schemeClr val="accent4"/>
              </a:buClr>
              <a:defRPr b="1"/>
            </a:lvl3pPr>
            <a:lvl4pPr>
              <a:lnSpc>
                <a:spcPct val="150000"/>
              </a:lnSpc>
              <a:buClr>
                <a:schemeClr val="accent4"/>
              </a:buClr>
              <a:defRPr b="1"/>
            </a:lvl4pPr>
            <a:lvl5pPr>
              <a:lnSpc>
                <a:spcPct val="150000"/>
              </a:lnSpc>
              <a:buClr>
                <a:schemeClr val="accent4"/>
              </a:buCl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269242" y="288493"/>
            <a:ext cx="11466488" cy="1163637"/>
          </a:xfrm>
        </p:spPr>
        <p:txBody>
          <a:bodyPr/>
          <a:lstStyle>
            <a:lvl1pPr>
              <a:defRPr sz="4705"/>
            </a:lvl1pPr>
          </a:lstStyle>
          <a:p>
            <a:r>
              <a:rPr lang="en-US" dirty="0"/>
              <a:t>Click to edit Master title style</a:t>
            </a:r>
            <a:endParaRPr lang="pt-PT" dirty="0"/>
          </a:p>
        </p:txBody>
      </p:sp>
    </p:spTree>
    <p:extLst>
      <p:ext uri="{BB962C8B-B14F-4D97-AF65-F5344CB8AC3E}">
        <p14:creationId xmlns:p14="http://schemas.microsoft.com/office/powerpoint/2010/main" val="38270220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anks Slide">
    <p:spTree>
      <p:nvGrpSpPr>
        <p:cNvPr id="1" name=""/>
        <p:cNvGrpSpPr/>
        <p:nvPr/>
      </p:nvGrpSpPr>
      <p:grpSpPr>
        <a:xfrm>
          <a:off x="0" y="0"/>
          <a:ext cx="0" cy="0"/>
          <a:chOff x="0" y="0"/>
          <a:chExt cx="0" cy="0"/>
        </a:xfrm>
      </p:grpSpPr>
      <p:sp>
        <p:nvSpPr>
          <p:cNvPr id="8" name="Text Placeholder 12"/>
          <p:cNvSpPr>
            <a:spLocks noGrp="1"/>
          </p:cNvSpPr>
          <p:nvPr>
            <p:ph type="body" sz="quarter" idx="13"/>
          </p:nvPr>
        </p:nvSpPr>
        <p:spPr>
          <a:xfrm>
            <a:off x="254000" y="6096000"/>
            <a:ext cx="11684000" cy="584200"/>
          </a:xfrm>
        </p:spPr>
        <p:txBody>
          <a:bodyPr anchor="t">
            <a:noAutofit/>
          </a:bodyPr>
          <a:lstStyle>
            <a:lvl1pPr marL="0" indent="0" algn="just">
              <a:lnSpc>
                <a:spcPct val="150000"/>
              </a:lnSpc>
              <a:buNone/>
              <a:defRPr sz="800" baseline="0">
                <a:solidFill>
                  <a:schemeClr val="bg1">
                    <a:lumMod val="50000"/>
                    <a:alpha val="99000"/>
                  </a:schemeClr>
                </a:solidFill>
                <a:latin typeface="Segoe UI Light" pitchFamily="34" charset="0"/>
              </a:defRPr>
            </a:lvl1pPr>
          </a:lstStyle>
          <a:p>
            <a:pPr lvl="0"/>
            <a:endParaRPr lang="en-US" dirty="0"/>
          </a:p>
        </p:txBody>
      </p:sp>
    </p:spTree>
    <p:extLst>
      <p:ext uri="{BB962C8B-B14F-4D97-AF65-F5344CB8AC3E}">
        <p14:creationId xmlns:p14="http://schemas.microsoft.com/office/powerpoint/2010/main" val="29906114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0963-4B47-4E89-B9BA-428D3651C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EDD9B172-76CA-4D49-91BC-2BD7C2B2B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DF163272-D6C8-457A-8215-30142A5C6A15}"/>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5" name="Footer Placeholder 4">
            <a:extLst>
              <a:ext uri="{FF2B5EF4-FFF2-40B4-BE49-F238E27FC236}">
                <a16:creationId xmlns:a16="http://schemas.microsoft.com/office/drawing/2014/main" id="{C8C5A24B-B18B-48B7-A248-50B672057FC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5CB7C997-A2AD-4430-AA13-2EF91BD628B7}"/>
              </a:ext>
            </a:extLst>
          </p:cNvPr>
          <p:cNvSpPr>
            <a:spLocks noGrp="1"/>
          </p:cNvSpPr>
          <p:nvPr>
            <p:ph type="sldNum" sz="quarter" idx="12"/>
          </p:nvPr>
        </p:nvSpPr>
        <p:spPr/>
        <p:txBody>
          <a:bodyPr/>
          <a:lstStyle/>
          <a:p>
            <a:fld id="{2556BE60-80C3-4F30-B7D2-2EE54AD1CEAD}" type="slidenum">
              <a:rPr lang="pt-PT" smtClean="0"/>
              <a:t>‹#›</a:t>
            </a:fld>
            <a:endParaRPr lang="pt-PT"/>
          </a:p>
        </p:txBody>
      </p:sp>
      <p:pic>
        <p:nvPicPr>
          <p:cNvPr id="7" name="图片 4">
            <a:extLst>
              <a:ext uri="{FF2B5EF4-FFF2-40B4-BE49-F238E27FC236}">
                <a16:creationId xmlns:a16="http://schemas.microsoft.com/office/drawing/2014/main" id="{B1AA5EC9-2858-4A8E-82A6-7D42A08FE7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7923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64A8-211C-4DD0-B8C9-4F71C506622B}"/>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76FABC63-863D-416F-A8FC-F0CD635872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BD4CCA6-E95E-4E51-A4A3-DE358E587931}"/>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5" name="Footer Placeholder 4">
            <a:extLst>
              <a:ext uri="{FF2B5EF4-FFF2-40B4-BE49-F238E27FC236}">
                <a16:creationId xmlns:a16="http://schemas.microsoft.com/office/drawing/2014/main" id="{6E19790C-DA60-47D8-93F8-ED67A40CF10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F68493F-610B-41A7-9348-D4F93B00BA35}"/>
              </a:ext>
            </a:extLst>
          </p:cNvPr>
          <p:cNvSpPr>
            <a:spLocks noGrp="1"/>
          </p:cNvSpPr>
          <p:nvPr>
            <p:ph type="sldNum" sz="quarter" idx="12"/>
          </p:nvPr>
        </p:nvSpPr>
        <p:spPr/>
        <p:txBody>
          <a:bodyPr/>
          <a:lstStyle/>
          <a:p>
            <a:fld id="{2556BE60-80C3-4F30-B7D2-2EE54AD1CEAD}" type="slidenum">
              <a:rPr lang="pt-PT" smtClean="0"/>
              <a:t>‹#›</a:t>
            </a:fld>
            <a:endParaRPr lang="pt-PT"/>
          </a:p>
        </p:txBody>
      </p:sp>
    </p:spTree>
    <p:extLst>
      <p:ext uri="{BB962C8B-B14F-4D97-AF65-F5344CB8AC3E}">
        <p14:creationId xmlns:p14="http://schemas.microsoft.com/office/powerpoint/2010/main" val="33778732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FE9E-F0EC-4EB4-948D-70543B039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03FA0DB6-C7D3-46F7-B5D8-3493720D6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BF51-2373-43BC-B770-4E693CE62CCB}"/>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5" name="Footer Placeholder 4">
            <a:extLst>
              <a:ext uri="{FF2B5EF4-FFF2-40B4-BE49-F238E27FC236}">
                <a16:creationId xmlns:a16="http://schemas.microsoft.com/office/drawing/2014/main" id="{EB4C5BD2-49DB-4791-AB29-8CE8A3FC1D2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7BFB90A7-7E1D-4A7A-BE33-61FA945ABBAA}"/>
              </a:ext>
            </a:extLst>
          </p:cNvPr>
          <p:cNvSpPr>
            <a:spLocks noGrp="1"/>
          </p:cNvSpPr>
          <p:nvPr>
            <p:ph type="sldNum" sz="quarter" idx="12"/>
          </p:nvPr>
        </p:nvSpPr>
        <p:spPr/>
        <p:txBody>
          <a:bodyPr/>
          <a:lstStyle/>
          <a:p>
            <a:fld id="{2556BE60-80C3-4F30-B7D2-2EE54AD1CEAD}" type="slidenum">
              <a:rPr lang="pt-PT" smtClean="0"/>
              <a:t>‹#›</a:t>
            </a:fld>
            <a:endParaRPr lang="pt-PT"/>
          </a:p>
        </p:txBody>
      </p:sp>
    </p:spTree>
    <p:extLst>
      <p:ext uri="{BB962C8B-B14F-4D97-AF65-F5344CB8AC3E}">
        <p14:creationId xmlns:p14="http://schemas.microsoft.com/office/powerpoint/2010/main" val="245771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DE85-8C7E-47C6-BB8B-D5BFD857B6E4}"/>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58653B13-6932-4D41-91E6-DDD389B39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247E07C3-27D2-47ED-B560-8ED189B101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3489E388-F98D-4E08-A493-3C7DF35F3410}"/>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6" name="Footer Placeholder 5">
            <a:extLst>
              <a:ext uri="{FF2B5EF4-FFF2-40B4-BE49-F238E27FC236}">
                <a16:creationId xmlns:a16="http://schemas.microsoft.com/office/drawing/2014/main" id="{B744E3AF-EFAA-463D-AAEA-67ED0D169837}"/>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FDE0DEC3-6E01-4EBD-98E7-7C355B055080}"/>
              </a:ext>
            </a:extLst>
          </p:cNvPr>
          <p:cNvSpPr>
            <a:spLocks noGrp="1"/>
          </p:cNvSpPr>
          <p:nvPr>
            <p:ph type="sldNum" sz="quarter" idx="12"/>
          </p:nvPr>
        </p:nvSpPr>
        <p:spPr/>
        <p:txBody>
          <a:bodyPr/>
          <a:lstStyle/>
          <a:p>
            <a:fld id="{2556BE60-80C3-4F30-B7D2-2EE54AD1CEAD}" type="slidenum">
              <a:rPr lang="pt-PT" smtClean="0"/>
              <a:t>‹#›</a:t>
            </a:fld>
            <a:endParaRPr lang="pt-PT"/>
          </a:p>
        </p:txBody>
      </p:sp>
      <p:pic>
        <p:nvPicPr>
          <p:cNvPr id="8" name="图片 6">
            <a:extLst>
              <a:ext uri="{FF2B5EF4-FFF2-40B4-BE49-F238E27FC236}">
                <a16:creationId xmlns:a16="http://schemas.microsoft.com/office/drawing/2014/main" id="{62AE2EF7-68FC-4C21-A796-EADE4308134E}"/>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6185012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7C76-0EBD-4A33-A920-4D89CC660AFE}"/>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05B0FF7F-4457-40D2-98F2-AE3D33BC4D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44BBCF-8FA4-4B2D-883B-306572DCDF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DC96294F-6969-4484-9685-305EA1B05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B7340-77C6-4395-A8A9-CAF297FF2F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A58F546E-5B50-484C-9FF7-B74DC0BCA6AD}"/>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8" name="Footer Placeholder 7">
            <a:extLst>
              <a:ext uri="{FF2B5EF4-FFF2-40B4-BE49-F238E27FC236}">
                <a16:creationId xmlns:a16="http://schemas.microsoft.com/office/drawing/2014/main" id="{9DCD67E5-FD76-4C99-B434-3DAFF2046326}"/>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56FED28A-2A9A-45F5-B271-B443B878EEBC}"/>
              </a:ext>
            </a:extLst>
          </p:cNvPr>
          <p:cNvSpPr>
            <a:spLocks noGrp="1"/>
          </p:cNvSpPr>
          <p:nvPr>
            <p:ph type="sldNum" sz="quarter" idx="12"/>
          </p:nvPr>
        </p:nvSpPr>
        <p:spPr/>
        <p:txBody>
          <a:bodyPr/>
          <a:lstStyle/>
          <a:p>
            <a:fld id="{2556BE60-80C3-4F30-B7D2-2EE54AD1CEAD}" type="slidenum">
              <a:rPr lang="pt-PT" smtClean="0"/>
              <a:t>‹#›</a:t>
            </a:fld>
            <a:endParaRPr lang="pt-PT"/>
          </a:p>
        </p:txBody>
      </p:sp>
      <p:pic>
        <p:nvPicPr>
          <p:cNvPr id="10" name="图片 8">
            <a:extLst>
              <a:ext uri="{FF2B5EF4-FFF2-40B4-BE49-F238E27FC236}">
                <a16:creationId xmlns:a16="http://schemas.microsoft.com/office/drawing/2014/main" id="{CBF35B0C-BF99-404A-9606-3A26D6FD2203}"/>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547882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261E-A359-4D27-ADA9-59971BDB2591}"/>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F9442152-5DBB-4F4C-B0E2-F858E310A20C}"/>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4" name="Footer Placeholder 3">
            <a:extLst>
              <a:ext uri="{FF2B5EF4-FFF2-40B4-BE49-F238E27FC236}">
                <a16:creationId xmlns:a16="http://schemas.microsoft.com/office/drawing/2014/main" id="{702EA88F-054E-4A51-ABD7-B2AEAE2103CB}"/>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490E50E9-0C06-436E-A140-6E7E4DCE5131}"/>
              </a:ext>
            </a:extLst>
          </p:cNvPr>
          <p:cNvSpPr>
            <a:spLocks noGrp="1"/>
          </p:cNvSpPr>
          <p:nvPr>
            <p:ph type="sldNum" sz="quarter" idx="12"/>
          </p:nvPr>
        </p:nvSpPr>
        <p:spPr/>
        <p:txBody>
          <a:bodyPr/>
          <a:lstStyle/>
          <a:p>
            <a:fld id="{2556BE60-80C3-4F30-B7D2-2EE54AD1CEAD}" type="slidenum">
              <a:rPr lang="pt-PT" smtClean="0"/>
              <a:t>‹#›</a:t>
            </a:fld>
            <a:endParaRPr lang="pt-PT"/>
          </a:p>
        </p:txBody>
      </p:sp>
      <p:pic>
        <p:nvPicPr>
          <p:cNvPr id="6" name="图片 4">
            <a:extLst>
              <a:ext uri="{FF2B5EF4-FFF2-40B4-BE49-F238E27FC236}">
                <a16:creationId xmlns:a16="http://schemas.microsoft.com/office/drawing/2014/main" id="{B1F20CCF-38F1-467A-BB52-5766D4CD74ED}"/>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4356474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8621-0C29-4702-871A-1524B92B464D}"/>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3" name="Footer Placeholder 2">
            <a:extLst>
              <a:ext uri="{FF2B5EF4-FFF2-40B4-BE49-F238E27FC236}">
                <a16:creationId xmlns:a16="http://schemas.microsoft.com/office/drawing/2014/main" id="{1EA3DB3C-4327-4DF5-AB43-268F1F8F5B65}"/>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A58E2E34-5CF8-41F9-89ED-E85EA340E5D8}"/>
              </a:ext>
            </a:extLst>
          </p:cNvPr>
          <p:cNvSpPr>
            <a:spLocks noGrp="1"/>
          </p:cNvSpPr>
          <p:nvPr>
            <p:ph type="sldNum" sz="quarter" idx="12"/>
          </p:nvPr>
        </p:nvSpPr>
        <p:spPr/>
        <p:txBody>
          <a:bodyPr/>
          <a:lstStyle/>
          <a:p>
            <a:fld id="{2556BE60-80C3-4F30-B7D2-2EE54AD1CEAD}" type="slidenum">
              <a:rPr lang="pt-PT" smtClean="0"/>
              <a:t>‹#›</a:t>
            </a:fld>
            <a:endParaRPr lang="pt-PT"/>
          </a:p>
        </p:txBody>
      </p:sp>
      <p:pic>
        <p:nvPicPr>
          <p:cNvPr id="5" name="图片 3">
            <a:extLst>
              <a:ext uri="{FF2B5EF4-FFF2-40B4-BE49-F238E27FC236}">
                <a16:creationId xmlns:a16="http://schemas.microsoft.com/office/drawing/2014/main" id="{C8EE63A8-4939-45BC-86BE-DC3057FAF90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6311715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B872-808F-4BA9-BB6F-082D0313E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6084ED09-7C6A-42CB-9371-1E2335CA1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D090730A-945D-48E0-BF45-23DE9F674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7C760B-FC8B-4F03-B707-A2AC69A3EF9E}"/>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6" name="Footer Placeholder 5">
            <a:extLst>
              <a:ext uri="{FF2B5EF4-FFF2-40B4-BE49-F238E27FC236}">
                <a16:creationId xmlns:a16="http://schemas.microsoft.com/office/drawing/2014/main" id="{AF07C0BA-E6B1-4DBE-9393-C467F0A87E04}"/>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94C59E31-6A2B-4809-974E-47A70D08B773}"/>
              </a:ext>
            </a:extLst>
          </p:cNvPr>
          <p:cNvSpPr>
            <a:spLocks noGrp="1"/>
          </p:cNvSpPr>
          <p:nvPr>
            <p:ph type="sldNum" sz="quarter" idx="12"/>
          </p:nvPr>
        </p:nvSpPr>
        <p:spPr/>
        <p:txBody>
          <a:bodyPr/>
          <a:lstStyle/>
          <a:p>
            <a:fld id="{2556BE60-80C3-4F30-B7D2-2EE54AD1CEAD}" type="slidenum">
              <a:rPr lang="pt-PT" smtClean="0"/>
              <a:t>‹#›</a:t>
            </a:fld>
            <a:endParaRPr lang="pt-PT"/>
          </a:p>
        </p:txBody>
      </p:sp>
    </p:spTree>
    <p:extLst>
      <p:ext uri="{BB962C8B-B14F-4D97-AF65-F5344CB8AC3E}">
        <p14:creationId xmlns:p14="http://schemas.microsoft.com/office/powerpoint/2010/main" val="15810963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1E27-3207-4D08-B464-97DAB7166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9FE4292A-52D0-4D8E-A0C1-999C8EEB8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E88446F1-6933-46C6-BB49-CF7E13BA3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A1A04E-580A-4042-9A27-6F15E5FF88FC}"/>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6" name="Footer Placeholder 5">
            <a:extLst>
              <a:ext uri="{FF2B5EF4-FFF2-40B4-BE49-F238E27FC236}">
                <a16:creationId xmlns:a16="http://schemas.microsoft.com/office/drawing/2014/main" id="{E55E22AA-1B69-4C03-B52F-728E9E60A0C8}"/>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9421E91-97F8-4AAF-8143-B06563A8104A}"/>
              </a:ext>
            </a:extLst>
          </p:cNvPr>
          <p:cNvSpPr>
            <a:spLocks noGrp="1"/>
          </p:cNvSpPr>
          <p:nvPr>
            <p:ph type="sldNum" sz="quarter" idx="12"/>
          </p:nvPr>
        </p:nvSpPr>
        <p:spPr/>
        <p:txBody>
          <a:bodyPr/>
          <a:lstStyle/>
          <a:p>
            <a:fld id="{2556BE60-80C3-4F30-B7D2-2EE54AD1CEAD}" type="slidenum">
              <a:rPr lang="pt-PT" smtClean="0"/>
              <a:t>‹#›</a:t>
            </a:fld>
            <a:endParaRPr lang="pt-PT"/>
          </a:p>
        </p:txBody>
      </p:sp>
    </p:spTree>
    <p:extLst>
      <p:ext uri="{BB962C8B-B14F-4D97-AF65-F5344CB8AC3E}">
        <p14:creationId xmlns:p14="http://schemas.microsoft.com/office/powerpoint/2010/main" val="7985138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243F-034C-4BE5-935F-C84EDBD688F0}"/>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9268EAC2-853A-4504-AF8D-2C5828ABC8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6E7660A4-3419-42D4-B9BC-FC871BFE72DF}"/>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5" name="Footer Placeholder 4">
            <a:extLst>
              <a:ext uri="{FF2B5EF4-FFF2-40B4-BE49-F238E27FC236}">
                <a16:creationId xmlns:a16="http://schemas.microsoft.com/office/drawing/2014/main" id="{1CB6AA24-C26C-4143-A8DC-8C015E7A3DF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7D3939B-3A8D-4E79-94FB-74155ECB73BA}"/>
              </a:ext>
            </a:extLst>
          </p:cNvPr>
          <p:cNvSpPr>
            <a:spLocks noGrp="1"/>
          </p:cNvSpPr>
          <p:nvPr>
            <p:ph type="sldNum" sz="quarter" idx="12"/>
          </p:nvPr>
        </p:nvSpPr>
        <p:spPr/>
        <p:txBody>
          <a:bodyPr/>
          <a:lstStyle/>
          <a:p>
            <a:fld id="{2556BE60-80C3-4F30-B7D2-2EE54AD1CEAD}" type="slidenum">
              <a:rPr lang="pt-PT" smtClean="0"/>
              <a:t>‹#›</a:t>
            </a:fld>
            <a:endParaRPr lang="pt-PT"/>
          </a:p>
        </p:txBody>
      </p:sp>
    </p:spTree>
    <p:extLst>
      <p:ext uri="{BB962C8B-B14F-4D97-AF65-F5344CB8AC3E}">
        <p14:creationId xmlns:p14="http://schemas.microsoft.com/office/powerpoint/2010/main" val="1982007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B0B40-C553-4F49-85F3-4151B48910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D866C740-1543-4A82-8117-890F7C636F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154C7060-B629-42EF-A943-36E8F3E7440E}"/>
              </a:ext>
            </a:extLst>
          </p:cNvPr>
          <p:cNvSpPr>
            <a:spLocks noGrp="1"/>
          </p:cNvSpPr>
          <p:nvPr>
            <p:ph type="dt" sz="half" idx="10"/>
          </p:nvPr>
        </p:nvSpPr>
        <p:spPr/>
        <p:txBody>
          <a:bodyPr/>
          <a:lstStyle/>
          <a:p>
            <a:fld id="{3E1C883F-1A8E-4D4E-A84A-2D665415983A}" type="datetimeFigureOut">
              <a:rPr lang="pt-PT" smtClean="0"/>
              <a:t>10/04/2018</a:t>
            </a:fld>
            <a:endParaRPr lang="pt-PT"/>
          </a:p>
        </p:txBody>
      </p:sp>
      <p:sp>
        <p:nvSpPr>
          <p:cNvPr id="5" name="Footer Placeholder 4">
            <a:extLst>
              <a:ext uri="{FF2B5EF4-FFF2-40B4-BE49-F238E27FC236}">
                <a16:creationId xmlns:a16="http://schemas.microsoft.com/office/drawing/2014/main" id="{8BCE5B9C-F11D-432E-A638-8D323A17D9E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D7E1EE7-1642-467C-BD6C-76F443548059}"/>
              </a:ext>
            </a:extLst>
          </p:cNvPr>
          <p:cNvSpPr>
            <a:spLocks noGrp="1"/>
          </p:cNvSpPr>
          <p:nvPr>
            <p:ph type="sldNum" sz="quarter" idx="12"/>
          </p:nvPr>
        </p:nvSpPr>
        <p:spPr/>
        <p:txBody>
          <a:bodyPr/>
          <a:lstStyle/>
          <a:p>
            <a:fld id="{2556BE60-80C3-4F30-B7D2-2EE54AD1CEAD}" type="slidenum">
              <a:rPr lang="pt-PT" smtClean="0"/>
              <a:t>‹#›</a:t>
            </a:fld>
            <a:endParaRPr lang="pt-PT"/>
          </a:p>
        </p:txBody>
      </p:sp>
    </p:spTree>
    <p:extLst>
      <p:ext uri="{BB962C8B-B14F-4D97-AF65-F5344CB8AC3E}">
        <p14:creationId xmlns:p14="http://schemas.microsoft.com/office/powerpoint/2010/main" val="322593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9" y="-20124"/>
            <a:ext cx="12314046" cy="6916568"/>
          </a:xfrm>
          <a:prstGeom prst="rect">
            <a:avLst/>
          </a:prstGeom>
        </p:spPr>
      </p:pic>
      <p:sp>
        <p:nvSpPr>
          <p:cNvPr id="17" name="Rectangle 16"/>
          <p:cNvSpPr/>
          <p:nvPr userDrawn="1"/>
        </p:nvSpPr>
        <p:spPr bwMode="gray">
          <a:xfrm>
            <a:off x="123116" y="1381528"/>
            <a:ext cx="7665439" cy="3587911"/>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23116" y="1380676"/>
            <a:ext cx="7667103" cy="179566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123116" y="3175490"/>
            <a:ext cx="7667103" cy="179084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2617" y="5840177"/>
            <a:ext cx="2262982" cy="950893"/>
          </a:xfrm>
          <a:prstGeom prst="rect">
            <a:avLst/>
          </a:prstGeom>
        </p:spPr>
      </p:pic>
    </p:spTree>
    <p:extLst>
      <p:ext uri="{BB962C8B-B14F-4D97-AF65-F5344CB8AC3E}">
        <p14:creationId xmlns:p14="http://schemas.microsoft.com/office/powerpoint/2010/main" val="1332044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291254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3812" y="1684475"/>
            <a:ext cx="11151918" cy="3138399"/>
          </a:xfrm>
        </p:spPr>
        <p:txBody>
          <a:bodyPr/>
          <a:lstStyle>
            <a:lvl1pPr>
              <a:lnSpc>
                <a:spcPct val="150000"/>
              </a:lnSpc>
              <a:buClr>
                <a:schemeClr val="accent4"/>
              </a:buClr>
              <a:defRPr b="1"/>
            </a:lvl1pPr>
            <a:lvl2pPr>
              <a:lnSpc>
                <a:spcPct val="150000"/>
              </a:lnSpc>
              <a:buClr>
                <a:schemeClr val="accent4"/>
              </a:buClr>
              <a:defRPr b="1"/>
            </a:lvl2pPr>
            <a:lvl3pPr>
              <a:lnSpc>
                <a:spcPct val="150000"/>
              </a:lnSpc>
              <a:buClr>
                <a:schemeClr val="accent4"/>
              </a:buClr>
              <a:defRPr b="1"/>
            </a:lvl3pPr>
            <a:lvl4pPr>
              <a:lnSpc>
                <a:spcPct val="150000"/>
              </a:lnSpc>
              <a:buClr>
                <a:schemeClr val="accent4"/>
              </a:buClr>
              <a:defRPr b="1"/>
            </a:lvl4pPr>
            <a:lvl5pPr>
              <a:lnSpc>
                <a:spcPct val="150000"/>
              </a:lnSpc>
              <a:buClr>
                <a:schemeClr val="accent4"/>
              </a:buCl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269242" y="288493"/>
            <a:ext cx="11466488" cy="1163637"/>
          </a:xfrm>
        </p:spPr>
        <p:txBody>
          <a:bodyPr/>
          <a:lstStyle>
            <a:lvl1pPr>
              <a:defRPr sz="4705"/>
            </a:lvl1pPr>
          </a:lstStyle>
          <a:p>
            <a:r>
              <a:rPr lang="en-US" dirty="0"/>
              <a:t>Click to edit Master title style</a:t>
            </a:r>
            <a:endParaRPr lang="pt-PT" dirty="0"/>
          </a:p>
        </p:txBody>
      </p:sp>
    </p:spTree>
    <p:extLst>
      <p:ext uri="{BB962C8B-B14F-4D97-AF65-F5344CB8AC3E}">
        <p14:creationId xmlns:p14="http://schemas.microsoft.com/office/powerpoint/2010/main" val="29274102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2.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9" r:id="rId22"/>
    <p:sldLayoutId id="2147483690" r:id="rId23"/>
    <p:sldLayoutId id="2147483691" r:id="rId24"/>
    <p:sldLayoutId id="2147483692" r:id="rId25"/>
    <p:sldLayoutId id="2147483660" r:id="rId26"/>
    <p:sldLayoutId id="2147483662" r:id="rId27"/>
    <p:sldLayoutId id="2147483661" r:id="rId28"/>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71119-80F2-44D3-9416-AEF9C0C89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2E45997B-DF78-40E1-BA95-D28342A2D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DD1C3326-47CA-47CA-BE0A-D184C5EAD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C883F-1A8E-4D4E-A84A-2D665415983A}" type="datetimeFigureOut">
              <a:rPr lang="pt-PT" smtClean="0"/>
              <a:t>10/04/2018</a:t>
            </a:fld>
            <a:endParaRPr lang="pt-PT"/>
          </a:p>
        </p:txBody>
      </p:sp>
      <p:sp>
        <p:nvSpPr>
          <p:cNvPr id="5" name="Footer Placeholder 4">
            <a:extLst>
              <a:ext uri="{FF2B5EF4-FFF2-40B4-BE49-F238E27FC236}">
                <a16:creationId xmlns:a16="http://schemas.microsoft.com/office/drawing/2014/main" id="{DAF80661-05A0-480F-970E-9E7382C9A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8061BD10-5C12-41E4-8BD6-4E40B5D38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6BE60-80C3-4F30-B7D2-2EE54AD1CEAD}" type="slidenum">
              <a:rPr lang="pt-PT" smtClean="0"/>
              <a:t>‹#›</a:t>
            </a:fld>
            <a:endParaRPr lang="pt-PT"/>
          </a:p>
        </p:txBody>
      </p:sp>
    </p:spTree>
    <p:extLst>
      <p:ext uri="{BB962C8B-B14F-4D97-AF65-F5344CB8AC3E}">
        <p14:creationId xmlns:p14="http://schemas.microsoft.com/office/powerpoint/2010/main" val="196653167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3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hyperlink" Target="mailto:joao.sousa@devscope.net" TargetMode="External"/><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image" Target="../media/image18.jp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hyperlink" Target="mailto:joao.sousa@devscope.net" TargetMode="External"/><Relationship Id="rId2" Type="http://schemas.openxmlformats.org/officeDocument/2006/relationships/notesSlide" Target="../notesSlides/notesSlide3.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3" y="1524000"/>
            <a:ext cx="7396418" cy="2204700"/>
          </a:xfrm>
        </p:spPr>
        <p:txBody>
          <a:bodyPr/>
          <a:lstStyle/>
          <a:p>
            <a:r>
              <a:rPr lang="en-US" sz="4705" dirty="0"/>
              <a:t>Getting started with Angular 5 with Visual Studio Code</a:t>
            </a:r>
            <a:endParaRPr lang="pt-PT" sz="4705" dirty="0"/>
          </a:p>
        </p:txBody>
      </p:sp>
      <p:sp>
        <p:nvSpPr>
          <p:cNvPr id="3" name="Text Placeholder 2"/>
          <p:cNvSpPr>
            <a:spLocks noGrp="1"/>
          </p:cNvSpPr>
          <p:nvPr>
            <p:ph type="body" sz="quarter" idx="14"/>
          </p:nvPr>
        </p:nvSpPr>
        <p:spPr>
          <a:xfrm>
            <a:off x="269301" y="2971799"/>
            <a:ext cx="8085658" cy="1871325"/>
          </a:xfrm>
        </p:spPr>
        <p:txBody>
          <a:bodyPr/>
          <a:lstStyle/>
          <a:p>
            <a:r>
              <a:rPr lang="en-US" sz="2549" b="1" dirty="0"/>
              <a:t>Sérgio Azevedo</a:t>
            </a:r>
          </a:p>
          <a:p>
            <a:pPr fontAlgn="base"/>
            <a:r>
              <a:rPr lang="en-US" sz="2549" dirty="0"/>
              <a:t>Senior Software Engineer</a:t>
            </a:r>
          </a:p>
          <a:p>
            <a:pPr fontAlgn="base"/>
            <a:endParaRPr lang="en-US" sz="2549" b="1" dirty="0"/>
          </a:p>
          <a:p>
            <a:r>
              <a:rPr lang="en-US" sz="2549" b="1" dirty="0"/>
              <a:t>Rui Silva</a:t>
            </a:r>
          </a:p>
          <a:p>
            <a:r>
              <a:rPr lang="en-US" sz="2549" dirty="0"/>
              <a:t>Software Engineer</a:t>
            </a:r>
          </a:p>
          <a:p>
            <a:endParaRPr lang="pt-PT" sz="2549" dirty="0"/>
          </a:p>
        </p:txBody>
      </p:sp>
      <p:sp>
        <p:nvSpPr>
          <p:cNvPr id="5" name="Title 1"/>
          <p:cNvSpPr txBox="1">
            <a:spLocks/>
          </p:cNvSpPr>
          <p:nvPr/>
        </p:nvSpPr>
        <p:spPr>
          <a:xfrm>
            <a:off x="269302" y="252339"/>
            <a:ext cx="11474096" cy="56474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PT" sz="4705" b="1" dirty="0">
                <a:solidFill>
                  <a:schemeClr val="bg1"/>
                </a:solidFill>
              </a:rPr>
              <a:t>ISEP </a:t>
            </a:r>
            <a:r>
              <a:rPr lang="pt-PT" sz="4705" b="1" dirty="0" err="1">
                <a:solidFill>
                  <a:schemeClr val="bg1"/>
                </a:solidFill>
              </a:rPr>
              <a:t>April</a:t>
            </a:r>
            <a:r>
              <a:rPr lang="pt-PT" sz="4705" b="1" dirty="0">
                <a:solidFill>
                  <a:schemeClr val="bg1"/>
                </a:solidFill>
              </a:rPr>
              <a:t> 2018</a:t>
            </a:r>
          </a:p>
        </p:txBody>
      </p:sp>
      <p:pic>
        <p:nvPicPr>
          <p:cNvPr id="6" name="Picture 2" descr="https://intranet.devscope.net/operacional/marketing/Branding/Logotipo%20Devscope/devscope_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8586" y="4699665"/>
            <a:ext cx="1411849" cy="141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8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and NPM</a:t>
            </a:r>
          </a:p>
        </p:txBody>
      </p:sp>
      <p:sp>
        <p:nvSpPr>
          <p:cNvPr id="3" name="Content Placeholder 2"/>
          <p:cNvSpPr>
            <a:spLocks noGrp="1"/>
          </p:cNvSpPr>
          <p:nvPr>
            <p:ph idx="1"/>
          </p:nvPr>
        </p:nvSpPr>
        <p:spPr>
          <a:xfrm>
            <a:off x="838200" y="1825625"/>
            <a:ext cx="5062728" cy="4351338"/>
          </a:xfrm>
        </p:spPr>
        <p:txBody>
          <a:bodyPr>
            <a:normAutofit/>
          </a:bodyPr>
          <a:lstStyle/>
          <a:p>
            <a:r>
              <a:rPr lang="en-US" dirty="0"/>
              <a:t>Node.js is server-side JavaScript</a:t>
            </a:r>
          </a:p>
          <a:p>
            <a:r>
              <a:rPr lang="en-US" dirty="0"/>
              <a:t>Node.js and its package manager, NPM, are used to manage the JavaScript packages needed for the development tool chain including Angular itself</a:t>
            </a:r>
          </a:p>
          <a:p>
            <a:endParaRPr lang="en-US" dirty="0"/>
          </a:p>
        </p:txBody>
      </p:sp>
      <p:pic>
        <p:nvPicPr>
          <p:cNvPr id="4" name="Picture 3"/>
          <p:cNvPicPr>
            <a:picLocks noChangeAspect="1"/>
          </p:cNvPicPr>
          <p:nvPr/>
        </p:nvPicPr>
        <p:blipFill>
          <a:blip r:embed="rId3"/>
          <a:stretch>
            <a:fillRect/>
          </a:stretch>
        </p:blipFill>
        <p:spPr>
          <a:xfrm>
            <a:off x="6539380" y="926592"/>
            <a:ext cx="4412441" cy="5157216"/>
          </a:xfrm>
          <a:prstGeom prst="rect">
            <a:avLst/>
          </a:prstGeom>
        </p:spPr>
      </p:pic>
    </p:spTree>
    <p:extLst>
      <p:ext uri="{BB962C8B-B14F-4D97-AF65-F5344CB8AC3E}">
        <p14:creationId xmlns:p14="http://schemas.microsoft.com/office/powerpoint/2010/main" val="3941905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and NPM</a:t>
            </a:r>
          </a:p>
        </p:txBody>
      </p:sp>
      <p:sp>
        <p:nvSpPr>
          <p:cNvPr id="3" name="Content Placeholder 2"/>
          <p:cNvSpPr>
            <a:spLocks noGrp="1"/>
          </p:cNvSpPr>
          <p:nvPr>
            <p:ph idx="1"/>
          </p:nvPr>
        </p:nvSpPr>
        <p:spPr/>
        <p:txBody>
          <a:bodyPr>
            <a:normAutofit/>
          </a:bodyPr>
          <a:lstStyle/>
          <a:p>
            <a:r>
              <a:rPr lang="en-US" dirty="0"/>
              <a:t>Angular and the application's JavaScript files are bundled with a tool named Webpack</a:t>
            </a:r>
          </a:p>
          <a:p>
            <a:r>
              <a:rPr lang="en-US" dirty="0"/>
              <a:t>When bundling the files, Webpack runs the files though specially configured loaders such as TypeScript to transpile the code</a:t>
            </a:r>
          </a:p>
          <a:p>
            <a:r>
              <a:rPr lang="en-US" dirty="0"/>
              <a:t>Webpack also provides the web development server</a:t>
            </a:r>
          </a:p>
          <a:p>
            <a:r>
              <a:rPr lang="en-US" dirty="0"/>
              <a:t>REST Services are provided by the JSON Server</a:t>
            </a:r>
          </a:p>
          <a:p>
            <a:r>
              <a:rPr lang="en-US" dirty="0"/>
              <a:t>Webpack and JSON Server are both built with Node.js and distributed via NPM</a:t>
            </a:r>
          </a:p>
          <a:p>
            <a:endParaRPr lang="en-US" dirty="0"/>
          </a:p>
        </p:txBody>
      </p:sp>
    </p:spTree>
    <p:extLst>
      <p:ext uri="{BB962C8B-B14F-4D97-AF65-F5344CB8AC3E}">
        <p14:creationId xmlns:p14="http://schemas.microsoft.com/office/powerpoint/2010/main" val="18271707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p:txBody>
          <a:bodyPr>
            <a:normAutofit/>
          </a:bodyPr>
          <a:lstStyle/>
          <a:p>
            <a:r>
              <a:rPr lang="en-US" dirty="0"/>
              <a:t>Angular is a JavaScript based framework</a:t>
            </a:r>
          </a:p>
          <a:p>
            <a:r>
              <a:rPr lang="en-US" dirty="0"/>
              <a:t>Angular can be coded with JavaScript but TypeScript is preferred</a:t>
            </a:r>
          </a:p>
          <a:p>
            <a:r>
              <a:rPr lang="en-US" dirty="0"/>
              <a:t>Languages such as TypeScript and Dart transpile their code to JavaScript which is then executed by the browser</a:t>
            </a:r>
          </a:p>
          <a:p>
            <a:r>
              <a:rPr lang="en-US" dirty="0"/>
              <a:t>The Angular documentation supports TypeScript and JavaScript for doing Angular development</a:t>
            </a:r>
          </a:p>
          <a:p>
            <a:r>
              <a:rPr lang="en-US" dirty="0"/>
              <a:t>The preferred language is TypeScript, and this course will be taught with TypeScript</a:t>
            </a:r>
          </a:p>
          <a:p>
            <a:endParaRPr lang="en-US" dirty="0"/>
          </a:p>
        </p:txBody>
      </p:sp>
    </p:spTree>
    <p:extLst>
      <p:ext uri="{BB962C8B-B14F-4D97-AF65-F5344CB8AC3E}">
        <p14:creationId xmlns:p14="http://schemas.microsoft.com/office/powerpoint/2010/main" val="10106387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p:txBody>
          <a:bodyPr>
            <a:normAutofit/>
          </a:bodyPr>
          <a:lstStyle/>
          <a:p>
            <a:r>
              <a:rPr lang="en-US" dirty="0"/>
              <a:t>TypeScript provides support for ES2015 (aka ES6) and Strong Typing</a:t>
            </a:r>
          </a:p>
          <a:p>
            <a:r>
              <a:rPr lang="en-US" dirty="0"/>
              <a:t>While most modern browsers now support most of ES2015, none of them support ES2015 modules which is key to Angular development</a:t>
            </a:r>
          </a:p>
          <a:p>
            <a:r>
              <a:rPr lang="en-US" dirty="0"/>
              <a:t>TypeScript will provide ES2015 modules for all browsers, and support for ES2015 in general for older browsers</a:t>
            </a:r>
          </a:p>
          <a:p>
            <a:r>
              <a:rPr lang="en-US" dirty="0"/>
              <a:t>TypeScript brings strong-typing to the loosely-typed JavaScript language</a:t>
            </a:r>
          </a:p>
          <a:p>
            <a:r>
              <a:rPr lang="en-US" dirty="0"/>
              <a:t>Strong-typing supports JavaScript at the enterprise level</a:t>
            </a:r>
          </a:p>
          <a:p>
            <a:endParaRPr lang="en-US" dirty="0"/>
          </a:p>
        </p:txBody>
      </p:sp>
    </p:spTree>
    <p:extLst>
      <p:ext uri="{BB962C8B-B14F-4D97-AF65-F5344CB8AC3E}">
        <p14:creationId xmlns:p14="http://schemas.microsoft.com/office/powerpoint/2010/main" val="8214824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SASS</a:t>
            </a:r>
          </a:p>
        </p:txBody>
      </p:sp>
      <p:sp>
        <p:nvSpPr>
          <p:cNvPr id="3" name="Content Placeholder 2"/>
          <p:cNvSpPr>
            <a:spLocks noGrp="1"/>
          </p:cNvSpPr>
          <p:nvPr>
            <p:ph idx="1"/>
          </p:nvPr>
        </p:nvSpPr>
        <p:spPr/>
        <p:txBody>
          <a:bodyPr>
            <a:normAutofit/>
          </a:bodyPr>
          <a:lstStyle/>
          <a:p>
            <a:r>
              <a:rPr lang="en-US" dirty="0"/>
              <a:t>SASS will be used transpile all CSS code in the Angular application</a:t>
            </a:r>
          </a:p>
          <a:p>
            <a:r>
              <a:rPr lang="en-US" dirty="0"/>
              <a:t>There are two kinds of SASS files</a:t>
            </a:r>
          </a:p>
          <a:p>
            <a:pPr lvl="1"/>
            <a:r>
              <a:rPr lang="en-US" dirty="0"/>
              <a:t>Web Page SASS – produces the application's global stylesheet</a:t>
            </a:r>
          </a:p>
          <a:p>
            <a:pPr lvl="1"/>
            <a:r>
              <a:rPr lang="en-US" dirty="0"/>
              <a:t>Component SASS – produces a component's stylesheet following Web Components CSS standards</a:t>
            </a:r>
          </a:p>
          <a:p>
            <a:r>
              <a:rPr lang="en-US" dirty="0"/>
              <a:t>Through the use of WebPack, SASS will be loaded, transpiled and added to the JavaScript bundle through the use of import and require statements in the TypeScript code</a:t>
            </a:r>
          </a:p>
        </p:txBody>
      </p:sp>
    </p:spTree>
    <p:extLst>
      <p:ext uri="{BB962C8B-B14F-4D97-AF65-F5344CB8AC3E}">
        <p14:creationId xmlns:p14="http://schemas.microsoft.com/office/powerpoint/2010/main" val="26937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1585-C96F-4C44-BB3D-A555C37DE7A1}"/>
              </a:ext>
            </a:extLst>
          </p:cNvPr>
          <p:cNvSpPr>
            <a:spLocks noGrp="1"/>
          </p:cNvSpPr>
          <p:nvPr>
            <p:ph type="title"/>
          </p:nvPr>
        </p:nvSpPr>
        <p:spPr/>
        <p:txBody>
          <a:bodyPr/>
          <a:lstStyle/>
          <a:p>
            <a:r>
              <a:rPr lang="en-US" dirty="0"/>
              <a:t>Architecture Overview</a:t>
            </a:r>
            <a:endParaRPr lang="pt-PT" dirty="0"/>
          </a:p>
        </p:txBody>
      </p:sp>
      <p:pic>
        <p:nvPicPr>
          <p:cNvPr id="1026" name="Picture 2" descr="overview">
            <a:extLst>
              <a:ext uri="{FF2B5EF4-FFF2-40B4-BE49-F238E27FC236}">
                <a16:creationId xmlns:a16="http://schemas.microsoft.com/office/drawing/2014/main" id="{47027B3B-A203-4883-90E6-95CF9D8CEC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7999" y="1825625"/>
            <a:ext cx="85560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3193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Hello World!</a:t>
            </a:r>
          </a:p>
        </p:txBody>
      </p:sp>
      <p:sp>
        <p:nvSpPr>
          <p:cNvPr id="3" name="Content Placeholder 2"/>
          <p:cNvSpPr>
            <a:spLocks noGrp="1"/>
          </p:cNvSpPr>
          <p:nvPr>
            <p:ph idx="1"/>
          </p:nvPr>
        </p:nvSpPr>
        <p:spPr/>
        <p:txBody>
          <a:bodyPr>
            <a:normAutofit/>
          </a:bodyPr>
          <a:lstStyle/>
          <a:p>
            <a:r>
              <a:rPr lang="en-US" dirty="0"/>
              <a:t>Demonstrates many of the essential elements of an Angular application</a:t>
            </a:r>
          </a:p>
          <a:p>
            <a:r>
              <a:rPr lang="en-US" dirty="0"/>
              <a:t>App Module – modules contain the custom parts of an Angular application such as custom components and pipes</a:t>
            </a:r>
          </a:p>
          <a:p>
            <a:r>
              <a:rPr lang="en-US" dirty="0"/>
              <a:t>App Component – components contain the user interface template and user interaction logic, components can be composed with components to build larger components</a:t>
            </a:r>
          </a:p>
          <a:p>
            <a:r>
              <a:rPr lang="en-US" dirty="0"/>
              <a:t>Main – starting point of the application, loads the App Module, and bootstraps it</a:t>
            </a:r>
          </a:p>
          <a:p>
            <a:endParaRPr lang="en-US" dirty="0"/>
          </a:p>
        </p:txBody>
      </p:sp>
    </p:spTree>
    <p:extLst>
      <p:ext uri="{BB962C8B-B14F-4D97-AF65-F5344CB8AC3E}">
        <p14:creationId xmlns:p14="http://schemas.microsoft.com/office/powerpoint/2010/main" val="2920788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Module Systems</a:t>
            </a:r>
          </a:p>
        </p:txBody>
      </p:sp>
      <p:sp>
        <p:nvSpPr>
          <p:cNvPr id="3" name="Content Placeholder 2"/>
          <p:cNvSpPr>
            <a:spLocks noGrp="1"/>
          </p:cNvSpPr>
          <p:nvPr>
            <p:ph idx="1"/>
          </p:nvPr>
        </p:nvSpPr>
        <p:spPr/>
        <p:txBody>
          <a:bodyPr>
            <a:normAutofit/>
          </a:bodyPr>
          <a:lstStyle/>
          <a:p>
            <a:r>
              <a:rPr lang="en-US" dirty="0"/>
              <a:t>Two module systems are used to build Angular applications:</a:t>
            </a:r>
          </a:p>
          <a:p>
            <a:pPr lvl="1"/>
            <a:r>
              <a:rPr lang="en-US" dirty="0"/>
              <a:t>ES2015</a:t>
            </a:r>
          </a:p>
          <a:p>
            <a:pPr lvl="1"/>
            <a:r>
              <a:rPr lang="en-US" dirty="0"/>
              <a:t>Angular</a:t>
            </a:r>
          </a:p>
          <a:p>
            <a:r>
              <a:rPr lang="en-US" dirty="0"/>
              <a:t>ES2015 Modules are provided by JavaScript, one file is one module, and one module is one file</a:t>
            </a:r>
          </a:p>
          <a:p>
            <a:r>
              <a:rPr lang="en-US" dirty="0"/>
              <a:t>Angular modules can span many files and organize the various parts of an Angular application</a:t>
            </a:r>
          </a:p>
          <a:p>
            <a:endParaRPr lang="en-US" dirty="0"/>
          </a:p>
        </p:txBody>
      </p:sp>
    </p:spTree>
    <p:extLst>
      <p:ext uri="{BB962C8B-B14F-4D97-AF65-F5344CB8AC3E}">
        <p14:creationId xmlns:p14="http://schemas.microsoft.com/office/powerpoint/2010/main" val="1271786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ES2015 Modules</a:t>
            </a:r>
          </a:p>
        </p:txBody>
      </p:sp>
      <p:sp>
        <p:nvSpPr>
          <p:cNvPr id="3" name="Content Placeholder 2"/>
          <p:cNvSpPr>
            <a:spLocks noGrp="1"/>
          </p:cNvSpPr>
          <p:nvPr>
            <p:ph idx="1"/>
          </p:nvPr>
        </p:nvSpPr>
        <p:spPr/>
        <p:txBody>
          <a:bodyPr>
            <a:normAutofit/>
          </a:bodyPr>
          <a:lstStyle/>
          <a:p>
            <a:r>
              <a:rPr lang="en-US" dirty="0"/>
              <a:t>Originally, JavaScript did not support the usual structures for building large applications such as namespaces or modules</a:t>
            </a:r>
          </a:p>
          <a:p>
            <a:r>
              <a:rPr lang="en-US" dirty="0"/>
              <a:t>Over the course of time, several patterns emerged for organizing applications into modules: AMD (asynchronous module definition) and CommonJS</a:t>
            </a:r>
          </a:p>
          <a:p>
            <a:r>
              <a:rPr lang="en-US" dirty="0"/>
              <a:t>Most developers know of AMD through one of its popular implementations </a:t>
            </a:r>
            <a:r>
              <a:rPr lang="en-US" dirty="0" err="1"/>
              <a:t>Require.js</a:t>
            </a:r>
            <a:r>
              <a:rPr lang="en-US" dirty="0"/>
              <a:t>; and CommonJS is used by Node.js</a:t>
            </a:r>
          </a:p>
          <a:p>
            <a:r>
              <a:rPr lang="en-US" dirty="0"/>
              <a:t>While both module systems are still used today, the JavaScript specification (ES2015) now has support for modules which will be referred to as ES2015 Modules</a:t>
            </a:r>
          </a:p>
        </p:txBody>
      </p:sp>
    </p:spTree>
    <p:extLst>
      <p:ext uri="{BB962C8B-B14F-4D97-AF65-F5344CB8AC3E}">
        <p14:creationId xmlns:p14="http://schemas.microsoft.com/office/powerpoint/2010/main" val="15960856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ES2015 Modules</a:t>
            </a:r>
          </a:p>
        </p:txBody>
      </p:sp>
      <p:sp>
        <p:nvSpPr>
          <p:cNvPr id="3" name="Content Placeholder 2"/>
          <p:cNvSpPr>
            <a:spLocks noGrp="1"/>
          </p:cNvSpPr>
          <p:nvPr>
            <p:ph idx="1"/>
          </p:nvPr>
        </p:nvSpPr>
        <p:spPr/>
        <p:txBody>
          <a:bodyPr>
            <a:normAutofit/>
          </a:bodyPr>
          <a:lstStyle/>
          <a:p>
            <a:r>
              <a:rPr lang="en-US" dirty="0"/>
              <a:t>Through the use of Babel and Webpack, ES2015 Modules are available to developers</a:t>
            </a:r>
          </a:p>
          <a:p>
            <a:r>
              <a:rPr lang="en-US" dirty="0"/>
              <a:t>When Angular is installed in the application via NPM, it can be easily imported using the </a:t>
            </a:r>
            <a:r>
              <a:rPr lang="en-US" b="1" dirty="0"/>
              <a:t>import</a:t>
            </a:r>
            <a:r>
              <a:rPr lang="en-US" dirty="0"/>
              <a:t> syntax of ES2015 modules</a:t>
            </a:r>
          </a:p>
          <a:p>
            <a:r>
              <a:rPr lang="en-US" dirty="0"/>
              <a:t>An application grows with numerous component and other classes, each class receives its own file, and can be imported by other files if the class is marked with the </a:t>
            </a:r>
            <a:r>
              <a:rPr lang="en-US" b="1" dirty="0"/>
              <a:t>export</a:t>
            </a:r>
            <a:r>
              <a:rPr lang="en-US" dirty="0"/>
              <a:t> keyword</a:t>
            </a:r>
          </a:p>
        </p:txBody>
      </p:sp>
    </p:spTree>
    <p:extLst>
      <p:ext uri="{BB962C8B-B14F-4D97-AF65-F5344CB8AC3E}">
        <p14:creationId xmlns:p14="http://schemas.microsoft.com/office/powerpoint/2010/main" val="9667242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35281" y="2628619"/>
            <a:ext cx="2540810" cy="2425520"/>
          </a:xfrm>
          <a:prstGeom prst="rect">
            <a:avLst/>
          </a:prstGeom>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5869" y="5359126"/>
            <a:ext cx="512037" cy="805088"/>
          </a:xfrm>
          <a:prstGeom prst="rect">
            <a:avLst/>
          </a:prstGeom>
        </p:spPr>
      </p:pic>
      <p:pic>
        <p:nvPicPr>
          <p:cNvPr id="7" name="Picture 2" descr="C:\Users\v-ossant\Documents\SQL Azure PM Oct10\LogoAzureCircle.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946622" y="5393134"/>
            <a:ext cx="1207994" cy="677092"/>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892859" y="2919018"/>
            <a:ext cx="1458124" cy="1844723"/>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51481"/>
          <a:stretch/>
        </p:blipFill>
        <p:spPr>
          <a:xfrm>
            <a:off x="610379" y="2584041"/>
            <a:ext cx="3961838" cy="2470330"/>
          </a:xfrm>
          <a:prstGeom prst="rect">
            <a:avLst/>
          </a:prstGeom>
        </p:spPr>
      </p:pic>
      <p:pic>
        <p:nvPicPr>
          <p:cNvPr id="12" name="Picture 2" descr="https://intranet.devscope.net/operacional/marketing/Branding/Logotipo%20Devscope/devscope_squa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379" y="759835"/>
            <a:ext cx="1523784" cy="152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991189"/>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Modules</a:t>
            </a:r>
          </a:p>
        </p:txBody>
      </p:sp>
      <p:sp>
        <p:nvSpPr>
          <p:cNvPr id="3" name="Content Placeholder 2"/>
          <p:cNvSpPr>
            <a:spLocks noGrp="1"/>
          </p:cNvSpPr>
          <p:nvPr>
            <p:ph idx="1"/>
          </p:nvPr>
        </p:nvSpPr>
        <p:spPr/>
        <p:txBody>
          <a:bodyPr>
            <a:normAutofit/>
          </a:bodyPr>
          <a:lstStyle/>
          <a:p>
            <a:r>
              <a:rPr lang="en-US" dirty="0"/>
              <a:t>Modules are JavaScript classes decorated with </a:t>
            </a:r>
            <a:r>
              <a:rPr lang="en-US" dirty="0" err="1"/>
              <a:t>NgModule</a:t>
            </a:r>
            <a:endParaRPr lang="en-US" dirty="0"/>
          </a:p>
          <a:p>
            <a:r>
              <a:rPr lang="en-US" dirty="0" err="1"/>
              <a:t>NgModule</a:t>
            </a:r>
            <a:r>
              <a:rPr lang="en-US" dirty="0"/>
              <a:t> is imported from Angular Core</a:t>
            </a:r>
          </a:p>
          <a:p>
            <a:r>
              <a:rPr lang="en-US" dirty="0"/>
              <a:t>There are several options which can be configured</a:t>
            </a:r>
          </a:p>
          <a:p>
            <a:pPr lvl="1"/>
            <a:r>
              <a:rPr lang="en-US" dirty="0"/>
              <a:t>imports – includes dependent modules</a:t>
            </a:r>
          </a:p>
          <a:p>
            <a:pPr lvl="1"/>
            <a:r>
              <a:rPr lang="en-US" dirty="0"/>
              <a:t>declarations – includes components, directives and pipes</a:t>
            </a:r>
          </a:p>
          <a:p>
            <a:pPr lvl="1"/>
            <a:r>
              <a:rPr lang="en-US" dirty="0"/>
              <a:t>bootstrap – bootstraps the Angular application with the specified component, typically this is </a:t>
            </a:r>
            <a:r>
              <a:rPr lang="en-US" dirty="0" err="1"/>
              <a:t>AppComponent</a:t>
            </a:r>
            <a:endParaRPr lang="en-US" dirty="0"/>
          </a:p>
          <a:p>
            <a:pPr lvl="1"/>
            <a:r>
              <a:rPr lang="en-US" dirty="0"/>
              <a:t>providers </a:t>
            </a:r>
            <a:r>
              <a:rPr lang="mr-IN" dirty="0"/>
              <a:t>–</a:t>
            </a:r>
            <a:r>
              <a:rPr lang="en-US" dirty="0"/>
              <a:t> register services for dependency injection</a:t>
            </a:r>
          </a:p>
        </p:txBody>
      </p:sp>
    </p:spTree>
    <p:extLst>
      <p:ext uri="{BB962C8B-B14F-4D97-AF65-F5344CB8AC3E}">
        <p14:creationId xmlns:p14="http://schemas.microsoft.com/office/powerpoint/2010/main" val="10224749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Components</a:t>
            </a:r>
          </a:p>
        </p:txBody>
      </p:sp>
      <p:sp>
        <p:nvSpPr>
          <p:cNvPr id="3" name="Content Placeholder 2"/>
          <p:cNvSpPr>
            <a:spLocks noGrp="1"/>
          </p:cNvSpPr>
          <p:nvPr>
            <p:ph idx="1"/>
          </p:nvPr>
        </p:nvSpPr>
        <p:spPr/>
        <p:txBody>
          <a:bodyPr>
            <a:normAutofit/>
          </a:bodyPr>
          <a:lstStyle/>
          <a:p>
            <a:r>
              <a:rPr lang="en-US" dirty="0"/>
              <a:t>JavaScript class decorated with the Component decorator</a:t>
            </a:r>
          </a:p>
          <a:p>
            <a:r>
              <a:rPr lang="en-US" dirty="0"/>
              <a:t>Component decorator is imported from Angular Core</a:t>
            </a:r>
          </a:p>
          <a:p>
            <a:r>
              <a:rPr lang="en-US" dirty="0"/>
              <a:t>The Component decorator supports many options</a:t>
            </a:r>
          </a:p>
          <a:p>
            <a:pPr lvl="1"/>
            <a:r>
              <a:rPr lang="en-US" dirty="0"/>
              <a:t>selector – the CSS selector the component will use as a marker in the DOM to know where to place the component</a:t>
            </a:r>
          </a:p>
          <a:p>
            <a:pPr lvl="1"/>
            <a:r>
              <a:rPr lang="en-US" dirty="0"/>
              <a:t>templateUrl – URL points to the file containing the HTML template</a:t>
            </a:r>
          </a:p>
          <a:p>
            <a:pPr lvl="1"/>
            <a:r>
              <a:rPr lang="en-US" dirty="0" err="1"/>
              <a:t>styleUrls</a:t>
            </a:r>
            <a:r>
              <a:rPr lang="en-US" dirty="0"/>
              <a:t> – URL pointing to various CSS stylesheets</a:t>
            </a:r>
          </a:p>
        </p:txBody>
      </p:sp>
    </p:spTree>
    <p:extLst>
      <p:ext uri="{BB962C8B-B14F-4D97-AF65-F5344CB8AC3E}">
        <p14:creationId xmlns:p14="http://schemas.microsoft.com/office/powerpoint/2010/main" val="19588102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Angular Components</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a:t>In addition to managing component data, the other critical concept of working with components is how to compose them</a:t>
            </a:r>
          </a:p>
          <a:p>
            <a:r>
              <a:rPr lang="en-US" dirty="0"/>
              <a:t>While a single Angular component can contain the entire UI, this is not a best practice</a:t>
            </a:r>
          </a:p>
          <a:p>
            <a:r>
              <a:rPr lang="en-US" dirty="0"/>
              <a:t>Instead, large UIs should be decomposed into many smaller components, which are then composed together to form a larger UI</a:t>
            </a:r>
          </a:p>
          <a:p>
            <a:r>
              <a:rPr lang="en-US" dirty="0"/>
              <a:t>The flow of data between parent and child components is critical:</a:t>
            </a:r>
          </a:p>
          <a:p>
            <a:pPr lvl="1"/>
            <a:r>
              <a:rPr lang="en-US" dirty="0"/>
              <a:t>Parent passes data to child component via inputs; data should be immutable to child</a:t>
            </a:r>
          </a:p>
          <a:p>
            <a:pPr lvl="1"/>
            <a:r>
              <a:rPr lang="en-US" dirty="0"/>
              <a:t>Child passes data to parent via outputs; data is used to update the state of the parent, or is passed up the component tree</a:t>
            </a:r>
          </a:p>
        </p:txBody>
      </p:sp>
    </p:spTree>
    <p:extLst>
      <p:ext uri="{BB962C8B-B14F-4D97-AF65-F5344CB8AC3E}">
        <p14:creationId xmlns:p14="http://schemas.microsoft.com/office/powerpoint/2010/main" val="1206847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Angular Components</a:t>
            </a:r>
          </a:p>
        </p:txBody>
      </p:sp>
      <p:sp>
        <p:nvSpPr>
          <p:cNvPr id="33" name="Rounded Rectangle 32"/>
          <p:cNvSpPr/>
          <p:nvPr/>
        </p:nvSpPr>
        <p:spPr>
          <a:xfrm>
            <a:off x="4940292" y="2715842"/>
            <a:ext cx="2536637" cy="7192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Parent Component</a:t>
            </a:r>
          </a:p>
        </p:txBody>
      </p:sp>
      <p:sp>
        <p:nvSpPr>
          <p:cNvPr id="34" name="Rounded Rectangle 33"/>
          <p:cNvSpPr/>
          <p:nvPr/>
        </p:nvSpPr>
        <p:spPr>
          <a:xfrm>
            <a:off x="4940291" y="4836226"/>
            <a:ext cx="2536637" cy="71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Child Component</a:t>
            </a:r>
          </a:p>
        </p:txBody>
      </p:sp>
      <p:sp>
        <p:nvSpPr>
          <p:cNvPr id="35" name="Double Bracket 34"/>
          <p:cNvSpPr/>
          <p:nvPr/>
        </p:nvSpPr>
        <p:spPr>
          <a:xfrm>
            <a:off x="4382649" y="3075465"/>
            <a:ext cx="3651919" cy="2126179"/>
          </a:xfrm>
          <a:prstGeom prst="bracketPair">
            <a:avLst/>
          </a:prstGeom>
          <a:ln w="635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6" name="TextBox 35"/>
          <p:cNvSpPr txBox="1"/>
          <p:nvPr/>
        </p:nvSpPr>
        <p:spPr>
          <a:xfrm>
            <a:off x="1678582" y="3876981"/>
            <a:ext cx="2600600" cy="531737"/>
          </a:xfrm>
          <a:prstGeom prst="rect">
            <a:avLst/>
          </a:prstGeom>
          <a:noFill/>
        </p:spPr>
        <p:txBody>
          <a:bodyPr wrap="none" rtlCol="0">
            <a:spAutoFit/>
          </a:bodyPr>
          <a:lstStyle/>
          <a:p>
            <a:r>
              <a:rPr lang="en-US" sz="2800" dirty="0">
                <a:latin typeface="Calibri Regular" charset="0"/>
              </a:rPr>
              <a:t>Input Properties</a:t>
            </a:r>
          </a:p>
        </p:txBody>
      </p:sp>
      <p:sp>
        <p:nvSpPr>
          <p:cNvPr id="37" name="TextBox 36"/>
          <p:cNvSpPr txBox="1"/>
          <p:nvPr/>
        </p:nvSpPr>
        <p:spPr>
          <a:xfrm>
            <a:off x="8187658" y="3876981"/>
            <a:ext cx="2304599" cy="531737"/>
          </a:xfrm>
          <a:prstGeom prst="rect">
            <a:avLst/>
          </a:prstGeom>
          <a:noFill/>
        </p:spPr>
        <p:txBody>
          <a:bodyPr wrap="none" rtlCol="0">
            <a:spAutoFit/>
          </a:bodyPr>
          <a:lstStyle/>
          <a:p>
            <a:r>
              <a:rPr lang="en-US" sz="2800" dirty="0">
                <a:latin typeface="Calibri Regular" charset="0"/>
              </a:rPr>
              <a:t>Output Events</a:t>
            </a:r>
          </a:p>
        </p:txBody>
      </p:sp>
      <p:sp>
        <p:nvSpPr>
          <p:cNvPr id="38" name="TextBox 37"/>
          <p:cNvSpPr txBox="1"/>
          <p:nvPr/>
        </p:nvSpPr>
        <p:spPr>
          <a:xfrm>
            <a:off x="882400" y="4400127"/>
            <a:ext cx="3347159" cy="1787159"/>
          </a:xfrm>
          <a:prstGeom prst="rect">
            <a:avLst/>
          </a:prstGeom>
          <a:noFill/>
        </p:spPr>
        <p:txBody>
          <a:bodyPr wrap="square" rtlCol="0">
            <a:spAutoFit/>
          </a:bodyPr>
          <a:lstStyle/>
          <a:p>
            <a:pPr algn="r"/>
            <a:r>
              <a:rPr lang="en-US" dirty="0">
                <a:latin typeface="Calibri Regular" charset="0"/>
              </a:rPr>
              <a:t>Input Properties are typically data values and event handler. The child component receives the parent data input, and uses the parent event handlers to communicate data to the parent</a:t>
            </a:r>
          </a:p>
        </p:txBody>
      </p:sp>
      <p:sp>
        <p:nvSpPr>
          <p:cNvPr id="39" name="TextBox 38"/>
          <p:cNvSpPr txBox="1"/>
          <p:nvPr/>
        </p:nvSpPr>
        <p:spPr>
          <a:xfrm>
            <a:off x="8187659" y="4400127"/>
            <a:ext cx="3347159" cy="1787159"/>
          </a:xfrm>
          <a:prstGeom prst="rect">
            <a:avLst/>
          </a:prstGeom>
          <a:noFill/>
        </p:spPr>
        <p:txBody>
          <a:bodyPr wrap="square" rtlCol="0">
            <a:spAutoFit/>
          </a:bodyPr>
          <a:lstStyle/>
          <a:p>
            <a:r>
              <a:rPr lang="en-US" dirty="0">
                <a:latin typeface="Calibri Regular" charset="0"/>
              </a:rPr>
              <a:t>Events from within the child invoke the event handlers from the parent. The child passes data to the parent through arguments passed to the event handler when invoked</a:t>
            </a:r>
          </a:p>
        </p:txBody>
      </p:sp>
      <p:sp>
        <p:nvSpPr>
          <p:cNvPr id="40" name="TextBox 39"/>
          <p:cNvSpPr txBox="1"/>
          <p:nvPr/>
        </p:nvSpPr>
        <p:spPr>
          <a:xfrm>
            <a:off x="2184427" y="1841238"/>
            <a:ext cx="8048362" cy="657265"/>
          </a:xfrm>
          <a:prstGeom prst="rect">
            <a:avLst/>
          </a:prstGeom>
          <a:noFill/>
        </p:spPr>
        <p:txBody>
          <a:bodyPr wrap="square" rtlCol="0">
            <a:spAutoFit/>
          </a:bodyPr>
          <a:lstStyle/>
          <a:p>
            <a:pPr algn="ctr"/>
            <a:r>
              <a:rPr lang="en-US" dirty="0">
                <a:latin typeface="Calibri Regular" charset="0"/>
              </a:rPr>
              <a:t>This is the most important concept of Component Driven Development as it</a:t>
            </a:r>
          </a:p>
          <a:p>
            <a:pPr algn="ctr"/>
            <a:r>
              <a:rPr lang="en-US" dirty="0">
                <a:latin typeface="Calibri Regular" charset="0"/>
              </a:rPr>
              <a:t>applies to all modern component based frameworks/libraries such as Angular</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08" y="6284940"/>
            <a:ext cx="1158910" cy="295522"/>
          </a:xfrm>
          <a:prstGeom prst="rect">
            <a:avLst/>
          </a:prstGeom>
        </p:spPr>
      </p:pic>
    </p:spTree>
    <p:extLst>
      <p:ext uri="{BB962C8B-B14F-4D97-AF65-F5344CB8AC3E}">
        <p14:creationId xmlns:p14="http://schemas.microsoft.com/office/powerpoint/2010/main" val="15960016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Services</a:t>
            </a:r>
          </a:p>
        </p:txBody>
      </p:sp>
      <p:sp>
        <p:nvSpPr>
          <p:cNvPr id="3" name="Content Placeholder 2"/>
          <p:cNvSpPr>
            <a:spLocks noGrp="1"/>
          </p:cNvSpPr>
          <p:nvPr>
            <p:ph idx="1"/>
          </p:nvPr>
        </p:nvSpPr>
        <p:spPr/>
        <p:txBody>
          <a:bodyPr>
            <a:normAutofit/>
          </a:bodyPr>
          <a:lstStyle/>
          <a:p>
            <a:r>
              <a:rPr lang="en-US" dirty="0"/>
              <a:t>Among JavaScript libraries and frameworks, dependency injection is something unique to Angular</a:t>
            </a:r>
          </a:p>
          <a:p>
            <a:r>
              <a:rPr lang="en-US" dirty="0"/>
              <a:t>The configuration can be a little tricky, especially when overriding default configurations within a hierarchy</a:t>
            </a:r>
          </a:p>
          <a:p>
            <a:r>
              <a:rPr lang="en-US" dirty="0"/>
              <a:t>Among the many benefits is the ability to change implementations of a service without having to rewrite a lot of code, and the ability to replace concrete instances with mocked versions when unit testing, etc…</a:t>
            </a:r>
          </a:p>
        </p:txBody>
      </p:sp>
    </p:spTree>
    <p:extLst>
      <p:ext uri="{BB962C8B-B14F-4D97-AF65-F5344CB8AC3E}">
        <p14:creationId xmlns:p14="http://schemas.microsoft.com/office/powerpoint/2010/main" val="19850606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Service</a:t>
            </a:r>
          </a:p>
        </p:txBody>
      </p:sp>
      <p:sp>
        <p:nvSpPr>
          <p:cNvPr id="3" name="Content Placeholder 2"/>
          <p:cNvSpPr>
            <a:spLocks noGrp="1"/>
          </p:cNvSpPr>
          <p:nvPr>
            <p:ph idx="1"/>
          </p:nvPr>
        </p:nvSpPr>
        <p:spPr/>
        <p:txBody>
          <a:bodyPr>
            <a:normAutofit/>
          </a:bodyPr>
          <a:lstStyle/>
          <a:p>
            <a:r>
              <a:rPr lang="en-US" dirty="0"/>
              <a:t>Services can be created from classes or from values</a:t>
            </a:r>
          </a:p>
          <a:p>
            <a:r>
              <a:rPr lang="en-US" dirty="0"/>
              <a:t>In this section, the focus is on classes, values will be discussed later</a:t>
            </a:r>
          </a:p>
          <a:p>
            <a:r>
              <a:rPr lang="en-US" dirty="0"/>
              <a:t>To create a service with a class all that is need is to define the class, register it with the Angular part, then inject it via the constructor</a:t>
            </a:r>
          </a:p>
          <a:p>
            <a:r>
              <a:rPr lang="en-US" dirty="0"/>
              <a:t>The class is coded as nothing more than a regular JavaScript class, nothing more is needed</a:t>
            </a:r>
          </a:p>
        </p:txBody>
      </p:sp>
    </p:spTree>
    <p:extLst>
      <p:ext uri="{BB962C8B-B14F-4D97-AF65-F5344CB8AC3E}">
        <p14:creationId xmlns:p14="http://schemas.microsoft.com/office/powerpoint/2010/main" val="21247892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Service</a:t>
            </a:r>
          </a:p>
        </p:txBody>
      </p:sp>
      <p:sp>
        <p:nvSpPr>
          <p:cNvPr id="3" name="Content Placeholder 2"/>
          <p:cNvSpPr>
            <a:spLocks noGrp="1"/>
          </p:cNvSpPr>
          <p:nvPr>
            <p:ph idx="1"/>
          </p:nvPr>
        </p:nvSpPr>
        <p:spPr/>
        <p:txBody>
          <a:bodyPr>
            <a:normAutofit/>
          </a:bodyPr>
          <a:lstStyle/>
          <a:p>
            <a:r>
              <a:rPr lang="en-US" dirty="0"/>
              <a:t>Services must be registered via the providers option</a:t>
            </a:r>
          </a:p>
          <a:p>
            <a:r>
              <a:rPr lang="en-US" dirty="0"/>
              <a:t>Each Angular part which will use the service does not need to register it, but it must be registered at the module level for all parts in the module to use it</a:t>
            </a:r>
          </a:p>
          <a:p>
            <a:r>
              <a:rPr lang="en-US" dirty="0"/>
              <a:t>In the case of the component tree, if the service is not registered in the module, it must be registered in the component (or a parent component of the component) which desires to use it</a:t>
            </a:r>
          </a:p>
          <a:p>
            <a:r>
              <a:rPr lang="en-US" dirty="0"/>
              <a:t>When creating a service with a class, the class simply needs to be listed in the providers array</a:t>
            </a:r>
          </a:p>
        </p:txBody>
      </p:sp>
    </p:spTree>
    <p:extLst>
      <p:ext uri="{BB962C8B-B14F-4D97-AF65-F5344CB8AC3E}">
        <p14:creationId xmlns:p14="http://schemas.microsoft.com/office/powerpoint/2010/main" val="677251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Service</a:t>
            </a:r>
            <a:endParaRPr lang="en-US" sz="3921" dirty="0">
              <a:gradFill>
                <a:gsLst>
                  <a:gs pos="0">
                    <a:schemeClr val="tx2"/>
                  </a:gs>
                  <a:gs pos="100000">
                    <a:schemeClr val="tx2"/>
                  </a:gs>
                </a:gsLst>
                <a:lin ang="5400000" scaled="0"/>
              </a:gradFill>
            </a:endParaRPr>
          </a:p>
        </p:txBody>
      </p:sp>
      <p:sp>
        <p:nvSpPr>
          <p:cNvPr id="5" name="TextBox 4"/>
          <p:cNvSpPr txBox="1"/>
          <p:nvPr/>
        </p:nvSpPr>
        <p:spPr>
          <a:xfrm>
            <a:off x="493345" y="2572063"/>
            <a:ext cx="4925682" cy="2650666"/>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7030A0"/>
                </a:solidFill>
                <a:latin typeface="Consolas" charset="0"/>
                <a:ea typeface="Consolas" charset="0"/>
                <a:cs typeface="Consolas" charset="0"/>
              </a:rPr>
              <a:t>@</a:t>
            </a:r>
            <a:r>
              <a:rPr lang="en-US" sz="1961" dirty="0" err="1">
                <a:solidFill>
                  <a:srgbClr val="7030A0"/>
                </a:solidFill>
                <a:latin typeface="Consolas" charset="0"/>
                <a:ea typeface="Consolas" charset="0"/>
                <a:cs typeface="Consolas" charset="0"/>
              </a:rPr>
              <a:t>NgModule</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imports: [ </a:t>
            </a:r>
            <a:r>
              <a:rPr lang="en-US" sz="1961" dirty="0" err="1">
                <a:solidFill>
                  <a:srgbClr val="000000"/>
                </a:solidFill>
                <a:latin typeface="Consolas" charset="0"/>
                <a:ea typeface="Consolas" charset="0"/>
                <a:cs typeface="Consolas" charset="0"/>
              </a:rPr>
              <a:t>BrowserModule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declarations: [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bootstrap: [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providers: [ </a:t>
            </a:r>
            <a:r>
              <a:rPr lang="en-US" sz="1961" dirty="0" err="1">
                <a:solidFill>
                  <a:srgbClr val="FF0000"/>
                </a:solidFill>
                <a:latin typeface="Consolas" charset="0"/>
                <a:ea typeface="Consolas" charset="0"/>
                <a:cs typeface="Consolas" charset="0"/>
              </a:rPr>
              <a:t>SomeService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b="1" dirty="0">
                <a:solidFill>
                  <a:srgbClr val="004562"/>
                </a:solidFill>
                <a:latin typeface="Consolas" charset="0"/>
                <a:ea typeface="Consolas" charset="0"/>
                <a:cs typeface="Consolas" charset="0"/>
              </a:rPr>
              <a:t>export class </a:t>
            </a:r>
            <a:r>
              <a:rPr lang="en-US" sz="1961" dirty="0" err="1">
                <a:solidFill>
                  <a:srgbClr val="000000"/>
                </a:solidFill>
                <a:latin typeface="Consolas" charset="0"/>
                <a:ea typeface="Consolas" charset="0"/>
                <a:cs typeface="Consolas" charset="0"/>
              </a:rPr>
              <a:t>AppModule</a:t>
            </a:r>
            <a:r>
              <a:rPr lang="en-US" sz="1961" dirty="0">
                <a:solidFill>
                  <a:srgbClr val="000000"/>
                </a:solidFill>
                <a:latin typeface="Consolas" charset="0"/>
                <a:ea typeface="Consolas" charset="0"/>
                <a:cs typeface="Consolas" charset="0"/>
              </a:rPr>
              <a:t> { }</a:t>
            </a:r>
          </a:p>
        </p:txBody>
      </p:sp>
      <p:sp>
        <p:nvSpPr>
          <p:cNvPr id="6" name="TextBox 5"/>
          <p:cNvSpPr txBox="1"/>
          <p:nvPr/>
        </p:nvSpPr>
        <p:spPr>
          <a:xfrm>
            <a:off x="5318679" y="2572062"/>
            <a:ext cx="6723468" cy="2650666"/>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7030A0"/>
                </a:solidFill>
                <a:latin typeface="Consolas" charset="0"/>
                <a:ea typeface="Consolas" charset="0"/>
                <a:cs typeface="Consolas" charset="0"/>
              </a:rPr>
              <a:t>@Component</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selector: "widget-tool",</a:t>
            </a:r>
          </a:p>
          <a:p>
            <a:pPr>
              <a:lnSpc>
                <a:spcPct val="90000"/>
              </a:lnSpc>
              <a:spcAft>
                <a:spcPts val="588"/>
              </a:spcAft>
            </a:pPr>
            <a:r>
              <a:rPr lang="en-US" sz="1961" dirty="0">
                <a:solidFill>
                  <a:srgbClr val="000000"/>
                </a:solidFill>
                <a:latin typeface="Consolas" charset="0"/>
                <a:ea typeface="Consolas" charset="0"/>
                <a:cs typeface="Consolas" charset="0"/>
              </a:rPr>
              <a:t>  template: require("./</a:t>
            </a:r>
            <a:r>
              <a:rPr lang="en-US" sz="1961" dirty="0" err="1">
                <a:solidFill>
                  <a:srgbClr val="000000"/>
                </a:solidFill>
                <a:latin typeface="Consolas" charset="0"/>
                <a:ea typeface="Consolas" charset="0"/>
                <a:cs typeface="Consolas" charset="0"/>
              </a:rPr>
              <a:t>app.component.html</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styles: [ require("./</a:t>
            </a:r>
            <a:r>
              <a:rPr lang="en-US" sz="1961" dirty="0" err="1">
                <a:solidFill>
                  <a:srgbClr val="000000"/>
                </a:solidFill>
                <a:latin typeface="Consolas" charset="0"/>
                <a:ea typeface="Consolas" charset="0"/>
                <a:cs typeface="Consolas" charset="0"/>
              </a:rPr>
              <a:t>app.component.scss</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providers: [ </a:t>
            </a:r>
            <a:r>
              <a:rPr lang="en-US" sz="1961" dirty="0" err="1">
                <a:solidFill>
                  <a:srgbClr val="FF0000"/>
                </a:solidFill>
                <a:latin typeface="Consolas" charset="0"/>
                <a:ea typeface="Consolas" charset="0"/>
                <a:cs typeface="Consolas" charset="0"/>
              </a:rPr>
              <a:t>SomeService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b="1" dirty="0">
                <a:solidFill>
                  <a:srgbClr val="004562"/>
                </a:solidFill>
                <a:latin typeface="Consolas" charset="0"/>
                <a:ea typeface="Consolas" charset="0"/>
                <a:cs typeface="Consolas" charset="0"/>
              </a:rPr>
              <a:t>export class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 }</a:t>
            </a:r>
          </a:p>
        </p:txBody>
      </p:sp>
      <p:sp>
        <p:nvSpPr>
          <p:cNvPr id="7" name="TextBox 6"/>
          <p:cNvSpPr txBox="1"/>
          <p:nvPr/>
        </p:nvSpPr>
        <p:spPr>
          <a:xfrm>
            <a:off x="821315" y="1956540"/>
            <a:ext cx="4269742" cy="615522"/>
          </a:xfrm>
          <a:prstGeom prst="rect">
            <a:avLst/>
          </a:prstGeom>
          <a:noFill/>
        </p:spPr>
        <p:txBody>
          <a:bodyPr wrap="none" lIns="179285" tIns="143428" rIns="179285" bIns="143428" rtlCol="0">
            <a:spAutoFit/>
          </a:bodyPr>
          <a:lstStyle/>
          <a:p>
            <a:pPr algn="ctr">
              <a:lnSpc>
                <a:spcPct val="90000"/>
              </a:lnSpc>
              <a:spcAft>
                <a:spcPts val="588"/>
              </a:spcAft>
            </a:pPr>
            <a:r>
              <a:rPr lang="en-US" sz="2353" u="sng" dirty="0">
                <a:solidFill>
                  <a:srgbClr val="000000"/>
                </a:solidFill>
              </a:rPr>
              <a:t>Example of Module Registration</a:t>
            </a:r>
          </a:p>
        </p:txBody>
      </p:sp>
      <p:sp>
        <p:nvSpPr>
          <p:cNvPr id="8" name="TextBox 7"/>
          <p:cNvSpPr txBox="1"/>
          <p:nvPr/>
        </p:nvSpPr>
        <p:spPr>
          <a:xfrm>
            <a:off x="6300955" y="1956540"/>
            <a:ext cx="4758916" cy="615522"/>
          </a:xfrm>
          <a:prstGeom prst="rect">
            <a:avLst/>
          </a:prstGeom>
          <a:noFill/>
        </p:spPr>
        <p:txBody>
          <a:bodyPr wrap="none" lIns="179285" tIns="143428" rIns="179285" bIns="143428" rtlCol="0">
            <a:spAutoFit/>
          </a:bodyPr>
          <a:lstStyle/>
          <a:p>
            <a:pPr algn="ctr">
              <a:lnSpc>
                <a:spcPct val="90000"/>
              </a:lnSpc>
              <a:spcAft>
                <a:spcPts val="588"/>
              </a:spcAft>
            </a:pPr>
            <a:r>
              <a:rPr lang="en-US" sz="2353" u="sng" dirty="0">
                <a:solidFill>
                  <a:srgbClr val="000000"/>
                </a:solidFill>
              </a:rPr>
              <a:t>Example </a:t>
            </a:r>
            <a:r>
              <a:rPr lang="en-US" sz="2353" u="sng">
                <a:solidFill>
                  <a:srgbClr val="000000"/>
                </a:solidFill>
              </a:rPr>
              <a:t>of Component Registration</a:t>
            </a:r>
            <a:endParaRPr lang="en-US" sz="2353" u="sng" dirty="0" err="1">
              <a:solidFill>
                <a:srgbClr val="000000"/>
              </a:solidFill>
            </a:endParaRPr>
          </a:p>
        </p:txBody>
      </p:sp>
    </p:spTree>
    <p:extLst>
      <p:ext uri="{BB962C8B-B14F-4D97-AF65-F5344CB8AC3E}">
        <p14:creationId xmlns:p14="http://schemas.microsoft.com/office/powerpoint/2010/main" val="14907309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buClr>
                <a:srgbClr val="0072C6"/>
              </a:buClr>
            </a:pPr>
            <a:r>
              <a:rPr lang="en-US" sz="5882" dirty="0"/>
              <a:t>Hands-on Labs</a:t>
            </a:r>
          </a:p>
        </p:txBody>
      </p:sp>
    </p:spTree>
    <p:extLst>
      <p:ext uri="{BB962C8B-B14F-4D97-AF65-F5344CB8AC3E}">
        <p14:creationId xmlns:p14="http://schemas.microsoft.com/office/powerpoint/2010/main" val="170069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799" spc="-40" dirty="0">
                <a:solidFill>
                  <a:srgbClr val="01A1DD"/>
                </a:solidFill>
                <a:latin typeface="Segoe UI Light" panose="020B0502040204020203" pitchFamily="34" charset="0"/>
                <a:ea typeface="Open Sans Light" panose="020B0306030504020204" pitchFamily="34" charset="0"/>
                <a:cs typeface="Segoe UI Light" panose="020B0502040204020203" pitchFamily="34" charset="0"/>
              </a:rPr>
              <a:t>Hands-on Labs</a:t>
            </a:r>
            <a:endParaRPr lang="pt-PT" sz="4799" spc="-40" dirty="0">
              <a:solidFill>
                <a:srgbClr val="01A1DD"/>
              </a:solidFill>
              <a:latin typeface="Segoe UI Light" panose="020B0502040204020203" pitchFamily="34" charset="0"/>
              <a:ea typeface="Open Sans Light" panose="020B0306030504020204"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1908741" y="1170041"/>
            <a:ext cx="8422807" cy="5232962"/>
          </a:xfrm>
          <a:prstGeom prst="rect">
            <a:avLst/>
          </a:prstGeom>
        </p:spPr>
      </p:pic>
    </p:spTree>
    <p:extLst>
      <p:ext uri="{BB962C8B-B14F-4D97-AF65-F5344CB8AC3E}">
        <p14:creationId xmlns:p14="http://schemas.microsoft.com/office/powerpoint/2010/main" val="264387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3" y="5807202"/>
            <a:ext cx="12187096" cy="86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8"/>
            <a:endParaRPr lang="en-AU" sz="2399">
              <a:solidFill>
                <a:prstClr val="white"/>
              </a:solidFill>
              <a:latin typeface="Segoe UI"/>
            </a:endParaRPr>
          </a:p>
        </p:txBody>
      </p:sp>
      <p:sp>
        <p:nvSpPr>
          <p:cNvPr id="12" name="Title 1"/>
          <p:cNvSpPr txBox="1">
            <a:spLocks/>
          </p:cNvSpPr>
          <p:nvPr/>
        </p:nvSpPr>
        <p:spPr>
          <a:xfrm>
            <a:off x="1393369" y="5636359"/>
            <a:ext cx="10359032" cy="1214409"/>
          </a:xfrm>
          <a:prstGeom prst="rect">
            <a:avLst/>
          </a:prstGeom>
        </p:spPr>
        <p:txBody>
          <a:bodyPr vert="horz" lIns="121870" tIns="60935" rIns="121870" bIns="6093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defTabSz="914225"/>
            <a:r>
              <a:rPr lang="en-AU" sz="2131" spc="-40" dirty="0">
                <a:solidFill>
                  <a:srgbClr val="01A1DD"/>
                </a:solidFill>
                <a:latin typeface="Questrial" panose="02000000000000000000" pitchFamily="2" charset="0"/>
                <a:ea typeface="Open Sans Light" panose="020B0306030504020204" pitchFamily="34" charset="0"/>
                <a:cs typeface="Open Sans Light" panose="020B0306030504020204" pitchFamily="34" charset="0"/>
              </a:rPr>
              <a:t>Sérgio Azevedo</a:t>
            </a:r>
            <a:endParaRPr lang="en-AU" sz="2131" spc="-40" dirty="0">
              <a:solidFill>
                <a:srgbClr val="01A1DD"/>
              </a:solidFill>
              <a:latin typeface="Questrial" panose="02000000000000000000" pitchFamily="2" charset="0"/>
            </a:endParaRPr>
          </a:p>
        </p:txBody>
      </p:sp>
      <p:sp>
        <p:nvSpPr>
          <p:cNvPr id="8" name="Title 1"/>
          <p:cNvSpPr txBox="1">
            <a:spLocks/>
          </p:cNvSpPr>
          <p:nvPr/>
        </p:nvSpPr>
        <p:spPr>
          <a:xfrm>
            <a:off x="595740" y="44822"/>
            <a:ext cx="10359032" cy="1616377"/>
          </a:xfrm>
          <a:prstGeom prst="rect">
            <a:avLst/>
          </a:prstGeom>
        </p:spPr>
        <p:txBody>
          <a:bodyPr vert="horz" lIns="121870" tIns="60935" rIns="121870" bIns="6093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914225"/>
            <a:r>
              <a:rPr lang="en-AU" sz="4799" spc="-40" dirty="0">
                <a:solidFill>
                  <a:srgbClr val="01A1DD"/>
                </a:solidFill>
                <a:latin typeface="Segoe UI Light" panose="020B0502040204020203" pitchFamily="34" charset="0"/>
                <a:ea typeface="Open Sans Light" panose="020B0306030504020204" pitchFamily="34" charset="0"/>
                <a:cs typeface="Segoe UI Light" panose="020B0502040204020203" pitchFamily="34" charset="0"/>
              </a:rPr>
              <a:t>Who are we?</a:t>
            </a:r>
          </a:p>
        </p:txBody>
      </p:sp>
      <p:sp>
        <p:nvSpPr>
          <p:cNvPr id="14" name="Subtitle 2"/>
          <p:cNvSpPr txBox="1">
            <a:spLocks/>
          </p:cNvSpPr>
          <p:nvPr/>
        </p:nvSpPr>
        <p:spPr>
          <a:xfrm>
            <a:off x="595740" y="1319271"/>
            <a:ext cx="6092274" cy="1973453"/>
          </a:xfrm>
          <a:prstGeom prst="rect">
            <a:avLst/>
          </a:prstGeom>
        </p:spPr>
        <p:txBody>
          <a:bodyPr vert="horz" lIns="121870" tIns="60935" rIns="121870" bIns="60935"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834" indent="-342834" defTabSz="914225"/>
            <a:r>
              <a:rPr lang="en-AU" sz="2399" b="1" dirty="0">
                <a:solidFill>
                  <a:prstClr val="black"/>
                </a:solidFill>
                <a:latin typeface="Segoe UI" panose="020B0502040204020203" pitchFamily="34" charset="0"/>
                <a:cs typeface="Segoe UI" panose="020B0502040204020203" pitchFamily="34" charset="0"/>
              </a:rPr>
              <a:t>Senior Software Engineer @</a:t>
            </a:r>
            <a:r>
              <a:rPr lang="en-AU" sz="2399" b="1" dirty="0" err="1">
                <a:solidFill>
                  <a:prstClr val="black"/>
                </a:solidFill>
                <a:latin typeface="Segoe UI" panose="020B0502040204020203" pitchFamily="34" charset="0"/>
                <a:cs typeface="Segoe UI" panose="020B0502040204020203" pitchFamily="34" charset="0"/>
              </a:rPr>
              <a:t>Devscope</a:t>
            </a:r>
            <a:endParaRPr lang="en-AU" sz="2399" b="1" dirty="0">
              <a:solidFill>
                <a:prstClr val="black"/>
              </a:solidFill>
              <a:latin typeface="Segoe UI" panose="020B0502040204020203" pitchFamily="34" charset="0"/>
              <a:cs typeface="Segoe UI" panose="020B0502040204020203" pitchFamily="34" charset="0"/>
            </a:endParaRPr>
          </a:p>
          <a:p>
            <a:pPr marL="342834" indent="-342834" defTabSz="914225"/>
            <a:r>
              <a:rPr lang="en-US" sz="2399" dirty="0">
                <a:solidFill>
                  <a:prstClr val="black"/>
                </a:solidFill>
                <a:latin typeface="Segoe UI" panose="020B0502040204020203" pitchFamily="34" charset="0"/>
                <a:cs typeface="Segoe UI" panose="020B0502040204020203" pitchFamily="34" charset="0"/>
                <a:hlinkClick r:id="rId3"/>
              </a:rPr>
              <a:t>sergio.azevedo@devscope.net</a:t>
            </a:r>
            <a:r>
              <a:rPr lang="en-US" sz="2399" dirty="0">
                <a:solidFill>
                  <a:prstClr val="black"/>
                </a:solidFill>
                <a:latin typeface="Segoe UI" panose="020B0502040204020203" pitchFamily="34" charset="0"/>
                <a:cs typeface="Segoe UI" panose="020B0502040204020203" pitchFamily="34" charset="0"/>
              </a:rPr>
              <a:t> </a:t>
            </a:r>
          </a:p>
          <a:p>
            <a:pPr marL="342834" indent="-342834" defTabSz="914225"/>
            <a:r>
              <a:rPr lang="en-US" sz="2399" dirty="0">
                <a:solidFill>
                  <a:prstClr val="black"/>
                </a:solidFill>
                <a:latin typeface="Segoe UI" panose="020B0502040204020203" pitchFamily="34" charset="0"/>
                <a:cs typeface="Segoe UI" panose="020B0502040204020203" pitchFamily="34" charset="0"/>
              </a:rPr>
              <a:t>linkedin.com/in/</a:t>
            </a:r>
            <a:r>
              <a:rPr lang="en-US" sz="2399" dirty="0" err="1">
                <a:solidFill>
                  <a:prstClr val="black"/>
                </a:solidFill>
                <a:latin typeface="Segoe UI" panose="020B0502040204020203" pitchFamily="34" charset="0"/>
                <a:cs typeface="Segoe UI" panose="020B0502040204020203" pitchFamily="34" charset="0"/>
              </a:rPr>
              <a:t>sltazevedo</a:t>
            </a:r>
            <a:endParaRPr lang="en-US" sz="2399" dirty="0">
              <a:solidFill>
                <a:prstClr val="black"/>
              </a:solidFill>
              <a:latin typeface="Segoe UI" panose="020B0502040204020203" pitchFamily="34" charset="0"/>
              <a:cs typeface="Segoe UI" panose="020B0502040204020203" pitchFamily="34" charset="0"/>
            </a:endParaRPr>
          </a:p>
          <a:p>
            <a:pPr marL="342834" indent="-342834" defTabSz="914225"/>
            <a:r>
              <a:rPr lang="en-US" sz="2399" dirty="0">
                <a:solidFill>
                  <a:prstClr val="black"/>
                </a:solidFill>
                <a:latin typeface="Segoe UI" panose="020B0502040204020203" pitchFamily="34" charset="0"/>
                <a:cs typeface="Segoe UI" panose="020B0502040204020203" pitchFamily="34" charset="0"/>
              </a:rPr>
              <a:t>@</a:t>
            </a:r>
            <a:r>
              <a:rPr lang="en-US" sz="2399" dirty="0" err="1">
                <a:solidFill>
                  <a:prstClr val="black"/>
                </a:solidFill>
                <a:latin typeface="Segoe UI" panose="020B0502040204020203" pitchFamily="34" charset="0"/>
                <a:cs typeface="Segoe UI" panose="020B0502040204020203" pitchFamily="34" charset="0"/>
              </a:rPr>
              <a:t>thylux</a:t>
            </a:r>
            <a:endParaRPr lang="en-US" sz="2399" dirty="0">
              <a:solidFill>
                <a:prstClr val="black"/>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522" y="5820700"/>
            <a:ext cx="2511330" cy="641566"/>
          </a:xfrm>
          <a:prstGeom prst="rect">
            <a:avLst/>
          </a:prstGeom>
        </p:spPr>
      </p:pic>
      <p:pic>
        <p:nvPicPr>
          <p:cNvPr id="16" name="Picture 15" descr="A person standing in front of a river&#10;&#10;Description generated with high confidence">
            <a:extLst>
              <a:ext uri="{FF2B5EF4-FFF2-40B4-BE49-F238E27FC236}">
                <a16:creationId xmlns:a16="http://schemas.microsoft.com/office/drawing/2014/main" id="{A53E8750-9D2B-45CA-841F-563BD560C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014" y="429781"/>
            <a:ext cx="5064387" cy="5292000"/>
          </a:xfrm>
          <a:prstGeom prst="rect">
            <a:avLst/>
          </a:prstGeom>
        </p:spPr>
      </p:pic>
    </p:spTree>
    <p:extLst>
      <p:ext uri="{BB962C8B-B14F-4D97-AF65-F5344CB8AC3E}">
        <p14:creationId xmlns:p14="http://schemas.microsoft.com/office/powerpoint/2010/main" val="381139122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CE7C2A-5FD3-49FD-8AD6-9B73CFC193E9}"/>
              </a:ext>
            </a:extLst>
          </p:cNvPr>
          <p:cNvSpPr/>
          <p:nvPr/>
        </p:nvSpPr>
        <p:spPr>
          <a:xfrm>
            <a:off x="5735718" y="1756134"/>
            <a:ext cx="5116103" cy="830997"/>
          </a:xfrm>
          <a:prstGeom prst="rect">
            <a:avLst/>
          </a:prstGeom>
        </p:spPr>
        <p:txBody>
          <a:bodyPr wrap="square">
            <a:spAutoFit/>
          </a:bodyPr>
          <a:lstStyle/>
          <a:p>
            <a:r>
              <a:rPr lang="en-US" sz="2400" b="1" dirty="0" err="1">
                <a:effectLst>
                  <a:outerShdw blurRad="38100" dist="38100" dir="2700000" algn="tl">
                    <a:srgbClr val="000000">
                      <a:alpha val="43137"/>
                    </a:srgbClr>
                  </a:outerShdw>
                </a:effectLst>
                <a:latin typeface="Segoe UI Light" pitchFamily="34" charset="0"/>
              </a:rPr>
              <a:t>Rua</a:t>
            </a:r>
            <a:r>
              <a:rPr lang="en-US" sz="2400" b="1" dirty="0">
                <a:effectLst>
                  <a:outerShdw blurRad="38100" dist="38100" dir="2700000" algn="tl">
                    <a:srgbClr val="000000">
                      <a:alpha val="43137"/>
                    </a:srgbClr>
                  </a:outerShdw>
                </a:effectLst>
                <a:latin typeface="Segoe UI Light" pitchFamily="34" charset="0"/>
              </a:rPr>
              <a:t> </a:t>
            </a:r>
            <a:r>
              <a:rPr lang="en-US" sz="2400" b="1" dirty="0" err="1">
                <a:effectLst>
                  <a:outerShdw blurRad="38100" dist="38100" dir="2700000" algn="tl">
                    <a:srgbClr val="000000">
                      <a:alpha val="43137"/>
                    </a:srgbClr>
                  </a:outerShdw>
                </a:effectLst>
                <a:latin typeface="Segoe UI Light" pitchFamily="34" charset="0"/>
              </a:rPr>
              <a:t>Passos</a:t>
            </a:r>
            <a:r>
              <a:rPr lang="en-US" sz="2400" b="1" dirty="0">
                <a:effectLst>
                  <a:outerShdw blurRad="38100" dist="38100" dir="2700000" algn="tl">
                    <a:srgbClr val="000000">
                      <a:alpha val="43137"/>
                    </a:srgbClr>
                  </a:outerShdw>
                </a:effectLst>
                <a:latin typeface="Segoe UI Light" pitchFamily="34" charset="0"/>
              </a:rPr>
              <a:t> Manuel Nº 223 – 3º Andar</a:t>
            </a:r>
          </a:p>
          <a:p>
            <a:r>
              <a:rPr lang="en-US" sz="2400" b="1" dirty="0">
                <a:effectLst>
                  <a:outerShdw blurRad="38100" dist="38100" dir="2700000" algn="tl">
                    <a:srgbClr val="000000">
                      <a:alpha val="43137"/>
                    </a:srgbClr>
                  </a:outerShdw>
                </a:effectLst>
                <a:latin typeface="Segoe UI Light" pitchFamily="34" charset="0"/>
              </a:rPr>
              <a:t>4000-385 Porto</a:t>
            </a:r>
          </a:p>
        </p:txBody>
      </p:sp>
      <p:sp>
        <p:nvSpPr>
          <p:cNvPr id="7" name="Rectangle 6">
            <a:extLst>
              <a:ext uri="{FF2B5EF4-FFF2-40B4-BE49-F238E27FC236}">
                <a16:creationId xmlns:a16="http://schemas.microsoft.com/office/drawing/2014/main" id="{258C8C39-857C-4C1F-AE68-A9EB6514298E}"/>
              </a:ext>
            </a:extLst>
          </p:cNvPr>
          <p:cNvSpPr/>
          <p:nvPr/>
        </p:nvSpPr>
        <p:spPr>
          <a:xfrm>
            <a:off x="5735717" y="2719307"/>
            <a:ext cx="5116103" cy="830997"/>
          </a:xfrm>
          <a:prstGeom prst="rect">
            <a:avLst/>
          </a:prstGeom>
        </p:spPr>
        <p:txBody>
          <a:bodyPr wrap="square">
            <a:spAutoFit/>
          </a:bodyPr>
          <a:lstStyle/>
          <a:p>
            <a:r>
              <a:rPr lang="en-US" sz="2400" b="1" dirty="0">
                <a:effectLst>
                  <a:outerShdw blurRad="38100" dist="38100" dir="2700000" algn="tl">
                    <a:srgbClr val="000000">
                      <a:alpha val="43137"/>
                    </a:srgbClr>
                  </a:outerShdw>
                </a:effectLst>
                <a:latin typeface="Segoe UI Light" pitchFamily="34" charset="0"/>
              </a:rPr>
              <a:t>T. +351 223 751 350/51</a:t>
            </a:r>
          </a:p>
          <a:p>
            <a:r>
              <a:rPr lang="en-US" sz="2400" b="1" dirty="0">
                <a:effectLst>
                  <a:outerShdw blurRad="38100" dist="38100" dir="2700000" algn="tl">
                    <a:srgbClr val="000000">
                      <a:alpha val="43137"/>
                    </a:srgbClr>
                  </a:outerShdw>
                </a:effectLst>
                <a:latin typeface="Segoe UI Light" pitchFamily="34" charset="0"/>
              </a:rPr>
              <a:t>F. +351 223 751 352</a:t>
            </a:r>
          </a:p>
        </p:txBody>
      </p:sp>
      <p:sp>
        <p:nvSpPr>
          <p:cNvPr id="8" name="Rectangle 7">
            <a:extLst>
              <a:ext uri="{FF2B5EF4-FFF2-40B4-BE49-F238E27FC236}">
                <a16:creationId xmlns:a16="http://schemas.microsoft.com/office/drawing/2014/main" id="{09D301AF-414A-498A-B7D6-2EBBD54369F6}"/>
              </a:ext>
            </a:extLst>
          </p:cNvPr>
          <p:cNvSpPr/>
          <p:nvPr/>
        </p:nvSpPr>
        <p:spPr>
          <a:xfrm>
            <a:off x="5735717" y="3682480"/>
            <a:ext cx="5116103" cy="830997"/>
          </a:xfrm>
          <a:prstGeom prst="rect">
            <a:avLst/>
          </a:prstGeom>
          <a:noFill/>
          <a:ln>
            <a:noFill/>
          </a:ln>
        </p:spPr>
        <p:txBody>
          <a:bodyPr wrap="square">
            <a:spAutoFit/>
          </a:bodyPr>
          <a:lstStyle/>
          <a:p>
            <a:r>
              <a:rPr lang="en-US" sz="2400" b="1" dirty="0">
                <a:effectLst>
                  <a:outerShdw blurRad="38100" dist="38100" dir="2700000" algn="tl">
                    <a:srgbClr val="000000">
                      <a:alpha val="43137"/>
                    </a:srgbClr>
                  </a:outerShdw>
                </a:effectLst>
                <a:latin typeface="Segoe UI Light" pitchFamily="34" charset="0"/>
              </a:rPr>
              <a:t>info@devscope.net</a:t>
            </a:r>
          </a:p>
          <a:p>
            <a:r>
              <a:rPr lang="en-US" sz="2400" b="1" dirty="0">
                <a:effectLst>
                  <a:outerShdw blurRad="38100" dist="38100" dir="2700000" algn="tl">
                    <a:srgbClr val="000000">
                      <a:alpha val="43137"/>
                    </a:srgbClr>
                  </a:outerShdw>
                </a:effectLst>
                <a:latin typeface="Segoe UI Light" pitchFamily="34" charset="0"/>
              </a:rPr>
              <a:t>www.devscope.net</a:t>
            </a:r>
          </a:p>
        </p:txBody>
      </p:sp>
      <p:pic>
        <p:nvPicPr>
          <p:cNvPr id="12" name="Picture 2" descr="https://intranet.devscope.net/operacional/marketing/Branding/Logotipo%20Devscope/devscope_square.png">
            <a:extLst>
              <a:ext uri="{FF2B5EF4-FFF2-40B4-BE49-F238E27FC236}">
                <a16:creationId xmlns:a16="http://schemas.microsoft.com/office/drawing/2014/main" id="{73BB6145-B0CA-484C-B3B9-9A717F0FA3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0739" y="1756134"/>
            <a:ext cx="2597493" cy="259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3" y="5807202"/>
            <a:ext cx="12187096" cy="86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8"/>
            <a:endParaRPr lang="en-AU" sz="2399">
              <a:solidFill>
                <a:prstClr val="white"/>
              </a:solidFill>
              <a:latin typeface="Segoe UI"/>
            </a:endParaRPr>
          </a:p>
        </p:txBody>
      </p:sp>
      <p:sp>
        <p:nvSpPr>
          <p:cNvPr id="12" name="Title 1"/>
          <p:cNvSpPr txBox="1">
            <a:spLocks/>
          </p:cNvSpPr>
          <p:nvPr/>
        </p:nvSpPr>
        <p:spPr>
          <a:xfrm>
            <a:off x="1393369" y="5636359"/>
            <a:ext cx="10359032" cy="1214409"/>
          </a:xfrm>
          <a:prstGeom prst="rect">
            <a:avLst/>
          </a:prstGeom>
        </p:spPr>
        <p:txBody>
          <a:bodyPr vert="horz" lIns="121870" tIns="60935" rIns="121870" bIns="6093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defTabSz="914225"/>
            <a:r>
              <a:rPr lang="en-AU" sz="2131" spc="-40" dirty="0">
                <a:solidFill>
                  <a:srgbClr val="01A1DD"/>
                </a:solidFill>
                <a:latin typeface="Questrial" panose="02000000000000000000" pitchFamily="2" charset="0"/>
              </a:rPr>
              <a:t>Rui Silva</a:t>
            </a:r>
          </a:p>
        </p:txBody>
      </p:sp>
      <p:sp>
        <p:nvSpPr>
          <p:cNvPr id="8" name="Title 1"/>
          <p:cNvSpPr txBox="1">
            <a:spLocks/>
          </p:cNvSpPr>
          <p:nvPr/>
        </p:nvSpPr>
        <p:spPr>
          <a:xfrm>
            <a:off x="595740" y="44822"/>
            <a:ext cx="10359032" cy="1616377"/>
          </a:xfrm>
          <a:prstGeom prst="rect">
            <a:avLst/>
          </a:prstGeom>
        </p:spPr>
        <p:txBody>
          <a:bodyPr vert="horz" lIns="121870" tIns="60935" rIns="121870" bIns="6093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914225"/>
            <a:r>
              <a:rPr lang="en-AU" sz="4799" spc="-40" dirty="0">
                <a:solidFill>
                  <a:srgbClr val="01A1DD"/>
                </a:solidFill>
                <a:latin typeface="Segoe UI Light" panose="020B0502040204020203" pitchFamily="34" charset="0"/>
                <a:ea typeface="Open Sans Light" panose="020B0306030504020204" pitchFamily="34" charset="0"/>
                <a:cs typeface="Segoe UI Light" panose="020B0502040204020203" pitchFamily="34" charset="0"/>
              </a:rPr>
              <a:t>Who are we?</a:t>
            </a:r>
          </a:p>
        </p:txBody>
      </p:sp>
      <p:sp>
        <p:nvSpPr>
          <p:cNvPr id="14" name="Subtitle 2"/>
          <p:cNvSpPr txBox="1">
            <a:spLocks/>
          </p:cNvSpPr>
          <p:nvPr/>
        </p:nvSpPr>
        <p:spPr>
          <a:xfrm>
            <a:off x="595740" y="1319271"/>
            <a:ext cx="5835540" cy="1973453"/>
          </a:xfrm>
          <a:prstGeom prst="rect">
            <a:avLst/>
          </a:prstGeom>
        </p:spPr>
        <p:txBody>
          <a:bodyPr vert="horz" lIns="121870" tIns="60935" rIns="121870" bIns="60935"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834" indent="-342834" defTabSz="914225"/>
            <a:r>
              <a:rPr lang="pt-PT" sz="2399" b="1" dirty="0">
                <a:solidFill>
                  <a:prstClr val="black"/>
                </a:solidFill>
              </a:rPr>
              <a:t>Web &amp; .</a:t>
            </a:r>
            <a:r>
              <a:rPr lang="pt-PT" sz="2399" b="1" dirty="0">
                <a:solidFill>
                  <a:prstClr val="black"/>
                </a:solidFill>
                <a:latin typeface="Segoe UI"/>
              </a:rPr>
              <a:t>Net Developer </a:t>
            </a:r>
            <a:r>
              <a:rPr lang="en-AU" sz="2399" b="1" dirty="0">
                <a:solidFill>
                  <a:prstClr val="black"/>
                </a:solidFill>
                <a:latin typeface="Segoe UI"/>
              </a:rPr>
              <a:t>@</a:t>
            </a:r>
            <a:r>
              <a:rPr lang="en-AU" sz="2399" b="1" dirty="0" err="1">
                <a:solidFill>
                  <a:prstClr val="black"/>
                </a:solidFill>
                <a:latin typeface="Segoe UI"/>
              </a:rPr>
              <a:t>Devscope</a:t>
            </a:r>
            <a:endParaRPr lang="en-AU" sz="2399" b="1" dirty="0">
              <a:solidFill>
                <a:prstClr val="black"/>
              </a:solidFill>
              <a:latin typeface="Segoe UI"/>
            </a:endParaRPr>
          </a:p>
          <a:p>
            <a:pPr marL="342834" indent="-342834" defTabSz="914225"/>
            <a:r>
              <a:rPr lang="en-US" sz="2399" dirty="0">
                <a:solidFill>
                  <a:prstClr val="black"/>
                </a:solidFill>
                <a:latin typeface="Segoe UI" panose="020B0502040204020203" pitchFamily="34" charset="0"/>
                <a:cs typeface="Segoe UI" panose="020B0502040204020203" pitchFamily="34" charset="0"/>
                <a:hlinkClick r:id="rId3"/>
              </a:rPr>
              <a:t>rui.silva@devscope.net</a:t>
            </a:r>
            <a:r>
              <a:rPr lang="en-US" sz="2399" dirty="0">
                <a:solidFill>
                  <a:prstClr val="black"/>
                </a:solidFill>
                <a:latin typeface="Segoe UI" panose="020B0502040204020203" pitchFamily="34" charset="0"/>
                <a:cs typeface="Segoe UI" panose="020B0502040204020203" pitchFamily="34" charset="0"/>
              </a:rPr>
              <a:t> </a:t>
            </a:r>
          </a:p>
          <a:p>
            <a:pPr marL="342834" indent="-342834" defTabSz="914225"/>
            <a:r>
              <a:rPr lang="en-US" sz="2399" dirty="0">
                <a:solidFill>
                  <a:prstClr val="black"/>
                </a:solidFill>
                <a:latin typeface="Segoe UI" panose="020B0502040204020203" pitchFamily="34" charset="0"/>
                <a:cs typeface="Segoe UI" panose="020B0502040204020203" pitchFamily="34" charset="0"/>
              </a:rPr>
              <a:t>linkedin.com/in/ruisilva450</a:t>
            </a:r>
          </a:p>
          <a:p>
            <a:pPr marL="342834" indent="-342834" defTabSz="914225"/>
            <a:r>
              <a:rPr lang="pt-PT" sz="2399" dirty="0">
                <a:solidFill>
                  <a:prstClr val="black"/>
                </a:solidFill>
                <a:latin typeface="Segoe UI" panose="020B0502040204020203" pitchFamily="34" charset="0"/>
                <a:cs typeface="Segoe UI" panose="020B0502040204020203" pitchFamily="34" charset="0"/>
              </a:rPr>
              <a:t>@ruisilva450</a:t>
            </a:r>
            <a:endParaRPr lang="en-US" sz="2399" dirty="0">
              <a:solidFill>
                <a:prstClr val="black"/>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522" y="5820700"/>
            <a:ext cx="2511330" cy="641566"/>
          </a:xfrm>
          <a:prstGeom prst="rect">
            <a:avLst/>
          </a:prstGeom>
        </p:spPr>
      </p:pic>
      <p:pic>
        <p:nvPicPr>
          <p:cNvPr id="5" name="Picture 4"/>
          <p:cNvPicPr>
            <a:picLocks noChangeAspect="1"/>
          </p:cNvPicPr>
          <p:nvPr/>
        </p:nvPicPr>
        <p:blipFill rotWithShape="1">
          <a:blip r:embed="rId5"/>
          <a:srcRect l="6097" r="6265"/>
          <a:stretch/>
        </p:blipFill>
        <p:spPr>
          <a:xfrm>
            <a:off x="6660740" y="407855"/>
            <a:ext cx="5082658" cy="5313926"/>
          </a:xfrm>
          <a:prstGeom prst="rect">
            <a:avLst/>
          </a:prstGeom>
        </p:spPr>
      </p:pic>
    </p:spTree>
    <p:extLst>
      <p:ext uri="{BB962C8B-B14F-4D97-AF65-F5344CB8AC3E}">
        <p14:creationId xmlns:p14="http://schemas.microsoft.com/office/powerpoint/2010/main" val="35600657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Introduction to Angular</a:t>
            </a:r>
          </a:p>
          <a:p>
            <a:r>
              <a:rPr lang="en-US" dirty="0"/>
              <a:t>Hands-on: a simple Angular CRUD (create, read, update, delete) application demonstrating components, services, forms and REST services will be created</a:t>
            </a:r>
          </a:p>
          <a:p>
            <a:endParaRPr lang="en-US" dirty="0"/>
          </a:p>
        </p:txBody>
      </p:sp>
    </p:spTree>
    <p:extLst>
      <p:ext uri="{BB962C8B-B14F-4D97-AF65-F5344CB8AC3E}">
        <p14:creationId xmlns:p14="http://schemas.microsoft.com/office/powerpoint/2010/main" val="2718515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Content Placeholder 2"/>
          <p:cNvSpPr>
            <a:spLocks noGrp="1"/>
          </p:cNvSpPr>
          <p:nvPr>
            <p:ph idx="1"/>
          </p:nvPr>
        </p:nvSpPr>
        <p:spPr/>
        <p:txBody>
          <a:bodyPr>
            <a:normAutofit/>
          </a:bodyPr>
          <a:lstStyle/>
          <a:p>
            <a:r>
              <a:rPr lang="en-US" dirty="0"/>
              <a:t>HTML/CSS/JS based Application Framework</a:t>
            </a:r>
          </a:p>
          <a:p>
            <a:r>
              <a:rPr lang="en-US" dirty="0"/>
              <a:t>Cross Platform – web application, desktop applications (Electron, ...) and native applications (Ionic, </a:t>
            </a:r>
            <a:r>
              <a:rPr lang="en-US" dirty="0" err="1"/>
              <a:t>NativeScript</a:t>
            </a:r>
            <a:r>
              <a:rPr lang="en-US" dirty="0"/>
              <a:t>, …)</a:t>
            </a:r>
          </a:p>
          <a:p>
            <a:r>
              <a:rPr lang="en-US" dirty="0"/>
              <a:t>Speed and Performance – code generation, tree shaking, code splitting</a:t>
            </a:r>
          </a:p>
          <a:p>
            <a:r>
              <a:rPr lang="en-US" dirty="0"/>
              <a:t>Productivity – templates, CLI, IDEs</a:t>
            </a:r>
          </a:p>
          <a:p>
            <a:r>
              <a:rPr lang="en-US" dirty="0"/>
              <a:t>Full Development Story – testing, animations, accessibility</a:t>
            </a:r>
          </a:p>
          <a:p>
            <a:r>
              <a:rPr lang="en-US" dirty="0"/>
              <a:t>Extensive Documentation - </a:t>
            </a:r>
            <a:r>
              <a:rPr lang="en-US" dirty="0">
                <a:hlinkClick r:id="rId3"/>
              </a:rPr>
              <a:t>https://angular.io/</a:t>
            </a:r>
            <a:endParaRPr lang="en-US" dirty="0"/>
          </a:p>
          <a:p>
            <a:endParaRPr lang="en-US" dirty="0"/>
          </a:p>
        </p:txBody>
      </p:sp>
    </p:spTree>
    <p:extLst>
      <p:ext uri="{BB962C8B-B14F-4D97-AF65-F5344CB8AC3E}">
        <p14:creationId xmlns:p14="http://schemas.microsoft.com/office/powerpoint/2010/main" val="12338055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a:t>
            </a:r>
          </a:p>
        </p:txBody>
      </p:sp>
      <p:sp>
        <p:nvSpPr>
          <p:cNvPr id="3" name="Content Placeholder 2"/>
          <p:cNvSpPr>
            <a:spLocks noGrp="1"/>
          </p:cNvSpPr>
          <p:nvPr>
            <p:ph idx="1"/>
          </p:nvPr>
        </p:nvSpPr>
        <p:spPr/>
        <p:txBody>
          <a:bodyPr>
            <a:normAutofit/>
          </a:bodyPr>
          <a:lstStyle/>
          <a:p>
            <a:r>
              <a:rPr lang="en-US" dirty="0"/>
              <a:t>Angular is more than a user interface (UI) library (such as React)</a:t>
            </a:r>
          </a:p>
          <a:p>
            <a:r>
              <a:rPr lang="en-US" dirty="0"/>
              <a:t>Angular is a complete framework for building the UI layer of many kinds of applications including web applications, desktop applications and even native applications</a:t>
            </a:r>
          </a:p>
          <a:p>
            <a:r>
              <a:rPr lang="en-US" dirty="0"/>
              <a:t>Angular organizes code through modules, provides UI widgets through components, formats data with pipes, manipulates the DOM through directives, provides access to REST services through the HTTP module, enhances HTML forms, application routing, etc…</a:t>
            </a:r>
          </a:p>
        </p:txBody>
      </p:sp>
    </p:spTree>
    <p:extLst>
      <p:ext uri="{BB962C8B-B14F-4D97-AF65-F5344CB8AC3E}">
        <p14:creationId xmlns:p14="http://schemas.microsoft.com/office/powerpoint/2010/main" val="20544785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Driven Development</a:t>
            </a:r>
          </a:p>
        </p:txBody>
      </p:sp>
      <p:sp>
        <p:nvSpPr>
          <p:cNvPr id="3" name="Content Placeholder 2"/>
          <p:cNvSpPr>
            <a:spLocks noGrp="1"/>
          </p:cNvSpPr>
          <p:nvPr>
            <p:ph idx="1"/>
          </p:nvPr>
        </p:nvSpPr>
        <p:spPr/>
        <p:txBody>
          <a:bodyPr>
            <a:normAutofit/>
          </a:bodyPr>
          <a:lstStyle/>
          <a:p>
            <a:r>
              <a:rPr lang="en-US" dirty="0"/>
              <a:t>The most important aspect of Angular is Component Driven Development</a:t>
            </a:r>
          </a:p>
          <a:p>
            <a:r>
              <a:rPr lang="en-US" dirty="0"/>
              <a:t>Components are a way to implement Separation of Concerns for frontend development</a:t>
            </a:r>
          </a:p>
          <a:p>
            <a:r>
              <a:rPr lang="en-US" dirty="0"/>
              <a:t>Understanding Component Driven Development is by far the most important part of learning Angular</a:t>
            </a:r>
          </a:p>
        </p:txBody>
      </p:sp>
    </p:spTree>
    <p:extLst>
      <p:ext uri="{BB962C8B-B14F-4D97-AF65-F5344CB8AC3E}">
        <p14:creationId xmlns:p14="http://schemas.microsoft.com/office/powerpoint/2010/main" val="3102660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a:xfrm>
            <a:off x="838200" y="1825625"/>
            <a:ext cx="5538216" cy="4351338"/>
          </a:xfrm>
        </p:spPr>
        <p:txBody>
          <a:bodyPr>
            <a:normAutofit/>
          </a:bodyPr>
          <a:lstStyle/>
          <a:p>
            <a:r>
              <a:rPr lang="en-US" dirty="0"/>
              <a:t>Visual Studio Code is among the most popular editors for coding JavaScript applications</a:t>
            </a:r>
          </a:p>
          <a:p>
            <a:r>
              <a:rPr lang="en-US" dirty="0"/>
              <a:t>VS Code itself is an Electron-based editor coded with Chromium and Node.js using HTML/CSS/JavaScript</a:t>
            </a:r>
          </a:p>
          <a:p>
            <a:r>
              <a:rPr lang="en-US" dirty="0"/>
              <a:t>VS Code is an open-source project</a:t>
            </a:r>
          </a:p>
          <a:p>
            <a:endParaRPr lang="en-US" dirty="0"/>
          </a:p>
        </p:txBody>
      </p:sp>
      <p:pic>
        <p:nvPicPr>
          <p:cNvPr id="4" name="Picture 3"/>
          <p:cNvPicPr>
            <a:picLocks noChangeAspect="1"/>
          </p:cNvPicPr>
          <p:nvPr/>
        </p:nvPicPr>
        <p:blipFill>
          <a:blip r:embed="rId3"/>
          <a:stretch>
            <a:fillRect/>
          </a:stretch>
        </p:blipFill>
        <p:spPr>
          <a:xfrm>
            <a:off x="6504495" y="1916461"/>
            <a:ext cx="4843011" cy="2772844"/>
          </a:xfrm>
          <a:prstGeom prst="rect">
            <a:avLst/>
          </a:prstGeom>
        </p:spPr>
      </p:pic>
      <p:sp>
        <p:nvSpPr>
          <p:cNvPr id="5" name="TextBox 4"/>
          <p:cNvSpPr txBox="1"/>
          <p:nvPr/>
        </p:nvSpPr>
        <p:spPr>
          <a:xfrm>
            <a:off x="6726936" y="4689305"/>
            <a:ext cx="4398127" cy="1261884"/>
          </a:xfrm>
          <a:prstGeom prst="rect">
            <a:avLst/>
          </a:prstGeom>
          <a:noFill/>
        </p:spPr>
        <p:txBody>
          <a:bodyPr wrap="none" rtlCol="0">
            <a:spAutoFit/>
          </a:bodyPr>
          <a:lstStyle/>
          <a:p>
            <a:pPr algn="ctr"/>
            <a:r>
              <a:rPr lang="en-US" sz="2800" dirty="0"/>
              <a:t>http://</a:t>
            </a:r>
            <a:r>
              <a:rPr lang="en-US" sz="2800" dirty="0" err="1"/>
              <a:t>code.visualstudio.com</a:t>
            </a:r>
            <a:br>
              <a:rPr lang="en-US" sz="2800" dirty="0"/>
            </a:br>
            <a:br>
              <a:rPr lang="en-US" sz="2800" dirty="0"/>
            </a:br>
            <a:r>
              <a:rPr lang="en-US" sz="2000" dirty="0"/>
              <a:t>(runs on Windows, </a:t>
            </a:r>
            <a:r>
              <a:rPr lang="en-US" sz="2000" dirty="0" err="1"/>
              <a:t>MacOS</a:t>
            </a:r>
            <a:r>
              <a:rPr lang="en-US" sz="2000" dirty="0"/>
              <a:t> &amp; Linux)</a:t>
            </a:r>
          </a:p>
        </p:txBody>
      </p:sp>
    </p:spTree>
    <p:extLst>
      <p:ext uri="{BB962C8B-B14F-4D97-AF65-F5344CB8AC3E}">
        <p14:creationId xmlns:p14="http://schemas.microsoft.com/office/powerpoint/2010/main" val="105902559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7961</TotalTime>
  <Words>2195</Words>
  <Application>Microsoft Office PowerPoint</Application>
  <PresentationFormat>Widescreen</PresentationFormat>
  <Paragraphs>202</Paragraphs>
  <Slides>30</Slides>
  <Notes>27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30</vt:i4>
      </vt:variant>
    </vt:vector>
  </HeadingPairs>
  <TitlesOfParts>
    <vt:vector size="45" baseType="lpstr">
      <vt:lpstr>Arial</vt:lpstr>
      <vt:lpstr>Calibri</vt:lpstr>
      <vt:lpstr>Calibri Light</vt:lpstr>
      <vt:lpstr>Calibri Regular</vt:lpstr>
      <vt:lpstr>Consolas</vt:lpstr>
      <vt:lpstr>Lucida Console</vt:lpstr>
      <vt:lpstr>Mangal</vt:lpstr>
      <vt:lpstr>Open Sans Light</vt:lpstr>
      <vt:lpstr>Questrial</vt:lpstr>
      <vt:lpstr>Segoe UI</vt:lpstr>
      <vt:lpstr>Segoe UI Light</vt:lpstr>
      <vt:lpstr>Segoe UI Semibold</vt:lpstr>
      <vt:lpstr>Wingdings</vt:lpstr>
      <vt:lpstr>1_MS1444_Windows Azure Template 16x9_r08a</vt:lpstr>
      <vt:lpstr>Office Theme</vt:lpstr>
      <vt:lpstr>Getting started with Angular 5 with Visual Studio Code</vt:lpstr>
      <vt:lpstr>PowerPoint Presentation</vt:lpstr>
      <vt:lpstr>PowerPoint Presentation</vt:lpstr>
      <vt:lpstr>PowerPoint Presentation</vt:lpstr>
      <vt:lpstr>Agenda</vt:lpstr>
      <vt:lpstr>What is Angular?</vt:lpstr>
      <vt:lpstr>Application Framework</vt:lpstr>
      <vt:lpstr>Component Driven Development</vt:lpstr>
      <vt:lpstr>Visual Studio Code</vt:lpstr>
      <vt:lpstr>Node.js and NPM</vt:lpstr>
      <vt:lpstr>Node.js and NPM</vt:lpstr>
      <vt:lpstr>TypeScript</vt:lpstr>
      <vt:lpstr>TypeScript</vt:lpstr>
      <vt:lpstr>SASS</vt:lpstr>
      <vt:lpstr>Architecture Overview</vt:lpstr>
      <vt:lpstr>Angular: Hello World!</vt:lpstr>
      <vt:lpstr>Two Module Systems</vt:lpstr>
      <vt:lpstr>ES2015 Modules</vt:lpstr>
      <vt:lpstr>ES2015 Modules</vt:lpstr>
      <vt:lpstr>Angular Modules</vt:lpstr>
      <vt:lpstr>Angular Components</vt:lpstr>
      <vt:lpstr>Composing Angular Components</vt:lpstr>
      <vt:lpstr>Composing Angular Components</vt:lpstr>
      <vt:lpstr>Angular Services</vt:lpstr>
      <vt:lpstr>Creating a Service</vt:lpstr>
      <vt:lpstr>Creating a Service</vt:lpstr>
      <vt:lpstr>Creating a Service</vt:lpstr>
      <vt:lpstr>Hands-on Labs</vt:lpstr>
      <vt:lpstr>Hands-on 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Sérgio Azevedo</cp:lastModifiedBy>
  <cp:revision>195</cp:revision>
  <dcterms:created xsi:type="dcterms:W3CDTF">2016-04-21T18:51:19Z</dcterms:created>
  <dcterms:modified xsi:type="dcterms:W3CDTF">2018-04-10T13:51:39Z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92e1f8-4bef-4919-a734-efd384ac6503_Enabled">
    <vt:lpwstr>True</vt:lpwstr>
  </property>
  <property fmtid="{D5CDD505-2E9C-101B-9397-08002B2CF9AE}" pid="3" name="MSIP_Label_e892e1f8-4bef-4919-a734-efd384ac6503_SiteId">
    <vt:lpwstr>09e251dc-5e87-48bf-b4d2-71b01adb984a</vt:lpwstr>
  </property>
  <property fmtid="{D5CDD505-2E9C-101B-9397-08002B2CF9AE}" pid="4" name="MSIP_Label_e892e1f8-4bef-4919-a734-efd384ac6503_Ref">
    <vt:lpwstr>https://api.informationprotection.azure.com/api/09e251dc-5e87-48bf-b4d2-71b01adb984a</vt:lpwstr>
  </property>
  <property fmtid="{D5CDD505-2E9C-101B-9397-08002B2CF9AE}" pid="5" name="MSIP_Label_e892e1f8-4bef-4919-a734-efd384ac6503_Owner">
    <vt:lpwstr>sergio.azevedo@devscope.net</vt:lpwstr>
  </property>
  <property fmtid="{D5CDD505-2E9C-101B-9397-08002B2CF9AE}" pid="6" name="MSIP_Label_e892e1f8-4bef-4919-a734-efd384ac6503_SetDate">
    <vt:lpwstr>2018-04-10T08:54:15.4947499+01:00</vt:lpwstr>
  </property>
  <property fmtid="{D5CDD505-2E9C-101B-9397-08002B2CF9AE}" pid="7" name="MSIP_Label_e892e1f8-4bef-4919-a734-efd384ac6503_Name">
    <vt:lpwstr>Public</vt:lpwstr>
  </property>
  <property fmtid="{D5CDD505-2E9C-101B-9397-08002B2CF9AE}" pid="8" name="MSIP_Label_e892e1f8-4bef-4919-a734-efd384ac6503_Application">
    <vt:lpwstr>Microsoft Azure Information Protection</vt:lpwstr>
  </property>
  <property fmtid="{D5CDD505-2E9C-101B-9397-08002B2CF9AE}" pid="9" name="MSIP_Label_e892e1f8-4bef-4919-a734-efd384ac6503_Extended_MSFT_Method">
    <vt:lpwstr>Automatic</vt:lpwstr>
  </property>
  <property fmtid="{D5CDD505-2E9C-101B-9397-08002B2CF9AE}" pid="10" name="Sensitivity">
    <vt:lpwstr>Public</vt:lpwstr>
  </property>
</Properties>
</file>