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0" r:id="rId1"/>
  </p:sldMasterIdLst>
  <p:sldIdLst>
    <p:sldId id="256" r:id="rId2"/>
    <p:sldId id="257" r:id="rId3"/>
    <p:sldId id="261" r:id="rId4"/>
    <p:sldId id="258" r:id="rId5"/>
    <p:sldId id="259" r:id="rId6"/>
    <p:sldId id="260"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02"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41B595-366B-43E2-A22E-EA6A78C03F06}"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847771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41B595-366B-43E2-A22E-EA6A78C03F06}"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289799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41B595-366B-43E2-A22E-EA6A78C03F06}"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2368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41B595-366B-43E2-A22E-EA6A78C03F06}"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392895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41B595-366B-43E2-A22E-EA6A78C03F06}"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379894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41B595-366B-43E2-A22E-EA6A78C03F06}"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941831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41B595-366B-43E2-A22E-EA6A78C03F06}"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091569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41B595-366B-43E2-A22E-EA6A78C03F06}"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95949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41B595-366B-43E2-A22E-EA6A78C03F06}"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466576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41B595-366B-43E2-A22E-EA6A78C03F06}"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888419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41B595-366B-43E2-A22E-EA6A78C03F06}" type="datetimeFigureOut">
              <a:rPr lang="en-US" smtClean="0"/>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616067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41B595-366B-43E2-A22E-EA6A78C03F06}" type="datetimeFigureOut">
              <a:rPr lang="en-US" smtClean="0"/>
              <a:t>7/25/2024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455654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41B595-366B-43E2-A22E-EA6A78C03F06}" type="datetimeFigureOut">
              <a:rPr lang="en-US" smtClean="0"/>
              <a:t>7/25/2024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763339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41B595-366B-43E2-A22E-EA6A78C03F06}" type="datetimeFigureOut">
              <a:rPr lang="en-US" smtClean="0"/>
              <a:t>7/25/2024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353044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41B595-366B-43E2-A22E-EA6A78C03F06}" type="datetimeFigureOut">
              <a:rPr lang="en-US" smtClean="0"/>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146791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41B595-366B-43E2-A22E-EA6A78C03F06}" type="datetimeFigureOut">
              <a:rPr lang="en-US" smtClean="0"/>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611010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41B595-366B-43E2-A22E-EA6A78C03F06}" type="datetimeFigureOut">
              <a:rPr lang="en-US" smtClean="0"/>
              <a:t>7/25/2024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62189695"/>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 id="2147483933" r:id="rId13"/>
    <p:sldLayoutId id="2147483934" r:id="rId14"/>
    <p:sldLayoutId id="2147483935" r:id="rId15"/>
    <p:sldLayoutId id="214748393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BB2D97D-2452-E2EA-8ACF-6E44218CEAF0}"/>
              </a:ext>
            </a:extLst>
          </p:cNvPr>
          <p:cNvSpPr txBox="1"/>
          <p:nvPr/>
        </p:nvSpPr>
        <p:spPr>
          <a:xfrm>
            <a:off x="294640" y="454286"/>
            <a:ext cx="11755120" cy="46692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pPr algn="ctr">
              <a:lnSpc>
                <a:spcPct val="107000"/>
              </a:lnSpc>
              <a:spcAft>
                <a:spcPts val="800"/>
              </a:spcAft>
            </a:pPr>
            <a:r>
              <a:rPr lang="en-US" sz="2500" b="1" kern="0" dirty="0">
                <a:solidFill>
                  <a:srgbClr val="000000"/>
                </a:solidFill>
                <a:effectLst/>
                <a:latin typeface="Tahoma" panose="020B0604030504040204" pitchFamily="34" charset="0"/>
                <a:ea typeface="Tahoma" panose="020B0604030504040204" pitchFamily="34" charset="0"/>
                <a:cs typeface="Tahoma" panose="020B0604030504040204" pitchFamily="34" charset="0"/>
              </a:rPr>
              <a:t>Project Title: </a:t>
            </a:r>
            <a:r>
              <a:rPr lang="en-US" sz="2500" b="1" kern="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DevSecOps</a:t>
            </a:r>
            <a:r>
              <a:rPr lang="en-US" sz="2500" b="1" kern="0" dirty="0">
                <a:solidFill>
                  <a:srgbClr val="000000"/>
                </a:solidFill>
                <a:effectLst/>
                <a:latin typeface="Tahoma" panose="020B0604030504040204" pitchFamily="34" charset="0"/>
                <a:ea typeface="Tahoma" panose="020B0604030504040204" pitchFamily="34" charset="0"/>
                <a:cs typeface="Tahoma" panose="020B0604030504040204" pitchFamily="34" charset="0"/>
              </a:rPr>
              <a:t> Pipeline Implementation for a COTS Product</a:t>
            </a:r>
            <a:endParaRPr lang="en-US" sz="2500" kern="100" dirty="0">
              <a:effectLst/>
              <a:latin typeface="Tahoma" panose="020B0604030504040204" pitchFamily="34" charset="0"/>
              <a:ea typeface="Tahoma" panose="020B0604030504040204" pitchFamily="34" charset="0"/>
              <a:cs typeface="Tahoma" panose="020B0604030504040204" pitchFamily="34" charset="0"/>
            </a:endParaRPr>
          </a:p>
        </p:txBody>
      </p:sp>
      <p:sp>
        <p:nvSpPr>
          <p:cNvPr id="8" name="Rectangle 7">
            <a:extLst>
              <a:ext uri="{FF2B5EF4-FFF2-40B4-BE49-F238E27FC236}">
                <a16:creationId xmlns:a16="http://schemas.microsoft.com/office/drawing/2014/main" id="{41575CAA-627D-DCF3-C0E0-358BEC395495}"/>
              </a:ext>
            </a:extLst>
          </p:cNvPr>
          <p:cNvSpPr/>
          <p:nvPr/>
        </p:nvSpPr>
        <p:spPr>
          <a:xfrm>
            <a:off x="2342407" y="1294547"/>
            <a:ext cx="7507184" cy="923330"/>
          </a:xfrm>
          <a:prstGeom prst="rect">
            <a:avLst/>
          </a:prstGeom>
          <a:noFill/>
        </p:spPr>
        <p:txBody>
          <a:bodyPr wrap="none" lIns="91440" tIns="45720" rIns="91440" bIns="45720">
            <a:spAutoFit/>
          </a:bodyPr>
          <a:lstStyle/>
          <a:p>
            <a:r>
              <a:rPr lang="en-US" sz="5400" dirty="0">
                <a:ln w="0"/>
                <a:solidFill>
                  <a:schemeClr val="accent1"/>
                </a:solidFill>
                <a:effectLst>
                  <a:outerShdw blurRad="38100" dist="25400" dir="5400000" algn="ctr" rotWithShape="0">
                    <a:srgbClr val="6E747A">
                      <a:alpha val="43000"/>
                    </a:srgbClr>
                  </a:outerShdw>
                </a:effectLst>
              </a:rPr>
              <a:t>0</a:t>
            </a:r>
            <a:r>
              <a:rPr lang="en-US" sz="5400" b="0" cap="none" spc="0" dirty="0">
                <a:ln w="0"/>
                <a:solidFill>
                  <a:schemeClr val="accent1"/>
                </a:solidFill>
                <a:effectLst>
                  <a:outerShdw blurRad="38100" dist="25400" dir="5400000" algn="ctr" rotWithShape="0">
                    <a:srgbClr val="6E747A">
                      <a:alpha val="43000"/>
                    </a:srgbClr>
                  </a:outerShdw>
                </a:effectLst>
              </a:rPr>
              <a:t>1 : SANDBOX Pipelines</a:t>
            </a:r>
          </a:p>
        </p:txBody>
      </p:sp>
      <p:sp>
        <p:nvSpPr>
          <p:cNvPr id="10" name="Rectangle 9">
            <a:extLst>
              <a:ext uri="{FF2B5EF4-FFF2-40B4-BE49-F238E27FC236}">
                <a16:creationId xmlns:a16="http://schemas.microsoft.com/office/drawing/2014/main" id="{C3EB5364-D789-0AFD-EA30-8E11E46BF9DB}"/>
              </a:ext>
            </a:extLst>
          </p:cNvPr>
          <p:cNvSpPr/>
          <p:nvPr/>
        </p:nvSpPr>
        <p:spPr>
          <a:xfrm>
            <a:off x="2342407" y="2334210"/>
            <a:ext cx="5309467" cy="923330"/>
          </a:xfrm>
          <a:prstGeom prst="rect">
            <a:avLst/>
          </a:prstGeom>
          <a:noFill/>
        </p:spPr>
        <p:txBody>
          <a:bodyPr wrap="none" lIns="91440" tIns="45720" rIns="91440" bIns="45720">
            <a:spAutoFit/>
          </a:bodyPr>
          <a:lstStyle/>
          <a:p>
            <a:r>
              <a:rPr lang="en-US" sz="5400" dirty="0">
                <a:ln w="0"/>
                <a:solidFill>
                  <a:schemeClr val="accent1"/>
                </a:solidFill>
                <a:effectLst>
                  <a:outerShdw blurRad="38100" dist="25400" dir="5400000" algn="ctr" rotWithShape="0">
                    <a:srgbClr val="6E747A">
                      <a:alpha val="43000"/>
                    </a:srgbClr>
                  </a:outerShdw>
                </a:effectLst>
              </a:rPr>
              <a:t>02</a:t>
            </a:r>
            <a:r>
              <a:rPr lang="en-US" sz="5400" b="0" cap="none" spc="0" dirty="0">
                <a:ln w="0"/>
                <a:solidFill>
                  <a:schemeClr val="accent1"/>
                </a:solidFill>
                <a:effectLst>
                  <a:outerShdw blurRad="38100" dist="25400" dir="5400000" algn="ctr" rotWithShape="0">
                    <a:srgbClr val="6E747A">
                      <a:alpha val="43000"/>
                    </a:srgbClr>
                  </a:outerShdw>
                </a:effectLst>
              </a:rPr>
              <a:t> : QA Pipelines</a:t>
            </a:r>
          </a:p>
        </p:txBody>
      </p:sp>
      <p:sp>
        <p:nvSpPr>
          <p:cNvPr id="12" name="Rectangle 11">
            <a:extLst>
              <a:ext uri="{FF2B5EF4-FFF2-40B4-BE49-F238E27FC236}">
                <a16:creationId xmlns:a16="http://schemas.microsoft.com/office/drawing/2014/main" id="{15A43343-F90A-34D8-E766-F81AAE7C048F}"/>
              </a:ext>
            </a:extLst>
          </p:cNvPr>
          <p:cNvSpPr/>
          <p:nvPr/>
        </p:nvSpPr>
        <p:spPr>
          <a:xfrm>
            <a:off x="2354031" y="3431476"/>
            <a:ext cx="7183377" cy="923330"/>
          </a:xfrm>
          <a:prstGeom prst="rect">
            <a:avLst/>
          </a:prstGeom>
          <a:noFill/>
        </p:spPr>
        <p:txBody>
          <a:bodyPr wrap="none" lIns="91440" tIns="45720" rIns="91440" bIns="45720">
            <a:spAutoFit/>
          </a:bodyPr>
          <a:lstStyle/>
          <a:p>
            <a:r>
              <a:rPr lang="en-US" sz="5400" dirty="0">
                <a:ln w="0"/>
                <a:solidFill>
                  <a:schemeClr val="accent1"/>
                </a:solidFill>
                <a:effectLst>
                  <a:outerShdw blurRad="38100" dist="25400" dir="5400000" algn="ctr" rotWithShape="0">
                    <a:srgbClr val="6E747A">
                      <a:alpha val="43000"/>
                    </a:srgbClr>
                  </a:outerShdw>
                </a:effectLst>
              </a:rPr>
              <a:t>03</a:t>
            </a:r>
            <a:r>
              <a:rPr lang="en-US" sz="5400" b="0" cap="none" spc="0" dirty="0">
                <a:ln w="0"/>
                <a:solidFill>
                  <a:schemeClr val="accent1"/>
                </a:solidFill>
                <a:effectLst>
                  <a:outerShdw blurRad="38100" dist="25400" dir="5400000" algn="ctr" rotWithShape="0">
                    <a:srgbClr val="6E747A">
                      <a:alpha val="43000"/>
                    </a:srgbClr>
                  </a:outerShdw>
                </a:effectLst>
              </a:rPr>
              <a:t> : STAGING Pipelines</a:t>
            </a:r>
          </a:p>
        </p:txBody>
      </p:sp>
      <p:sp>
        <p:nvSpPr>
          <p:cNvPr id="17" name="Rectangle 16">
            <a:extLst>
              <a:ext uri="{FF2B5EF4-FFF2-40B4-BE49-F238E27FC236}">
                <a16:creationId xmlns:a16="http://schemas.microsoft.com/office/drawing/2014/main" id="{0BF7DD1F-1C53-DA8A-0A9C-F000D15198E4}"/>
              </a:ext>
            </a:extLst>
          </p:cNvPr>
          <p:cNvSpPr/>
          <p:nvPr/>
        </p:nvSpPr>
        <p:spPr>
          <a:xfrm>
            <a:off x="2354031" y="4596105"/>
            <a:ext cx="8528297" cy="923330"/>
          </a:xfrm>
          <a:prstGeom prst="rect">
            <a:avLst/>
          </a:prstGeom>
          <a:noFill/>
        </p:spPr>
        <p:txBody>
          <a:bodyPr wrap="none" lIns="91440" tIns="45720" rIns="91440" bIns="45720">
            <a:spAutoFit/>
          </a:bodyPr>
          <a:lstStyle/>
          <a:p>
            <a:r>
              <a:rPr lang="en-US" sz="5400" dirty="0">
                <a:ln w="0"/>
                <a:solidFill>
                  <a:schemeClr val="accent1"/>
                </a:solidFill>
                <a:effectLst>
                  <a:outerShdw blurRad="38100" dist="25400" dir="5400000" algn="ctr" rotWithShape="0">
                    <a:srgbClr val="6E747A">
                      <a:alpha val="43000"/>
                    </a:srgbClr>
                  </a:outerShdw>
                </a:effectLst>
              </a:rPr>
              <a:t>04</a:t>
            </a:r>
            <a:r>
              <a:rPr lang="en-US" sz="5400" b="0" cap="none" spc="0" dirty="0">
                <a:ln w="0"/>
                <a:solidFill>
                  <a:schemeClr val="accent1"/>
                </a:solidFill>
                <a:effectLst>
                  <a:outerShdw blurRad="38100" dist="25400" dir="5400000" algn="ctr" rotWithShape="0">
                    <a:srgbClr val="6E747A">
                      <a:alpha val="43000"/>
                    </a:srgbClr>
                  </a:outerShdw>
                </a:effectLst>
              </a:rPr>
              <a:t> : PRODUCTION Pipelines</a:t>
            </a:r>
          </a:p>
        </p:txBody>
      </p:sp>
    </p:spTree>
    <p:extLst>
      <p:ext uri="{BB962C8B-B14F-4D97-AF65-F5344CB8AC3E}">
        <p14:creationId xmlns:p14="http://schemas.microsoft.com/office/powerpoint/2010/main" val="2054462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screenshot of a computer&#10;&#10;Description automatically generated">
            <a:extLst>
              <a:ext uri="{FF2B5EF4-FFF2-40B4-BE49-F238E27FC236}">
                <a16:creationId xmlns:a16="http://schemas.microsoft.com/office/drawing/2014/main" id="{64B2A70D-B69B-65F6-FAF2-C1B5B1F39C61}"/>
              </a:ext>
            </a:extLst>
          </p:cNvPr>
          <p:cNvPicPr>
            <a:picLocks noChangeAspect="1"/>
          </p:cNvPicPr>
          <p:nvPr/>
        </p:nvPicPr>
        <p:blipFill rotWithShape="1">
          <a:blip r:embed="rId2">
            <a:extLst>
              <a:ext uri="{28A0092B-C50C-407E-A947-70E740481C1C}">
                <a14:useLocalDpi xmlns:a14="http://schemas.microsoft.com/office/drawing/2010/main" val="0"/>
              </a:ext>
            </a:extLst>
          </a:blip>
          <a:srcRect b="12549"/>
          <a:stretch/>
        </p:blipFill>
        <p:spPr>
          <a:xfrm>
            <a:off x="670561" y="160496"/>
            <a:ext cx="10749280" cy="6537008"/>
          </a:xfrm>
          <a:prstGeom prst="rect">
            <a:avLst/>
          </a:prstGeom>
        </p:spPr>
      </p:pic>
    </p:spTree>
    <p:extLst>
      <p:ext uri="{BB962C8B-B14F-4D97-AF65-F5344CB8AC3E}">
        <p14:creationId xmlns:p14="http://schemas.microsoft.com/office/powerpoint/2010/main" val="2299152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B3F5F0-7C62-03D5-FF4B-EFD576A23C87}"/>
              </a:ext>
            </a:extLst>
          </p:cNvPr>
          <p:cNvSpPr txBox="1"/>
          <p:nvPr/>
        </p:nvSpPr>
        <p:spPr>
          <a:xfrm>
            <a:off x="589280" y="1055410"/>
            <a:ext cx="10820400" cy="5355312"/>
          </a:xfrm>
          <a:prstGeom prst="rect">
            <a:avLst/>
          </a:prstGeom>
          <a:noFill/>
        </p:spPr>
        <p:txBody>
          <a:bodyPr wrap="square">
            <a:spAutoFit/>
          </a:bodyPr>
          <a:lstStyle/>
          <a:p>
            <a:pPr algn="l"/>
            <a:r>
              <a:rPr lang="en-US" b="1" i="0" dirty="0">
                <a:solidFill>
                  <a:srgbClr val="000000"/>
                </a:solidFill>
                <a:effectLst/>
                <a:highlight>
                  <a:srgbClr val="FBFBFB"/>
                </a:highlight>
                <a:latin typeface="Trebuchet MS (Body)"/>
                <a:cs typeface="Times New Roman" panose="02020603050405020304" pitchFamily="18" charset="0"/>
              </a:rPr>
              <a:t>Process of  Testing:</a:t>
            </a:r>
          </a:p>
          <a:p>
            <a:pPr algn="l"/>
            <a:endParaRPr lang="en-US" b="1" i="0" dirty="0">
              <a:solidFill>
                <a:srgbClr val="000000"/>
              </a:solidFill>
              <a:effectLst/>
              <a:highlight>
                <a:srgbClr val="FBFBFB"/>
              </a:highlight>
              <a:latin typeface="Trebuchet MS (Body)"/>
              <a:cs typeface="Times New Roman" panose="02020603050405020304" pitchFamily="18" charset="0"/>
            </a:endParaRPr>
          </a:p>
          <a:p>
            <a:pPr algn="l">
              <a:buFont typeface="+mj-lt"/>
              <a:buAutoNum type="arabicPeriod"/>
            </a:pPr>
            <a:r>
              <a:rPr lang="en-US" b="1" i="0" dirty="0">
                <a:solidFill>
                  <a:srgbClr val="000000"/>
                </a:solidFill>
                <a:effectLst/>
                <a:highlight>
                  <a:srgbClr val="FBFBFB"/>
                </a:highlight>
                <a:latin typeface="Trebuchet MS (Body)"/>
                <a:cs typeface="Times New Roman" panose="02020603050405020304" pitchFamily="18" charset="0"/>
              </a:rPr>
              <a:t> Code Scanning</a:t>
            </a:r>
            <a:r>
              <a:rPr lang="en-US" b="0" i="0" dirty="0">
                <a:solidFill>
                  <a:srgbClr val="000000"/>
                </a:solidFill>
                <a:effectLst/>
                <a:highlight>
                  <a:srgbClr val="FBFBFB"/>
                </a:highlight>
                <a:latin typeface="Trebuchet MS (Body)"/>
                <a:cs typeface="Times New Roman" panose="02020603050405020304" pitchFamily="18" charset="0"/>
              </a:rPr>
              <a:t>:</a:t>
            </a:r>
            <a:endParaRPr lang="en-US" dirty="0">
              <a:solidFill>
                <a:srgbClr val="000000"/>
              </a:solidFill>
              <a:highlight>
                <a:srgbClr val="FBFBFB"/>
              </a:highlight>
              <a:latin typeface="Trebuchet MS (Body)"/>
              <a:cs typeface="Times New Roman" panose="02020603050405020304" pitchFamily="18" charset="0"/>
            </a:endParaRPr>
          </a:p>
          <a:p>
            <a:pPr lvl="1"/>
            <a:r>
              <a:rPr lang="en-US" dirty="0">
                <a:solidFill>
                  <a:srgbClr val="000000"/>
                </a:solidFill>
                <a:highlight>
                  <a:srgbClr val="FBFBFB"/>
                </a:highlight>
                <a:latin typeface="Trebuchet MS (Body)"/>
                <a:cs typeface="Times New Roman" panose="02020603050405020304" pitchFamily="18" charset="0"/>
              </a:rPr>
              <a:t>- </a:t>
            </a:r>
            <a:r>
              <a:rPr lang="en-US" b="0" i="0" dirty="0">
                <a:solidFill>
                  <a:srgbClr val="000000"/>
                </a:solidFill>
                <a:effectLst/>
                <a:highlight>
                  <a:srgbClr val="FBFBFB"/>
                </a:highlight>
                <a:latin typeface="Trebuchet MS (Body)"/>
                <a:cs typeface="Times New Roman" panose="02020603050405020304" pitchFamily="18" charset="0"/>
              </a:rPr>
              <a:t>The SCA tool scans the codebase and analyzes it against a set of predefined rules or patterns.</a:t>
            </a:r>
          </a:p>
          <a:p>
            <a:pPr algn="l">
              <a:buFont typeface="+mj-lt"/>
              <a:buAutoNum type="arabicPeriod"/>
            </a:pPr>
            <a:r>
              <a:rPr lang="en-US" b="1" i="0" dirty="0">
                <a:solidFill>
                  <a:srgbClr val="000000"/>
                </a:solidFill>
                <a:effectLst/>
                <a:highlight>
                  <a:srgbClr val="FBFBFB"/>
                </a:highlight>
                <a:latin typeface="Trebuchet MS (Body)"/>
                <a:cs typeface="Times New Roman" panose="02020603050405020304" pitchFamily="18" charset="0"/>
              </a:rPr>
              <a:t> Report Generation</a:t>
            </a:r>
            <a:r>
              <a:rPr lang="en-US" b="0" i="0" dirty="0">
                <a:solidFill>
                  <a:srgbClr val="000000"/>
                </a:solidFill>
                <a:effectLst/>
                <a:highlight>
                  <a:srgbClr val="FBFBFB"/>
                </a:highlight>
                <a:latin typeface="Trebuchet MS (Body)"/>
                <a:cs typeface="Times New Roman" panose="02020603050405020304" pitchFamily="18" charset="0"/>
              </a:rPr>
              <a:t>:</a:t>
            </a:r>
            <a:endParaRPr lang="en-US" dirty="0">
              <a:solidFill>
                <a:srgbClr val="000000"/>
              </a:solidFill>
              <a:highlight>
                <a:srgbClr val="FBFBFB"/>
              </a:highlight>
              <a:latin typeface="Trebuchet MS (Body)"/>
              <a:cs typeface="Times New Roman" panose="02020603050405020304" pitchFamily="18" charset="0"/>
            </a:endParaRPr>
          </a:p>
          <a:p>
            <a:pPr algn="l"/>
            <a:r>
              <a:rPr lang="en-US" b="0" i="0" dirty="0">
                <a:solidFill>
                  <a:srgbClr val="000000"/>
                </a:solidFill>
                <a:effectLst/>
                <a:highlight>
                  <a:srgbClr val="FBFBFB"/>
                </a:highlight>
                <a:latin typeface="Trebuchet MS (Body)"/>
                <a:cs typeface="Times New Roman" panose="02020603050405020304" pitchFamily="18" charset="0"/>
              </a:rPr>
              <a:t>       - Generates reports highlighting the identified issues, categorized by severity and type.</a:t>
            </a:r>
          </a:p>
          <a:p>
            <a:pPr algn="l"/>
            <a:r>
              <a:rPr lang="en-US" b="1" i="0" dirty="0">
                <a:solidFill>
                  <a:srgbClr val="000000"/>
                </a:solidFill>
                <a:effectLst/>
                <a:highlight>
                  <a:srgbClr val="FBFBFB"/>
                </a:highlight>
                <a:latin typeface="Trebuchet MS (Body)"/>
                <a:cs typeface="Times New Roman" panose="02020603050405020304" pitchFamily="18" charset="0"/>
              </a:rPr>
              <a:t>3. Remediation</a:t>
            </a:r>
            <a:r>
              <a:rPr lang="en-US" b="0" i="0" dirty="0">
                <a:solidFill>
                  <a:srgbClr val="000000"/>
                </a:solidFill>
                <a:effectLst/>
                <a:highlight>
                  <a:srgbClr val="FBFBFB"/>
                </a:highlight>
                <a:latin typeface="Trebuchet MS (Body)"/>
                <a:cs typeface="Times New Roman" panose="02020603050405020304" pitchFamily="18" charset="0"/>
              </a:rPr>
              <a:t>:</a:t>
            </a:r>
            <a:endParaRPr lang="en-US" dirty="0">
              <a:solidFill>
                <a:srgbClr val="000000"/>
              </a:solidFill>
              <a:highlight>
                <a:srgbClr val="FBFBFB"/>
              </a:highlight>
              <a:latin typeface="Trebuchet MS (Body)"/>
              <a:cs typeface="Times New Roman" panose="02020603050405020304" pitchFamily="18" charset="0"/>
            </a:endParaRPr>
          </a:p>
          <a:p>
            <a:pPr algn="l"/>
            <a:r>
              <a:rPr lang="en-US" b="0" i="0" dirty="0">
                <a:solidFill>
                  <a:srgbClr val="000000"/>
                </a:solidFill>
                <a:effectLst/>
                <a:highlight>
                  <a:srgbClr val="FBFBFB"/>
                </a:highlight>
                <a:latin typeface="Trebuchet MS (Body)"/>
                <a:cs typeface="Times New Roman" panose="02020603050405020304" pitchFamily="18" charset="0"/>
              </a:rPr>
              <a:t>       - Developers review the report, prioritize the issues based on severity, and fix the identified problems.</a:t>
            </a:r>
            <a:r>
              <a:rPr lang="en-US" dirty="0">
                <a:solidFill>
                  <a:srgbClr val="000000"/>
                </a:solidFill>
                <a:highlight>
                  <a:srgbClr val="FBFBFB"/>
                </a:highlight>
                <a:latin typeface="Trebuchet MS (Body)"/>
                <a:cs typeface="Times New Roman" panose="02020603050405020304" pitchFamily="18" charset="0"/>
              </a:rPr>
              <a:t>4.</a:t>
            </a:r>
            <a:r>
              <a:rPr lang="en-US" b="1" i="0" dirty="0">
                <a:solidFill>
                  <a:srgbClr val="000000"/>
                </a:solidFill>
                <a:effectLst/>
                <a:highlight>
                  <a:srgbClr val="FBFBFB"/>
                </a:highlight>
                <a:latin typeface="Trebuchet MS (Body)"/>
                <a:cs typeface="Times New Roman" panose="02020603050405020304" pitchFamily="18" charset="0"/>
              </a:rPr>
              <a:t>Re-4. 4. Scanning</a:t>
            </a:r>
            <a:r>
              <a:rPr lang="en-US" b="0" i="0" dirty="0">
                <a:solidFill>
                  <a:srgbClr val="000000"/>
                </a:solidFill>
                <a:effectLst/>
                <a:highlight>
                  <a:srgbClr val="FBFBFB"/>
                </a:highlight>
                <a:latin typeface="Trebuchet MS (Body)"/>
                <a:cs typeface="Times New Roman" panose="02020603050405020304" pitchFamily="18" charset="0"/>
              </a:rPr>
              <a:t>:</a:t>
            </a:r>
          </a:p>
          <a:p>
            <a:pPr marL="742950" lvl="1" indent="-285750" algn="l">
              <a:buFont typeface="Arial" panose="020B0604020202020204" pitchFamily="34" charset="0"/>
              <a:buChar char="•"/>
            </a:pPr>
            <a:r>
              <a:rPr lang="en-US" b="0" i="0" dirty="0">
                <a:solidFill>
                  <a:srgbClr val="000000"/>
                </a:solidFill>
                <a:effectLst/>
                <a:highlight>
                  <a:srgbClr val="FBFBFB"/>
                </a:highlight>
                <a:latin typeface="Trebuchet MS (Body)"/>
                <a:cs typeface="Times New Roman" panose="02020603050405020304" pitchFamily="18" charset="0"/>
              </a:rPr>
              <a:t>After remediation, the code is re-scanned to ensure that the issues have been resolved and no new issues have been introduced.</a:t>
            </a:r>
          </a:p>
          <a:p>
            <a:pPr lvl="1" algn="l"/>
            <a:endParaRPr lang="en-US" b="0" i="0" dirty="0">
              <a:solidFill>
                <a:srgbClr val="000000"/>
              </a:solidFill>
              <a:effectLst/>
              <a:highlight>
                <a:srgbClr val="FBFBFB"/>
              </a:highlight>
              <a:latin typeface="Trebuchet MS (Body)"/>
              <a:cs typeface="Times New Roman" panose="02020603050405020304" pitchFamily="18" charset="0"/>
            </a:endParaRPr>
          </a:p>
          <a:p>
            <a:pPr algn="l"/>
            <a:r>
              <a:rPr lang="en-US" b="0" i="0" dirty="0">
                <a:solidFill>
                  <a:srgbClr val="000000"/>
                </a:solidFill>
                <a:effectLst/>
                <a:highlight>
                  <a:srgbClr val="FBFBFB"/>
                </a:highlight>
                <a:latin typeface="Trebuchet MS (Body)"/>
                <a:cs typeface="Times New Roman" panose="02020603050405020304" pitchFamily="18" charset="0"/>
              </a:rPr>
              <a:t>SCA - Software Composition Testing Analysis</a:t>
            </a:r>
          </a:p>
          <a:p>
            <a:pPr algn="l"/>
            <a:r>
              <a:rPr lang="en-US" b="0" i="0" dirty="0">
                <a:solidFill>
                  <a:srgbClr val="000000"/>
                </a:solidFill>
                <a:effectLst/>
                <a:highlight>
                  <a:srgbClr val="FBFBFB"/>
                </a:highlight>
                <a:latin typeface="Trebuchet MS (Body)"/>
                <a:cs typeface="Times New Roman" panose="02020603050405020304" pitchFamily="18" charset="0"/>
              </a:rPr>
              <a:t>SAST - Static Analysis of Security Code Testing</a:t>
            </a:r>
          </a:p>
          <a:p>
            <a:pPr algn="l"/>
            <a:endParaRPr lang="en-US" dirty="0">
              <a:solidFill>
                <a:srgbClr val="000000"/>
              </a:solidFill>
              <a:highlight>
                <a:srgbClr val="FBFBFB"/>
              </a:highlight>
              <a:latin typeface="Trebuchet MS (Body)"/>
              <a:cs typeface="Times New Roman" panose="02020603050405020304" pitchFamily="18" charset="0"/>
            </a:endParaRPr>
          </a:p>
          <a:p>
            <a:pPr algn="l"/>
            <a:r>
              <a:rPr lang="en-US" b="1" i="0" dirty="0">
                <a:solidFill>
                  <a:srgbClr val="000000"/>
                </a:solidFill>
                <a:effectLst/>
                <a:highlight>
                  <a:srgbClr val="FBFBFB"/>
                </a:highlight>
                <a:latin typeface="Trebuchet MS (Body)"/>
                <a:cs typeface="Times New Roman" panose="02020603050405020304" pitchFamily="18" charset="0"/>
              </a:rPr>
              <a:t>Note:</a:t>
            </a:r>
          </a:p>
          <a:p>
            <a:pPr algn="l"/>
            <a:r>
              <a:rPr lang="en-US" b="0" i="0" dirty="0">
                <a:solidFill>
                  <a:srgbClr val="474747"/>
                </a:solidFill>
                <a:effectLst/>
                <a:highlight>
                  <a:srgbClr val="FFFFFF"/>
                </a:highlight>
                <a:latin typeface="Trebuchet MS (Body)"/>
                <a:cs typeface="Times New Roman" panose="02020603050405020304" pitchFamily="18" charset="0"/>
              </a:rPr>
              <a:t>Typically, DAST is done </a:t>
            </a:r>
            <a:r>
              <a:rPr lang="en-US" b="0" i="0" dirty="0">
                <a:solidFill>
                  <a:srgbClr val="040C28"/>
                </a:solidFill>
                <a:effectLst/>
                <a:highlight>
                  <a:srgbClr val="D3E3FD"/>
                </a:highlight>
                <a:latin typeface="Trebuchet MS (Body)"/>
                <a:cs typeface="Times New Roman" panose="02020603050405020304" pitchFamily="18" charset="0"/>
              </a:rPr>
              <a:t>after </a:t>
            </a:r>
            <a:r>
              <a:rPr lang="en-US" dirty="0">
                <a:solidFill>
                  <a:srgbClr val="040C28"/>
                </a:solidFill>
                <a:highlight>
                  <a:srgbClr val="D3E3FD"/>
                </a:highlight>
                <a:latin typeface="Trebuchet MS (Body)"/>
                <a:cs typeface="Times New Roman" panose="02020603050405020304" pitchFamily="18" charset="0"/>
              </a:rPr>
              <a:t>QA</a:t>
            </a:r>
            <a:r>
              <a:rPr lang="en-US" b="0" i="0" dirty="0">
                <a:solidFill>
                  <a:srgbClr val="474747"/>
                </a:solidFill>
                <a:effectLst/>
                <a:highlight>
                  <a:srgbClr val="FFFFFF"/>
                </a:highlight>
                <a:latin typeface="Trebuchet MS (Body)"/>
                <a:cs typeface="Times New Roman" panose="02020603050405020304" pitchFamily="18" charset="0"/>
              </a:rPr>
              <a:t> since it is emulating attacks on a running application; but we can make the decision to “Shift DAST left” (moving DAST earlier in the process of development) we will be able to detect vulnerabilities sooner, which saves time and money.</a:t>
            </a:r>
            <a:endParaRPr lang="en-US" b="0" i="0" dirty="0">
              <a:solidFill>
                <a:srgbClr val="000000"/>
              </a:solidFill>
              <a:effectLst/>
              <a:highlight>
                <a:srgbClr val="FBFBFB"/>
              </a:highlight>
              <a:latin typeface="Trebuchet MS (Body)"/>
              <a:cs typeface="Times New Roman" panose="02020603050405020304" pitchFamily="18" charset="0"/>
            </a:endParaRPr>
          </a:p>
        </p:txBody>
      </p:sp>
      <p:sp>
        <p:nvSpPr>
          <p:cNvPr id="6" name="TextBox 5">
            <a:extLst>
              <a:ext uri="{FF2B5EF4-FFF2-40B4-BE49-F238E27FC236}">
                <a16:creationId xmlns:a16="http://schemas.microsoft.com/office/drawing/2014/main" id="{E81C1125-71B7-EBE6-3EA9-4E50D546D1A6}"/>
              </a:ext>
            </a:extLst>
          </p:cNvPr>
          <p:cNvSpPr txBox="1"/>
          <p:nvPr/>
        </p:nvSpPr>
        <p:spPr>
          <a:xfrm>
            <a:off x="589280" y="132080"/>
            <a:ext cx="11277600" cy="923330"/>
          </a:xfrm>
          <a:prstGeom prst="rect">
            <a:avLst/>
          </a:prstGeom>
          <a:noFill/>
        </p:spPr>
        <p:txBody>
          <a:bodyPr wrap="square">
            <a:spAutoFit/>
          </a:bodyPr>
          <a:lstStyle/>
          <a:p>
            <a:pPr algn="ctr"/>
            <a:r>
              <a:rPr lang="en-US" b="1" i="0" dirty="0">
                <a:solidFill>
                  <a:schemeClr val="accent5">
                    <a:lumMod val="50000"/>
                  </a:schemeClr>
                </a:solidFill>
                <a:effectLst/>
                <a:highlight>
                  <a:srgbClr val="FBFBFB"/>
                </a:highlight>
                <a:latin typeface="Trebuchet MS (Body)"/>
              </a:rPr>
              <a:t>This CI/CD pipeline is to ensure that code quality and security checks are performed automatically during the build process. This integration allows for early detection of issues, reducing the cost and effort required to fix them.</a:t>
            </a:r>
            <a:endParaRPr lang="en-US" dirty="0">
              <a:solidFill>
                <a:schemeClr val="accent5">
                  <a:lumMod val="50000"/>
                </a:schemeClr>
              </a:solidFill>
              <a:latin typeface="Trebuchet MS (Body)"/>
            </a:endParaRPr>
          </a:p>
        </p:txBody>
      </p:sp>
    </p:spTree>
    <p:extLst>
      <p:ext uri="{BB962C8B-B14F-4D97-AF65-F5344CB8AC3E}">
        <p14:creationId xmlns:p14="http://schemas.microsoft.com/office/powerpoint/2010/main" val="3187885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4E73F2C-CA31-35C4-E723-F14209B6355E}"/>
              </a:ext>
            </a:extLst>
          </p:cNvPr>
          <p:cNvPicPr>
            <a:picLocks noChangeAspect="1"/>
          </p:cNvPicPr>
          <p:nvPr/>
        </p:nvPicPr>
        <p:blipFill rotWithShape="1">
          <a:blip r:embed="rId2">
            <a:extLst>
              <a:ext uri="{28A0092B-C50C-407E-A947-70E740481C1C}">
                <a14:useLocalDpi xmlns:a14="http://schemas.microsoft.com/office/drawing/2010/main" val="0"/>
              </a:ext>
            </a:extLst>
          </a:blip>
          <a:srcRect b="18064"/>
          <a:stretch/>
        </p:blipFill>
        <p:spPr>
          <a:xfrm>
            <a:off x="1026160" y="160286"/>
            <a:ext cx="9662160" cy="6537428"/>
          </a:xfrm>
          <a:prstGeom prst="rect">
            <a:avLst/>
          </a:prstGeom>
        </p:spPr>
      </p:pic>
    </p:spTree>
    <p:extLst>
      <p:ext uri="{BB962C8B-B14F-4D97-AF65-F5344CB8AC3E}">
        <p14:creationId xmlns:p14="http://schemas.microsoft.com/office/powerpoint/2010/main" val="1641855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EB77506-B913-985B-3262-0F3D920C5069}"/>
              </a:ext>
            </a:extLst>
          </p:cNvPr>
          <p:cNvSpPr txBox="1"/>
          <p:nvPr/>
        </p:nvSpPr>
        <p:spPr>
          <a:xfrm>
            <a:off x="212271" y="261997"/>
            <a:ext cx="11767457" cy="6247864"/>
          </a:xfrm>
          <a:prstGeom prst="rect">
            <a:avLst/>
          </a:prstGeom>
          <a:noFill/>
        </p:spPr>
        <p:txBody>
          <a:bodyPr wrap="square">
            <a:spAutoFit/>
          </a:bodyPr>
          <a:lstStyle/>
          <a:p>
            <a:pPr algn="ctr"/>
            <a:r>
              <a:rPr lang="en-US" sz="1600" b="1" i="0" dirty="0">
                <a:solidFill>
                  <a:schemeClr val="accent5">
                    <a:lumMod val="75000"/>
                  </a:schemeClr>
                </a:solidFill>
                <a:effectLst/>
                <a:highlight>
                  <a:srgbClr val="FBFBFB"/>
                </a:highlight>
                <a:latin typeface="Trebuchet MS (Body)"/>
              </a:rPr>
              <a:t>In this QA section, we incorporate several testing methodologies into the Jenkins pipeline to ensure a robust security posture for the application:</a:t>
            </a:r>
          </a:p>
          <a:p>
            <a:pPr algn="l">
              <a:buFont typeface="+mj-lt"/>
              <a:buAutoNum type="arabicPeriod"/>
            </a:pPr>
            <a:r>
              <a:rPr lang="en-US" sz="1600" b="1" i="0" dirty="0">
                <a:solidFill>
                  <a:srgbClr val="000000"/>
                </a:solidFill>
                <a:effectLst/>
                <a:highlight>
                  <a:srgbClr val="FBFBFB"/>
                </a:highlight>
                <a:latin typeface="Trebuchet MS (Body)"/>
                <a:cs typeface="Times New Roman" panose="02020603050405020304" pitchFamily="18" charset="0"/>
              </a:rPr>
              <a:t>Smoke Tests :</a:t>
            </a:r>
          </a:p>
          <a:p>
            <a:pPr marL="742950" lvl="1" indent="-285750" algn="l">
              <a:buFont typeface="+mj-lt"/>
              <a:buAutoNum type="arabicPeriod"/>
            </a:pPr>
            <a:r>
              <a:rPr lang="en-US" sz="1600" i="0" dirty="0">
                <a:solidFill>
                  <a:srgbClr val="000000"/>
                </a:solidFill>
                <a:effectLst/>
                <a:highlight>
                  <a:srgbClr val="FBFBFB"/>
                </a:highlight>
                <a:latin typeface="Trebuchet MS (Body)"/>
                <a:cs typeface="Times New Roman" panose="02020603050405020304" pitchFamily="18" charset="0"/>
              </a:rPr>
              <a:t>Purpose: Quickly verify if the application is stable enough for further testing.</a:t>
            </a:r>
          </a:p>
          <a:p>
            <a:pPr marL="742950" lvl="1" indent="-285750" algn="l">
              <a:buFont typeface="+mj-lt"/>
              <a:buAutoNum type="arabicPeriod"/>
            </a:pPr>
            <a:r>
              <a:rPr lang="en-US" sz="1600" i="0" dirty="0">
                <a:solidFill>
                  <a:srgbClr val="000000"/>
                </a:solidFill>
                <a:effectLst/>
                <a:highlight>
                  <a:srgbClr val="FBFBFB"/>
                </a:highlight>
                <a:latin typeface="Trebuchet MS (Body)"/>
                <a:cs typeface="Times New Roman" panose="02020603050405020304" pitchFamily="18" charset="0"/>
              </a:rPr>
              <a:t>Implementation: Create lightweight test scripts to perform basic checks of critical functionalities after deployment. Run these tests early in the pipeline to catch obvious issues before proceeding with more extensive testing.</a:t>
            </a:r>
          </a:p>
          <a:p>
            <a:pPr algn="l">
              <a:buFont typeface="+mj-lt"/>
              <a:buAutoNum type="arabicPeriod"/>
            </a:pPr>
            <a:r>
              <a:rPr lang="en-US" sz="1600" b="1" i="0" dirty="0">
                <a:solidFill>
                  <a:srgbClr val="000000"/>
                </a:solidFill>
                <a:effectLst/>
                <a:highlight>
                  <a:srgbClr val="FBFBFB"/>
                </a:highlight>
                <a:latin typeface="Trebuchet MS (Body)"/>
                <a:cs typeface="Times New Roman" panose="02020603050405020304" pitchFamily="18" charset="0"/>
              </a:rPr>
              <a:t>Automated Unit and Integration Testing :</a:t>
            </a:r>
          </a:p>
          <a:p>
            <a:pPr marL="742950" lvl="1" indent="-285750" algn="l">
              <a:buFont typeface="+mj-lt"/>
              <a:buAutoNum type="arabicPeriod"/>
            </a:pPr>
            <a:r>
              <a:rPr lang="en-US" sz="1600" i="0" dirty="0">
                <a:solidFill>
                  <a:srgbClr val="000000"/>
                </a:solidFill>
                <a:effectLst/>
                <a:highlight>
                  <a:srgbClr val="FBFBFB"/>
                </a:highlight>
                <a:latin typeface="Trebuchet MS (Body)"/>
                <a:cs typeface="Times New Roman" panose="02020603050405020304" pitchFamily="18" charset="0"/>
              </a:rPr>
              <a:t>Purpose: Validate individual components and their interactions to ensure they function correctly.</a:t>
            </a:r>
          </a:p>
          <a:p>
            <a:pPr marL="742950" lvl="1" indent="-285750" algn="l">
              <a:buFont typeface="+mj-lt"/>
              <a:buAutoNum type="arabicPeriod"/>
            </a:pPr>
            <a:r>
              <a:rPr lang="en-US" sz="1600" i="0" dirty="0">
                <a:solidFill>
                  <a:srgbClr val="000000"/>
                </a:solidFill>
                <a:effectLst/>
                <a:highlight>
                  <a:srgbClr val="FBFBFB"/>
                </a:highlight>
                <a:latin typeface="Trebuchet MS (Body)"/>
                <a:cs typeface="Times New Roman" panose="02020603050405020304" pitchFamily="18" charset="0"/>
              </a:rPr>
              <a:t>Unit Tests: Implement automated tests for each component of the application to verify that each unit of code performs as expected.</a:t>
            </a:r>
          </a:p>
          <a:p>
            <a:pPr marL="742950" lvl="1" indent="-285750" algn="l">
              <a:buFont typeface="+mj-lt"/>
              <a:buAutoNum type="arabicPeriod"/>
            </a:pPr>
            <a:r>
              <a:rPr lang="en-US" sz="1600" i="0" dirty="0">
                <a:solidFill>
                  <a:srgbClr val="000000"/>
                </a:solidFill>
                <a:effectLst/>
                <a:highlight>
                  <a:srgbClr val="FBFBFB"/>
                </a:highlight>
                <a:latin typeface="Trebuchet MS (Body)"/>
                <a:cs typeface="Times New Roman" panose="02020603050405020304" pitchFamily="18" charset="0"/>
              </a:rPr>
              <a:t>Integration Tests: Verify that different components of the application work together as intended. Run these tests after the unit tests to ensure interactions between components are functioning correctly.</a:t>
            </a:r>
          </a:p>
          <a:p>
            <a:pPr algn="l">
              <a:buFont typeface="+mj-lt"/>
              <a:buAutoNum type="arabicPeriod"/>
            </a:pPr>
            <a:r>
              <a:rPr lang="en-US" sz="1600" b="1" i="0" dirty="0">
                <a:solidFill>
                  <a:srgbClr val="000000"/>
                </a:solidFill>
                <a:effectLst/>
                <a:highlight>
                  <a:srgbClr val="FBFBFB"/>
                </a:highlight>
                <a:latin typeface="Trebuchet MS (Body)"/>
                <a:cs typeface="Times New Roman" panose="02020603050405020304" pitchFamily="18" charset="0"/>
              </a:rPr>
              <a:t>Basic Regression Testing :</a:t>
            </a:r>
          </a:p>
          <a:p>
            <a:pPr marL="742950" lvl="1" indent="-285750" algn="l">
              <a:buFont typeface="+mj-lt"/>
              <a:buAutoNum type="arabicPeriod"/>
            </a:pPr>
            <a:r>
              <a:rPr lang="en-US" sz="1600" i="0" dirty="0">
                <a:solidFill>
                  <a:srgbClr val="000000"/>
                </a:solidFill>
                <a:effectLst/>
                <a:highlight>
                  <a:srgbClr val="FBFBFB"/>
                </a:highlight>
                <a:latin typeface="Trebuchet MS (Body)"/>
                <a:cs typeface="Times New Roman" panose="02020603050405020304" pitchFamily="18" charset="0"/>
              </a:rPr>
              <a:t>Purpose: Ensure that new changes do not introduce regressions or break existing functionalities.</a:t>
            </a:r>
          </a:p>
          <a:p>
            <a:pPr marL="742950" lvl="1" indent="-285750" algn="l">
              <a:buFont typeface="+mj-lt"/>
              <a:buAutoNum type="arabicPeriod"/>
            </a:pPr>
            <a:r>
              <a:rPr lang="en-US" sz="1600" i="0" dirty="0">
                <a:solidFill>
                  <a:srgbClr val="000000"/>
                </a:solidFill>
                <a:effectLst/>
                <a:highlight>
                  <a:srgbClr val="FBFBFB"/>
                </a:highlight>
                <a:latin typeface="Trebuchet MS (Body)"/>
                <a:cs typeface="Times New Roman" panose="02020603050405020304" pitchFamily="18" charset="0"/>
              </a:rPr>
              <a:t>Implementation: Develop and execute a suite of tests that cover key functionalities and previously fixed issues. This helps verify that recent changes have not adversely affected existing features.</a:t>
            </a:r>
          </a:p>
          <a:p>
            <a:pPr algn="l">
              <a:buFont typeface="+mj-lt"/>
              <a:buAutoNum type="arabicPeriod"/>
            </a:pPr>
            <a:r>
              <a:rPr lang="en-US" sz="1600" b="1" i="0" dirty="0">
                <a:solidFill>
                  <a:srgbClr val="000000"/>
                </a:solidFill>
                <a:effectLst/>
                <a:highlight>
                  <a:srgbClr val="FBFBFB"/>
                </a:highlight>
                <a:latin typeface="Trebuchet MS (Body)"/>
                <a:cs typeface="Times New Roman" panose="02020603050405020304" pitchFamily="18" charset="0"/>
              </a:rPr>
              <a:t>Basic Security Scans/Testing :</a:t>
            </a:r>
          </a:p>
          <a:p>
            <a:pPr marL="742950" lvl="1" indent="-285750" algn="l">
              <a:buFont typeface="+mj-lt"/>
              <a:buAutoNum type="arabicPeriod"/>
            </a:pPr>
            <a:r>
              <a:rPr lang="en-US" sz="1600" i="0" dirty="0">
                <a:solidFill>
                  <a:srgbClr val="000000"/>
                </a:solidFill>
                <a:effectLst/>
                <a:highlight>
                  <a:srgbClr val="FBFBFB"/>
                </a:highlight>
                <a:latin typeface="Trebuchet MS (Body)"/>
                <a:cs typeface="Times New Roman" panose="02020603050405020304" pitchFamily="18" charset="0"/>
              </a:rPr>
              <a:t>Purpose: Identify vulnerabilities and security issues in the application before deployment.</a:t>
            </a:r>
          </a:p>
          <a:p>
            <a:pPr marL="742950" lvl="1" indent="-285750" algn="l">
              <a:buFont typeface="+mj-lt"/>
              <a:buAutoNum type="arabicPeriod"/>
            </a:pPr>
            <a:r>
              <a:rPr lang="en-US" sz="1600" i="0" dirty="0">
                <a:solidFill>
                  <a:srgbClr val="000000"/>
                </a:solidFill>
                <a:effectLst/>
                <a:highlight>
                  <a:srgbClr val="FBFBFB"/>
                </a:highlight>
                <a:latin typeface="Trebuchet MS (Body)"/>
                <a:cs typeface="Times New Roman" panose="02020603050405020304" pitchFamily="18" charset="0"/>
              </a:rPr>
              <a:t>Implementation: Incorporate basic security assessments such as static code analysis or simple vulnerability scans to catch common security issues early in the pipeline.</a:t>
            </a:r>
          </a:p>
          <a:p>
            <a:pPr algn="l">
              <a:buFont typeface="+mj-lt"/>
              <a:buAutoNum type="arabicPeriod"/>
            </a:pPr>
            <a:r>
              <a:rPr lang="en-US" sz="1600" b="1" i="0" dirty="0">
                <a:solidFill>
                  <a:srgbClr val="000000"/>
                </a:solidFill>
                <a:effectLst/>
                <a:highlight>
                  <a:srgbClr val="FBFBFB"/>
                </a:highlight>
                <a:latin typeface="Trebuchet MS (Body)"/>
                <a:cs typeface="Times New Roman" panose="02020603050405020304" pitchFamily="18" charset="0"/>
              </a:rPr>
              <a:t>Dynamic Application Security Testing (DAST) :</a:t>
            </a:r>
          </a:p>
          <a:p>
            <a:pPr marL="742950" lvl="1" indent="-285750" algn="l">
              <a:buFont typeface="+mj-lt"/>
              <a:buAutoNum type="arabicPeriod"/>
            </a:pPr>
            <a:r>
              <a:rPr lang="en-US" sz="1600" i="0" dirty="0">
                <a:solidFill>
                  <a:srgbClr val="000000"/>
                </a:solidFill>
                <a:effectLst/>
                <a:highlight>
                  <a:srgbClr val="FBFBFB"/>
                </a:highlight>
                <a:latin typeface="Trebuchet MS (Body)"/>
                <a:cs typeface="Times New Roman" panose="02020603050405020304" pitchFamily="18" charset="0"/>
              </a:rPr>
              <a:t>Purpose: Assess the application’s security by simulating attacks against a running instance.</a:t>
            </a:r>
          </a:p>
          <a:p>
            <a:pPr marL="742950" lvl="1" indent="-285750" algn="l">
              <a:buFont typeface="+mj-lt"/>
              <a:buAutoNum type="arabicPeriod"/>
            </a:pPr>
            <a:r>
              <a:rPr lang="en-US" sz="1600" i="0" dirty="0">
                <a:solidFill>
                  <a:srgbClr val="000000"/>
                </a:solidFill>
                <a:effectLst/>
                <a:highlight>
                  <a:srgbClr val="FBFBFB"/>
                </a:highlight>
                <a:latin typeface="Trebuchet MS (Body)"/>
                <a:cs typeface="Times New Roman" panose="02020603050405020304" pitchFamily="18" charset="0"/>
              </a:rPr>
              <a:t>Implementation: Use a DAST tool like OWASP ZAP to scan the deployed application in the staging environment. This helps identify vulnerabilities in real-time interactions and assess how the application handles potential security threats.</a:t>
            </a:r>
          </a:p>
        </p:txBody>
      </p:sp>
    </p:spTree>
    <p:extLst>
      <p:ext uri="{BB962C8B-B14F-4D97-AF65-F5344CB8AC3E}">
        <p14:creationId xmlns:p14="http://schemas.microsoft.com/office/powerpoint/2010/main" val="3609957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screenshot of a computer">
            <a:extLst>
              <a:ext uri="{FF2B5EF4-FFF2-40B4-BE49-F238E27FC236}">
                <a16:creationId xmlns:a16="http://schemas.microsoft.com/office/drawing/2014/main" id="{454A4A20-1132-3AFC-668C-2D0B4BE2DBD4}"/>
              </a:ext>
            </a:extLst>
          </p:cNvPr>
          <p:cNvPicPr>
            <a:picLocks noChangeAspect="1"/>
          </p:cNvPicPr>
          <p:nvPr/>
        </p:nvPicPr>
        <p:blipFill rotWithShape="1">
          <a:blip r:embed="rId2">
            <a:extLst>
              <a:ext uri="{28A0092B-C50C-407E-A947-70E740481C1C}">
                <a14:useLocalDpi xmlns:a14="http://schemas.microsoft.com/office/drawing/2010/main" val="0"/>
              </a:ext>
            </a:extLst>
          </a:blip>
          <a:srcRect b="17778"/>
          <a:stretch/>
        </p:blipFill>
        <p:spPr>
          <a:xfrm>
            <a:off x="436880" y="96520"/>
            <a:ext cx="10383519" cy="6664960"/>
          </a:xfrm>
          <a:prstGeom prst="rect">
            <a:avLst/>
          </a:prstGeom>
        </p:spPr>
      </p:pic>
    </p:spTree>
    <p:extLst>
      <p:ext uri="{BB962C8B-B14F-4D97-AF65-F5344CB8AC3E}">
        <p14:creationId xmlns:p14="http://schemas.microsoft.com/office/powerpoint/2010/main" val="3559708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DD182B-5334-CE45-FABB-604C1ED2972C}"/>
              </a:ext>
            </a:extLst>
          </p:cNvPr>
          <p:cNvSpPr txBox="1"/>
          <p:nvPr/>
        </p:nvSpPr>
        <p:spPr>
          <a:xfrm>
            <a:off x="304800" y="197346"/>
            <a:ext cx="11501120" cy="6463308"/>
          </a:xfrm>
          <a:prstGeom prst="rect">
            <a:avLst/>
          </a:prstGeom>
          <a:noFill/>
        </p:spPr>
        <p:txBody>
          <a:bodyPr wrap="square">
            <a:spAutoFit/>
          </a:bodyPr>
          <a:lstStyle/>
          <a:p>
            <a:r>
              <a:rPr lang="en-US" sz="1600" b="1" dirty="0">
                <a:solidFill>
                  <a:schemeClr val="accent5">
                    <a:lumMod val="75000"/>
                  </a:schemeClr>
                </a:solidFill>
                <a:highlight>
                  <a:srgbClr val="FBFBFB"/>
                </a:highlight>
                <a:latin typeface="Trebuchet MS (Body)"/>
              </a:rPr>
              <a:t>Staging tests are a suite of tests run in the staging environment to validate that the application works as expected before it is deployed to production. These tests typically include a mix of functional, performance, and regression tests to ensure that the new version of the application behaves correctly and meets the required quality standards. Here are some common types of tests that might be included in staging tests:</a:t>
            </a:r>
          </a:p>
          <a:p>
            <a:endParaRPr lang="en-US" dirty="0">
              <a:solidFill>
                <a:schemeClr val="accent4">
                  <a:lumMod val="50000"/>
                </a:schemeClr>
              </a:solidFill>
              <a:latin typeface="Trebuchet MS (Body)"/>
              <a:cs typeface="Times New Roman" panose="02020603050405020304" pitchFamily="18" charset="0"/>
            </a:endParaRPr>
          </a:p>
          <a:p>
            <a:pPr>
              <a:buFont typeface="+mj-lt"/>
              <a:buAutoNum type="arabicPeriod"/>
            </a:pPr>
            <a:r>
              <a:rPr lang="en-US" b="1" dirty="0">
                <a:latin typeface="Trebuchet MS (Body)"/>
                <a:cs typeface="Times New Roman" panose="02020603050405020304" pitchFamily="18" charset="0"/>
              </a:rPr>
              <a:t>Functional Tests</a:t>
            </a:r>
            <a:r>
              <a:rPr lang="en-US" dirty="0">
                <a:latin typeface="Trebuchet MS (Body)"/>
                <a:cs typeface="Times New Roman" panose="02020603050405020304" pitchFamily="18" charset="0"/>
              </a:rPr>
              <a:t>: These tests verify that the application's features work as intended. They often include user interface tests, API tests, and end-to-end tests.</a:t>
            </a:r>
          </a:p>
          <a:p>
            <a:pPr>
              <a:buFont typeface="+mj-lt"/>
              <a:buAutoNum type="arabicPeriod"/>
            </a:pPr>
            <a:endParaRPr lang="en-US" dirty="0">
              <a:latin typeface="Trebuchet MS (Body)"/>
              <a:cs typeface="Times New Roman" panose="02020603050405020304" pitchFamily="18" charset="0"/>
            </a:endParaRPr>
          </a:p>
          <a:p>
            <a:pPr>
              <a:buFont typeface="+mj-lt"/>
              <a:buAutoNum type="arabicPeriod"/>
            </a:pPr>
            <a:r>
              <a:rPr lang="en-US" b="1" dirty="0">
                <a:latin typeface="Trebuchet MS (Body)"/>
                <a:cs typeface="Times New Roman" panose="02020603050405020304" pitchFamily="18" charset="0"/>
              </a:rPr>
              <a:t>Regression Tests</a:t>
            </a:r>
            <a:r>
              <a:rPr lang="en-US" dirty="0">
                <a:latin typeface="Trebuchet MS (Body)"/>
                <a:cs typeface="Times New Roman" panose="02020603050405020304" pitchFamily="18" charset="0"/>
              </a:rPr>
              <a:t>: These tests ensure that new changes have not introduced any regressions (i.e., bugs that break previously working functionality). They typically run the entire suite of automated tests that have been accumulated over time.</a:t>
            </a:r>
          </a:p>
          <a:p>
            <a:pPr>
              <a:buFont typeface="+mj-lt"/>
              <a:buAutoNum type="arabicPeriod"/>
            </a:pPr>
            <a:endParaRPr lang="en-US" dirty="0">
              <a:latin typeface="Trebuchet MS (Body)"/>
              <a:cs typeface="Times New Roman" panose="02020603050405020304" pitchFamily="18" charset="0"/>
            </a:endParaRPr>
          </a:p>
          <a:p>
            <a:pPr>
              <a:buFont typeface="+mj-lt"/>
              <a:buAutoNum type="arabicPeriod"/>
            </a:pPr>
            <a:r>
              <a:rPr lang="en-US" b="1" dirty="0">
                <a:latin typeface="Trebuchet MS (Body)"/>
                <a:cs typeface="Times New Roman" panose="02020603050405020304" pitchFamily="18" charset="0"/>
              </a:rPr>
              <a:t>Performance Tests</a:t>
            </a:r>
            <a:r>
              <a:rPr lang="en-US" dirty="0">
                <a:latin typeface="Trebuchet MS (Body)"/>
                <a:cs typeface="Times New Roman" panose="02020603050405020304" pitchFamily="18" charset="0"/>
              </a:rPr>
              <a:t>: These tests assess the application's performance under various conditions. They might include load tests, stress tests, and scalability tests to ensure the application can handle the expected load.</a:t>
            </a:r>
          </a:p>
          <a:p>
            <a:pPr>
              <a:buFont typeface="+mj-lt"/>
              <a:buAutoNum type="arabicPeriod"/>
            </a:pPr>
            <a:endParaRPr lang="en-US" dirty="0">
              <a:latin typeface="Trebuchet MS (Body)"/>
              <a:cs typeface="Times New Roman" panose="02020603050405020304" pitchFamily="18" charset="0"/>
            </a:endParaRPr>
          </a:p>
          <a:p>
            <a:pPr>
              <a:buFont typeface="+mj-lt"/>
              <a:buAutoNum type="arabicPeriod"/>
            </a:pPr>
            <a:r>
              <a:rPr lang="en-US" b="1" dirty="0">
                <a:latin typeface="Trebuchet MS (Body)"/>
                <a:cs typeface="Times New Roman" panose="02020603050405020304" pitchFamily="18" charset="0"/>
              </a:rPr>
              <a:t>Integration Tests</a:t>
            </a:r>
            <a:r>
              <a:rPr lang="en-US" dirty="0">
                <a:latin typeface="Trebuchet MS (Body)"/>
                <a:cs typeface="Times New Roman" panose="02020603050405020304" pitchFamily="18" charset="0"/>
              </a:rPr>
              <a:t>: These tests verify that different modules or services within the application interact correctly. They ensure that the integration points between various components work as expected.</a:t>
            </a:r>
          </a:p>
          <a:p>
            <a:pPr>
              <a:buFont typeface="+mj-lt"/>
              <a:buAutoNum type="arabicPeriod"/>
            </a:pPr>
            <a:endParaRPr lang="en-US" dirty="0">
              <a:latin typeface="Trebuchet MS (Body)"/>
              <a:cs typeface="Times New Roman" panose="02020603050405020304" pitchFamily="18" charset="0"/>
            </a:endParaRPr>
          </a:p>
          <a:p>
            <a:pPr>
              <a:buFont typeface="+mj-lt"/>
              <a:buAutoNum type="arabicPeriod"/>
            </a:pPr>
            <a:r>
              <a:rPr lang="en-US" b="1" dirty="0">
                <a:latin typeface="Trebuchet MS (Body)"/>
                <a:cs typeface="Times New Roman" panose="02020603050405020304" pitchFamily="18" charset="0"/>
              </a:rPr>
              <a:t>User Acceptance Tests (UAT)</a:t>
            </a:r>
            <a:r>
              <a:rPr lang="en-US" dirty="0">
                <a:latin typeface="Trebuchet MS (Body)"/>
                <a:cs typeface="Times New Roman" panose="02020603050405020304" pitchFamily="18" charset="0"/>
              </a:rPr>
              <a:t>: These tests are often performed by end-users or stakeholders to validate that the application meets their requirements and works as expected in real-world scenarios.</a:t>
            </a:r>
          </a:p>
          <a:p>
            <a:pPr>
              <a:buFont typeface="+mj-lt"/>
              <a:buAutoNum type="arabicPeriod"/>
            </a:pPr>
            <a:endParaRPr lang="en-US" dirty="0">
              <a:latin typeface="Trebuchet MS (Body)"/>
              <a:cs typeface="Times New Roman" panose="02020603050405020304" pitchFamily="18" charset="0"/>
            </a:endParaRPr>
          </a:p>
          <a:p>
            <a:pPr>
              <a:buFont typeface="+mj-lt"/>
              <a:buAutoNum type="arabicPeriod"/>
            </a:pPr>
            <a:r>
              <a:rPr lang="en-US" b="1" dirty="0">
                <a:latin typeface="Trebuchet MS (Body)"/>
                <a:cs typeface="Times New Roman" panose="02020603050405020304" pitchFamily="18" charset="0"/>
              </a:rPr>
              <a:t>Security Tests</a:t>
            </a:r>
            <a:r>
              <a:rPr lang="en-US" dirty="0">
                <a:latin typeface="Trebuchet MS (Body)"/>
                <a:cs typeface="Times New Roman" panose="02020603050405020304" pitchFamily="18" charset="0"/>
              </a:rPr>
              <a:t>: These tests check for vulnerabilities and ensure that the application is secure. They might include penetration testing, vulnerability scanning, and other security assessments.</a:t>
            </a:r>
          </a:p>
        </p:txBody>
      </p:sp>
    </p:spTree>
    <p:extLst>
      <p:ext uri="{BB962C8B-B14F-4D97-AF65-F5344CB8AC3E}">
        <p14:creationId xmlns:p14="http://schemas.microsoft.com/office/powerpoint/2010/main" val="2151274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screenshot of a computer">
            <a:extLst>
              <a:ext uri="{FF2B5EF4-FFF2-40B4-BE49-F238E27FC236}">
                <a16:creationId xmlns:a16="http://schemas.microsoft.com/office/drawing/2014/main" id="{A7309571-9823-AB03-87D3-910BE1775D7E}"/>
              </a:ext>
            </a:extLst>
          </p:cNvPr>
          <p:cNvPicPr>
            <a:picLocks noChangeAspect="1"/>
          </p:cNvPicPr>
          <p:nvPr/>
        </p:nvPicPr>
        <p:blipFill rotWithShape="1">
          <a:blip r:embed="rId2">
            <a:extLst>
              <a:ext uri="{28A0092B-C50C-407E-A947-70E740481C1C}">
                <a14:useLocalDpi xmlns:a14="http://schemas.microsoft.com/office/drawing/2010/main" val="0"/>
              </a:ext>
            </a:extLst>
          </a:blip>
          <a:srcRect b="17147"/>
          <a:stretch/>
        </p:blipFill>
        <p:spPr>
          <a:xfrm>
            <a:off x="406400" y="0"/>
            <a:ext cx="10627360" cy="6858000"/>
          </a:xfrm>
          <a:prstGeom prst="rect">
            <a:avLst/>
          </a:prstGeom>
        </p:spPr>
      </p:pic>
    </p:spTree>
    <p:extLst>
      <p:ext uri="{BB962C8B-B14F-4D97-AF65-F5344CB8AC3E}">
        <p14:creationId xmlns:p14="http://schemas.microsoft.com/office/powerpoint/2010/main" val="3820863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2018EA-F7C1-8F5E-34ED-44BE90AEE79F}"/>
              </a:ext>
            </a:extLst>
          </p:cNvPr>
          <p:cNvSpPr txBox="1"/>
          <p:nvPr/>
        </p:nvSpPr>
        <p:spPr>
          <a:xfrm>
            <a:off x="589280" y="371128"/>
            <a:ext cx="11348720" cy="5355312"/>
          </a:xfrm>
          <a:prstGeom prst="rect">
            <a:avLst/>
          </a:prstGeom>
          <a:noFill/>
        </p:spPr>
        <p:txBody>
          <a:bodyPr wrap="square">
            <a:spAutoFit/>
          </a:bodyPr>
          <a:lstStyle/>
          <a:p>
            <a:r>
              <a:rPr lang="en-US" b="1" dirty="0">
                <a:solidFill>
                  <a:srgbClr val="0070C0"/>
                </a:solidFill>
              </a:rPr>
              <a:t>For Production the recommended Strategy: </a:t>
            </a:r>
            <a:r>
              <a:rPr lang="en-US" b="1">
                <a:solidFill>
                  <a:srgbClr val="0070C0"/>
                </a:solidFill>
              </a:rPr>
              <a:t>Blue-Green Deployment </a:t>
            </a:r>
            <a:r>
              <a:rPr lang="en-US" b="1" dirty="0">
                <a:solidFill>
                  <a:srgbClr val="0070C0"/>
                </a:solidFill>
              </a:rPr>
              <a:t>:</a:t>
            </a:r>
          </a:p>
          <a:p>
            <a:endParaRPr lang="en-US" b="1" dirty="0">
              <a:solidFill>
                <a:srgbClr val="0070C0"/>
              </a:solidFill>
            </a:endParaRPr>
          </a:p>
          <a:p>
            <a:r>
              <a:rPr lang="en-US" b="1" dirty="0">
                <a:solidFill>
                  <a:srgbClr val="0070C0"/>
                </a:solidFill>
              </a:rPr>
              <a:t>Overview: </a:t>
            </a:r>
          </a:p>
          <a:p>
            <a:endParaRPr lang="en-US" dirty="0">
              <a:solidFill>
                <a:srgbClr val="0070C0"/>
              </a:solidFill>
            </a:endParaRPr>
          </a:p>
          <a:p>
            <a:pPr>
              <a:buFont typeface="Arial" panose="020B0604020202020204" pitchFamily="34" charset="0"/>
              <a:buChar char="•"/>
            </a:pPr>
            <a:r>
              <a:rPr lang="en-US" b="1" dirty="0"/>
              <a:t>  Blue-Green Deployment</a:t>
            </a:r>
            <a:r>
              <a:rPr lang="en-US" dirty="0"/>
              <a:t> helps release new versions of applications smoothly and with minimal downtime.</a:t>
            </a:r>
          </a:p>
          <a:p>
            <a:pPr>
              <a:buFont typeface="Arial" panose="020B0604020202020204" pitchFamily="34" charset="0"/>
              <a:buChar char="•"/>
            </a:pPr>
            <a:endParaRPr lang="en-US" dirty="0"/>
          </a:p>
          <a:p>
            <a:pPr indent="355600">
              <a:buFont typeface="+mj-lt"/>
              <a:buAutoNum type="arabicPeriod"/>
            </a:pPr>
            <a:r>
              <a:rPr lang="en-US" b="1" dirty="0"/>
              <a:t>Blue Environment:</a:t>
            </a:r>
            <a:r>
              <a:rPr lang="en-US" dirty="0"/>
              <a:t> The current version of your application that's live and handling all user traffic.</a:t>
            </a:r>
          </a:p>
          <a:p>
            <a:pPr indent="355600">
              <a:buFont typeface="+mj-lt"/>
              <a:buAutoNum type="arabicPeriod"/>
            </a:pPr>
            <a:r>
              <a:rPr lang="en-US" b="1" dirty="0"/>
              <a:t>Green Environment:</a:t>
            </a:r>
            <a:r>
              <a:rPr lang="en-US" dirty="0"/>
              <a:t> The new version of our application, where we will test and prepare the update.</a:t>
            </a:r>
          </a:p>
          <a:p>
            <a:pPr indent="355600"/>
            <a:r>
              <a:rPr lang="en-US" b="1" dirty="0">
                <a:solidFill>
                  <a:srgbClr val="0070C0"/>
                </a:solidFill>
              </a:rPr>
              <a:t>Process:</a:t>
            </a:r>
            <a:endParaRPr lang="en-US" dirty="0">
              <a:solidFill>
                <a:srgbClr val="0070C0"/>
              </a:solidFill>
            </a:endParaRPr>
          </a:p>
          <a:p>
            <a:r>
              <a:rPr lang="en-US" b="1" dirty="0"/>
              <a:t>3. Deploy to Green:</a:t>
            </a:r>
            <a:r>
              <a:rPr lang="en-US" dirty="0"/>
              <a:t> Install the new version in the Green environment.</a:t>
            </a:r>
          </a:p>
          <a:p>
            <a:r>
              <a:rPr lang="en-US" b="1" dirty="0"/>
              <a:t>4. Test Green:</a:t>
            </a:r>
            <a:r>
              <a:rPr lang="en-US" dirty="0"/>
              <a:t> Make sure everything works well in the Green environment.</a:t>
            </a:r>
          </a:p>
          <a:p>
            <a:r>
              <a:rPr lang="en-US" b="1" dirty="0"/>
              <a:t>5. Switch Traffic:</a:t>
            </a:r>
            <a:r>
              <a:rPr lang="en-US" dirty="0"/>
              <a:t> Move user traffic from Blue to Green. This can be done all at once or gradually.</a:t>
            </a:r>
          </a:p>
          <a:p>
            <a:r>
              <a:rPr lang="en-US" b="1" dirty="0"/>
              <a:t>6. Monitor:</a:t>
            </a:r>
            <a:r>
              <a:rPr lang="en-US" dirty="0"/>
              <a:t> Keep an eye on the Green environment to ensure it’s running smoothly.</a:t>
            </a:r>
          </a:p>
          <a:p>
            <a:r>
              <a:rPr lang="en-US" b="1" dirty="0"/>
              <a:t>7. Rollback (if needed):</a:t>
            </a:r>
            <a:r>
              <a:rPr lang="en-US" dirty="0"/>
              <a:t> If issues arise, switch back to the Blue environment quickly.</a:t>
            </a:r>
          </a:p>
          <a:p>
            <a:r>
              <a:rPr lang="en-US" b="1" dirty="0"/>
              <a:t>8. Complete Switch:</a:t>
            </a:r>
            <a:r>
              <a:rPr lang="en-US" dirty="0"/>
              <a:t> Once Green is confirmed to be stable, decommission Blue or use it for future updates.</a:t>
            </a:r>
          </a:p>
          <a:p>
            <a:endParaRPr lang="en-US" b="1" dirty="0"/>
          </a:p>
          <a:p>
            <a:r>
              <a:rPr lang="en-US" b="1" dirty="0"/>
              <a:t>Benefits:</a:t>
            </a:r>
            <a:endParaRPr lang="en-US" dirty="0"/>
          </a:p>
          <a:p>
            <a:pPr>
              <a:buFont typeface="Arial" panose="020B0604020202020204" pitchFamily="34" charset="0"/>
              <a:buChar char="•"/>
            </a:pPr>
            <a:r>
              <a:rPr lang="en-US" b="1" dirty="0"/>
              <a:t>No Downtime:</a:t>
            </a:r>
            <a:r>
              <a:rPr lang="en-US" dirty="0"/>
              <a:t> Users experience no interruptions.</a:t>
            </a:r>
          </a:p>
          <a:p>
            <a:pPr>
              <a:buFont typeface="Arial" panose="020B0604020202020204" pitchFamily="34" charset="0"/>
              <a:buChar char="•"/>
            </a:pPr>
            <a:r>
              <a:rPr lang="en-US" b="1" dirty="0"/>
              <a:t>Easy Rollbacks:</a:t>
            </a:r>
            <a:r>
              <a:rPr lang="en-US" dirty="0"/>
              <a:t> Quickly revert to the old version if something goes wrong.</a:t>
            </a:r>
          </a:p>
        </p:txBody>
      </p:sp>
    </p:spTree>
    <p:extLst>
      <p:ext uri="{BB962C8B-B14F-4D97-AF65-F5344CB8AC3E}">
        <p14:creationId xmlns:p14="http://schemas.microsoft.com/office/powerpoint/2010/main" val="26824813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143</TotalTime>
  <Words>1008</Words>
  <Application>Microsoft Office PowerPoint</Application>
  <PresentationFormat>Widescreen</PresentationFormat>
  <Paragraphs>70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Tahoma</vt:lpstr>
      <vt:lpstr>Trebuchet MS</vt:lpstr>
      <vt:lpstr>Trebuchet MS (Body)</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Santh Gangadhara</dc:creator>
  <cp:lastModifiedBy>Santh Gangadhara</cp:lastModifiedBy>
  <cp:revision>5</cp:revision>
  <dcterms:created xsi:type="dcterms:W3CDTF">2024-07-25T23:02:42Z</dcterms:created>
  <dcterms:modified xsi:type="dcterms:W3CDTF">2024-07-26T03:59:07Z</dcterms:modified>
</cp:coreProperties>
</file>