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Maven Pro"/>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68d38fd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68d38fd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5fe020f3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5fe020f3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31cdd6a09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31cdd6a09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68d38fd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68d38fd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68d38fd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68d38fd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31cdd6a09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31cdd6a09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31cdd6a09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31cdd6a09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5fe020f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5fe020f3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31cdd6a09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31cdd6a09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5fe020f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5fe020f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31cdd6a09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31cdd6a09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de/pierrelouisdanieau/breast-cancer-prediciton-ml-dl/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222825" y="259950"/>
            <a:ext cx="8708700" cy="4688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3">
            <a:alphaModFix/>
          </a:blip>
          <a:stretch>
            <a:fillRect/>
          </a:stretch>
        </p:blipFill>
        <p:spPr>
          <a:xfrm>
            <a:off x="152400" y="228600"/>
            <a:ext cx="2580925" cy="3016456"/>
          </a:xfrm>
          <a:prstGeom prst="rect">
            <a:avLst/>
          </a:prstGeom>
          <a:noFill/>
          <a:ln>
            <a:noFill/>
          </a:ln>
        </p:spPr>
      </p:pic>
      <p:sp>
        <p:nvSpPr>
          <p:cNvPr id="61" name="Google Shape;61;p13"/>
          <p:cNvSpPr txBox="1"/>
          <p:nvPr>
            <p:ph idx="4294967295" type="ctrTitle"/>
          </p:nvPr>
        </p:nvSpPr>
        <p:spPr>
          <a:xfrm>
            <a:off x="2663400" y="2180250"/>
            <a:ext cx="6309300" cy="8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chemeClr val="lt1"/>
                </a:solidFill>
              </a:rPr>
              <a:t>The Pink Avengers</a:t>
            </a:r>
            <a:endParaRPr sz="4000">
              <a:solidFill>
                <a:schemeClr val="lt1"/>
              </a:solidFill>
            </a:endParaRPr>
          </a:p>
        </p:txBody>
      </p:sp>
      <p:sp>
        <p:nvSpPr>
          <p:cNvPr id="62" name="Google Shape;62;p13"/>
          <p:cNvSpPr txBox="1"/>
          <p:nvPr>
            <p:ph idx="4294967295" type="subTitle"/>
          </p:nvPr>
        </p:nvSpPr>
        <p:spPr>
          <a:xfrm>
            <a:off x="355800" y="4221025"/>
            <a:ext cx="8788200" cy="69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 sz="1565">
                <a:solidFill>
                  <a:schemeClr val="lt1"/>
                </a:solidFill>
              </a:rPr>
              <a:t>By: Pedro Gomez, Lakshmi Bhimavarapu, Anna De Jesus, Devin Sherwood and Antara Choudhury</a:t>
            </a:r>
            <a:endParaRPr sz="1565">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p:nvPr/>
        </p:nvSpPr>
        <p:spPr>
          <a:xfrm>
            <a:off x="92850" y="74275"/>
            <a:ext cx="8950200" cy="4902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ph type="title"/>
          </p:nvPr>
        </p:nvSpPr>
        <p:spPr>
          <a:xfrm>
            <a:off x="621600" y="409925"/>
            <a:ext cx="7824000" cy="8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lt1"/>
                </a:solidFill>
              </a:rPr>
              <a:t>Data Optimization Machine Learning</a:t>
            </a:r>
            <a:endParaRPr sz="4100">
              <a:solidFill>
                <a:schemeClr val="lt1"/>
              </a:solidFill>
            </a:endParaRPr>
          </a:p>
        </p:txBody>
      </p:sp>
      <p:sp>
        <p:nvSpPr>
          <p:cNvPr id="130" name="Google Shape;130;p22"/>
          <p:cNvSpPr txBox="1"/>
          <p:nvPr/>
        </p:nvSpPr>
        <p:spPr>
          <a:xfrm>
            <a:off x="521950" y="1405750"/>
            <a:ext cx="7927200" cy="3163500"/>
          </a:xfrm>
          <a:prstGeom prst="rect">
            <a:avLst/>
          </a:prstGeom>
          <a:noFill/>
          <a:ln>
            <a:noFill/>
          </a:ln>
        </p:spPr>
        <p:txBody>
          <a:bodyPr anchorCtr="0" anchor="t" bIns="91425" lIns="91425" spcFirstLastPara="1" rIns="91425" wrap="square" tIns="91425">
            <a:normAutofit/>
          </a:bodyPr>
          <a:lstStyle/>
          <a:p>
            <a:pPr indent="-324643" lvl="0" marL="457200" rtl="0" algn="l">
              <a:lnSpc>
                <a:spcPct val="95000"/>
              </a:lnSpc>
              <a:spcBef>
                <a:spcPts val="0"/>
              </a:spcBef>
              <a:spcAft>
                <a:spcPts val="0"/>
              </a:spcAft>
              <a:buClr>
                <a:schemeClr val="lt1"/>
              </a:buClr>
              <a:buSzPts val="1513"/>
              <a:buFont typeface="Lato"/>
              <a:buChar char="-"/>
            </a:pPr>
            <a:r>
              <a:rPr lang="en" sz="1512">
                <a:solidFill>
                  <a:schemeClr val="lt1"/>
                </a:solidFill>
                <a:latin typeface="Lato"/>
                <a:ea typeface="Lato"/>
                <a:cs typeface="Lato"/>
                <a:sym typeface="Lato"/>
              </a:rPr>
              <a:t>Our optimization was aimed to reduce false negatives. Below the confusion matrix for the logistic regression</a:t>
            </a:r>
            <a:endParaRPr sz="1512">
              <a:solidFill>
                <a:schemeClr val="lt1"/>
              </a:solidFill>
              <a:latin typeface="Lato"/>
              <a:ea typeface="Lato"/>
              <a:cs typeface="Lato"/>
              <a:sym typeface="Lato"/>
            </a:endParaRPr>
          </a:p>
          <a:p>
            <a:pPr indent="0" lvl="0" marL="0" rtl="0" algn="l">
              <a:lnSpc>
                <a:spcPct val="95000"/>
              </a:lnSpc>
              <a:spcBef>
                <a:spcPts val="1200"/>
              </a:spcBef>
              <a:spcAft>
                <a:spcPts val="0"/>
              </a:spcAft>
              <a:buSzPts val="1018"/>
              <a:buNone/>
            </a:pPr>
            <a:r>
              <a:t/>
            </a:r>
            <a:endParaRPr sz="1712">
              <a:solidFill>
                <a:schemeClr val="lt1"/>
              </a:solidFill>
              <a:latin typeface="Lato"/>
              <a:ea typeface="Lato"/>
              <a:cs typeface="Lato"/>
              <a:sym typeface="Lato"/>
            </a:endParaRPr>
          </a:p>
          <a:p>
            <a:pPr indent="0" lvl="0" marL="0" rtl="0" algn="l">
              <a:lnSpc>
                <a:spcPct val="95000"/>
              </a:lnSpc>
              <a:spcBef>
                <a:spcPts val="1200"/>
              </a:spcBef>
              <a:spcAft>
                <a:spcPts val="0"/>
              </a:spcAft>
              <a:buSzPts val="1018"/>
              <a:buNone/>
            </a:pPr>
            <a:r>
              <a:t/>
            </a:r>
            <a:endParaRPr sz="1712">
              <a:solidFill>
                <a:schemeClr val="lt1"/>
              </a:solidFill>
              <a:latin typeface="Lato"/>
              <a:ea typeface="Lato"/>
              <a:cs typeface="Lato"/>
              <a:sym typeface="Lato"/>
            </a:endParaRPr>
          </a:p>
          <a:p>
            <a:pPr indent="0" lvl="0" marL="0" rtl="0" algn="l">
              <a:lnSpc>
                <a:spcPct val="95000"/>
              </a:lnSpc>
              <a:spcBef>
                <a:spcPts val="1200"/>
              </a:spcBef>
              <a:spcAft>
                <a:spcPts val="0"/>
              </a:spcAft>
              <a:buSzPts val="1018"/>
              <a:buNone/>
            </a:pPr>
            <a:r>
              <a:t/>
            </a:r>
            <a:endParaRPr sz="1712">
              <a:solidFill>
                <a:schemeClr val="lt1"/>
              </a:solidFill>
              <a:latin typeface="Lato"/>
              <a:ea typeface="Lato"/>
              <a:cs typeface="Lato"/>
              <a:sym typeface="Lato"/>
            </a:endParaRPr>
          </a:p>
          <a:p>
            <a:pPr indent="-324643" lvl="0" marL="457200" rtl="0" algn="l">
              <a:lnSpc>
                <a:spcPct val="95000"/>
              </a:lnSpc>
              <a:spcBef>
                <a:spcPts val="1200"/>
              </a:spcBef>
              <a:spcAft>
                <a:spcPts val="0"/>
              </a:spcAft>
              <a:buClr>
                <a:schemeClr val="lt1"/>
              </a:buClr>
              <a:buSzPts val="1513"/>
              <a:buFont typeface="Lato"/>
              <a:buChar char="-"/>
            </a:pPr>
            <a:r>
              <a:rPr lang="en" sz="1512">
                <a:solidFill>
                  <a:schemeClr val="lt1"/>
                </a:solidFill>
                <a:latin typeface="Lato"/>
                <a:ea typeface="Lato"/>
                <a:cs typeface="Lato"/>
                <a:sym typeface="Lato"/>
              </a:rPr>
              <a:t>Top 5 parameters with most significant impact in determining a malignant tumor</a:t>
            </a:r>
            <a:endParaRPr sz="1512">
              <a:solidFill>
                <a:schemeClr val="lt1"/>
              </a:solidFill>
              <a:latin typeface="Lato"/>
              <a:ea typeface="Lato"/>
              <a:cs typeface="Lato"/>
              <a:sym typeface="Lato"/>
            </a:endParaRPr>
          </a:p>
          <a:p>
            <a:pPr indent="0" lvl="0" marL="0" rtl="0" algn="l">
              <a:lnSpc>
                <a:spcPct val="95000"/>
              </a:lnSpc>
              <a:spcBef>
                <a:spcPts val="1200"/>
              </a:spcBef>
              <a:spcAft>
                <a:spcPts val="1200"/>
              </a:spcAft>
              <a:buSzPts val="1018"/>
              <a:buNone/>
            </a:pPr>
            <a:r>
              <a:t/>
            </a:r>
            <a:endParaRPr sz="1712">
              <a:solidFill>
                <a:schemeClr val="lt1"/>
              </a:solidFill>
              <a:latin typeface="Lato"/>
              <a:ea typeface="Lato"/>
              <a:cs typeface="Lato"/>
              <a:sym typeface="Lato"/>
            </a:endParaRPr>
          </a:p>
        </p:txBody>
      </p:sp>
      <p:pic>
        <p:nvPicPr>
          <p:cNvPr id="131" name="Google Shape;131;p22"/>
          <p:cNvPicPr preferRelativeResize="0"/>
          <p:nvPr/>
        </p:nvPicPr>
        <p:blipFill>
          <a:blip r:embed="rId3">
            <a:alphaModFix/>
          </a:blip>
          <a:stretch>
            <a:fillRect/>
          </a:stretch>
        </p:blipFill>
        <p:spPr>
          <a:xfrm>
            <a:off x="2932975" y="1897050"/>
            <a:ext cx="3201250" cy="1156750"/>
          </a:xfrm>
          <a:prstGeom prst="rect">
            <a:avLst/>
          </a:prstGeom>
          <a:noFill/>
          <a:ln>
            <a:noFill/>
          </a:ln>
        </p:spPr>
      </p:pic>
      <p:pic>
        <p:nvPicPr>
          <p:cNvPr id="132" name="Google Shape;132;p22"/>
          <p:cNvPicPr preferRelativeResize="0"/>
          <p:nvPr/>
        </p:nvPicPr>
        <p:blipFill>
          <a:blip r:embed="rId4">
            <a:alphaModFix/>
          </a:blip>
          <a:stretch>
            <a:fillRect/>
          </a:stretch>
        </p:blipFill>
        <p:spPr>
          <a:xfrm>
            <a:off x="2740562" y="3649975"/>
            <a:ext cx="3586076" cy="91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p:nvPr/>
        </p:nvSpPr>
        <p:spPr>
          <a:xfrm>
            <a:off x="96325" y="96325"/>
            <a:ext cx="8909700" cy="4883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ph type="title"/>
          </p:nvPr>
        </p:nvSpPr>
        <p:spPr>
          <a:xfrm>
            <a:off x="2337450" y="276275"/>
            <a:ext cx="4469100" cy="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solidFill>
                  <a:schemeClr val="lt1"/>
                </a:solidFill>
              </a:rPr>
              <a:t>Conclusion</a:t>
            </a:r>
            <a:endParaRPr sz="5500">
              <a:solidFill>
                <a:schemeClr val="lt1"/>
              </a:solidFill>
            </a:endParaRPr>
          </a:p>
        </p:txBody>
      </p:sp>
      <p:sp>
        <p:nvSpPr>
          <p:cNvPr id="139" name="Google Shape;139;p23"/>
          <p:cNvSpPr txBox="1"/>
          <p:nvPr>
            <p:ph idx="1" type="body"/>
          </p:nvPr>
        </p:nvSpPr>
        <p:spPr>
          <a:xfrm>
            <a:off x="663900" y="1303025"/>
            <a:ext cx="7659300" cy="3258900"/>
          </a:xfrm>
          <a:prstGeom prst="rect">
            <a:avLst/>
          </a:prstGeom>
        </p:spPr>
        <p:txBody>
          <a:bodyPr anchorCtr="0" anchor="t" bIns="91425" lIns="91425" spcFirstLastPara="1" rIns="91425" wrap="square" tIns="91425">
            <a:noAutofit/>
          </a:bodyPr>
          <a:lstStyle/>
          <a:p>
            <a:pPr indent="0" lvl="0" marL="457200" rtl="0" algn="ctr">
              <a:lnSpc>
                <a:spcPct val="125000"/>
              </a:lnSpc>
              <a:spcBef>
                <a:spcPts val="1800"/>
              </a:spcBef>
              <a:spcAft>
                <a:spcPts val="0"/>
              </a:spcAft>
              <a:buNone/>
            </a:pPr>
            <a:r>
              <a:rPr lang="en" sz="1500">
                <a:solidFill>
                  <a:schemeClr val="lt1"/>
                </a:solidFill>
                <a:latin typeface="Open Sans"/>
                <a:ea typeface="Open Sans"/>
                <a:cs typeface="Open Sans"/>
                <a:sym typeface="Open Sans"/>
              </a:rPr>
              <a:t>After using machine learning to help with early diagnosis of breast cancer we concluded that:</a:t>
            </a:r>
            <a:endParaRPr sz="2000">
              <a:solidFill>
                <a:schemeClr val="lt1"/>
              </a:solidFill>
              <a:highlight>
                <a:srgbClr val="FFFFFF"/>
              </a:highlight>
            </a:endParaRPr>
          </a:p>
          <a:p>
            <a:pPr indent="-355600" lvl="0" marL="457200" rtl="0" algn="l">
              <a:lnSpc>
                <a:spcPct val="125000"/>
              </a:lnSpc>
              <a:spcBef>
                <a:spcPts val="1800"/>
              </a:spcBef>
              <a:spcAft>
                <a:spcPts val="0"/>
              </a:spcAft>
              <a:buClr>
                <a:schemeClr val="lt1"/>
              </a:buClr>
              <a:buSzPts val="2000"/>
              <a:buChar char="-"/>
            </a:pPr>
            <a:r>
              <a:rPr lang="en" sz="1500">
                <a:solidFill>
                  <a:schemeClr val="lt1"/>
                </a:solidFill>
                <a:latin typeface="Open Sans"/>
                <a:ea typeface="Open Sans"/>
                <a:cs typeface="Open Sans"/>
                <a:sym typeface="Open Sans"/>
              </a:rPr>
              <a:t>1. Yes, we can detect if a breast tumor is malignant or benign. Overall, the variables we used in our testing is very helpful in the aid of identifying potential biomarkers/predictors for breast cancer. </a:t>
            </a:r>
            <a:endParaRPr sz="1500">
              <a:solidFill>
                <a:schemeClr val="lt1"/>
              </a:solidFill>
              <a:latin typeface="Open Sans"/>
              <a:ea typeface="Open Sans"/>
              <a:cs typeface="Open Sans"/>
              <a:sym typeface="Open Sans"/>
            </a:endParaRPr>
          </a:p>
          <a:p>
            <a:pPr indent="-323850" lvl="0" marL="457200" rtl="0" algn="l">
              <a:lnSpc>
                <a:spcPct val="120000"/>
              </a:lnSpc>
              <a:spcBef>
                <a:spcPts val="0"/>
              </a:spcBef>
              <a:spcAft>
                <a:spcPts val="0"/>
              </a:spcAft>
              <a:buClr>
                <a:schemeClr val="lt1"/>
              </a:buClr>
              <a:buSzPts val="1500"/>
              <a:buFont typeface="Open Sans"/>
              <a:buChar char="-"/>
            </a:pPr>
            <a:r>
              <a:rPr lang="en" sz="1500">
                <a:solidFill>
                  <a:schemeClr val="lt1"/>
                </a:solidFill>
                <a:latin typeface="Open Sans"/>
                <a:ea typeface="Open Sans"/>
                <a:cs typeface="Open Sans"/>
                <a:sym typeface="Open Sans"/>
              </a:rPr>
              <a:t>2. Which characteristics are most relevant?</a:t>
            </a:r>
            <a:endParaRPr sz="1500">
              <a:solidFill>
                <a:schemeClr val="lt1"/>
              </a:solidFill>
              <a:latin typeface="Open Sans"/>
              <a:ea typeface="Open Sans"/>
              <a:cs typeface="Open Sans"/>
              <a:sym typeface="Open Sans"/>
            </a:endParaRPr>
          </a:p>
          <a:p>
            <a:pPr indent="-323850" lvl="1" marL="914400" rtl="0" algn="l">
              <a:lnSpc>
                <a:spcPct val="120000"/>
              </a:lnSpc>
              <a:spcBef>
                <a:spcPts val="0"/>
              </a:spcBef>
              <a:spcAft>
                <a:spcPts val="0"/>
              </a:spcAft>
              <a:buClr>
                <a:schemeClr val="lt1"/>
              </a:buClr>
              <a:buSzPts val="1500"/>
              <a:buFont typeface="Open Sans"/>
              <a:buChar char="-"/>
            </a:pPr>
            <a:r>
              <a:rPr lang="en" sz="1500">
                <a:solidFill>
                  <a:schemeClr val="lt1"/>
                </a:solidFill>
                <a:latin typeface="Open Sans"/>
                <a:ea typeface="Open Sans"/>
                <a:cs typeface="Open Sans"/>
                <a:sym typeface="Open Sans"/>
              </a:rPr>
              <a:t>Size, shape, texture</a:t>
            </a:r>
            <a:endParaRPr sz="1500">
              <a:solidFill>
                <a:schemeClr val="lt1"/>
              </a:solidFill>
              <a:latin typeface="Open Sans"/>
              <a:ea typeface="Open Sans"/>
              <a:cs typeface="Open Sans"/>
              <a:sym typeface="Open Sans"/>
            </a:endParaRPr>
          </a:p>
          <a:p>
            <a:pPr indent="-323850" lvl="0" marL="457200" rtl="0" algn="l">
              <a:lnSpc>
                <a:spcPct val="120000"/>
              </a:lnSpc>
              <a:spcBef>
                <a:spcPts val="0"/>
              </a:spcBef>
              <a:spcAft>
                <a:spcPts val="0"/>
              </a:spcAft>
              <a:buClr>
                <a:schemeClr val="lt1"/>
              </a:buClr>
              <a:buSzPts val="1500"/>
              <a:buFont typeface="Open Sans"/>
              <a:buChar char="-"/>
            </a:pPr>
            <a:r>
              <a:rPr lang="en" sz="1500">
                <a:solidFill>
                  <a:schemeClr val="lt1"/>
                </a:solidFill>
                <a:latin typeface="Open Sans"/>
                <a:ea typeface="Open Sans"/>
                <a:cs typeface="Open Sans"/>
                <a:sym typeface="Open Sans"/>
              </a:rPr>
              <a:t>3. Which were the best parameters used during optimization?</a:t>
            </a:r>
            <a:endParaRPr sz="1500">
              <a:solidFill>
                <a:schemeClr val="lt1"/>
              </a:solidFill>
              <a:latin typeface="Open Sans"/>
              <a:ea typeface="Open Sans"/>
              <a:cs typeface="Open Sans"/>
              <a:sym typeface="Open Sans"/>
            </a:endParaRPr>
          </a:p>
          <a:p>
            <a:pPr indent="-323850" lvl="1" marL="914400" rtl="0" algn="l">
              <a:lnSpc>
                <a:spcPct val="120000"/>
              </a:lnSpc>
              <a:spcBef>
                <a:spcPts val="0"/>
              </a:spcBef>
              <a:spcAft>
                <a:spcPts val="0"/>
              </a:spcAft>
              <a:buClr>
                <a:schemeClr val="lt1"/>
              </a:buClr>
              <a:buSzPts val="1500"/>
              <a:buFont typeface="Open Sans"/>
              <a:buChar char="-"/>
            </a:pPr>
            <a:r>
              <a:rPr lang="en" sz="1500">
                <a:solidFill>
                  <a:schemeClr val="lt1"/>
                </a:solidFill>
                <a:latin typeface="Open Sans"/>
                <a:ea typeface="Open Sans"/>
                <a:cs typeface="Open Sans"/>
                <a:sym typeface="Open Sans"/>
              </a:rPr>
              <a:t>Radius_worst, fractal_dimension_mean, concave points_worst, concavity_mean and compactness_worst</a:t>
            </a:r>
            <a:endParaRPr sz="15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92850" y="83550"/>
            <a:ext cx="8968500" cy="4902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1666800" y="98500"/>
            <a:ext cx="58104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rPr>
              <a:t>OBJECTIVE</a:t>
            </a:r>
            <a:endParaRPr sz="3500">
              <a:solidFill>
                <a:schemeClr val="lt1"/>
              </a:solidFill>
            </a:endParaRPr>
          </a:p>
        </p:txBody>
      </p:sp>
      <p:pic>
        <p:nvPicPr>
          <p:cNvPr id="69" name="Google Shape;69;p14"/>
          <p:cNvPicPr preferRelativeResize="0"/>
          <p:nvPr/>
        </p:nvPicPr>
        <p:blipFill>
          <a:blip r:embed="rId3">
            <a:alphaModFix/>
          </a:blip>
          <a:stretch>
            <a:fillRect/>
          </a:stretch>
        </p:blipFill>
        <p:spPr>
          <a:xfrm>
            <a:off x="2129100" y="829300"/>
            <a:ext cx="4695275" cy="2116800"/>
          </a:xfrm>
          <a:prstGeom prst="rect">
            <a:avLst/>
          </a:prstGeom>
          <a:noFill/>
          <a:ln>
            <a:noFill/>
          </a:ln>
        </p:spPr>
      </p:pic>
      <p:sp>
        <p:nvSpPr>
          <p:cNvPr id="70" name="Google Shape;70;p14"/>
          <p:cNvSpPr txBox="1"/>
          <p:nvPr>
            <p:ph idx="1" type="body"/>
          </p:nvPr>
        </p:nvSpPr>
        <p:spPr>
          <a:xfrm>
            <a:off x="866525" y="2656050"/>
            <a:ext cx="6828300" cy="211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10000"/>
          </a:bodyPr>
          <a:lstStyle/>
          <a:p>
            <a:pPr indent="0" lvl="0" marL="457200" rtl="0" algn="ctr">
              <a:lnSpc>
                <a:spcPct val="120000"/>
              </a:lnSpc>
              <a:spcBef>
                <a:spcPts val="600"/>
              </a:spcBef>
              <a:spcAft>
                <a:spcPts val="0"/>
              </a:spcAft>
              <a:buNone/>
            </a:pPr>
            <a:r>
              <a:rPr b="1" lang="en" sz="1650">
                <a:solidFill>
                  <a:schemeClr val="lt1"/>
                </a:solidFill>
                <a:highlight>
                  <a:srgbClr val="0D1117"/>
                </a:highlight>
                <a:latin typeface="Arial"/>
                <a:ea typeface="Arial"/>
                <a:cs typeface="Arial"/>
                <a:sym typeface="Arial"/>
              </a:rPr>
              <a:t>Every year during October, Breast Cancer Awareness campaigns are put together to increase the awareness of the disease. Many forget to take the necessary steps to have a plan to detect the disease in its early stages. We plan to use the information gathered in this study to automatically detect if a breast tumor is malignant or benign. We will use machine learning to help with early diagnosis of breast cancer by analyzing the characteristics found in the digitized images of hundreds of tumors to determine whether they are malignant or benign.</a:t>
            </a:r>
            <a:endParaRPr sz="500">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134475" y="168100"/>
            <a:ext cx="8886300" cy="4740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1200"/>
              </a:spcAft>
              <a:buNone/>
            </a:pPr>
            <a:r>
              <a:rPr lang="en" sz="1500" u="sng">
                <a:solidFill>
                  <a:schemeClr val="lt1"/>
                </a:solidFill>
                <a:latin typeface="Lato"/>
                <a:ea typeface="Lato"/>
                <a:cs typeface="Lato"/>
                <a:sym typeface="Lato"/>
                <a:hlinkClick r:id="rId3">
                  <a:extLst>
                    <a:ext uri="{A12FA001-AC4F-418D-AE19-62706E023703}">
                      <ahyp:hlinkClr val="tx"/>
                    </a:ext>
                  </a:extLst>
                </a:hlinkClick>
              </a:rPr>
              <a:t>https://www.kaggle.com/code/pierrelouisdanieau/breast-cancer-prediciton-ml-dl/data</a:t>
            </a:r>
            <a:endParaRPr/>
          </a:p>
        </p:txBody>
      </p:sp>
      <p:sp>
        <p:nvSpPr>
          <p:cNvPr id="76" name="Google Shape;76;p15"/>
          <p:cNvSpPr txBox="1"/>
          <p:nvPr>
            <p:ph type="title"/>
          </p:nvPr>
        </p:nvSpPr>
        <p:spPr>
          <a:xfrm>
            <a:off x="504275" y="446175"/>
            <a:ext cx="8103600" cy="13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solidFill>
                  <a:schemeClr val="lt1"/>
                </a:solidFill>
              </a:rPr>
              <a:t>Dataset to Use and Research Questions to Answer</a:t>
            </a:r>
            <a:endParaRPr sz="3500">
              <a:solidFill>
                <a:schemeClr val="lt1"/>
              </a:solidFill>
            </a:endParaRPr>
          </a:p>
        </p:txBody>
      </p:sp>
      <p:sp>
        <p:nvSpPr>
          <p:cNvPr id="77" name="Google Shape;77;p15"/>
          <p:cNvSpPr txBox="1"/>
          <p:nvPr>
            <p:ph idx="1" type="body"/>
          </p:nvPr>
        </p:nvSpPr>
        <p:spPr>
          <a:xfrm>
            <a:off x="1299875" y="1787775"/>
            <a:ext cx="6512400" cy="15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500">
              <a:solidFill>
                <a:schemeClr val="lt1"/>
              </a:solidFill>
              <a:latin typeface="Open Sans"/>
              <a:ea typeface="Open Sans"/>
              <a:cs typeface="Open Sans"/>
              <a:sym typeface="Open Sans"/>
            </a:endParaRPr>
          </a:p>
          <a:p>
            <a:pPr indent="0" lvl="0" marL="457200" rtl="0" algn="l">
              <a:lnSpc>
                <a:spcPct val="120000"/>
              </a:lnSpc>
              <a:spcBef>
                <a:spcPts val="1200"/>
              </a:spcBef>
              <a:spcAft>
                <a:spcPts val="0"/>
              </a:spcAft>
              <a:buNone/>
            </a:pPr>
            <a:r>
              <a:rPr lang="en" sz="1500">
                <a:solidFill>
                  <a:schemeClr val="lt1"/>
                </a:solidFill>
                <a:latin typeface="Open Sans"/>
                <a:ea typeface="Open Sans"/>
                <a:cs typeface="Open Sans"/>
                <a:sym typeface="Open Sans"/>
              </a:rPr>
              <a:t>1. Could we detect if a breast tumor is malignant or benign?</a:t>
            </a:r>
            <a:endParaRPr sz="1500">
              <a:solidFill>
                <a:schemeClr val="lt1"/>
              </a:solidFill>
              <a:latin typeface="Open Sans"/>
              <a:ea typeface="Open Sans"/>
              <a:cs typeface="Open Sans"/>
              <a:sym typeface="Open Sans"/>
            </a:endParaRPr>
          </a:p>
          <a:p>
            <a:pPr indent="0" lvl="0" marL="457200" rtl="0" algn="l">
              <a:lnSpc>
                <a:spcPct val="120000"/>
              </a:lnSpc>
              <a:spcBef>
                <a:spcPts val="600"/>
              </a:spcBef>
              <a:spcAft>
                <a:spcPts val="0"/>
              </a:spcAft>
              <a:buNone/>
            </a:pPr>
            <a:r>
              <a:rPr lang="en" sz="1500">
                <a:solidFill>
                  <a:schemeClr val="lt1"/>
                </a:solidFill>
                <a:latin typeface="Open Sans"/>
                <a:ea typeface="Open Sans"/>
                <a:cs typeface="Open Sans"/>
                <a:sym typeface="Open Sans"/>
              </a:rPr>
              <a:t>2. Which characteristics are most relevant? </a:t>
            </a:r>
            <a:endParaRPr sz="1500">
              <a:solidFill>
                <a:schemeClr val="lt1"/>
              </a:solidFill>
              <a:latin typeface="Open Sans"/>
              <a:ea typeface="Open Sans"/>
              <a:cs typeface="Open Sans"/>
              <a:sym typeface="Open Sans"/>
            </a:endParaRPr>
          </a:p>
          <a:p>
            <a:pPr indent="0" lvl="0" marL="457200" rtl="0" algn="l">
              <a:lnSpc>
                <a:spcPct val="120000"/>
              </a:lnSpc>
              <a:spcBef>
                <a:spcPts val="600"/>
              </a:spcBef>
              <a:spcAft>
                <a:spcPts val="0"/>
              </a:spcAft>
              <a:buNone/>
            </a:pPr>
            <a:r>
              <a:rPr lang="en" sz="1500">
                <a:solidFill>
                  <a:schemeClr val="lt1"/>
                </a:solidFill>
                <a:latin typeface="Open Sans"/>
                <a:ea typeface="Open Sans"/>
                <a:cs typeface="Open Sans"/>
                <a:sym typeface="Open Sans"/>
              </a:rPr>
              <a:t>3. Which were the best parameters used during optimization?</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185675" y="148550"/>
            <a:ext cx="8820000" cy="4809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1666800" y="405850"/>
            <a:ext cx="5810400" cy="122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rPr>
              <a:t>Preparing Data and Loading to Database</a:t>
            </a:r>
            <a:endParaRPr sz="3500">
              <a:solidFill>
                <a:schemeClr val="lt1"/>
              </a:solidFill>
            </a:endParaRPr>
          </a:p>
        </p:txBody>
      </p:sp>
      <p:sp>
        <p:nvSpPr>
          <p:cNvPr id="84" name="Google Shape;84;p16"/>
          <p:cNvSpPr txBox="1"/>
          <p:nvPr>
            <p:ph idx="1" type="body"/>
          </p:nvPr>
        </p:nvSpPr>
        <p:spPr>
          <a:xfrm>
            <a:off x="573425" y="1700800"/>
            <a:ext cx="8044500" cy="305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AutoNum type="arabicParenR"/>
            </a:pPr>
            <a:r>
              <a:rPr lang="en" sz="2000">
                <a:solidFill>
                  <a:schemeClr val="lt1"/>
                </a:solidFill>
                <a:latin typeface="Maven Pro"/>
                <a:ea typeface="Maven Pro"/>
                <a:cs typeface="Maven Pro"/>
                <a:sym typeface="Maven Pro"/>
              </a:rPr>
              <a:t>Preparing Data</a:t>
            </a:r>
            <a:endParaRPr sz="2000">
              <a:solidFill>
                <a:schemeClr val="lt1"/>
              </a:solidFill>
              <a:latin typeface="Maven Pro"/>
              <a:ea typeface="Maven Pro"/>
              <a:cs typeface="Maven Pro"/>
              <a:sym typeface="Maven Pro"/>
            </a:endParaRPr>
          </a:p>
          <a:p>
            <a:pPr indent="-355600" lvl="1" marL="914400" rtl="0" algn="l">
              <a:spcBef>
                <a:spcPts val="0"/>
              </a:spcBef>
              <a:spcAft>
                <a:spcPts val="0"/>
              </a:spcAft>
              <a:buClr>
                <a:schemeClr val="lt1"/>
              </a:buClr>
              <a:buSzPts val="2000"/>
              <a:buFont typeface="Maven Pro"/>
              <a:buAutoNum type="alphaLcParenR"/>
            </a:pPr>
            <a:r>
              <a:rPr lang="en" sz="2000">
                <a:solidFill>
                  <a:schemeClr val="lt1"/>
                </a:solidFill>
                <a:latin typeface="Maven Pro"/>
                <a:ea typeface="Maven Pro"/>
                <a:cs typeface="Maven Pro"/>
                <a:sym typeface="Maven Pro"/>
              </a:rPr>
              <a:t>Data cleaned in Jupyter Notebook by checking for null or missing variables, and dropping last ‘unknown’ column and redundant ‘id’ column</a:t>
            </a:r>
            <a:endParaRPr sz="2000">
              <a:solidFill>
                <a:schemeClr val="lt1"/>
              </a:solidFill>
              <a:latin typeface="Maven Pro"/>
              <a:ea typeface="Maven Pro"/>
              <a:cs typeface="Maven Pro"/>
              <a:sym typeface="Maven Pro"/>
            </a:endParaRPr>
          </a:p>
          <a:p>
            <a:pPr indent="-355600" lvl="1" marL="914400" rtl="0" algn="l">
              <a:spcBef>
                <a:spcPts val="0"/>
              </a:spcBef>
              <a:spcAft>
                <a:spcPts val="0"/>
              </a:spcAft>
              <a:buClr>
                <a:schemeClr val="lt1"/>
              </a:buClr>
              <a:buSzPts val="2000"/>
              <a:buFont typeface="Maven Pro"/>
              <a:buAutoNum type="alphaLcParenR"/>
            </a:pPr>
            <a:r>
              <a:rPr lang="en" sz="2000">
                <a:solidFill>
                  <a:schemeClr val="lt1"/>
                </a:solidFill>
                <a:latin typeface="Maven Pro"/>
                <a:ea typeface="Maven Pro"/>
                <a:cs typeface="Maven Pro"/>
                <a:sym typeface="Maven Pro"/>
              </a:rPr>
              <a:t>Data was normalized and standardized using scikit-learn</a:t>
            </a:r>
            <a:endParaRPr sz="2000">
              <a:solidFill>
                <a:schemeClr val="lt1"/>
              </a:solidFill>
              <a:latin typeface="Maven Pro"/>
              <a:ea typeface="Maven Pro"/>
              <a:cs typeface="Maven Pro"/>
              <a:sym typeface="Maven Pro"/>
            </a:endParaRPr>
          </a:p>
          <a:p>
            <a:pPr indent="-355600" lvl="0" marL="457200" rtl="0" algn="l">
              <a:spcBef>
                <a:spcPts val="0"/>
              </a:spcBef>
              <a:spcAft>
                <a:spcPts val="0"/>
              </a:spcAft>
              <a:buClr>
                <a:schemeClr val="lt1"/>
              </a:buClr>
              <a:buSzPts val="2000"/>
              <a:buFont typeface="Maven Pro"/>
              <a:buAutoNum type="arabicParenR"/>
            </a:pPr>
            <a:r>
              <a:rPr lang="en" sz="2000">
                <a:solidFill>
                  <a:schemeClr val="lt1"/>
                </a:solidFill>
                <a:latin typeface="Maven Pro"/>
                <a:ea typeface="Maven Pro"/>
                <a:cs typeface="Maven Pro"/>
                <a:sym typeface="Maven Pro"/>
              </a:rPr>
              <a:t>Loading to Database (PostgreSQL)</a:t>
            </a:r>
            <a:endParaRPr sz="2000">
              <a:solidFill>
                <a:schemeClr val="lt1"/>
              </a:solidFill>
              <a:latin typeface="Maven Pro"/>
              <a:ea typeface="Maven Pro"/>
              <a:cs typeface="Maven Pro"/>
              <a:sym typeface="Maven Pro"/>
            </a:endParaRPr>
          </a:p>
          <a:p>
            <a:pPr indent="-355600" lvl="1" marL="914400" rtl="0" algn="l">
              <a:spcBef>
                <a:spcPts val="0"/>
              </a:spcBef>
              <a:spcAft>
                <a:spcPts val="0"/>
              </a:spcAft>
              <a:buClr>
                <a:schemeClr val="lt1"/>
              </a:buClr>
              <a:buSzPts val="2000"/>
              <a:buFont typeface="Maven Pro"/>
              <a:buAutoNum type="alphaLcParenR"/>
            </a:pPr>
            <a:r>
              <a:rPr lang="en" sz="2000">
                <a:solidFill>
                  <a:schemeClr val="lt1"/>
                </a:solidFill>
                <a:latin typeface="Maven Pro"/>
                <a:ea typeface="Maven Pro"/>
                <a:cs typeface="Maven Pro"/>
                <a:sym typeface="Maven Pro"/>
              </a:rPr>
              <a:t>Data was loaded to PostgreSQL using SQL Alchemy</a:t>
            </a:r>
            <a:endParaRPr sz="20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92850" y="111400"/>
            <a:ext cx="8940900" cy="4878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7"/>
          <p:cNvPicPr preferRelativeResize="0"/>
          <p:nvPr/>
        </p:nvPicPr>
        <p:blipFill>
          <a:blip r:embed="rId3">
            <a:alphaModFix/>
          </a:blip>
          <a:stretch>
            <a:fillRect/>
          </a:stretch>
        </p:blipFill>
        <p:spPr>
          <a:xfrm>
            <a:off x="1566900" y="153925"/>
            <a:ext cx="5824750" cy="4835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102125" y="83550"/>
            <a:ext cx="8968800" cy="4929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type="title"/>
          </p:nvPr>
        </p:nvSpPr>
        <p:spPr>
          <a:xfrm>
            <a:off x="522475" y="239375"/>
            <a:ext cx="2960700" cy="7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Matplotlib</a:t>
            </a:r>
            <a:endParaRPr sz="4000">
              <a:solidFill>
                <a:schemeClr val="lt1"/>
              </a:solidFill>
            </a:endParaRPr>
          </a:p>
        </p:txBody>
      </p:sp>
      <p:sp>
        <p:nvSpPr>
          <p:cNvPr id="97" name="Google Shape;97;p18"/>
          <p:cNvSpPr txBox="1"/>
          <p:nvPr/>
        </p:nvSpPr>
        <p:spPr>
          <a:xfrm>
            <a:off x="523675" y="1351675"/>
            <a:ext cx="2288400" cy="29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Based on the methods developed in this process from digitized images and a whole set of characteristics describing each of the cells of the tumor,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3 groups are created : Mean, Standard Error and Worst values of 10 characteristics each associated with the doctors' diagnosis (Malignant or Benign).</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These 10 features represent geometric characteristics of the cells. Here we see that most of the variables are positively correlated with respect to the variable to be predicted. </a:t>
            </a:r>
            <a:endParaRPr>
              <a:solidFill>
                <a:schemeClr val="lt1"/>
              </a:solidFill>
              <a:latin typeface="Lato"/>
              <a:ea typeface="Lato"/>
              <a:cs typeface="Lato"/>
              <a:sym typeface="Lato"/>
            </a:endParaRPr>
          </a:p>
        </p:txBody>
      </p:sp>
      <p:pic>
        <p:nvPicPr>
          <p:cNvPr id="98" name="Google Shape;98;p18"/>
          <p:cNvPicPr preferRelativeResize="0"/>
          <p:nvPr/>
        </p:nvPicPr>
        <p:blipFill>
          <a:blip r:embed="rId3">
            <a:alphaModFix/>
          </a:blip>
          <a:stretch>
            <a:fillRect/>
          </a:stretch>
        </p:blipFill>
        <p:spPr>
          <a:xfrm>
            <a:off x="2866450" y="1016175"/>
            <a:ext cx="5985125" cy="3625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111400" y="74275"/>
            <a:ext cx="8940900" cy="4939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600050" y="433175"/>
            <a:ext cx="2087400" cy="7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Tableau</a:t>
            </a:r>
            <a:endParaRPr sz="4000">
              <a:solidFill>
                <a:schemeClr val="lt1"/>
              </a:solidFill>
            </a:endParaRPr>
          </a:p>
        </p:txBody>
      </p:sp>
      <p:sp>
        <p:nvSpPr>
          <p:cNvPr id="105" name="Google Shape;105;p19"/>
          <p:cNvSpPr txBox="1"/>
          <p:nvPr>
            <p:ph idx="1" type="body"/>
          </p:nvPr>
        </p:nvSpPr>
        <p:spPr>
          <a:xfrm>
            <a:off x="267475" y="1539375"/>
            <a:ext cx="2926200" cy="2499300"/>
          </a:xfrm>
          <a:prstGeom prst="rect">
            <a:avLst/>
          </a:prstGeom>
        </p:spPr>
        <p:txBody>
          <a:bodyPr anchorCtr="0" anchor="t" bIns="91425" lIns="91425" spcFirstLastPara="1" rIns="91425" wrap="square" tIns="91425">
            <a:noAutofit/>
          </a:bodyPr>
          <a:lstStyle/>
          <a:p>
            <a:pPr indent="-292100" lvl="0" marL="457200" rtl="0" algn="l">
              <a:lnSpc>
                <a:spcPct val="105000"/>
              </a:lnSpc>
              <a:spcBef>
                <a:spcPts val="0"/>
              </a:spcBef>
              <a:spcAft>
                <a:spcPts val="0"/>
              </a:spcAft>
              <a:buClr>
                <a:schemeClr val="lt1"/>
              </a:buClr>
              <a:buSzPts val="1000"/>
              <a:buChar char="-"/>
            </a:pPr>
            <a:r>
              <a:rPr lang="en" sz="1000">
                <a:solidFill>
                  <a:schemeClr val="lt1"/>
                </a:solidFill>
                <a:latin typeface="Arial"/>
                <a:ea typeface="Arial"/>
                <a:cs typeface="Arial"/>
                <a:sym typeface="Arial"/>
              </a:rPr>
              <a:t>"Area mean": Area Mean represents the average size of the breast mass sample. Larger masses may be more likely to be malignant. </a:t>
            </a:r>
            <a:endParaRPr sz="1000">
              <a:solidFill>
                <a:schemeClr val="lt1"/>
              </a:solidFill>
              <a:latin typeface="Arial"/>
              <a:ea typeface="Arial"/>
              <a:cs typeface="Arial"/>
              <a:sym typeface="Arial"/>
            </a:endParaRPr>
          </a:p>
          <a:p>
            <a:pPr indent="0" lvl="0" marL="457200" rtl="0" algn="l">
              <a:lnSpc>
                <a:spcPct val="105000"/>
              </a:lnSpc>
              <a:spcBef>
                <a:spcPts val="1200"/>
              </a:spcBef>
              <a:spcAft>
                <a:spcPts val="0"/>
              </a:spcAft>
              <a:buSzPts val="688"/>
              <a:buNone/>
            </a:pPr>
            <a:r>
              <a:t/>
            </a:r>
            <a:endParaRPr sz="1000">
              <a:solidFill>
                <a:schemeClr val="lt1"/>
              </a:solidFill>
              <a:latin typeface="Arial"/>
              <a:ea typeface="Arial"/>
              <a:cs typeface="Arial"/>
              <a:sym typeface="Arial"/>
            </a:endParaRPr>
          </a:p>
          <a:p>
            <a:pPr indent="-292100" lvl="0" marL="457200" rtl="0" algn="l">
              <a:lnSpc>
                <a:spcPct val="105000"/>
              </a:lnSpc>
              <a:spcBef>
                <a:spcPts val="1200"/>
              </a:spcBef>
              <a:spcAft>
                <a:spcPts val="0"/>
              </a:spcAft>
              <a:buClr>
                <a:schemeClr val="lt1"/>
              </a:buClr>
              <a:buSzPts val="1000"/>
              <a:buFont typeface="Arial"/>
              <a:buChar char="-"/>
            </a:pPr>
            <a:r>
              <a:rPr lang="en" sz="1000">
                <a:solidFill>
                  <a:schemeClr val="lt1"/>
                </a:solidFill>
                <a:latin typeface="Arial"/>
                <a:ea typeface="Arial"/>
                <a:cs typeface="Arial"/>
                <a:sym typeface="Arial"/>
              </a:rPr>
              <a:t>"Concavity mean": This variable represents the mean severity of concave portions of the contour or “spikiness” of the breast mass sample. Higher values of concavity mean could indicate more severe irregularities which could be indicative of malignancy. </a:t>
            </a:r>
            <a:endParaRPr sz="1000">
              <a:solidFill>
                <a:schemeClr val="lt1"/>
              </a:solidFill>
              <a:latin typeface="Arial"/>
              <a:ea typeface="Arial"/>
              <a:cs typeface="Arial"/>
              <a:sym typeface="Arial"/>
            </a:endParaRPr>
          </a:p>
        </p:txBody>
      </p:sp>
      <p:pic>
        <p:nvPicPr>
          <p:cNvPr id="106" name="Google Shape;106;p19"/>
          <p:cNvPicPr preferRelativeResize="0"/>
          <p:nvPr/>
        </p:nvPicPr>
        <p:blipFill rotWithShape="1">
          <a:blip r:embed="rId3">
            <a:alphaModFix/>
          </a:blip>
          <a:srcRect b="5735" l="1436" r="58316" t="23975"/>
          <a:stretch/>
        </p:blipFill>
        <p:spPr>
          <a:xfrm>
            <a:off x="3372900" y="221425"/>
            <a:ext cx="4982602" cy="463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p:nvPr/>
        </p:nvSpPr>
        <p:spPr>
          <a:xfrm>
            <a:off x="83550" y="92850"/>
            <a:ext cx="8996400" cy="4874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type="title"/>
          </p:nvPr>
        </p:nvSpPr>
        <p:spPr>
          <a:xfrm>
            <a:off x="665050" y="442450"/>
            <a:ext cx="2087400" cy="7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Tableau</a:t>
            </a:r>
            <a:endParaRPr sz="4000">
              <a:solidFill>
                <a:schemeClr val="lt1"/>
              </a:solidFill>
            </a:endParaRPr>
          </a:p>
        </p:txBody>
      </p:sp>
      <p:sp>
        <p:nvSpPr>
          <p:cNvPr id="113" name="Google Shape;113;p20"/>
          <p:cNvSpPr txBox="1"/>
          <p:nvPr>
            <p:ph idx="1" type="body"/>
          </p:nvPr>
        </p:nvSpPr>
        <p:spPr>
          <a:xfrm>
            <a:off x="276750" y="1530100"/>
            <a:ext cx="3019200" cy="2378700"/>
          </a:xfrm>
          <a:prstGeom prst="rect">
            <a:avLst/>
          </a:prstGeom>
        </p:spPr>
        <p:txBody>
          <a:bodyPr anchorCtr="0" anchor="t" bIns="91425" lIns="91425" spcFirstLastPara="1" rIns="91425" wrap="square" tIns="91425">
            <a:noAutofit/>
          </a:bodyPr>
          <a:lstStyle/>
          <a:p>
            <a:pPr indent="-352425" lvl="0" marL="457200" rtl="0" algn="l">
              <a:lnSpc>
                <a:spcPct val="95000"/>
              </a:lnSpc>
              <a:spcBef>
                <a:spcPts val="0"/>
              </a:spcBef>
              <a:spcAft>
                <a:spcPts val="0"/>
              </a:spcAft>
              <a:buClr>
                <a:schemeClr val="lt1"/>
              </a:buClr>
              <a:buSzPts val="1950"/>
              <a:buChar char="-"/>
            </a:pPr>
            <a:r>
              <a:rPr lang="en" sz="1040">
                <a:solidFill>
                  <a:schemeClr val="lt1"/>
                </a:solidFill>
                <a:latin typeface="Arial"/>
                <a:ea typeface="Arial"/>
                <a:cs typeface="Arial"/>
                <a:sym typeface="Arial"/>
              </a:rPr>
              <a:t>“Radius mean”: This variable refers to the average size of the tumor. </a:t>
            </a:r>
            <a:endParaRPr sz="1040">
              <a:solidFill>
                <a:schemeClr val="lt1"/>
              </a:solidFill>
              <a:latin typeface="Arial"/>
              <a:ea typeface="Arial"/>
              <a:cs typeface="Arial"/>
              <a:sym typeface="Arial"/>
            </a:endParaRPr>
          </a:p>
          <a:p>
            <a:pPr indent="0" lvl="0" marL="0" rtl="0" algn="l">
              <a:lnSpc>
                <a:spcPct val="95000"/>
              </a:lnSpc>
              <a:spcBef>
                <a:spcPts val="0"/>
              </a:spcBef>
              <a:spcAft>
                <a:spcPts val="0"/>
              </a:spcAft>
              <a:buSzPts val="770"/>
              <a:buNone/>
            </a:pPr>
            <a:r>
              <a:t/>
            </a:r>
            <a:endParaRPr sz="1040">
              <a:solidFill>
                <a:schemeClr val="lt1"/>
              </a:solidFill>
              <a:latin typeface="Arial"/>
              <a:ea typeface="Arial"/>
              <a:cs typeface="Arial"/>
              <a:sym typeface="Arial"/>
            </a:endParaRPr>
          </a:p>
          <a:p>
            <a:pPr indent="-352425" lvl="0" marL="457200" rtl="0" algn="l">
              <a:lnSpc>
                <a:spcPct val="95000"/>
              </a:lnSpc>
              <a:spcBef>
                <a:spcPts val="0"/>
              </a:spcBef>
              <a:spcAft>
                <a:spcPts val="0"/>
              </a:spcAft>
              <a:buClr>
                <a:schemeClr val="lt1"/>
              </a:buClr>
              <a:buSzPts val="1950"/>
              <a:buChar char="-"/>
            </a:pPr>
            <a:r>
              <a:rPr lang="en" sz="1040">
                <a:solidFill>
                  <a:schemeClr val="lt1"/>
                </a:solidFill>
                <a:latin typeface="Arial"/>
                <a:ea typeface="Arial"/>
                <a:cs typeface="Arial"/>
                <a:sym typeface="Arial"/>
              </a:rPr>
              <a:t> “Texture mean”: This variable refers to the uniformity of the cells in the sample.</a:t>
            </a:r>
            <a:endParaRPr sz="1040">
              <a:solidFill>
                <a:schemeClr val="lt1"/>
              </a:solidFill>
              <a:latin typeface="Arial"/>
              <a:ea typeface="Arial"/>
              <a:cs typeface="Arial"/>
              <a:sym typeface="Arial"/>
            </a:endParaRPr>
          </a:p>
          <a:p>
            <a:pPr indent="0" lvl="0" marL="0" rtl="0" algn="l">
              <a:lnSpc>
                <a:spcPct val="95000"/>
              </a:lnSpc>
              <a:spcBef>
                <a:spcPts val="0"/>
              </a:spcBef>
              <a:spcAft>
                <a:spcPts val="0"/>
              </a:spcAft>
              <a:buSzPts val="770"/>
              <a:buNone/>
            </a:pPr>
            <a:r>
              <a:t/>
            </a:r>
            <a:endParaRPr sz="1040">
              <a:solidFill>
                <a:schemeClr val="lt1"/>
              </a:solidFill>
              <a:latin typeface="Arial"/>
              <a:ea typeface="Arial"/>
              <a:cs typeface="Arial"/>
              <a:sym typeface="Arial"/>
            </a:endParaRPr>
          </a:p>
          <a:p>
            <a:pPr indent="0" lvl="0" marL="0" rtl="0" algn="l">
              <a:lnSpc>
                <a:spcPct val="95000"/>
              </a:lnSpc>
              <a:spcBef>
                <a:spcPts val="0"/>
              </a:spcBef>
              <a:spcAft>
                <a:spcPts val="0"/>
              </a:spcAft>
              <a:buSzPts val="770"/>
              <a:buNone/>
            </a:pPr>
            <a:r>
              <a:t/>
            </a:r>
            <a:endParaRPr sz="1040">
              <a:solidFill>
                <a:schemeClr val="lt1"/>
              </a:solidFill>
              <a:latin typeface="Arial"/>
              <a:ea typeface="Arial"/>
              <a:cs typeface="Arial"/>
              <a:sym typeface="Arial"/>
            </a:endParaRPr>
          </a:p>
          <a:p>
            <a:pPr indent="-294640" lvl="0" marL="457200" rtl="0" algn="l">
              <a:lnSpc>
                <a:spcPct val="95000"/>
              </a:lnSpc>
              <a:spcBef>
                <a:spcPts val="0"/>
              </a:spcBef>
              <a:spcAft>
                <a:spcPts val="0"/>
              </a:spcAft>
              <a:buClr>
                <a:schemeClr val="lt1"/>
              </a:buClr>
              <a:buSzPts val="1040"/>
              <a:buFont typeface="Arial"/>
              <a:buChar char="-"/>
            </a:pPr>
            <a:r>
              <a:rPr lang="en" sz="1040">
                <a:solidFill>
                  <a:schemeClr val="lt1"/>
                </a:solidFill>
                <a:latin typeface="Arial"/>
                <a:ea typeface="Arial"/>
                <a:cs typeface="Arial"/>
                <a:sym typeface="Arial"/>
              </a:rPr>
              <a:t>Higher radius and texture mean could indicate a higher likelihood of a malignant tumor, while a lower radius mean and texture mean could indicate a benign tumor. </a:t>
            </a:r>
            <a:endParaRPr sz="1040">
              <a:solidFill>
                <a:schemeClr val="lt1"/>
              </a:solidFill>
              <a:latin typeface="Arial"/>
              <a:ea typeface="Arial"/>
              <a:cs typeface="Arial"/>
              <a:sym typeface="Arial"/>
            </a:endParaRPr>
          </a:p>
        </p:txBody>
      </p:sp>
      <p:pic>
        <p:nvPicPr>
          <p:cNvPr id="114" name="Google Shape;114;p20"/>
          <p:cNvPicPr preferRelativeResize="0"/>
          <p:nvPr/>
        </p:nvPicPr>
        <p:blipFill rotWithShape="1">
          <a:blip r:embed="rId3">
            <a:alphaModFix/>
          </a:blip>
          <a:srcRect b="5313" l="1115" r="60002" t="25768"/>
          <a:stretch/>
        </p:blipFill>
        <p:spPr>
          <a:xfrm>
            <a:off x="3561400" y="278525"/>
            <a:ext cx="4891925" cy="454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111400" y="92850"/>
            <a:ext cx="8922300" cy="4883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type="title"/>
          </p:nvPr>
        </p:nvSpPr>
        <p:spPr>
          <a:xfrm>
            <a:off x="818725" y="317075"/>
            <a:ext cx="7630500" cy="9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lt1"/>
                </a:solidFill>
              </a:rPr>
              <a:t>Data Model Machine Learning</a:t>
            </a:r>
            <a:endParaRPr sz="3400">
              <a:solidFill>
                <a:schemeClr val="lt1"/>
              </a:solidFill>
            </a:endParaRPr>
          </a:p>
          <a:p>
            <a:pPr indent="0" lvl="0" marL="0" rtl="0" algn="ctr">
              <a:spcBef>
                <a:spcPts val="0"/>
              </a:spcBef>
              <a:spcAft>
                <a:spcPts val="0"/>
              </a:spcAft>
              <a:buNone/>
            </a:pPr>
            <a:r>
              <a:t/>
            </a:r>
            <a:endParaRPr sz="3400">
              <a:solidFill>
                <a:schemeClr val="lt1"/>
              </a:solidFill>
            </a:endParaRPr>
          </a:p>
        </p:txBody>
      </p:sp>
      <p:sp>
        <p:nvSpPr>
          <p:cNvPr id="121" name="Google Shape;121;p21"/>
          <p:cNvSpPr txBox="1"/>
          <p:nvPr/>
        </p:nvSpPr>
        <p:spPr>
          <a:xfrm>
            <a:off x="645350" y="951725"/>
            <a:ext cx="7395000" cy="3751200"/>
          </a:xfrm>
          <a:prstGeom prst="rect">
            <a:avLst/>
          </a:prstGeom>
          <a:noFill/>
          <a:ln>
            <a:noFill/>
          </a:ln>
        </p:spPr>
        <p:txBody>
          <a:bodyPr anchorCtr="0" anchor="t" bIns="91425" lIns="91425" spcFirstLastPara="1" rIns="91425" wrap="square" tIns="91425">
            <a:normAutofit fontScale="40000"/>
          </a:bodyPr>
          <a:lstStyle/>
          <a:p>
            <a:pPr indent="-371035" lvl="0" marL="457200" rtl="0" algn="l">
              <a:lnSpc>
                <a:spcPct val="115000"/>
              </a:lnSpc>
              <a:spcBef>
                <a:spcPts val="0"/>
              </a:spcBef>
              <a:spcAft>
                <a:spcPts val="0"/>
              </a:spcAft>
              <a:buClr>
                <a:schemeClr val="lt1"/>
              </a:buClr>
              <a:buSzPct val="100000"/>
              <a:buFont typeface="Lato"/>
              <a:buChar char="-"/>
            </a:pPr>
            <a:r>
              <a:rPr lang="en" sz="5607">
                <a:solidFill>
                  <a:schemeClr val="lt1"/>
                </a:solidFill>
                <a:latin typeface="Lato"/>
                <a:ea typeface="Lato"/>
                <a:cs typeface="Lato"/>
                <a:sym typeface="Lato"/>
              </a:rPr>
              <a:t>Python script to evaluate two models:</a:t>
            </a:r>
            <a:endParaRPr sz="5607">
              <a:solidFill>
                <a:schemeClr val="lt1"/>
              </a:solidFill>
              <a:latin typeface="Lato"/>
              <a:ea typeface="Lato"/>
              <a:cs typeface="Lato"/>
              <a:sym typeface="Lato"/>
            </a:endParaRPr>
          </a:p>
          <a:p>
            <a:pPr indent="-358335" lvl="1" marL="914400" rtl="0" algn="l">
              <a:lnSpc>
                <a:spcPct val="115000"/>
              </a:lnSpc>
              <a:spcBef>
                <a:spcPts val="0"/>
              </a:spcBef>
              <a:spcAft>
                <a:spcPts val="0"/>
              </a:spcAft>
              <a:buClr>
                <a:schemeClr val="lt1"/>
              </a:buClr>
              <a:buSzPct val="100000"/>
              <a:buFont typeface="Lato"/>
              <a:buChar char="-"/>
            </a:pPr>
            <a:r>
              <a:rPr lang="en" sz="5107">
                <a:solidFill>
                  <a:schemeClr val="lt1"/>
                </a:solidFill>
                <a:latin typeface="Lato"/>
                <a:ea typeface="Lato"/>
                <a:cs typeface="Lato"/>
                <a:sym typeface="Lato"/>
              </a:rPr>
              <a:t>Random forest optimizing with RandomizedSearchCV</a:t>
            </a:r>
            <a:endParaRPr sz="5107">
              <a:solidFill>
                <a:schemeClr val="lt1"/>
              </a:solidFill>
              <a:latin typeface="Lato"/>
              <a:ea typeface="Lato"/>
              <a:cs typeface="Lato"/>
              <a:sym typeface="Lato"/>
            </a:endParaRPr>
          </a:p>
          <a:p>
            <a:pPr indent="0" lvl="0" marL="914400" rtl="0" algn="l">
              <a:lnSpc>
                <a:spcPct val="115000"/>
              </a:lnSpc>
              <a:spcBef>
                <a:spcPts val="1200"/>
              </a:spcBef>
              <a:spcAft>
                <a:spcPts val="0"/>
              </a:spcAft>
              <a:buNone/>
            </a:pPr>
            <a:r>
              <a:t/>
            </a:r>
            <a:endParaRPr sz="2500">
              <a:solidFill>
                <a:srgbClr val="5E696C"/>
              </a:solidFill>
              <a:latin typeface="Lato"/>
              <a:ea typeface="Lato"/>
              <a:cs typeface="Lato"/>
              <a:sym typeface="Lato"/>
            </a:endParaRPr>
          </a:p>
          <a:p>
            <a:pPr indent="0" lvl="0" marL="914400" rtl="0" algn="l">
              <a:lnSpc>
                <a:spcPct val="115000"/>
              </a:lnSpc>
              <a:spcBef>
                <a:spcPts val="1200"/>
              </a:spcBef>
              <a:spcAft>
                <a:spcPts val="0"/>
              </a:spcAft>
              <a:buNone/>
            </a:pPr>
            <a:r>
              <a:t/>
            </a:r>
            <a:endParaRPr sz="2500">
              <a:solidFill>
                <a:srgbClr val="5E696C"/>
              </a:solidFill>
              <a:latin typeface="Lato"/>
              <a:ea typeface="Lato"/>
              <a:cs typeface="Lato"/>
              <a:sym typeface="Lato"/>
            </a:endParaRPr>
          </a:p>
          <a:p>
            <a:pPr indent="0" lvl="0" marL="0" rtl="0" algn="l">
              <a:lnSpc>
                <a:spcPct val="115000"/>
              </a:lnSpc>
              <a:spcBef>
                <a:spcPts val="1200"/>
              </a:spcBef>
              <a:spcAft>
                <a:spcPts val="0"/>
              </a:spcAft>
              <a:buNone/>
            </a:pPr>
            <a:r>
              <a:t/>
            </a:r>
            <a:endParaRPr sz="1500">
              <a:solidFill>
                <a:srgbClr val="5E696C"/>
              </a:solidFill>
              <a:latin typeface="Lato"/>
              <a:ea typeface="Lato"/>
              <a:cs typeface="Lato"/>
              <a:sym typeface="Lato"/>
            </a:endParaRPr>
          </a:p>
          <a:p>
            <a:pPr indent="0" lvl="0" marL="0" rtl="0" algn="l">
              <a:lnSpc>
                <a:spcPct val="115000"/>
              </a:lnSpc>
              <a:spcBef>
                <a:spcPts val="1200"/>
              </a:spcBef>
              <a:spcAft>
                <a:spcPts val="0"/>
              </a:spcAft>
              <a:buNone/>
            </a:pPr>
            <a:r>
              <a:t/>
            </a:r>
            <a:endParaRPr sz="1500">
              <a:solidFill>
                <a:srgbClr val="5E696C"/>
              </a:solidFill>
              <a:latin typeface="Lato"/>
              <a:ea typeface="Lato"/>
              <a:cs typeface="Lato"/>
              <a:sym typeface="Lato"/>
            </a:endParaRPr>
          </a:p>
          <a:p>
            <a:pPr indent="-354330" lvl="1" marL="914400" rtl="0" algn="l">
              <a:lnSpc>
                <a:spcPct val="115000"/>
              </a:lnSpc>
              <a:spcBef>
                <a:spcPts val="1200"/>
              </a:spcBef>
              <a:spcAft>
                <a:spcPts val="0"/>
              </a:spcAft>
              <a:buClr>
                <a:schemeClr val="lt1"/>
              </a:buClr>
              <a:buSzPct val="100000"/>
              <a:buFont typeface="Lato"/>
              <a:buChar char="-"/>
            </a:pPr>
            <a:r>
              <a:rPr lang="en" sz="4950">
                <a:solidFill>
                  <a:schemeClr val="lt1"/>
                </a:solidFill>
                <a:latin typeface="Lato"/>
                <a:ea typeface="Lato"/>
                <a:cs typeface="Lato"/>
                <a:sym typeface="Lato"/>
              </a:rPr>
              <a:t>Logistic regression optimizing with GridSearchCV</a:t>
            </a:r>
            <a:endParaRPr sz="495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2500">
              <a:solidFill>
                <a:srgbClr val="5E696C"/>
              </a:solidFill>
              <a:latin typeface="Lato"/>
              <a:ea typeface="Lato"/>
              <a:cs typeface="Lato"/>
              <a:sym typeface="Lato"/>
            </a:endParaRPr>
          </a:p>
          <a:p>
            <a:pPr indent="0" lvl="0" marL="457200" rtl="0" algn="l">
              <a:lnSpc>
                <a:spcPct val="115000"/>
              </a:lnSpc>
              <a:spcBef>
                <a:spcPts val="1200"/>
              </a:spcBef>
              <a:spcAft>
                <a:spcPts val="0"/>
              </a:spcAft>
              <a:buNone/>
            </a:pPr>
            <a:r>
              <a:t/>
            </a:r>
            <a:endParaRPr sz="2500">
              <a:solidFill>
                <a:srgbClr val="5E696C"/>
              </a:solidFill>
              <a:latin typeface="Lato"/>
              <a:ea typeface="Lato"/>
              <a:cs typeface="Lato"/>
              <a:sym typeface="Lato"/>
            </a:endParaRPr>
          </a:p>
          <a:p>
            <a:pPr indent="0" lvl="0" marL="457200" rtl="0" algn="l">
              <a:lnSpc>
                <a:spcPct val="115000"/>
              </a:lnSpc>
              <a:spcBef>
                <a:spcPts val="1200"/>
              </a:spcBef>
              <a:spcAft>
                <a:spcPts val="1200"/>
              </a:spcAft>
              <a:buNone/>
            </a:pPr>
            <a:r>
              <a:t/>
            </a:r>
            <a:endParaRPr sz="2500">
              <a:solidFill>
                <a:srgbClr val="5E696C"/>
              </a:solidFill>
              <a:latin typeface="Lato"/>
              <a:ea typeface="Lato"/>
              <a:cs typeface="Lato"/>
              <a:sym typeface="Lato"/>
            </a:endParaRPr>
          </a:p>
        </p:txBody>
      </p:sp>
      <p:pic>
        <p:nvPicPr>
          <p:cNvPr id="122" name="Google Shape;122;p21"/>
          <p:cNvPicPr preferRelativeResize="0"/>
          <p:nvPr/>
        </p:nvPicPr>
        <p:blipFill>
          <a:blip r:embed="rId3">
            <a:alphaModFix/>
          </a:blip>
          <a:stretch>
            <a:fillRect/>
          </a:stretch>
        </p:blipFill>
        <p:spPr>
          <a:xfrm>
            <a:off x="2498325" y="1818100"/>
            <a:ext cx="4165050" cy="1179425"/>
          </a:xfrm>
          <a:prstGeom prst="rect">
            <a:avLst/>
          </a:prstGeom>
          <a:noFill/>
          <a:ln>
            <a:noFill/>
          </a:ln>
        </p:spPr>
      </p:pic>
      <p:pic>
        <p:nvPicPr>
          <p:cNvPr id="123" name="Google Shape;123;p21"/>
          <p:cNvPicPr preferRelativeResize="0"/>
          <p:nvPr/>
        </p:nvPicPr>
        <p:blipFill>
          <a:blip r:embed="rId4">
            <a:alphaModFix/>
          </a:blip>
          <a:stretch>
            <a:fillRect/>
          </a:stretch>
        </p:blipFill>
        <p:spPr>
          <a:xfrm>
            <a:off x="2480625" y="3530825"/>
            <a:ext cx="4182749" cy="129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