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1" r:id="rId4"/>
    <p:sldId id="260" r:id="rId5"/>
    <p:sldId id="258" r:id="rId6"/>
    <p:sldId id="270" r:id="rId7"/>
    <p:sldId id="272" r:id="rId8"/>
    <p:sldId id="264" r:id="rId9"/>
    <p:sldId id="269" r:id="rId10"/>
    <p:sldId id="271"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6770"/>
    <a:srgbClr val="5E626B"/>
    <a:srgbClr val="222933"/>
    <a:srgbClr val="E7A3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F5B10-72A0-243B-E33D-F29160F8E8DD}" v="102" dt="2022-11-01T21:23:21.627"/>
    <p1510:client id="{13F6559C-1CCA-4BAF-ACF1-98360DFCE382}" v="1985" dt="2022-11-01T21:16:26.910"/>
    <p1510:client id="{21EDD1E8-563F-8B02-076B-02AEFDB87AA3}" v="460" dt="2022-11-01T21:08:42.496"/>
    <p1510:client id="{64552D0C-7598-3C2F-4548-5B915450E239}" v="209" dt="2022-11-01T03:29:18.071"/>
    <p1510:client id="{89DE8282-0472-464F-855D-D6C0FA32174D}" v="381" dt="2022-11-01T09:31:25.082"/>
    <p1510:client id="{A531EB10-622E-6620-1912-E8C1E2684326}" v="360" vWet="361" dt="2022-11-01T02:51:56.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2F502-D95B-4E39-876A-95A8E7D7DDB0}"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3AACEF-23E0-4811-9368-85D42F2315A6}" type="slidenum">
              <a:rPr lang="en-US" smtClean="0"/>
              <a:t>‹#›</a:t>
            </a:fld>
            <a:endParaRPr lang="en-US"/>
          </a:p>
        </p:txBody>
      </p:sp>
    </p:spTree>
    <p:extLst>
      <p:ext uri="{BB962C8B-B14F-4D97-AF65-F5344CB8AC3E}">
        <p14:creationId xmlns:p14="http://schemas.microsoft.com/office/powerpoint/2010/main" val="843813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Nico</a:t>
            </a:r>
          </a:p>
        </p:txBody>
      </p:sp>
      <p:sp>
        <p:nvSpPr>
          <p:cNvPr id="4" name="Slide Number Placeholder 3"/>
          <p:cNvSpPr>
            <a:spLocks noGrp="1"/>
          </p:cNvSpPr>
          <p:nvPr>
            <p:ph type="sldNum" sz="quarter" idx="5"/>
          </p:nvPr>
        </p:nvSpPr>
        <p:spPr/>
        <p:txBody>
          <a:bodyPr/>
          <a:lstStyle/>
          <a:p>
            <a:fld id="{C43AACEF-23E0-4811-9368-85D42F2315A6}" type="slidenum">
              <a:rPr lang="en-US" smtClean="0"/>
              <a:t>1</a:t>
            </a:fld>
            <a:endParaRPr lang="en-US"/>
          </a:p>
        </p:txBody>
      </p:sp>
    </p:spTree>
    <p:extLst>
      <p:ext uri="{BB962C8B-B14F-4D97-AF65-F5344CB8AC3E}">
        <p14:creationId xmlns:p14="http://schemas.microsoft.com/office/powerpoint/2010/main" val="310713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Nico</a:t>
            </a:r>
          </a:p>
        </p:txBody>
      </p:sp>
      <p:sp>
        <p:nvSpPr>
          <p:cNvPr id="4" name="Slide Number Placeholder 3"/>
          <p:cNvSpPr>
            <a:spLocks noGrp="1"/>
          </p:cNvSpPr>
          <p:nvPr>
            <p:ph type="sldNum" sz="quarter" idx="5"/>
          </p:nvPr>
        </p:nvSpPr>
        <p:spPr/>
        <p:txBody>
          <a:bodyPr/>
          <a:lstStyle/>
          <a:p>
            <a:fld id="{C43AACEF-23E0-4811-9368-85D42F2315A6}" type="slidenum">
              <a:rPr lang="en-US" smtClean="0"/>
              <a:t>12</a:t>
            </a:fld>
            <a:endParaRPr lang="en-US"/>
          </a:p>
        </p:txBody>
      </p:sp>
    </p:spTree>
    <p:extLst>
      <p:ext uri="{BB962C8B-B14F-4D97-AF65-F5344CB8AC3E}">
        <p14:creationId xmlns:p14="http://schemas.microsoft.com/office/powerpoint/2010/main" val="15086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Nico</a:t>
            </a:r>
          </a:p>
        </p:txBody>
      </p:sp>
      <p:sp>
        <p:nvSpPr>
          <p:cNvPr id="4" name="Slide Number Placeholder 3"/>
          <p:cNvSpPr>
            <a:spLocks noGrp="1"/>
          </p:cNvSpPr>
          <p:nvPr>
            <p:ph type="sldNum" sz="quarter" idx="5"/>
          </p:nvPr>
        </p:nvSpPr>
        <p:spPr/>
        <p:txBody>
          <a:bodyPr/>
          <a:lstStyle/>
          <a:p>
            <a:fld id="{C43AACEF-23E0-4811-9368-85D42F2315A6}" type="slidenum">
              <a:rPr lang="en-US" smtClean="0"/>
              <a:t>2</a:t>
            </a:fld>
            <a:endParaRPr lang="en-US"/>
          </a:p>
        </p:txBody>
      </p:sp>
    </p:spTree>
    <p:extLst>
      <p:ext uri="{BB962C8B-B14F-4D97-AF65-F5344CB8AC3E}">
        <p14:creationId xmlns:p14="http://schemas.microsoft.com/office/powerpoint/2010/main" val="2140462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Huntley</a:t>
            </a:r>
          </a:p>
        </p:txBody>
      </p:sp>
      <p:sp>
        <p:nvSpPr>
          <p:cNvPr id="4" name="Slide Number Placeholder 3"/>
          <p:cNvSpPr>
            <a:spLocks noGrp="1"/>
          </p:cNvSpPr>
          <p:nvPr>
            <p:ph type="sldNum" sz="quarter" idx="5"/>
          </p:nvPr>
        </p:nvSpPr>
        <p:spPr/>
        <p:txBody>
          <a:bodyPr/>
          <a:lstStyle/>
          <a:p>
            <a:fld id="{C43AACEF-23E0-4811-9368-85D42F2315A6}" type="slidenum">
              <a:rPr lang="en-US" smtClean="0"/>
              <a:t>3</a:t>
            </a:fld>
            <a:endParaRPr lang="en-US"/>
          </a:p>
        </p:txBody>
      </p:sp>
    </p:spTree>
    <p:extLst>
      <p:ext uri="{BB962C8B-B14F-4D97-AF65-F5344CB8AC3E}">
        <p14:creationId xmlns:p14="http://schemas.microsoft.com/office/powerpoint/2010/main" val="2789616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Nico</a:t>
            </a:r>
          </a:p>
        </p:txBody>
      </p:sp>
      <p:sp>
        <p:nvSpPr>
          <p:cNvPr id="4" name="Slide Number Placeholder 3"/>
          <p:cNvSpPr>
            <a:spLocks noGrp="1"/>
          </p:cNvSpPr>
          <p:nvPr>
            <p:ph type="sldNum" sz="quarter" idx="5"/>
          </p:nvPr>
        </p:nvSpPr>
        <p:spPr/>
        <p:txBody>
          <a:bodyPr/>
          <a:lstStyle/>
          <a:p>
            <a:fld id="{C43AACEF-23E0-4811-9368-85D42F2315A6}" type="slidenum">
              <a:rPr lang="en-US" smtClean="0"/>
              <a:t>4</a:t>
            </a:fld>
            <a:endParaRPr lang="en-US"/>
          </a:p>
        </p:txBody>
      </p:sp>
    </p:spTree>
    <p:extLst>
      <p:ext uri="{BB962C8B-B14F-4D97-AF65-F5344CB8AC3E}">
        <p14:creationId xmlns:p14="http://schemas.microsoft.com/office/powerpoint/2010/main" val="229890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Devin</a:t>
            </a:r>
          </a:p>
        </p:txBody>
      </p:sp>
      <p:sp>
        <p:nvSpPr>
          <p:cNvPr id="4" name="Slide Number Placeholder 3"/>
          <p:cNvSpPr>
            <a:spLocks noGrp="1"/>
          </p:cNvSpPr>
          <p:nvPr>
            <p:ph type="sldNum" sz="quarter" idx="5"/>
          </p:nvPr>
        </p:nvSpPr>
        <p:spPr/>
        <p:txBody>
          <a:bodyPr/>
          <a:lstStyle/>
          <a:p>
            <a:fld id="{C43AACEF-23E0-4811-9368-85D42F2315A6}" type="slidenum">
              <a:rPr lang="en-US" smtClean="0"/>
              <a:t>5</a:t>
            </a:fld>
            <a:endParaRPr lang="en-US"/>
          </a:p>
        </p:txBody>
      </p:sp>
    </p:spTree>
    <p:extLst>
      <p:ext uri="{BB962C8B-B14F-4D97-AF65-F5344CB8AC3E}">
        <p14:creationId xmlns:p14="http://schemas.microsoft.com/office/powerpoint/2010/main" val="378641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Devin</a:t>
            </a:r>
          </a:p>
        </p:txBody>
      </p:sp>
      <p:sp>
        <p:nvSpPr>
          <p:cNvPr id="4" name="Slide Number Placeholder 3"/>
          <p:cNvSpPr>
            <a:spLocks noGrp="1"/>
          </p:cNvSpPr>
          <p:nvPr>
            <p:ph type="sldNum" sz="quarter" idx="5"/>
          </p:nvPr>
        </p:nvSpPr>
        <p:spPr/>
        <p:txBody>
          <a:bodyPr/>
          <a:lstStyle/>
          <a:p>
            <a:fld id="{C43AACEF-23E0-4811-9368-85D42F2315A6}" type="slidenum">
              <a:rPr lang="en-US" smtClean="0"/>
              <a:t>6</a:t>
            </a:fld>
            <a:endParaRPr lang="en-US"/>
          </a:p>
        </p:txBody>
      </p:sp>
    </p:spTree>
    <p:extLst>
      <p:ext uri="{BB962C8B-B14F-4D97-AF65-F5344CB8AC3E}">
        <p14:creationId xmlns:p14="http://schemas.microsoft.com/office/powerpoint/2010/main" val="1736021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Nico</a:t>
            </a:r>
          </a:p>
        </p:txBody>
      </p:sp>
      <p:sp>
        <p:nvSpPr>
          <p:cNvPr id="4" name="Slide Number Placeholder 3"/>
          <p:cNvSpPr>
            <a:spLocks noGrp="1"/>
          </p:cNvSpPr>
          <p:nvPr>
            <p:ph type="sldNum" sz="quarter" idx="5"/>
          </p:nvPr>
        </p:nvSpPr>
        <p:spPr/>
        <p:txBody>
          <a:bodyPr/>
          <a:lstStyle/>
          <a:p>
            <a:fld id="{C43AACEF-23E0-4811-9368-85D42F2315A6}" type="slidenum">
              <a:rPr lang="en-US" smtClean="0"/>
              <a:t>7</a:t>
            </a:fld>
            <a:endParaRPr lang="en-US"/>
          </a:p>
        </p:txBody>
      </p:sp>
    </p:spTree>
    <p:extLst>
      <p:ext uri="{BB962C8B-B14F-4D97-AF65-F5344CB8AC3E}">
        <p14:creationId xmlns:p14="http://schemas.microsoft.com/office/powerpoint/2010/main" val="341671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Nico</a:t>
            </a:r>
          </a:p>
        </p:txBody>
      </p:sp>
      <p:sp>
        <p:nvSpPr>
          <p:cNvPr id="4" name="Slide Number Placeholder 3"/>
          <p:cNvSpPr>
            <a:spLocks noGrp="1"/>
          </p:cNvSpPr>
          <p:nvPr>
            <p:ph type="sldNum" sz="quarter" idx="5"/>
          </p:nvPr>
        </p:nvSpPr>
        <p:spPr/>
        <p:txBody>
          <a:bodyPr/>
          <a:lstStyle/>
          <a:p>
            <a:fld id="{C43AACEF-23E0-4811-9368-85D42F2315A6}" type="slidenum">
              <a:rPr lang="en-US" smtClean="0"/>
              <a:t>8</a:t>
            </a:fld>
            <a:endParaRPr lang="en-US"/>
          </a:p>
        </p:txBody>
      </p:sp>
    </p:spTree>
    <p:extLst>
      <p:ext uri="{BB962C8B-B14F-4D97-AF65-F5344CB8AC3E}">
        <p14:creationId xmlns:p14="http://schemas.microsoft.com/office/powerpoint/2010/main" val="3260018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Yi</a:t>
            </a:r>
          </a:p>
        </p:txBody>
      </p:sp>
      <p:sp>
        <p:nvSpPr>
          <p:cNvPr id="4" name="Slide Number Placeholder 3"/>
          <p:cNvSpPr>
            <a:spLocks noGrp="1"/>
          </p:cNvSpPr>
          <p:nvPr>
            <p:ph type="sldNum" sz="quarter" idx="5"/>
          </p:nvPr>
        </p:nvSpPr>
        <p:spPr/>
        <p:txBody>
          <a:bodyPr/>
          <a:lstStyle/>
          <a:p>
            <a:fld id="{C43AACEF-23E0-4811-9368-85D42F2315A6}" type="slidenum">
              <a:rPr lang="en-US" smtClean="0"/>
              <a:t>11</a:t>
            </a:fld>
            <a:endParaRPr lang="en-US"/>
          </a:p>
        </p:txBody>
      </p:sp>
    </p:spTree>
    <p:extLst>
      <p:ext uri="{BB962C8B-B14F-4D97-AF65-F5344CB8AC3E}">
        <p14:creationId xmlns:p14="http://schemas.microsoft.com/office/powerpoint/2010/main" val="2555169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31385FF-08C7-4607-8587-6998DE40D3D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1174517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16422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2346251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784021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229718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1385FF-08C7-4607-8587-6998DE40D3D6}"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2037665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1385FF-08C7-4607-8587-6998DE40D3D6}"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3716990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1385FF-08C7-4607-8587-6998DE40D3D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396995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1385FF-08C7-4607-8587-6998DE40D3D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399593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1385FF-08C7-4607-8587-6998DE40D3D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419559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1385FF-08C7-4607-8587-6998DE40D3D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84968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2497289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1385FF-08C7-4607-8587-6998DE40D3D6}"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3839564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1385FF-08C7-4607-8587-6998DE40D3D6}"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1011346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1385FF-08C7-4607-8587-6998DE40D3D6}"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1356695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363497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1054869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31385FF-08C7-4607-8587-6998DE40D3D6}" type="datetimeFigureOut">
              <a:rPr lang="en-US" smtClean="0"/>
              <a:t>11/1/2022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35B02F9-772A-4963-9032-5DFDAF716A08}" type="slidenum">
              <a:rPr lang="en-US" smtClean="0"/>
              <a:t>‹#›</a:t>
            </a:fld>
            <a:endParaRPr lang="en-US"/>
          </a:p>
        </p:txBody>
      </p:sp>
    </p:spTree>
    <p:extLst>
      <p:ext uri="{BB962C8B-B14F-4D97-AF65-F5344CB8AC3E}">
        <p14:creationId xmlns:p14="http://schemas.microsoft.com/office/powerpoint/2010/main" val="21964608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15AF-C28C-60DE-C3A9-093DFCD7B73A}"/>
              </a:ext>
            </a:extLst>
          </p:cNvPr>
          <p:cNvSpPr>
            <a:spLocks noGrp="1"/>
          </p:cNvSpPr>
          <p:nvPr>
            <p:ph type="ctrTitle"/>
          </p:nvPr>
        </p:nvSpPr>
        <p:spPr/>
        <p:txBody>
          <a:bodyPr>
            <a:normAutofit/>
          </a:bodyPr>
          <a:lstStyle/>
          <a:p>
            <a:r>
              <a:rPr lang="en-US" sz="8000" err="1"/>
              <a:t>Gamerlytics</a:t>
            </a:r>
            <a:endParaRPr lang="en-US" sz="8000"/>
          </a:p>
        </p:txBody>
      </p:sp>
      <p:sp>
        <p:nvSpPr>
          <p:cNvPr id="3" name="Subtitle 2">
            <a:extLst>
              <a:ext uri="{FF2B5EF4-FFF2-40B4-BE49-F238E27FC236}">
                <a16:creationId xmlns:a16="http://schemas.microsoft.com/office/drawing/2014/main" id="{2FC31D8D-42AB-E185-7E93-2B17E9AAF8E3}"/>
              </a:ext>
            </a:extLst>
          </p:cNvPr>
          <p:cNvSpPr>
            <a:spLocks noGrp="1"/>
          </p:cNvSpPr>
          <p:nvPr>
            <p:ph type="subTitle" idx="1"/>
          </p:nvPr>
        </p:nvSpPr>
        <p:spPr>
          <a:xfrm>
            <a:off x="2885457" y="5334775"/>
            <a:ext cx="9241888" cy="1523225"/>
          </a:xfrm>
        </p:spPr>
        <p:txBody>
          <a:bodyPr>
            <a:normAutofit fontScale="25000" lnSpcReduction="20000"/>
          </a:bodyPr>
          <a:lstStyle/>
          <a:p>
            <a:r>
              <a:rPr lang="en-US" sz="6400"/>
              <a:t>A project by </a:t>
            </a:r>
            <a:r>
              <a:rPr lang="en-US" sz="6400" err="1"/>
              <a:t>nOObs</a:t>
            </a:r>
            <a:endParaRPr lang="en-US" sz="6400"/>
          </a:p>
          <a:p>
            <a:r>
              <a:rPr lang="en-US" sz="4800"/>
              <a:t>Huntley </a:t>
            </a:r>
            <a:r>
              <a:rPr lang="en-US" sz="4800" err="1"/>
              <a:t>Bodden</a:t>
            </a:r>
            <a:r>
              <a:rPr lang="en-US" sz="4800"/>
              <a:t> – </a:t>
            </a:r>
            <a:r>
              <a:rPr lang="en-US" sz="4800" err="1"/>
              <a:t>Github</a:t>
            </a:r>
            <a:r>
              <a:rPr lang="en-US" sz="4800"/>
              <a:t> manager and API calls</a:t>
            </a:r>
          </a:p>
          <a:p>
            <a:r>
              <a:rPr lang="en-US" sz="4800"/>
              <a:t>Nicoleta Cosereanu – Data analytics and researcher</a:t>
            </a:r>
          </a:p>
          <a:p>
            <a:r>
              <a:rPr lang="en-US" sz="4800"/>
              <a:t>Yi Lu – Statistics and research</a:t>
            </a:r>
          </a:p>
          <a:p>
            <a:r>
              <a:rPr lang="en-US" sz="4800"/>
              <a:t>Devin Sherwood – Hypothesis testing</a:t>
            </a:r>
          </a:p>
          <a:p>
            <a:endParaRPr lang="en-US"/>
          </a:p>
        </p:txBody>
      </p:sp>
    </p:spTree>
    <p:extLst>
      <p:ext uri="{BB962C8B-B14F-4D97-AF65-F5344CB8AC3E}">
        <p14:creationId xmlns:p14="http://schemas.microsoft.com/office/powerpoint/2010/main" val="3587639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20E3-D2C9-CFFE-FFAB-4BEEFCC693AC}"/>
              </a:ext>
            </a:extLst>
          </p:cNvPr>
          <p:cNvSpPr>
            <a:spLocks noGrp="1"/>
          </p:cNvSpPr>
          <p:nvPr>
            <p:ph type="title"/>
          </p:nvPr>
        </p:nvSpPr>
        <p:spPr/>
        <p:txBody>
          <a:bodyPr>
            <a:normAutofit fontScale="90000"/>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Comparison of Player Count to Player Feed Back</a:t>
            </a:r>
            <a:b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br>
            <a:r>
              <a:rPr lang="en-US" sz="2000">
                <a:ln>
                  <a:solidFill>
                    <a:prstClr val="black">
                      <a:lumMod val="75000"/>
                      <a:lumOff val="25000"/>
                      <a:alpha val="10000"/>
                    </a:prstClr>
                  </a:solidFill>
                </a:ln>
                <a:solidFill>
                  <a:srgbClr val="0070C0"/>
                </a:solidFill>
                <a:effectLst>
                  <a:outerShdw blurRad="9525" dist="25400" dir="14640000" algn="tl" rotWithShape="0">
                    <a:prstClr val="black">
                      <a:alpha val="30000"/>
                    </a:prstClr>
                  </a:outerShdw>
                </a:effectLst>
                <a:ea typeface="+mj-lt"/>
                <a:cs typeface="+mj-lt"/>
              </a:rPr>
              <a:t>Do positive comments attract more players? </a:t>
            </a:r>
            <a:endParaRPr lang="en-US" sz="2000">
              <a:ln>
                <a:solidFill>
                  <a:prstClr val="black">
                    <a:lumMod val="75000"/>
                    <a:lumOff val="25000"/>
                    <a:alpha val="10000"/>
                  </a:prstClr>
                </a:solidFill>
              </a:ln>
              <a:solidFill>
                <a:srgbClr val="0070C0"/>
              </a:solidFill>
              <a:effectLst>
                <a:outerShdw blurRad="9525" dist="25400" dir="14640000" algn="tl" rotWithShape="0">
                  <a:prstClr val="black">
                    <a:alpha val="30000"/>
                  </a:prstClr>
                </a:outerShdw>
              </a:effectLst>
            </a:endParaRPr>
          </a:p>
        </p:txBody>
      </p:sp>
      <p:pic>
        <p:nvPicPr>
          <p:cNvPr id="11" name="Picture 11" descr="Chart, scatter chart&#10;&#10;Description automatically generated">
            <a:extLst>
              <a:ext uri="{FF2B5EF4-FFF2-40B4-BE49-F238E27FC236}">
                <a16:creationId xmlns:a16="http://schemas.microsoft.com/office/drawing/2014/main" id="{571760FF-AE08-FA41-F561-FF82B48F06F5}"/>
              </a:ext>
            </a:extLst>
          </p:cNvPr>
          <p:cNvPicPr>
            <a:picLocks noGrp="1" noChangeAspect="1"/>
          </p:cNvPicPr>
          <p:nvPr>
            <p:ph idx="1"/>
          </p:nvPr>
        </p:nvPicPr>
        <p:blipFill>
          <a:blip r:embed="rId2"/>
          <a:stretch>
            <a:fillRect/>
          </a:stretch>
        </p:blipFill>
        <p:spPr>
          <a:xfrm>
            <a:off x="6115714" y="1719311"/>
            <a:ext cx="5822578" cy="4058751"/>
          </a:xfrm>
        </p:spPr>
      </p:pic>
      <p:pic>
        <p:nvPicPr>
          <p:cNvPr id="12" name="Picture 12" descr="Chart, line chart&#10;&#10;Description automatically generated">
            <a:extLst>
              <a:ext uri="{FF2B5EF4-FFF2-40B4-BE49-F238E27FC236}">
                <a16:creationId xmlns:a16="http://schemas.microsoft.com/office/drawing/2014/main" id="{98F0E4B0-ECA3-2E41-091F-259571854655}"/>
              </a:ext>
            </a:extLst>
          </p:cNvPr>
          <p:cNvPicPr>
            <a:picLocks noChangeAspect="1"/>
          </p:cNvPicPr>
          <p:nvPr/>
        </p:nvPicPr>
        <p:blipFill>
          <a:blip r:embed="rId3"/>
          <a:stretch>
            <a:fillRect/>
          </a:stretch>
        </p:blipFill>
        <p:spPr>
          <a:xfrm>
            <a:off x="152400" y="1726326"/>
            <a:ext cx="5764924" cy="4049108"/>
          </a:xfrm>
          <a:prstGeom prst="rect">
            <a:avLst/>
          </a:prstGeom>
        </p:spPr>
      </p:pic>
      <p:sp>
        <p:nvSpPr>
          <p:cNvPr id="14" name="TextBox 13">
            <a:extLst>
              <a:ext uri="{FF2B5EF4-FFF2-40B4-BE49-F238E27FC236}">
                <a16:creationId xmlns:a16="http://schemas.microsoft.com/office/drawing/2014/main" id="{99A7EBE5-DAA3-0FF4-2FCA-1BA0216A4270}"/>
              </a:ext>
            </a:extLst>
          </p:cNvPr>
          <p:cNvSpPr txBox="1"/>
          <p:nvPr/>
        </p:nvSpPr>
        <p:spPr>
          <a:xfrm>
            <a:off x="913086" y="6187965"/>
            <a:ext cx="971911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There is a positive correlation between player count and player feedback </a:t>
            </a:r>
          </a:p>
        </p:txBody>
      </p:sp>
    </p:spTree>
    <p:extLst>
      <p:ext uri="{BB962C8B-B14F-4D97-AF65-F5344CB8AC3E}">
        <p14:creationId xmlns:p14="http://schemas.microsoft.com/office/powerpoint/2010/main" val="3780711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C123-BA42-82FF-1188-93FD2B13E3FB}"/>
              </a:ext>
            </a:extLst>
          </p:cNvPr>
          <p:cNvSpPr>
            <a:spLocks noGrp="1"/>
          </p:cNvSpPr>
          <p:nvPr>
            <p:ph type="title"/>
          </p:nvPr>
        </p:nvSpPr>
        <p:spPr>
          <a:xfrm>
            <a:off x="822760" y="311054"/>
            <a:ext cx="10353762" cy="970450"/>
          </a:xfrm>
        </p:spPr>
        <p:txBody>
          <a:bodyPr>
            <a:normAutofit fontScale="90000"/>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rPr>
              <a:t>Gamer Engagement Analysis</a:t>
            </a:r>
            <a:br>
              <a:rPr lang="en-US">
                <a:ln>
                  <a:solidFill>
                    <a:prstClr val="black">
                      <a:lumMod val="75000"/>
                      <a:lumOff val="25000"/>
                      <a:alpha val="10000"/>
                    </a:prstClr>
                  </a:solidFill>
                </a:ln>
                <a:effectLst>
                  <a:outerShdw blurRad="9525" dist="25400" dir="14640000" algn="tl" rotWithShape="0">
                    <a:prstClr val="black">
                      <a:alpha val="30000"/>
                    </a:prstClr>
                  </a:outerShdw>
                </a:effectLst>
              </a:rPr>
            </a:br>
            <a:r>
              <a:rPr lang="en-US" sz="2000">
                <a:ln>
                  <a:solidFill>
                    <a:prstClr val="black">
                      <a:lumMod val="75000"/>
                      <a:lumOff val="25000"/>
                      <a:alpha val="10000"/>
                    </a:prstClr>
                  </a:solidFill>
                </a:ln>
                <a:solidFill>
                  <a:srgbClr val="0070C0"/>
                </a:solidFill>
                <a:effectLst>
                  <a:outerShdw blurRad="9525" dist="25400" dir="14640000" algn="tl" rotWithShape="0">
                    <a:prstClr val="black">
                      <a:alpha val="30000"/>
                    </a:prstClr>
                  </a:outerShdw>
                </a:effectLst>
              </a:rPr>
              <a:t>How engaged are players in the past 2 weeks?</a:t>
            </a:r>
            <a:endParaRPr lang="en-US" sz="2000">
              <a:solidFill>
                <a:srgbClr val="0070C0"/>
              </a:solidFill>
            </a:endParaRPr>
          </a:p>
        </p:txBody>
      </p:sp>
      <p:pic>
        <p:nvPicPr>
          <p:cNvPr id="6" name="Picture 6" descr="Table&#10;&#10;Description automatically generated">
            <a:extLst>
              <a:ext uri="{FF2B5EF4-FFF2-40B4-BE49-F238E27FC236}">
                <a16:creationId xmlns:a16="http://schemas.microsoft.com/office/drawing/2014/main" id="{8159D434-5819-2080-D173-F85AD75EC889}"/>
              </a:ext>
            </a:extLst>
          </p:cNvPr>
          <p:cNvPicPr>
            <a:picLocks noGrp="1" noChangeAspect="1"/>
          </p:cNvPicPr>
          <p:nvPr>
            <p:ph idx="1"/>
          </p:nvPr>
        </p:nvPicPr>
        <p:blipFill>
          <a:blip r:embed="rId3"/>
          <a:stretch>
            <a:fillRect/>
          </a:stretch>
        </p:blipFill>
        <p:spPr>
          <a:xfrm>
            <a:off x="202908" y="1400296"/>
            <a:ext cx="5620922" cy="4000136"/>
          </a:xfrm>
        </p:spPr>
      </p:pic>
      <p:pic>
        <p:nvPicPr>
          <p:cNvPr id="8" name="Picture 7" descr="Chart, waterfall chart&#10;&#10;Description automatically generated">
            <a:extLst>
              <a:ext uri="{FF2B5EF4-FFF2-40B4-BE49-F238E27FC236}">
                <a16:creationId xmlns:a16="http://schemas.microsoft.com/office/drawing/2014/main" id="{EA7E02C1-0D69-ADE0-B5FE-CB8E8CE1274A}"/>
              </a:ext>
            </a:extLst>
          </p:cNvPr>
          <p:cNvPicPr>
            <a:picLocks noChangeAspect="1"/>
          </p:cNvPicPr>
          <p:nvPr/>
        </p:nvPicPr>
        <p:blipFill>
          <a:blip r:embed="rId4"/>
          <a:stretch>
            <a:fillRect/>
          </a:stretch>
        </p:blipFill>
        <p:spPr>
          <a:xfrm>
            <a:off x="5999641" y="1400295"/>
            <a:ext cx="6024071" cy="4000136"/>
          </a:xfrm>
          <a:prstGeom prst="rect">
            <a:avLst/>
          </a:prstGeom>
          <a:effectLst>
            <a:outerShdw blurRad="25400" dir="17880000">
              <a:srgbClr val="000000">
                <a:alpha val="46000"/>
              </a:srgbClr>
            </a:outerShdw>
          </a:effectLst>
        </p:spPr>
      </p:pic>
      <p:sp>
        <p:nvSpPr>
          <p:cNvPr id="9" name="TextBox 8">
            <a:extLst>
              <a:ext uri="{FF2B5EF4-FFF2-40B4-BE49-F238E27FC236}">
                <a16:creationId xmlns:a16="http://schemas.microsoft.com/office/drawing/2014/main" id="{B84C58B5-949E-7456-7EB9-029E81FDD8F1}"/>
              </a:ext>
            </a:extLst>
          </p:cNvPr>
          <p:cNvSpPr txBox="1"/>
          <p:nvPr/>
        </p:nvSpPr>
        <p:spPr>
          <a:xfrm>
            <a:off x="1621693" y="5900615"/>
            <a:ext cx="85969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There is no strong relationship between player count and median playtime difference </a:t>
            </a:r>
            <a:endParaRPr lang="en-US"/>
          </a:p>
          <a:p>
            <a:pPr algn="ctr"/>
            <a:r>
              <a:rPr lang="en-US">
                <a:ea typeface="+mn-lt"/>
                <a:cs typeface="+mn-lt"/>
              </a:rPr>
              <a:t>There are 1% of the gamers increased median playtime in past two weeks</a:t>
            </a:r>
            <a:endParaRPr lang="en-US"/>
          </a:p>
        </p:txBody>
      </p:sp>
    </p:spTree>
    <p:extLst>
      <p:ext uri="{BB962C8B-B14F-4D97-AF65-F5344CB8AC3E}">
        <p14:creationId xmlns:p14="http://schemas.microsoft.com/office/powerpoint/2010/main" val="1728759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BC7BB-53B3-2E10-75E5-5FB522D5CFF9}"/>
              </a:ext>
            </a:extLst>
          </p:cNvPr>
          <p:cNvSpPr>
            <a:spLocks noGrp="1"/>
          </p:cNvSpPr>
          <p:nvPr>
            <p:ph type="title"/>
          </p:nvPr>
        </p:nvSpPr>
        <p:spPr/>
        <p:txBody>
          <a:bodyPr/>
          <a:lstStyle/>
          <a:p>
            <a:r>
              <a:rPr lang="en-US"/>
              <a:t>Conclusion and recap</a:t>
            </a:r>
          </a:p>
        </p:txBody>
      </p:sp>
      <p:sp>
        <p:nvSpPr>
          <p:cNvPr id="3" name="Content Placeholder 2">
            <a:extLst>
              <a:ext uri="{FF2B5EF4-FFF2-40B4-BE49-F238E27FC236}">
                <a16:creationId xmlns:a16="http://schemas.microsoft.com/office/drawing/2014/main" id="{0792FC8F-5E44-55E7-1DA6-BDC3DD77EF97}"/>
              </a:ext>
            </a:extLst>
          </p:cNvPr>
          <p:cNvSpPr>
            <a:spLocks noGrp="1"/>
          </p:cNvSpPr>
          <p:nvPr>
            <p:ph idx="1"/>
          </p:nvPr>
        </p:nvSpPr>
        <p:spPr/>
        <p:txBody>
          <a:bodyPr/>
          <a:lstStyle/>
          <a:p>
            <a:pPr indent="-305435"/>
            <a:r>
              <a:rPr lang="en-US"/>
              <a:t>Gamers do not choose a game based on price</a:t>
            </a:r>
          </a:p>
          <a:p>
            <a:pPr indent="-305435"/>
            <a:r>
              <a:rPr lang="en-US"/>
              <a:t>Gamers do not equate the quality of a game with the price they pay for it</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a:t>A game with many users is not always the most played game</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a:t>Positive comments for a game attract players</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a:ln>
                  <a:solidFill>
                    <a:prstClr val="black">
                      <a:lumMod val="75000"/>
                      <a:lumOff val="25000"/>
                      <a:alpha val="10000"/>
                    </a:prstClr>
                  </a:solidFill>
                </a:ln>
                <a:effectLst>
                  <a:outerShdw blurRad="9525" dist="25400" dir="14640000" algn="tl" rotWithShape="0">
                    <a:prstClr val="black">
                      <a:alpha val="30000"/>
                    </a:prstClr>
                  </a:outerShdw>
                </a:effectLst>
              </a:rPr>
              <a:t>99% of the gamers  are losing interest over time</a:t>
            </a:r>
          </a:p>
        </p:txBody>
      </p:sp>
    </p:spTree>
    <p:extLst>
      <p:ext uri="{BB962C8B-B14F-4D97-AF65-F5344CB8AC3E}">
        <p14:creationId xmlns:p14="http://schemas.microsoft.com/office/powerpoint/2010/main" val="2661227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43000" r="-43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005D74-3427-277E-0179-E5C42DBD2411}"/>
              </a:ext>
            </a:extLst>
          </p:cNvPr>
          <p:cNvPicPr>
            <a:picLocks noChangeAspect="1"/>
          </p:cNvPicPr>
          <p:nvPr/>
        </p:nvPicPr>
        <p:blipFill>
          <a:blip r:embed="rId4"/>
          <a:stretch>
            <a:fillRect/>
          </a:stretch>
        </p:blipFill>
        <p:spPr>
          <a:xfrm>
            <a:off x="7568971" y="4136025"/>
            <a:ext cx="3703910" cy="2346776"/>
          </a:xfrm>
          <a:prstGeom prst="rect">
            <a:avLst/>
          </a:prstGeom>
        </p:spPr>
      </p:pic>
      <p:sp>
        <p:nvSpPr>
          <p:cNvPr id="3" name="Content Placeholder 2">
            <a:extLst>
              <a:ext uri="{FF2B5EF4-FFF2-40B4-BE49-F238E27FC236}">
                <a16:creationId xmlns:a16="http://schemas.microsoft.com/office/drawing/2014/main" id="{E2789EE8-9768-E1BC-E4C5-E272CBBF215D}"/>
              </a:ext>
            </a:extLst>
          </p:cNvPr>
          <p:cNvSpPr>
            <a:spLocks noGrp="1"/>
          </p:cNvSpPr>
          <p:nvPr>
            <p:ph idx="1"/>
          </p:nvPr>
        </p:nvSpPr>
        <p:spPr>
          <a:xfrm>
            <a:off x="1039191" y="2110381"/>
            <a:ext cx="10353762" cy="1223187"/>
          </a:xfrm>
          <a:noFill/>
        </p:spPr>
        <p:txBody>
          <a:bodyPr>
            <a:noAutofit/>
          </a:bodyPr>
          <a:lstStyle/>
          <a:p>
            <a:pPr marL="0" indent="0">
              <a:buNone/>
            </a:pPr>
            <a:r>
              <a:rPr lang="en-US" sz="2400">
                <a:solidFill>
                  <a:schemeClr val="tx1"/>
                </a:solidFill>
                <a:effectLst/>
              </a:rPr>
              <a:t>Analyze data from the popular gaming platform, Steam, to understand how key influencers such as price and game ratings are driving gamer behavior and game popularity.</a:t>
            </a:r>
          </a:p>
        </p:txBody>
      </p:sp>
      <p:pic>
        <p:nvPicPr>
          <p:cNvPr id="7" name="Picture 6">
            <a:extLst>
              <a:ext uri="{FF2B5EF4-FFF2-40B4-BE49-F238E27FC236}">
                <a16:creationId xmlns:a16="http://schemas.microsoft.com/office/drawing/2014/main" id="{594F4736-0B22-FC17-421B-E4A2848C76F8}"/>
              </a:ext>
            </a:extLst>
          </p:cNvPr>
          <p:cNvPicPr>
            <a:picLocks noChangeAspect="1"/>
          </p:cNvPicPr>
          <p:nvPr/>
        </p:nvPicPr>
        <p:blipFill>
          <a:blip r:embed="rId5"/>
          <a:stretch>
            <a:fillRect/>
          </a:stretch>
        </p:blipFill>
        <p:spPr>
          <a:xfrm>
            <a:off x="447114" y="4614606"/>
            <a:ext cx="4048685" cy="1868195"/>
          </a:xfrm>
          <a:prstGeom prst="rect">
            <a:avLst/>
          </a:prstGeom>
        </p:spPr>
      </p:pic>
      <p:sp>
        <p:nvSpPr>
          <p:cNvPr id="6" name="TextBox 5">
            <a:extLst>
              <a:ext uri="{FF2B5EF4-FFF2-40B4-BE49-F238E27FC236}">
                <a16:creationId xmlns:a16="http://schemas.microsoft.com/office/drawing/2014/main" id="{79CC5A8D-E30D-93D0-FC3F-24182A17F9DD}"/>
              </a:ext>
            </a:extLst>
          </p:cNvPr>
          <p:cNvSpPr txBox="1"/>
          <p:nvPr/>
        </p:nvSpPr>
        <p:spPr>
          <a:xfrm>
            <a:off x="6096001" y="695954"/>
            <a:ext cx="2433782" cy="421514"/>
          </a:xfrm>
          <a:prstGeom prst="rect">
            <a:avLst/>
          </a:prstGeom>
          <a:gradFill>
            <a:gsLst>
              <a:gs pos="0">
                <a:srgbClr val="222933"/>
              </a:gs>
              <a:gs pos="0">
                <a:srgbClr val="222933"/>
              </a:gs>
              <a:gs pos="0">
                <a:srgbClr val="636770"/>
              </a:gs>
              <a:gs pos="63000">
                <a:srgbClr val="5E626B"/>
              </a:gs>
              <a:gs pos="15000">
                <a:srgbClr val="222933"/>
              </a:gs>
              <a:gs pos="9000">
                <a:srgbClr val="222933"/>
              </a:gs>
            </a:gsLst>
            <a:lin ang="8100000" scaled="1"/>
          </a:gradFill>
        </p:spPr>
        <p:txBody>
          <a:bodyPr wrap="square" rtlCol="0">
            <a:spAutoFit/>
          </a:bodyPr>
          <a:lstStyle/>
          <a:p>
            <a:endParaRPr lang="en-US"/>
          </a:p>
        </p:txBody>
      </p:sp>
      <p:sp>
        <p:nvSpPr>
          <p:cNvPr id="8" name="TextBox 7">
            <a:extLst>
              <a:ext uri="{FF2B5EF4-FFF2-40B4-BE49-F238E27FC236}">
                <a16:creationId xmlns:a16="http://schemas.microsoft.com/office/drawing/2014/main" id="{961C783D-7304-45DF-508C-B8FF03FC0BD8}"/>
              </a:ext>
            </a:extLst>
          </p:cNvPr>
          <p:cNvSpPr txBox="1"/>
          <p:nvPr/>
        </p:nvSpPr>
        <p:spPr>
          <a:xfrm>
            <a:off x="3278909" y="649666"/>
            <a:ext cx="2433781" cy="421514"/>
          </a:xfrm>
          <a:prstGeom prst="rect">
            <a:avLst/>
          </a:prstGeom>
          <a:gradFill>
            <a:gsLst>
              <a:gs pos="0">
                <a:srgbClr val="222933"/>
              </a:gs>
              <a:gs pos="0">
                <a:srgbClr val="222933"/>
              </a:gs>
              <a:gs pos="0">
                <a:srgbClr val="636770"/>
              </a:gs>
              <a:gs pos="63000">
                <a:srgbClr val="5E626B"/>
              </a:gs>
              <a:gs pos="33000">
                <a:srgbClr val="222933"/>
              </a:gs>
              <a:gs pos="13000">
                <a:srgbClr val="222933"/>
              </a:gs>
            </a:gsLst>
            <a:lin ang="8100000" scaled="1"/>
          </a:gradFill>
        </p:spPr>
        <p:txBody>
          <a:bodyPr wrap="square" rtlCol="0">
            <a:spAutoFit/>
          </a:bodyPr>
          <a:lstStyle/>
          <a:p>
            <a:endParaRPr lang="en-US"/>
          </a:p>
        </p:txBody>
      </p:sp>
      <p:sp>
        <p:nvSpPr>
          <p:cNvPr id="2" name="Title 1">
            <a:extLst>
              <a:ext uri="{FF2B5EF4-FFF2-40B4-BE49-F238E27FC236}">
                <a16:creationId xmlns:a16="http://schemas.microsoft.com/office/drawing/2014/main" id="{0B4D3649-CE7B-0DDC-B5FE-D518B00EC222}"/>
              </a:ext>
            </a:extLst>
          </p:cNvPr>
          <p:cNvSpPr>
            <a:spLocks noGrp="1"/>
          </p:cNvSpPr>
          <p:nvPr>
            <p:ph type="title"/>
          </p:nvPr>
        </p:nvSpPr>
        <p:spPr>
          <a:xfrm>
            <a:off x="799045" y="375198"/>
            <a:ext cx="10353762" cy="970450"/>
          </a:xfrm>
        </p:spPr>
        <p:txBody>
          <a:bodyPr>
            <a:noAutofit/>
          </a:bodyPr>
          <a:lstStyle/>
          <a:p>
            <a:r>
              <a:rPr lang="en-US" sz="6600" b="1"/>
              <a:t>Project Outline</a:t>
            </a:r>
          </a:p>
        </p:txBody>
      </p:sp>
    </p:spTree>
    <p:extLst>
      <p:ext uri="{BB962C8B-B14F-4D97-AF65-F5344CB8AC3E}">
        <p14:creationId xmlns:p14="http://schemas.microsoft.com/office/powerpoint/2010/main" val="4148692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EB61BA2E-7858-E3BD-0EDC-7B8B529BA2D8}"/>
              </a:ext>
            </a:extLst>
          </p:cNvPr>
          <p:cNvPicPr>
            <a:picLocks noChangeAspect="1"/>
          </p:cNvPicPr>
          <p:nvPr/>
        </p:nvPicPr>
        <p:blipFill rotWithShape="1">
          <a:blip r:embed="rId4">
            <a:extLst>
              <a:ext uri="{28A0092B-C50C-407E-A947-70E740481C1C}">
                <a14:useLocalDpi xmlns:a14="http://schemas.microsoft.com/office/drawing/2010/main" val="0"/>
              </a:ext>
            </a:extLst>
          </a:blip>
          <a:srcRect l="47195" r="17694"/>
          <a:stretch/>
        </p:blipFill>
        <p:spPr>
          <a:xfrm>
            <a:off x="-8622" y="10"/>
            <a:ext cx="6096000" cy="6857990"/>
          </a:xfrm>
          <a:prstGeom prst="rect">
            <a:avLst/>
          </a:prstGeom>
        </p:spPr>
      </p:pic>
      <p:pic>
        <p:nvPicPr>
          <p:cNvPr id="14" name="Picture 9">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F628A665-1F7E-3B7A-D4AA-C7665FAEFD8A}"/>
              </a:ext>
            </a:extLst>
          </p:cNvPr>
          <p:cNvSpPr>
            <a:spLocks noGrp="1"/>
          </p:cNvSpPr>
          <p:nvPr>
            <p:ph type="title"/>
          </p:nvPr>
        </p:nvSpPr>
        <p:spPr>
          <a:xfrm>
            <a:off x="6900493" y="609600"/>
            <a:ext cx="4538124" cy="970450"/>
          </a:xfrm>
        </p:spPr>
        <p:txBody>
          <a:bodyPr anchor="b">
            <a:normAutofit fontScale="90000"/>
          </a:bodyPr>
          <a:lstStyle/>
          <a:p>
            <a:pPr algn="l">
              <a:lnSpc>
                <a:spcPct val="90000"/>
              </a:lnSpc>
            </a:pPr>
            <a:r>
              <a:rPr lang="en-US" sz="3000" b="1"/>
              <a:t>Data collection, investigation and cleansing </a:t>
            </a:r>
          </a:p>
        </p:txBody>
      </p:sp>
      <p:sp>
        <p:nvSpPr>
          <p:cNvPr id="3" name="Content Placeholder 2">
            <a:extLst>
              <a:ext uri="{FF2B5EF4-FFF2-40B4-BE49-F238E27FC236}">
                <a16:creationId xmlns:a16="http://schemas.microsoft.com/office/drawing/2014/main" id="{E827314B-3B53-30CA-0DDF-EC0B39BF9E02}"/>
              </a:ext>
            </a:extLst>
          </p:cNvPr>
          <p:cNvSpPr>
            <a:spLocks noGrp="1"/>
          </p:cNvSpPr>
          <p:nvPr>
            <p:ph idx="1"/>
          </p:nvPr>
        </p:nvSpPr>
        <p:spPr>
          <a:xfrm>
            <a:off x="6900493" y="1732449"/>
            <a:ext cx="4403596" cy="4058751"/>
          </a:xfrm>
        </p:spPr>
        <p:txBody>
          <a:bodyPr anchor="t">
            <a:normAutofit/>
          </a:bodyPr>
          <a:lstStyle/>
          <a:p>
            <a:pPr>
              <a:lnSpc>
                <a:spcPct val="90000"/>
              </a:lnSpc>
            </a:pPr>
            <a:r>
              <a:rPr lang="en-US" sz="1500"/>
              <a:t>Data was retrieved via API calls from various Steam sources and combined</a:t>
            </a:r>
          </a:p>
          <a:p>
            <a:pPr lvl="1">
              <a:lnSpc>
                <a:spcPct val="90000"/>
              </a:lnSpc>
            </a:pPr>
            <a:r>
              <a:rPr lang="en-US" sz="1500"/>
              <a:t>Steamspy.com was used to retrieve game info: ID, game name, developer, publisher, positive &amp; negative ratings, owners, price info, concurrent users and game time averages [</a:t>
            </a:r>
            <a:r>
              <a:rPr lang="en-US" sz="1500">
                <a:solidFill>
                  <a:srgbClr val="0070C0"/>
                </a:solidFill>
              </a:rPr>
              <a:t>returned 24,735 records</a:t>
            </a:r>
            <a:r>
              <a:rPr lang="en-US" sz="1500"/>
              <a:t>]</a:t>
            </a:r>
          </a:p>
          <a:p>
            <a:pPr marL="719455" lvl="1" indent="-269875">
              <a:lnSpc>
                <a:spcPct val="90000"/>
              </a:lnSpc>
            </a:pPr>
            <a:r>
              <a:rPr lang="en-US" sz="1500"/>
              <a:t>Api.steampowerd.com was used to retrieve current player count by game id [</a:t>
            </a:r>
            <a:r>
              <a:rPr lang="en-US" sz="1500">
                <a:solidFill>
                  <a:srgbClr val="0070C0"/>
                </a:solidFill>
              </a:rPr>
              <a:t>returned 21,119 records</a:t>
            </a:r>
            <a:r>
              <a:rPr lang="en-US" sz="1500"/>
              <a:t>]</a:t>
            </a: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a:p>
            <a:pPr>
              <a:lnSpc>
                <a:spcPct val="90000"/>
              </a:lnSpc>
            </a:pPr>
            <a:r>
              <a:rPr lang="en-US" sz="1500"/>
              <a:t>After analyzing the retrieved data, we identified the key influencers we wanted to analyze in our project, such as price, players, concurrent players, average game time and ratings</a:t>
            </a:r>
          </a:p>
          <a:p>
            <a:pPr>
              <a:lnSpc>
                <a:spcPct val="90000"/>
              </a:lnSpc>
            </a:pPr>
            <a:r>
              <a:rPr lang="en-US" sz="1500"/>
              <a:t>We assigned data types and created a csv file for our analysis</a:t>
            </a:r>
          </a:p>
          <a:p>
            <a:pPr>
              <a:lnSpc>
                <a:spcPct val="90000"/>
              </a:lnSpc>
            </a:pPr>
            <a:endParaRPr lang="en-US" sz="1500"/>
          </a:p>
        </p:txBody>
      </p:sp>
    </p:spTree>
    <p:extLst>
      <p:ext uri="{BB962C8B-B14F-4D97-AF65-F5344CB8AC3E}">
        <p14:creationId xmlns:p14="http://schemas.microsoft.com/office/powerpoint/2010/main" val="42772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30CF2-356B-BFB1-DA1E-BEB1BCDDAC84}"/>
              </a:ext>
            </a:extLst>
          </p:cNvPr>
          <p:cNvSpPr>
            <a:spLocks noGrp="1"/>
          </p:cNvSpPr>
          <p:nvPr>
            <p:ph type="title"/>
          </p:nvPr>
        </p:nvSpPr>
        <p:spPr>
          <a:xfrm>
            <a:off x="913796" y="609600"/>
            <a:ext cx="5168052" cy="1117600"/>
          </a:xfrm>
        </p:spPr>
        <p:txBody>
          <a:bodyPr>
            <a:normAutofit/>
          </a:bodyPr>
          <a:lstStyle/>
          <a:p>
            <a:r>
              <a:rPr lang="en-US" sz="3700" b="1"/>
              <a:t>Definitions and context</a:t>
            </a:r>
          </a:p>
        </p:txBody>
      </p:sp>
      <p:sp>
        <p:nvSpPr>
          <p:cNvPr id="3" name="Content Placeholder 2">
            <a:extLst>
              <a:ext uri="{FF2B5EF4-FFF2-40B4-BE49-F238E27FC236}">
                <a16:creationId xmlns:a16="http://schemas.microsoft.com/office/drawing/2014/main" id="{9154EAC5-5B16-BA19-592E-BB82344F2649}"/>
              </a:ext>
            </a:extLst>
          </p:cNvPr>
          <p:cNvSpPr>
            <a:spLocks noGrp="1"/>
          </p:cNvSpPr>
          <p:nvPr>
            <p:ph idx="1"/>
          </p:nvPr>
        </p:nvSpPr>
        <p:spPr>
          <a:xfrm>
            <a:off x="913796" y="1828800"/>
            <a:ext cx="5168052" cy="3962400"/>
          </a:xfrm>
        </p:spPr>
        <p:txBody>
          <a:bodyPr>
            <a:normAutofit/>
          </a:bodyPr>
          <a:lstStyle/>
          <a:p>
            <a:pPr>
              <a:lnSpc>
                <a:spcPct val="90000"/>
              </a:lnSpc>
              <a:buClr>
                <a:srgbClr val="FF9000"/>
              </a:buClr>
            </a:pPr>
            <a:r>
              <a:rPr lang="en-US" sz="1300" b="1"/>
              <a:t>Owner Tiers</a:t>
            </a:r>
            <a:r>
              <a:rPr lang="en-US" sz="1300"/>
              <a:t>: A(most) to M(least)</a:t>
            </a:r>
          </a:p>
          <a:p>
            <a:pPr>
              <a:lnSpc>
                <a:spcPct val="90000"/>
              </a:lnSpc>
              <a:buClr>
                <a:srgbClr val="FF9000"/>
              </a:buClr>
            </a:pPr>
            <a:endParaRPr lang="en-US" sz="1300"/>
          </a:p>
          <a:p>
            <a:pPr marL="36900" indent="0">
              <a:lnSpc>
                <a:spcPct val="90000"/>
              </a:lnSpc>
              <a:buClr>
                <a:srgbClr val="FF9000"/>
              </a:buClr>
              <a:buNone/>
            </a:pPr>
            <a:endParaRPr lang="en-US" sz="1300"/>
          </a:p>
          <a:p>
            <a:pPr>
              <a:lnSpc>
                <a:spcPct val="90000"/>
              </a:lnSpc>
              <a:buClr>
                <a:srgbClr val="FF9000"/>
              </a:buClr>
            </a:pPr>
            <a:r>
              <a:rPr lang="en-US" sz="1300" b="1"/>
              <a:t>Rating</a:t>
            </a:r>
            <a:r>
              <a:rPr lang="en-US" sz="1300"/>
              <a:t>:  Calculated using positive and negative ratings as follows:</a:t>
            </a:r>
          </a:p>
          <a:p>
            <a:pPr lvl="1">
              <a:lnSpc>
                <a:spcPct val="90000"/>
              </a:lnSpc>
              <a:buClr>
                <a:srgbClr val="FF9000"/>
              </a:buClr>
            </a:pPr>
            <a:r>
              <a:rPr lang="en-US" sz="1300"/>
              <a:t>If positive ratings are higher than negative, % positive of total shown as positive value</a:t>
            </a:r>
          </a:p>
          <a:p>
            <a:pPr lvl="1">
              <a:lnSpc>
                <a:spcPct val="90000"/>
              </a:lnSpc>
              <a:buClr>
                <a:srgbClr val="FF9000"/>
              </a:buClr>
            </a:pPr>
            <a:r>
              <a:rPr lang="en-US" sz="1300"/>
              <a:t>If negative ratings are higher than positive, % negative of total shown as negative value</a:t>
            </a:r>
          </a:p>
          <a:p>
            <a:pPr marL="450000" lvl="1" indent="0">
              <a:lnSpc>
                <a:spcPct val="90000"/>
              </a:lnSpc>
              <a:buClr>
                <a:srgbClr val="FF9000"/>
              </a:buClr>
              <a:buNone/>
            </a:pPr>
            <a:endParaRPr lang="en-US" sz="1300"/>
          </a:p>
          <a:p>
            <a:pPr>
              <a:lnSpc>
                <a:spcPct val="90000"/>
              </a:lnSpc>
              <a:buClr>
                <a:srgbClr val="FF9000"/>
              </a:buClr>
            </a:pPr>
            <a:r>
              <a:rPr lang="en-US" sz="1300" b="1"/>
              <a:t>Players</a:t>
            </a:r>
            <a:r>
              <a:rPr lang="en-US" sz="1300"/>
              <a:t>: number of current registered users for each game</a:t>
            </a:r>
          </a:p>
          <a:p>
            <a:pPr marL="36900" indent="0">
              <a:lnSpc>
                <a:spcPct val="90000"/>
              </a:lnSpc>
              <a:buClr>
                <a:srgbClr val="FF9000"/>
              </a:buClr>
              <a:buNone/>
            </a:pPr>
            <a:endParaRPr lang="en-US" sz="1300"/>
          </a:p>
          <a:p>
            <a:pPr>
              <a:lnSpc>
                <a:spcPct val="90000"/>
              </a:lnSpc>
              <a:buClr>
                <a:srgbClr val="FF9000"/>
              </a:buClr>
            </a:pPr>
            <a:r>
              <a:rPr lang="en-US" sz="1300" b="1"/>
              <a:t>Concurrent users</a:t>
            </a:r>
            <a:r>
              <a:rPr lang="en-US" sz="1300"/>
              <a:t>: number of people playing a game at the same time</a:t>
            </a:r>
          </a:p>
          <a:p>
            <a:pPr marL="36900" indent="0">
              <a:lnSpc>
                <a:spcPct val="90000"/>
              </a:lnSpc>
              <a:buClr>
                <a:srgbClr val="FF9000"/>
              </a:buClr>
              <a:buNone/>
            </a:pPr>
            <a:endParaRPr lang="en-US" sz="1300"/>
          </a:p>
        </p:txBody>
      </p:sp>
      <p:pic>
        <p:nvPicPr>
          <p:cNvPr id="10" name="Picture 9">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5" name="Picture 4">
            <a:extLst>
              <a:ext uri="{FF2B5EF4-FFF2-40B4-BE49-F238E27FC236}">
                <a16:creationId xmlns:a16="http://schemas.microsoft.com/office/drawing/2014/main" id="{F097F683-3C79-AACF-DBBD-85D44A1306CA}"/>
              </a:ext>
            </a:extLst>
          </p:cNvPr>
          <p:cNvPicPr>
            <a:picLocks noChangeAspect="1"/>
          </p:cNvPicPr>
          <p:nvPr/>
        </p:nvPicPr>
        <p:blipFill rotWithShape="1">
          <a:blip r:embed="rId5"/>
          <a:srcRect t="-1" b="234"/>
          <a:stretch/>
        </p:blipFill>
        <p:spPr>
          <a:xfrm>
            <a:off x="7346812" y="609601"/>
            <a:ext cx="3710829" cy="4924424"/>
          </a:xfrm>
          <a:prstGeom prst="rect">
            <a:avLst/>
          </a:prstGeom>
        </p:spPr>
      </p:pic>
    </p:spTree>
    <p:extLst>
      <p:ext uri="{BB962C8B-B14F-4D97-AF65-F5344CB8AC3E}">
        <p14:creationId xmlns:p14="http://schemas.microsoft.com/office/powerpoint/2010/main" val="208160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18-AE31-7C07-8E80-9E11756B5E2C}"/>
              </a:ext>
            </a:extLst>
          </p:cNvPr>
          <p:cNvSpPr>
            <a:spLocks noGrp="1"/>
          </p:cNvSpPr>
          <p:nvPr>
            <p:ph type="title"/>
          </p:nvPr>
        </p:nvSpPr>
        <p:spPr>
          <a:xfrm>
            <a:off x="5146160" y="609600"/>
            <a:ext cx="5978072" cy="970450"/>
          </a:xfrm>
        </p:spPr>
        <p:txBody>
          <a:bodyPr>
            <a:normAutofit/>
          </a:bodyPr>
          <a:lstStyle/>
          <a:p>
            <a:r>
              <a:rPr lang="en-US" b="1"/>
              <a:t>Research topics summary</a:t>
            </a:r>
          </a:p>
        </p:txBody>
      </p:sp>
      <p:pic>
        <p:nvPicPr>
          <p:cNvPr id="7" name="Picture 6" descr="Graphical user interface, application&#10;&#10;Description automatically generated">
            <a:extLst>
              <a:ext uri="{FF2B5EF4-FFF2-40B4-BE49-F238E27FC236}">
                <a16:creationId xmlns:a16="http://schemas.microsoft.com/office/drawing/2014/main" id="{3D2459A6-C3D0-4D6F-7ED1-52A524B73D8B}"/>
              </a:ext>
            </a:extLst>
          </p:cNvPr>
          <p:cNvPicPr>
            <a:picLocks noChangeAspect="1"/>
          </p:cNvPicPr>
          <p:nvPr/>
        </p:nvPicPr>
        <p:blipFill rotWithShape="1">
          <a:blip r:embed="rId4">
            <a:extLst>
              <a:ext uri="{28A0092B-C50C-407E-A947-70E740481C1C}">
                <a14:useLocalDpi xmlns:a14="http://schemas.microsoft.com/office/drawing/2010/main" val="0"/>
              </a:ext>
            </a:extLst>
          </a:blip>
          <a:srcRect l="24261" t="-1" r="43241" b="12245"/>
          <a:stretch/>
        </p:blipFill>
        <p:spPr>
          <a:xfrm>
            <a:off x="48792" y="354564"/>
            <a:ext cx="4571649" cy="6018244"/>
          </a:xfrm>
          <a:prstGeom prst="rect">
            <a:avLst/>
          </a:prstGeom>
        </p:spPr>
      </p:pic>
      <p:sp>
        <p:nvSpPr>
          <p:cNvPr id="3" name="Content Placeholder 2">
            <a:extLst>
              <a:ext uri="{FF2B5EF4-FFF2-40B4-BE49-F238E27FC236}">
                <a16:creationId xmlns:a16="http://schemas.microsoft.com/office/drawing/2014/main" id="{0DD2FB4F-DFE2-9F13-75D4-03FE4FADBCB7}"/>
              </a:ext>
            </a:extLst>
          </p:cNvPr>
          <p:cNvSpPr>
            <a:spLocks noGrp="1"/>
          </p:cNvSpPr>
          <p:nvPr>
            <p:ph idx="1"/>
          </p:nvPr>
        </p:nvSpPr>
        <p:spPr>
          <a:xfrm>
            <a:off x="5146160" y="1828801"/>
            <a:ext cx="5978072" cy="3866048"/>
          </a:xfrm>
        </p:spPr>
        <p:txBody>
          <a:bodyPr anchor="ctr">
            <a:normAutofit/>
          </a:bodyPr>
          <a:lstStyle/>
          <a:p>
            <a:pPr indent="-305435">
              <a:lnSpc>
                <a:spcPct val="90000"/>
              </a:lnSpc>
              <a:buClr>
                <a:srgbClr val="4EE2F8"/>
              </a:buClr>
            </a:pPr>
            <a:r>
              <a:rPr lang="en-US" sz="1500"/>
              <a:t>Hypothesis Question</a:t>
            </a:r>
          </a:p>
          <a:p>
            <a:pPr marL="37465" indent="0">
              <a:lnSpc>
                <a:spcPct val="90000"/>
              </a:lnSpc>
              <a:buClr>
                <a:srgbClr val="4EE2F8"/>
              </a:buClr>
              <a:buNone/>
            </a:pP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90000"/>
              </a:lnSpc>
              <a:buClr>
                <a:srgbClr val="4EE2F8"/>
              </a:buClr>
            </a:pPr>
            <a:r>
              <a:rPr lang="en-US" sz="1500"/>
              <a:t>Correlations and trends:</a:t>
            </a: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lnSpc>
                <a:spcPct val="90000"/>
              </a:lnSpc>
              <a:buClr>
                <a:srgbClr val="4EE2F8"/>
              </a:buClr>
            </a:pPr>
            <a:r>
              <a:rPr lang="en-US" sz="1500"/>
              <a:t>Price and number of players</a:t>
            </a: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lnSpc>
                <a:spcPct val="90000"/>
              </a:lnSpc>
              <a:buClr>
                <a:srgbClr val="4EE2F8"/>
              </a:buClr>
            </a:pPr>
            <a:r>
              <a:rPr lang="en-US" sz="1500"/>
              <a:t>Ratings and price</a:t>
            </a:r>
          </a:p>
          <a:p>
            <a:pPr marL="719455" lvl="1" indent="-269875">
              <a:lnSpc>
                <a:spcPct val="90000"/>
              </a:lnSpc>
              <a:buClr>
                <a:srgbClr val="4EE2F8"/>
              </a:buClr>
            </a:pPr>
            <a:r>
              <a:rPr lang="en-US" sz="1500">
                <a:ln>
                  <a:solidFill>
                    <a:prstClr val="black">
                      <a:lumMod val="75000"/>
                      <a:lumOff val="25000"/>
                      <a:alpha val="10000"/>
                    </a:prstClr>
                  </a:solidFill>
                </a:ln>
                <a:effectLst>
                  <a:outerShdw blurRad="9525" dist="25400" dir="14640000" algn="tl" rotWithShape="0">
                    <a:prstClr val="black">
                      <a:alpha val="30000"/>
                    </a:prstClr>
                  </a:outerShdw>
                </a:effectLst>
              </a:rPr>
              <a:t>Players and average game time</a:t>
            </a:r>
          </a:p>
          <a:p>
            <a:pPr marL="719455" lvl="1" indent="-269875">
              <a:lnSpc>
                <a:spcPct val="90000"/>
              </a:lnSpc>
              <a:buClr>
                <a:srgbClr val="4EE2F8"/>
              </a:buClr>
            </a:pPr>
            <a:r>
              <a:rPr lang="en-US" sz="1500">
                <a:ln>
                  <a:solidFill>
                    <a:prstClr val="black">
                      <a:lumMod val="75000"/>
                      <a:lumOff val="25000"/>
                      <a:alpha val="10000"/>
                    </a:prstClr>
                  </a:solidFill>
                </a:ln>
                <a:effectLst>
                  <a:outerShdw blurRad="9525" dist="25400" dir="14640000" algn="tl" rotWithShape="0">
                    <a:prstClr val="black">
                      <a:alpha val="30000"/>
                    </a:prstClr>
                  </a:outerShdw>
                </a:effectLst>
              </a:rPr>
              <a:t>Players and positive rating</a:t>
            </a:r>
          </a:p>
          <a:p>
            <a:pPr marL="449580" lvl="1" indent="0">
              <a:lnSpc>
                <a:spcPct val="90000"/>
              </a:lnSpc>
              <a:buClr>
                <a:srgbClr val="4EE2F8"/>
              </a:buClr>
              <a:buNone/>
            </a:pP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90000"/>
              </a:lnSpc>
              <a:buClr>
                <a:srgbClr val="4EE2F8"/>
              </a:buClr>
            </a:pPr>
            <a:r>
              <a:rPr lang="en-US" sz="1500"/>
              <a:t>Publisher comparisons</a:t>
            </a: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lnSpc>
                <a:spcPct val="90000"/>
              </a:lnSpc>
              <a:buClr>
                <a:srgbClr val="4EE2F8"/>
              </a:buClr>
            </a:pPr>
            <a:r>
              <a:rPr lang="en-US" sz="1500">
                <a:ln>
                  <a:solidFill>
                    <a:prstClr val="black">
                      <a:lumMod val="75000"/>
                      <a:lumOff val="25000"/>
                      <a:alpha val="10000"/>
                    </a:prstClr>
                  </a:solidFill>
                </a:ln>
                <a:effectLst>
                  <a:outerShdw blurRad="9525" dist="25400" dir="14640000" algn="tl" rotWithShape="0">
                    <a:prstClr val="black">
                      <a:alpha val="30000"/>
                    </a:prstClr>
                  </a:outerShdw>
                </a:effectLst>
              </a:rPr>
              <a:t>Identify top game publishers with most potential growth in the short-run</a:t>
            </a:r>
          </a:p>
          <a:p>
            <a:pPr marL="449580" lvl="1" indent="0">
              <a:lnSpc>
                <a:spcPct val="90000"/>
              </a:lnSpc>
              <a:buClr>
                <a:srgbClr val="4EE2F8"/>
              </a:buClr>
              <a:buNone/>
            </a:pP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p:txBody>
      </p:sp>
      <p:pic>
        <p:nvPicPr>
          <p:cNvPr id="26" name="Picture 25">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Tree>
    <p:extLst>
      <p:ext uri="{BB962C8B-B14F-4D97-AF65-F5344CB8AC3E}">
        <p14:creationId xmlns:p14="http://schemas.microsoft.com/office/powerpoint/2010/main" val="2842926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F504F-867F-A8DB-A4B2-067AAE3F7D8A}"/>
              </a:ext>
            </a:extLst>
          </p:cNvPr>
          <p:cNvSpPr>
            <a:spLocks noGrp="1"/>
          </p:cNvSpPr>
          <p:nvPr>
            <p:ph type="title"/>
          </p:nvPr>
        </p:nvSpPr>
        <p:spPr/>
        <p:txBody>
          <a:bodyPr>
            <a:normAutofit fontScale="90000"/>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rPr>
              <a:t>Hypothesis</a:t>
            </a:r>
            <a:br>
              <a:rPr lang="en-US">
                <a:ln>
                  <a:solidFill>
                    <a:prstClr val="black">
                      <a:lumMod val="75000"/>
                      <a:lumOff val="25000"/>
                      <a:alpha val="10000"/>
                    </a:prstClr>
                  </a:solidFill>
                </a:ln>
                <a:effectLst>
                  <a:outerShdw blurRad="9525" dist="25400" dir="14640000" algn="tl" rotWithShape="0">
                    <a:prstClr val="black">
                      <a:alpha val="30000"/>
                    </a:prstClr>
                  </a:outerShdw>
                </a:effectLst>
              </a:rPr>
            </a:br>
            <a:r>
              <a:rPr lang="en-US" sz="2000">
                <a:ln>
                  <a:solidFill>
                    <a:prstClr val="black">
                      <a:lumMod val="75000"/>
                      <a:lumOff val="25000"/>
                      <a:alpha val="10000"/>
                    </a:prstClr>
                  </a:solidFill>
                </a:ln>
                <a:solidFill>
                  <a:srgbClr val="0070C0"/>
                </a:solidFill>
                <a:effectLst>
                  <a:outerShdw blurRad="9525" dist="25400" dir="14640000" algn="tl" rotWithShape="0">
                    <a:prstClr val="black">
                      <a:alpha val="30000"/>
                    </a:prstClr>
                  </a:outerShdw>
                </a:effectLst>
              </a:rPr>
              <a:t>Is price a factor in game popularity?</a:t>
            </a:r>
            <a:endParaRPr lang="en-US" sz="2000">
              <a:solidFill>
                <a:srgbClr val="0070C0"/>
              </a:solidFill>
            </a:endParaRPr>
          </a:p>
        </p:txBody>
      </p:sp>
      <p:pic>
        <p:nvPicPr>
          <p:cNvPr id="4" name="Picture 4" descr="A picture containing shape&#10;&#10;Description automatically generated">
            <a:extLst>
              <a:ext uri="{FF2B5EF4-FFF2-40B4-BE49-F238E27FC236}">
                <a16:creationId xmlns:a16="http://schemas.microsoft.com/office/drawing/2014/main" id="{DC1CD2E8-F8F2-357C-A4F8-FC0A0AF66C9E}"/>
              </a:ext>
            </a:extLst>
          </p:cNvPr>
          <p:cNvPicPr>
            <a:picLocks noGrp="1" noChangeAspect="1"/>
          </p:cNvPicPr>
          <p:nvPr>
            <p:ph idx="1"/>
          </p:nvPr>
        </p:nvPicPr>
        <p:blipFill>
          <a:blip r:embed="rId3"/>
          <a:stretch>
            <a:fillRect/>
          </a:stretch>
        </p:blipFill>
        <p:spPr>
          <a:xfrm>
            <a:off x="5745992" y="2786549"/>
            <a:ext cx="5439168" cy="3271351"/>
          </a:xfrm>
        </p:spPr>
      </p:pic>
      <p:sp>
        <p:nvSpPr>
          <p:cNvPr id="5" name="TextBox 4">
            <a:extLst>
              <a:ext uri="{FF2B5EF4-FFF2-40B4-BE49-F238E27FC236}">
                <a16:creationId xmlns:a16="http://schemas.microsoft.com/office/drawing/2014/main" id="{BB7B9ABB-6F29-F55B-E040-8BF78B58D7C7}"/>
              </a:ext>
            </a:extLst>
          </p:cNvPr>
          <p:cNvSpPr txBox="1"/>
          <p:nvPr/>
        </p:nvSpPr>
        <p:spPr>
          <a:xfrm>
            <a:off x="1219199" y="2032000"/>
            <a:ext cx="3822699" cy="39241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1500"/>
              <a:t>H</a:t>
            </a:r>
            <a:r>
              <a:rPr lang="en-US" sz="1000"/>
              <a:t>A</a:t>
            </a:r>
            <a:r>
              <a:rPr lang="en-US" sz="1500"/>
              <a:t>: [Price] is NOT a factor in [game popularity] R</a:t>
            </a:r>
            <a:r>
              <a:rPr lang="en-US" sz="1000"/>
              <a:t>$</a:t>
            </a:r>
            <a:r>
              <a:rPr lang="en-US" sz="1500"/>
              <a:t>-pc=0</a:t>
            </a:r>
            <a:endParaRPr lang="en-US"/>
          </a:p>
          <a:p>
            <a:pPr marL="285750" indent="-285750">
              <a:buFont typeface="Wingdings"/>
              <a:buChar char="Ø"/>
            </a:pPr>
            <a:endParaRPr lang="en-US" sz="1500"/>
          </a:p>
          <a:p>
            <a:pPr marL="285750" indent="-285750">
              <a:buFont typeface="Wingdings"/>
              <a:buChar char="Ø"/>
            </a:pPr>
            <a:r>
              <a:rPr lang="en-US" sz="1500"/>
              <a:t>H</a:t>
            </a:r>
            <a:r>
              <a:rPr lang="en-US" sz="1000"/>
              <a:t>0</a:t>
            </a:r>
            <a:r>
              <a:rPr lang="en-US" sz="1500"/>
              <a:t> : Price is a factor R</a:t>
            </a:r>
            <a:r>
              <a:rPr lang="en-US" sz="1000"/>
              <a:t>$</a:t>
            </a:r>
            <a:r>
              <a:rPr lang="en-US" sz="1500"/>
              <a:t>-pc != 0</a:t>
            </a:r>
          </a:p>
          <a:p>
            <a:pPr algn="l"/>
            <a:endParaRPr lang="en-US" sz="1500"/>
          </a:p>
          <a:p>
            <a:endParaRPr lang="en-US"/>
          </a:p>
          <a:p>
            <a:r>
              <a:rPr lang="en-US" sz="1500" b="1">
                <a:solidFill>
                  <a:srgbClr val="0070C0"/>
                </a:solidFill>
              </a:rPr>
              <a:t>Null Hypothesis</a:t>
            </a:r>
            <a:r>
              <a:rPr lang="en-US" sz="1500">
                <a:solidFill>
                  <a:srgbClr val="0070C0"/>
                </a:solidFill>
              </a:rPr>
              <a:t>:</a:t>
            </a:r>
            <a:r>
              <a:rPr lang="en-US" sz="1500"/>
              <a:t> Our Null Hypothesis suggests the price of the game is a factor in game popularity</a:t>
            </a:r>
          </a:p>
          <a:p>
            <a:endParaRPr lang="en-US"/>
          </a:p>
          <a:p>
            <a:r>
              <a:rPr lang="en-US" sz="1500">
                <a:solidFill>
                  <a:srgbClr val="0070C0"/>
                </a:solidFill>
              </a:rPr>
              <a:t>Alternative Hypothesis: </a:t>
            </a:r>
            <a:r>
              <a:rPr lang="en-US" sz="1500"/>
              <a:t>Our Alternative Hypothesis suggests price of a game is NOT a factor in game popularity</a:t>
            </a:r>
          </a:p>
          <a:p>
            <a:endParaRPr lang="en-US" sz="1500"/>
          </a:p>
          <a:p>
            <a:endParaRPr lang="en-US" sz="1500"/>
          </a:p>
          <a:p>
            <a:endParaRPr lang="en-US"/>
          </a:p>
        </p:txBody>
      </p:sp>
    </p:spTree>
    <p:extLst>
      <p:ext uri="{BB962C8B-B14F-4D97-AF65-F5344CB8AC3E}">
        <p14:creationId xmlns:p14="http://schemas.microsoft.com/office/powerpoint/2010/main" val="157514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A8688-4A1A-367B-B359-CB81C699A8A2}"/>
              </a:ext>
            </a:extLst>
          </p:cNvPr>
          <p:cNvSpPr>
            <a:spLocks noGrp="1"/>
          </p:cNvSpPr>
          <p:nvPr>
            <p:ph type="title"/>
          </p:nvPr>
        </p:nvSpPr>
        <p:spPr/>
        <p:txBody>
          <a:bodyPr>
            <a:normAutofit fontScale="90000"/>
          </a:bodyPr>
          <a:lstStyle/>
          <a:p>
            <a:r>
              <a:rPr lang="en-US"/>
              <a:t>Price</a:t>
            </a:r>
            <a:br>
              <a:rPr lang="en-US"/>
            </a:br>
            <a:r>
              <a:rPr lang="en-US" sz="2000">
                <a:solidFill>
                  <a:srgbClr val="0070C0"/>
                </a:solidFill>
              </a:rPr>
              <a:t>How expensive are the top 10 games?</a:t>
            </a:r>
          </a:p>
        </p:txBody>
      </p:sp>
      <p:sp>
        <p:nvSpPr>
          <p:cNvPr id="3" name="Content Placeholder 2">
            <a:extLst>
              <a:ext uri="{FF2B5EF4-FFF2-40B4-BE49-F238E27FC236}">
                <a16:creationId xmlns:a16="http://schemas.microsoft.com/office/drawing/2014/main" id="{A66CC268-069A-DAB3-122C-1C855CE75998}"/>
              </a:ext>
            </a:extLst>
          </p:cNvPr>
          <p:cNvSpPr>
            <a:spLocks noGrp="1"/>
          </p:cNvSpPr>
          <p:nvPr>
            <p:ph idx="1"/>
          </p:nvPr>
        </p:nvSpPr>
        <p:spPr>
          <a:xfrm>
            <a:off x="584987" y="2009567"/>
            <a:ext cx="6870172" cy="1062270"/>
          </a:xfrm>
        </p:spPr>
        <p:txBody>
          <a:bodyPr>
            <a:normAutofit lnSpcReduction="10000"/>
          </a:bodyPr>
          <a:lstStyle/>
          <a:p>
            <a:r>
              <a:rPr lang="en-US"/>
              <a:t>With a correlation factor of 0.04, it is not surprising that the most expensive games (Owner Tier A) have more players than free games.</a:t>
            </a:r>
          </a:p>
          <a:p>
            <a:endParaRPr lang="en-US"/>
          </a:p>
        </p:txBody>
      </p:sp>
      <p:pic>
        <p:nvPicPr>
          <p:cNvPr id="4" name="Picture 3">
            <a:extLst>
              <a:ext uri="{FF2B5EF4-FFF2-40B4-BE49-F238E27FC236}">
                <a16:creationId xmlns:a16="http://schemas.microsoft.com/office/drawing/2014/main" id="{93B25655-22EA-27FD-5EC1-43469C15C858}"/>
              </a:ext>
            </a:extLst>
          </p:cNvPr>
          <p:cNvPicPr>
            <a:picLocks noChangeAspect="1"/>
          </p:cNvPicPr>
          <p:nvPr/>
        </p:nvPicPr>
        <p:blipFill>
          <a:blip r:embed="rId3"/>
          <a:stretch>
            <a:fillRect/>
          </a:stretch>
        </p:blipFill>
        <p:spPr>
          <a:xfrm>
            <a:off x="7936299" y="1580050"/>
            <a:ext cx="3461261" cy="1964266"/>
          </a:xfrm>
          <a:prstGeom prst="rect">
            <a:avLst/>
          </a:prstGeom>
        </p:spPr>
      </p:pic>
      <p:pic>
        <p:nvPicPr>
          <p:cNvPr id="5" name="Picture 4">
            <a:extLst>
              <a:ext uri="{FF2B5EF4-FFF2-40B4-BE49-F238E27FC236}">
                <a16:creationId xmlns:a16="http://schemas.microsoft.com/office/drawing/2014/main" id="{19C4E6A9-B555-6926-9D98-B257AFA34E8F}"/>
              </a:ext>
            </a:extLst>
          </p:cNvPr>
          <p:cNvPicPr>
            <a:picLocks noChangeAspect="1"/>
          </p:cNvPicPr>
          <p:nvPr/>
        </p:nvPicPr>
        <p:blipFill>
          <a:blip r:embed="rId4"/>
          <a:stretch>
            <a:fillRect/>
          </a:stretch>
        </p:blipFill>
        <p:spPr>
          <a:xfrm>
            <a:off x="419445" y="4131503"/>
            <a:ext cx="5099259" cy="2523523"/>
          </a:xfrm>
          <a:prstGeom prst="rect">
            <a:avLst/>
          </a:prstGeom>
        </p:spPr>
      </p:pic>
      <p:pic>
        <p:nvPicPr>
          <p:cNvPr id="6" name="Picture 5">
            <a:extLst>
              <a:ext uri="{FF2B5EF4-FFF2-40B4-BE49-F238E27FC236}">
                <a16:creationId xmlns:a16="http://schemas.microsoft.com/office/drawing/2014/main" id="{E477DD01-C7EA-9A9C-A271-2B31FF5E449F}"/>
              </a:ext>
            </a:extLst>
          </p:cNvPr>
          <p:cNvPicPr>
            <a:picLocks noChangeAspect="1"/>
          </p:cNvPicPr>
          <p:nvPr/>
        </p:nvPicPr>
        <p:blipFill>
          <a:blip r:embed="rId5"/>
          <a:stretch>
            <a:fillRect/>
          </a:stretch>
        </p:blipFill>
        <p:spPr>
          <a:xfrm>
            <a:off x="6472759" y="4131504"/>
            <a:ext cx="4924801" cy="2523524"/>
          </a:xfrm>
          <a:prstGeom prst="rect">
            <a:avLst/>
          </a:prstGeom>
        </p:spPr>
      </p:pic>
      <p:sp>
        <p:nvSpPr>
          <p:cNvPr id="7" name="TextBox 6">
            <a:extLst>
              <a:ext uri="{FF2B5EF4-FFF2-40B4-BE49-F238E27FC236}">
                <a16:creationId xmlns:a16="http://schemas.microsoft.com/office/drawing/2014/main" id="{B9D21666-528C-D79F-D520-9E8A93E39B69}"/>
              </a:ext>
            </a:extLst>
          </p:cNvPr>
          <p:cNvSpPr txBox="1"/>
          <p:nvPr/>
        </p:nvSpPr>
        <p:spPr>
          <a:xfrm>
            <a:off x="584987" y="3666833"/>
            <a:ext cx="3415004" cy="369332"/>
          </a:xfrm>
          <a:prstGeom prst="rect">
            <a:avLst/>
          </a:prstGeom>
          <a:noFill/>
        </p:spPr>
        <p:txBody>
          <a:bodyPr wrap="square" rtlCol="0">
            <a:spAutoFit/>
          </a:bodyPr>
          <a:lstStyle/>
          <a:p>
            <a:r>
              <a:rPr lang="en-US">
                <a:solidFill>
                  <a:srgbClr val="0070C0"/>
                </a:solidFill>
              </a:rPr>
              <a:t>Top 10 games by player count</a:t>
            </a:r>
          </a:p>
        </p:txBody>
      </p:sp>
      <p:sp>
        <p:nvSpPr>
          <p:cNvPr id="8" name="TextBox 7">
            <a:extLst>
              <a:ext uri="{FF2B5EF4-FFF2-40B4-BE49-F238E27FC236}">
                <a16:creationId xmlns:a16="http://schemas.microsoft.com/office/drawing/2014/main" id="{42FD2A55-2898-472D-84B1-0F0A4820993F}"/>
              </a:ext>
            </a:extLst>
          </p:cNvPr>
          <p:cNvSpPr txBox="1"/>
          <p:nvPr/>
        </p:nvSpPr>
        <p:spPr>
          <a:xfrm>
            <a:off x="6658947" y="3666833"/>
            <a:ext cx="3415004" cy="369332"/>
          </a:xfrm>
          <a:prstGeom prst="rect">
            <a:avLst/>
          </a:prstGeom>
          <a:noFill/>
        </p:spPr>
        <p:txBody>
          <a:bodyPr wrap="square" rtlCol="0">
            <a:spAutoFit/>
          </a:bodyPr>
          <a:lstStyle/>
          <a:p>
            <a:r>
              <a:rPr lang="en-US">
                <a:solidFill>
                  <a:srgbClr val="0070C0"/>
                </a:solidFill>
              </a:rPr>
              <a:t>Top 10 games by price</a:t>
            </a:r>
          </a:p>
        </p:txBody>
      </p:sp>
    </p:spTree>
    <p:extLst>
      <p:ext uri="{BB962C8B-B14F-4D97-AF65-F5344CB8AC3E}">
        <p14:creationId xmlns:p14="http://schemas.microsoft.com/office/powerpoint/2010/main" val="79520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4144-7F30-A006-58C7-087A05ED72CD}"/>
              </a:ext>
            </a:extLst>
          </p:cNvPr>
          <p:cNvSpPr>
            <a:spLocks noGrp="1"/>
          </p:cNvSpPr>
          <p:nvPr>
            <p:ph type="title"/>
          </p:nvPr>
        </p:nvSpPr>
        <p:spPr>
          <a:xfrm>
            <a:off x="811158" y="329293"/>
            <a:ext cx="10353762" cy="970450"/>
          </a:xfrm>
        </p:spPr>
        <p:txBody>
          <a:bodyPr>
            <a:normAutofit fontScale="90000"/>
          </a:bodyPr>
          <a:lstStyle/>
          <a:p>
            <a:r>
              <a:rPr lang="en-US"/>
              <a:t>Ratings</a:t>
            </a:r>
            <a:br>
              <a:rPr lang="en-US"/>
            </a:br>
            <a:r>
              <a:rPr lang="en-US" sz="2000">
                <a:solidFill>
                  <a:srgbClr val="0070C0"/>
                </a:solidFill>
              </a:rPr>
              <a:t>Are gamers more inclined to rate a game higher if they pay more for it?</a:t>
            </a:r>
          </a:p>
        </p:txBody>
      </p:sp>
      <p:sp>
        <p:nvSpPr>
          <p:cNvPr id="3" name="Content Placeholder 2">
            <a:extLst>
              <a:ext uri="{FF2B5EF4-FFF2-40B4-BE49-F238E27FC236}">
                <a16:creationId xmlns:a16="http://schemas.microsoft.com/office/drawing/2014/main" id="{23B26050-18EB-1496-976F-460AD09A7801}"/>
              </a:ext>
            </a:extLst>
          </p:cNvPr>
          <p:cNvSpPr>
            <a:spLocks noGrp="1"/>
          </p:cNvSpPr>
          <p:nvPr>
            <p:ph idx="1"/>
          </p:nvPr>
        </p:nvSpPr>
        <p:spPr>
          <a:xfrm>
            <a:off x="913795" y="1580050"/>
            <a:ext cx="10353762" cy="1359093"/>
          </a:xfrm>
        </p:spPr>
        <p:txBody>
          <a:bodyPr>
            <a:normAutofit/>
          </a:bodyPr>
          <a:lstStyle/>
          <a:p>
            <a:r>
              <a:rPr lang="en-US"/>
              <a:t>By analyzing the rating and price we concluded that price is not an important factor in a game’s rating. The correlation factor between price and rating is 0.03</a:t>
            </a:r>
          </a:p>
          <a:p>
            <a:r>
              <a:rPr lang="en-US"/>
              <a:t>Owner Tier A has the highest price, yet not the highest rating</a:t>
            </a:r>
          </a:p>
          <a:p>
            <a:endParaRPr lang="en-US"/>
          </a:p>
        </p:txBody>
      </p:sp>
      <p:pic>
        <p:nvPicPr>
          <p:cNvPr id="5" name="Picture 4">
            <a:extLst>
              <a:ext uri="{FF2B5EF4-FFF2-40B4-BE49-F238E27FC236}">
                <a16:creationId xmlns:a16="http://schemas.microsoft.com/office/drawing/2014/main" id="{03CB254A-36DF-1CE0-435D-AE096B7CDDB7}"/>
              </a:ext>
            </a:extLst>
          </p:cNvPr>
          <p:cNvPicPr>
            <a:picLocks noChangeAspect="1"/>
          </p:cNvPicPr>
          <p:nvPr/>
        </p:nvPicPr>
        <p:blipFill>
          <a:blip r:embed="rId3"/>
          <a:stretch>
            <a:fillRect/>
          </a:stretch>
        </p:blipFill>
        <p:spPr>
          <a:xfrm>
            <a:off x="1307930" y="3219450"/>
            <a:ext cx="3951226" cy="3028950"/>
          </a:xfrm>
          <a:prstGeom prst="rect">
            <a:avLst/>
          </a:prstGeom>
        </p:spPr>
      </p:pic>
      <p:pic>
        <p:nvPicPr>
          <p:cNvPr id="7" name="Picture 6">
            <a:extLst>
              <a:ext uri="{FF2B5EF4-FFF2-40B4-BE49-F238E27FC236}">
                <a16:creationId xmlns:a16="http://schemas.microsoft.com/office/drawing/2014/main" id="{3B42D843-4E26-A131-6F7C-F3DDFDB1FBBF}"/>
              </a:ext>
            </a:extLst>
          </p:cNvPr>
          <p:cNvPicPr>
            <a:picLocks noChangeAspect="1"/>
          </p:cNvPicPr>
          <p:nvPr/>
        </p:nvPicPr>
        <p:blipFill>
          <a:blip r:embed="rId4"/>
          <a:stretch>
            <a:fillRect/>
          </a:stretch>
        </p:blipFill>
        <p:spPr>
          <a:xfrm>
            <a:off x="5919592" y="3219450"/>
            <a:ext cx="4727844" cy="3028950"/>
          </a:xfrm>
          <a:prstGeom prst="rect">
            <a:avLst/>
          </a:prstGeom>
        </p:spPr>
      </p:pic>
    </p:spTree>
    <p:extLst>
      <p:ext uri="{BB962C8B-B14F-4D97-AF65-F5344CB8AC3E}">
        <p14:creationId xmlns:p14="http://schemas.microsoft.com/office/powerpoint/2010/main" val="3845508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20E3-D2C9-CFFE-FFAB-4BEEFCC693AC}"/>
              </a:ext>
            </a:extLst>
          </p:cNvPr>
          <p:cNvSpPr>
            <a:spLocks noGrp="1"/>
          </p:cNvSpPr>
          <p:nvPr>
            <p:ph type="title"/>
          </p:nvPr>
        </p:nvSpPr>
        <p:spPr>
          <a:xfrm>
            <a:off x="913086" y="336296"/>
            <a:ext cx="10353762" cy="970450"/>
          </a:xfrm>
        </p:spPr>
        <p:txBody>
          <a:bodyPr>
            <a:normAutofit fontScale="90000"/>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Comparison of Player Count to Avg Player Time </a:t>
            </a:r>
            <a:b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br>
            <a:r>
              <a:rPr lang="en-US" sz="2000">
                <a:ln>
                  <a:solidFill>
                    <a:prstClr val="black">
                      <a:lumMod val="75000"/>
                      <a:lumOff val="25000"/>
                      <a:alpha val="10000"/>
                    </a:prstClr>
                  </a:solidFill>
                </a:ln>
                <a:solidFill>
                  <a:srgbClr val="0070C0"/>
                </a:solidFill>
                <a:effectLst>
                  <a:outerShdw blurRad="9525" dist="25400" dir="14640000" algn="tl" rotWithShape="0">
                    <a:prstClr val="black">
                      <a:alpha val="30000"/>
                    </a:prstClr>
                  </a:outerShdw>
                </a:effectLst>
                <a:ea typeface="+mj-lt"/>
                <a:cs typeface="+mj-lt"/>
              </a:rPr>
              <a:t>Do games with most players have the most play time?</a:t>
            </a:r>
            <a:endParaRPr lang="en-US" sz="2000">
              <a:ln>
                <a:solidFill>
                  <a:prstClr val="black">
                    <a:lumMod val="75000"/>
                    <a:lumOff val="25000"/>
                    <a:alpha val="10000"/>
                  </a:prstClr>
                </a:solidFill>
              </a:ln>
              <a:solidFill>
                <a:srgbClr val="0070C0"/>
              </a:solidFill>
              <a:effectLst>
                <a:outerShdw blurRad="9525" dist="25400" dir="14640000" algn="tl" rotWithShape="0">
                  <a:prstClr val="black">
                    <a:alpha val="30000"/>
                  </a:prstClr>
                </a:outerShdw>
              </a:effectLst>
            </a:endParaRPr>
          </a:p>
        </p:txBody>
      </p:sp>
      <p:sp>
        <p:nvSpPr>
          <p:cNvPr id="12" name="TextBox 11">
            <a:extLst>
              <a:ext uri="{FF2B5EF4-FFF2-40B4-BE49-F238E27FC236}">
                <a16:creationId xmlns:a16="http://schemas.microsoft.com/office/drawing/2014/main" id="{2A2A58B8-61E8-5A4E-3481-00492E16DA85}"/>
              </a:ext>
            </a:extLst>
          </p:cNvPr>
          <p:cNvSpPr txBox="1"/>
          <p:nvPr/>
        </p:nvSpPr>
        <p:spPr>
          <a:xfrm>
            <a:off x="535399" y="5611495"/>
            <a:ext cx="1127624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By analyzing player count and average player time we found that having the most registered players does not result in having the highest player time.  The correlation factor between player count and average player time is .05 </a:t>
            </a:r>
          </a:p>
        </p:txBody>
      </p:sp>
      <p:pic>
        <p:nvPicPr>
          <p:cNvPr id="15" name="Picture 15" descr="Graphical user interface, text, application&#10;&#10;Description automatically generated">
            <a:extLst>
              <a:ext uri="{FF2B5EF4-FFF2-40B4-BE49-F238E27FC236}">
                <a16:creationId xmlns:a16="http://schemas.microsoft.com/office/drawing/2014/main" id="{7CC7EE3D-DE7F-CFD8-E612-89F344EFEB74}"/>
              </a:ext>
            </a:extLst>
          </p:cNvPr>
          <p:cNvPicPr>
            <a:picLocks noGrp="1" noChangeAspect="1"/>
          </p:cNvPicPr>
          <p:nvPr>
            <p:ph idx="1"/>
          </p:nvPr>
        </p:nvPicPr>
        <p:blipFill>
          <a:blip r:embed="rId2"/>
          <a:stretch>
            <a:fillRect/>
          </a:stretch>
        </p:blipFill>
        <p:spPr>
          <a:xfrm>
            <a:off x="5989535" y="1500650"/>
            <a:ext cx="6074937" cy="4058751"/>
          </a:xfrm>
        </p:spPr>
      </p:pic>
      <p:pic>
        <p:nvPicPr>
          <p:cNvPr id="3" name="Picture 3" descr="Graphical user interface, text, application&#10;&#10;Description automatically generated">
            <a:extLst>
              <a:ext uri="{FF2B5EF4-FFF2-40B4-BE49-F238E27FC236}">
                <a16:creationId xmlns:a16="http://schemas.microsoft.com/office/drawing/2014/main" id="{3FEFCACE-48EF-B1A9-7B6F-196E7160CB67}"/>
              </a:ext>
            </a:extLst>
          </p:cNvPr>
          <p:cNvPicPr>
            <a:picLocks noChangeAspect="1"/>
          </p:cNvPicPr>
          <p:nvPr/>
        </p:nvPicPr>
        <p:blipFill>
          <a:blip r:embed="rId3"/>
          <a:stretch>
            <a:fillRect/>
          </a:stretch>
        </p:blipFill>
        <p:spPr>
          <a:xfrm>
            <a:off x="212035" y="1500809"/>
            <a:ext cx="5638799" cy="4068417"/>
          </a:xfrm>
          <a:prstGeom prst="rect">
            <a:avLst/>
          </a:prstGeom>
        </p:spPr>
      </p:pic>
    </p:spTree>
    <p:extLst>
      <p:ext uri="{BB962C8B-B14F-4D97-AF65-F5344CB8AC3E}">
        <p14:creationId xmlns:p14="http://schemas.microsoft.com/office/powerpoint/2010/main" val="3477706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Application>Microsoft Office PowerPoint</Application>
  <PresentationFormat>Widescreen</PresentationFormat>
  <Slides>12</Slides>
  <Notes>10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Slate</vt:lpstr>
      <vt:lpstr>Gamerlytics</vt:lpstr>
      <vt:lpstr>Project Outline</vt:lpstr>
      <vt:lpstr>Data collection, investigation and cleansing </vt:lpstr>
      <vt:lpstr>Definitions and context</vt:lpstr>
      <vt:lpstr>Research topics summary</vt:lpstr>
      <vt:lpstr>Hypothesis Is price a factor in game popularity?</vt:lpstr>
      <vt:lpstr>Price How expensive are the top 10 games?</vt:lpstr>
      <vt:lpstr>Ratings Are gamers more inclined to rate a game higher if they pay more for it?</vt:lpstr>
      <vt:lpstr>Comparison of Player Count to Avg Player Time  Do games with most players have the most play time?</vt:lpstr>
      <vt:lpstr>Comparison of Player Count to Player Feed Back Do positive comments attract more players? </vt:lpstr>
      <vt:lpstr>Gamer Engagement Analysis How engaged are players in the past 2 weeks?</vt:lpstr>
      <vt:lpstr>Conclusion and 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Gamerlytics</dc:title>
  <dc:creator>Nico Cosereanu</dc:creator>
  <cp:revision>1</cp:revision>
  <dcterms:created xsi:type="dcterms:W3CDTF">2022-10-29T22:46:59Z</dcterms:created>
  <dcterms:modified xsi:type="dcterms:W3CDTF">2022-11-01T21:50:41Z</dcterms:modified>
</cp:coreProperties>
</file>