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651" r:id="rId2"/>
    <p:sldId id="653" r:id="rId3"/>
    <p:sldId id="844" r:id="rId4"/>
    <p:sldId id="845" r:id="rId5"/>
    <p:sldId id="843" r:id="rId6"/>
    <p:sldId id="846" r:id="rId7"/>
    <p:sldId id="652" r:id="rId8"/>
    <p:sldId id="875" r:id="rId9"/>
    <p:sldId id="848" r:id="rId10"/>
    <p:sldId id="849" r:id="rId11"/>
    <p:sldId id="850" r:id="rId12"/>
    <p:sldId id="852" r:id="rId13"/>
    <p:sldId id="842" r:id="rId14"/>
    <p:sldId id="654" r:id="rId15"/>
    <p:sldId id="855" r:id="rId16"/>
    <p:sldId id="876" r:id="rId17"/>
    <p:sldId id="856" r:id="rId18"/>
    <p:sldId id="857" r:id="rId19"/>
    <p:sldId id="656" r:id="rId20"/>
    <p:sldId id="834" r:id="rId21"/>
    <p:sldId id="878" r:id="rId22"/>
    <p:sldId id="871" r:id="rId23"/>
    <p:sldId id="873" r:id="rId24"/>
    <p:sldId id="872" r:id="rId25"/>
    <p:sldId id="877" r:id="rId26"/>
    <p:sldId id="854" r:id="rId27"/>
    <p:sldId id="874" r:id="rId28"/>
    <p:sldId id="657" r:id="rId29"/>
    <p:sldId id="658" r:id="rId30"/>
    <p:sldId id="659" r:id="rId31"/>
    <p:sldId id="860" r:id="rId32"/>
    <p:sldId id="861" r:id="rId33"/>
    <p:sldId id="838" r:id="rId34"/>
    <p:sldId id="839" r:id="rId35"/>
    <p:sldId id="862" r:id="rId36"/>
    <p:sldId id="863" r:id="rId37"/>
    <p:sldId id="840" r:id="rId38"/>
    <p:sldId id="864" r:id="rId39"/>
    <p:sldId id="866" r:id="rId40"/>
    <p:sldId id="660" r:id="rId41"/>
    <p:sldId id="865" r:id="rId42"/>
    <p:sldId id="867" r:id="rId43"/>
    <p:sldId id="868" r:id="rId44"/>
    <p:sldId id="835" r:id="rId45"/>
    <p:sldId id="822" r:id="rId46"/>
    <p:sldId id="869" r:id="rId47"/>
    <p:sldId id="824" r:id="rId48"/>
    <p:sldId id="825" r:id="rId49"/>
    <p:sldId id="830" r:id="rId50"/>
    <p:sldId id="831" r:id="rId51"/>
    <p:sldId id="870" r:id="rId52"/>
    <p:sldId id="836" r:id="rId53"/>
    <p:sldId id="837" r:id="rId54"/>
    <p:sldId id="859" r:id="rId55"/>
  </p:sldIdLst>
  <p:sldSz cx="9144000" cy="6858000" type="letter"/>
  <p:notesSz cx="7315200" cy="9601200"/>
  <p:defaultTextStyle>
    <a:defPPr>
      <a:defRPr lang="en-GB"/>
    </a:defPPr>
    <a:lvl1pPr algn="l" defTabSz="457200" rtl="0" fontAlgn="base">
      <a:spcBef>
        <a:spcPts val="7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3200" i="1" kern="1200">
        <a:solidFill>
          <a:srgbClr val="003366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742950" indent="-285750" algn="l" defTabSz="457200" rtl="0" fontAlgn="base">
      <a:spcBef>
        <a:spcPts val="7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3200" i="1" kern="1200">
        <a:solidFill>
          <a:srgbClr val="003366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1143000" indent="-228600" algn="l" defTabSz="457200" rtl="0" fontAlgn="base">
      <a:spcBef>
        <a:spcPts val="7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3200" i="1" kern="1200">
        <a:solidFill>
          <a:srgbClr val="003366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600200" indent="-228600" algn="l" defTabSz="457200" rtl="0" fontAlgn="base">
      <a:spcBef>
        <a:spcPts val="7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3200" i="1" kern="1200">
        <a:solidFill>
          <a:srgbClr val="003366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2057400" indent="-228600" algn="l" defTabSz="457200" rtl="0" fontAlgn="base">
      <a:spcBef>
        <a:spcPts val="7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3200" i="1" kern="1200">
        <a:solidFill>
          <a:srgbClr val="003366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sz="3200" i="1" kern="1200">
        <a:solidFill>
          <a:srgbClr val="003366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sz="3200" i="1" kern="1200">
        <a:solidFill>
          <a:srgbClr val="003366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sz="3200" i="1" kern="1200">
        <a:solidFill>
          <a:srgbClr val="003366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sz="3200" i="1" kern="1200">
        <a:solidFill>
          <a:srgbClr val="003366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1D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1" autoAdjust="0"/>
    <p:restoredTop sz="94030" autoAdjust="0"/>
  </p:normalViewPr>
  <p:slideViewPr>
    <p:cSldViewPr>
      <p:cViewPr varScale="1">
        <p:scale>
          <a:sx n="142" d="100"/>
          <a:sy n="142" d="100"/>
        </p:scale>
        <p:origin x="-696" y="-112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-784" y="-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handoutMaster" Target="handoutMasters/handoutMaster1.xml"/><Relationship Id="rId58" Type="http://schemas.openxmlformats.org/officeDocument/2006/relationships/printerSettings" Target="printerSettings/printerSettings1.bin"/><Relationship Id="rId5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09" rIns="91418" bIns="45709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300" i="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10987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09" rIns="91418" bIns="45709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300" i="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10987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09" rIns="91418" bIns="45709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300" i="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10987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09" rIns="91418" bIns="45709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300" i="0">
                <a:solidFill>
                  <a:srgbClr val="000000"/>
                </a:solidFill>
              </a:defRPr>
            </a:lvl1pPr>
          </a:lstStyle>
          <a:p>
            <a:fld id="{7C4D4A4E-888A-4EF8-A5C4-BEC52C7CA7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0648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1" name="AutoShape 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1591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6456" tIns="48229" rIns="96456" bIns="48229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3200" algn="l"/>
                <a:tab pos="3198813" algn="l"/>
                <a:tab pos="3656013" algn="l"/>
                <a:tab pos="4111625" algn="l"/>
                <a:tab pos="4568825" algn="l"/>
                <a:tab pos="5027613" algn="l"/>
                <a:tab pos="5484813" algn="l"/>
                <a:tab pos="5942013" algn="l"/>
                <a:tab pos="6399213" algn="l"/>
                <a:tab pos="6854825" algn="l"/>
                <a:tab pos="7313613" algn="l"/>
                <a:tab pos="7772400" algn="l"/>
                <a:tab pos="8229600" algn="l"/>
                <a:tab pos="8685213" algn="l"/>
                <a:tab pos="9142413" algn="l"/>
              </a:tabLst>
              <a:defRPr sz="1300" i="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dt"/>
          </p:nvPr>
        </p:nvSpPr>
        <p:spPr bwMode="auto">
          <a:xfrm>
            <a:off x="4144963" y="0"/>
            <a:ext cx="3162300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6456" tIns="48229" rIns="96456" bIns="48229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3200" algn="l"/>
                <a:tab pos="3198813" algn="l"/>
                <a:tab pos="3656013" algn="l"/>
                <a:tab pos="4111625" algn="l"/>
                <a:tab pos="4568825" algn="l"/>
                <a:tab pos="5027613" algn="l"/>
                <a:tab pos="5484813" algn="l"/>
                <a:tab pos="5942013" algn="l"/>
                <a:tab pos="6399213" algn="l"/>
                <a:tab pos="6854825" algn="l"/>
                <a:tab pos="7313613" algn="l"/>
                <a:tab pos="7772400" algn="l"/>
                <a:tab pos="8229600" algn="l"/>
                <a:tab pos="8685213" algn="l"/>
                <a:tab pos="9142413" algn="l"/>
              </a:tabLst>
              <a:defRPr sz="1300" i="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2056" name="Rectangle 8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8888" y="719138"/>
            <a:ext cx="4789487" cy="35925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7" name="Rectangle 9"/>
          <p:cNvSpPr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3587" cy="43132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6456" tIns="48229" rIns="96456" bIns="48229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ftr"/>
          </p:nvPr>
        </p:nvSpPr>
        <p:spPr bwMode="auto">
          <a:xfrm>
            <a:off x="0" y="9117013"/>
            <a:ext cx="31591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6456" tIns="48229" rIns="96456" bIns="48229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3200" algn="l"/>
                <a:tab pos="3198813" algn="l"/>
                <a:tab pos="3656013" algn="l"/>
                <a:tab pos="4111625" algn="l"/>
                <a:tab pos="4568825" algn="l"/>
                <a:tab pos="5027613" algn="l"/>
                <a:tab pos="5484813" algn="l"/>
                <a:tab pos="5942013" algn="l"/>
                <a:tab pos="6399213" algn="l"/>
                <a:tab pos="6854825" algn="l"/>
                <a:tab pos="7313613" algn="l"/>
                <a:tab pos="7772400" algn="l"/>
                <a:tab pos="8229600" algn="l"/>
                <a:tab pos="8685213" algn="l"/>
                <a:tab pos="9142413" algn="l"/>
              </a:tabLst>
              <a:defRPr sz="1300" i="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4144963" y="9117013"/>
            <a:ext cx="3162300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6456" tIns="48229" rIns="96456" bIns="48229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3200" algn="l"/>
                <a:tab pos="3198813" algn="l"/>
                <a:tab pos="3656013" algn="l"/>
                <a:tab pos="4111625" algn="l"/>
                <a:tab pos="4568825" algn="l"/>
                <a:tab pos="5027613" algn="l"/>
                <a:tab pos="5484813" algn="l"/>
                <a:tab pos="5942013" algn="l"/>
                <a:tab pos="6399213" algn="l"/>
                <a:tab pos="6854825" algn="l"/>
                <a:tab pos="7313613" algn="l"/>
                <a:tab pos="7772400" algn="l"/>
                <a:tab pos="8229600" algn="l"/>
                <a:tab pos="8685213" algn="l"/>
                <a:tab pos="9142413" algn="l"/>
              </a:tabLst>
              <a:defRPr sz="1300" i="0">
                <a:solidFill>
                  <a:srgbClr val="000000"/>
                </a:solidFill>
              </a:defRPr>
            </a:lvl1pPr>
          </a:lstStyle>
          <a:p>
            <a:fld id="{B1D52283-BDCE-4D99-A19B-2FEF5FD976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766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0718735-E996-4328-AD78-FD136424B45A}" type="slidenum">
              <a:rPr lang="en-US"/>
              <a:pPr/>
              <a:t>1</a:t>
            </a:fld>
            <a:endParaRPr lang="en-US"/>
          </a:p>
        </p:txBody>
      </p:sp>
      <p:sp>
        <p:nvSpPr>
          <p:cNvPr id="954369" name="Text Box 1"/>
          <p:cNvSpPr txBox="1">
            <a:spLocks noChangeArrowheads="1"/>
          </p:cNvSpPr>
          <p:nvPr/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/>
          </a:p>
        </p:txBody>
      </p:sp>
      <p:sp>
        <p:nvSpPr>
          <p:cNvPr id="954370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5175" cy="44116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r>
              <a:rPr lang="en-US"/>
              <a:t>[toc]</a:t>
            </a:r>
          </a:p>
          <a:p>
            <a:r>
              <a:rPr lang="en-US"/>
              <a:t>level = 1</a:t>
            </a:r>
          </a:p>
          <a:p>
            <a:r>
              <a:rPr lang="en-US"/>
              <a:t>title = Cython</a:t>
            </a:r>
          </a:p>
          <a:p>
            <a:r>
              <a:rPr lang="en-US"/>
              <a:t># end config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9DCC7B9-C79D-495B-8807-84861F516842}" type="slidenum">
              <a:rPr lang="en-US"/>
              <a:pPr/>
              <a:t>10</a:t>
            </a:fld>
            <a:endParaRPr lang="en-US"/>
          </a:p>
        </p:txBody>
      </p:sp>
      <p:sp>
        <p:nvSpPr>
          <p:cNvPr id="956417" name="Text Box 1"/>
          <p:cNvSpPr txBox="1">
            <a:spLocks noChangeArrowheads="1"/>
          </p:cNvSpPr>
          <p:nvPr/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641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5175" cy="44116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94E32A4-E4FE-4631-B7E7-0BAA0712CDC9}" type="slidenum">
              <a:rPr lang="en-US"/>
              <a:pPr/>
              <a:t>12</a:t>
            </a:fld>
            <a:endParaRPr lang="en-US"/>
          </a:p>
        </p:txBody>
      </p:sp>
      <p:sp>
        <p:nvSpPr>
          <p:cNvPr id="946177" name="Text Box 1"/>
          <p:cNvSpPr txBox="1">
            <a:spLocks noChangeArrowheads="1"/>
          </p:cNvSpPr>
          <p:nvPr/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6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5175" cy="44116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9DCC7B9-C79D-495B-8807-84861F516842}" type="slidenum">
              <a:rPr lang="en-US"/>
              <a:pPr/>
              <a:t>13</a:t>
            </a:fld>
            <a:endParaRPr lang="en-US"/>
          </a:p>
        </p:txBody>
      </p:sp>
      <p:sp>
        <p:nvSpPr>
          <p:cNvPr id="956417" name="Text Box 1"/>
          <p:cNvSpPr txBox="1">
            <a:spLocks noChangeArrowheads="1"/>
          </p:cNvSpPr>
          <p:nvPr/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641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5175" cy="44116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E6DFEC0-5AA9-4835-934B-4BE9279BDE7C}" type="slidenum">
              <a:rPr lang="en-US"/>
              <a:pPr/>
              <a:t>14</a:t>
            </a:fld>
            <a:endParaRPr lang="en-US"/>
          </a:p>
        </p:txBody>
      </p:sp>
      <p:sp>
        <p:nvSpPr>
          <p:cNvPr id="957441" name="Text Box 1"/>
          <p:cNvSpPr txBox="1">
            <a:spLocks noChangeArrowheads="1"/>
          </p:cNvSpPr>
          <p:nvPr/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7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5175" cy="44116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E6DFEC0-5AA9-4835-934B-4BE9279BDE7C}" type="slidenum">
              <a:rPr lang="en-US"/>
              <a:pPr/>
              <a:t>15</a:t>
            </a:fld>
            <a:endParaRPr lang="en-US"/>
          </a:p>
        </p:txBody>
      </p:sp>
      <p:sp>
        <p:nvSpPr>
          <p:cNvPr id="957441" name="Text Box 1"/>
          <p:cNvSpPr txBox="1">
            <a:spLocks noChangeArrowheads="1"/>
          </p:cNvSpPr>
          <p:nvPr/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7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5175" cy="44116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2100418-A7B9-4350-A26A-4F7688801914}" type="slidenum">
              <a:rPr lang="en-US"/>
              <a:pPr/>
              <a:t>16</a:t>
            </a:fld>
            <a:endParaRPr lang="en-US"/>
          </a:p>
        </p:txBody>
      </p:sp>
      <p:sp>
        <p:nvSpPr>
          <p:cNvPr id="959489" name="Text Box 1"/>
          <p:cNvSpPr txBox="1">
            <a:spLocks noChangeArrowheads="1"/>
          </p:cNvSpPr>
          <p:nvPr/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/>
          </a:p>
        </p:txBody>
      </p:sp>
      <p:sp>
        <p:nvSpPr>
          <p:cNvPr id="959490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5175" cy="44116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r>
              <a:rPr lang="en-US"/>
              <a:t>[toc]</a:t>
            </a:r>
          </a:p>
          <a:p>
            <a:r>
              <a:rPr lang="en-US"/>
              <a:t>level = 2</a:t>
            </a:r>
          </a:p>
          <a:p>
            <a:r>
              <a:rPr lang="en-US"/>
              <a:t>title = Def vs. CDef</a:t>
            </a:r>
          </a:p>
          <a:p>
            <a:r>
              <a:rPr lang="en-US"/>
              <a:t># end config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94E32A4-E4FE-4631-B7E7-0BAA0712CDC9}" type="slidenum">
              <a:rPr lang="en-US"/>
              <a:pPr/>
              <a:t>17</a:t>
            </a:fld>
            <a:endParaRPr lang="en-US"/>
          </a:p>
        </p:txBody>
      </p:sp>
      <p:sp>
        <p:nvSpPr>
          <p:cNvPr id="946177" name="Text Box 1"/>
          <p:cNvSpPr txBox="1">
            <a:spLocks noChangeArrowheads="1"/>
          </p:cNvSpPr>
          <p:nvPr/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6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5175" cy="44116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94E32A4-E4FE-4631-B7E7-0BAA0712CDC9}" type="slidenum">
              <a:rPr lang="en-US"/>
              <a:pPr/>
              <a:t>18</a:t>
            </a:fld>
            <a:endParaRPr lang="en-US"/>
          </a:p>
        </p:txBody>
      </p:sp>
      <p:sp>
        <p:nvSpPr>
          <p:cNvPr id="946177" name="Text Box 1"/>
          <p:cNvSpPr txBox="1">
            <a:spLocks noChangeArrowheads="1"/>
          </p:cNvSpPr>
          <p:nvPr/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6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5175" cy="44116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2100418-A7B9-4350-A26A-4F7688801914}" type="slidenum">
              <a:rPr lang="en-US"/>
              <a:pPr/>
              <a:t>19</a:t>
            </a:fld>
            <a:endParaRPr lang="en-US"/>
          </a:p>
        </p:txBody>
      </p:sp>
      <p:sp>
        <p:nvSpPr>
          <p:cNvPr id="959489" name="Text Box 1"/>
          <p:cNvSpPr txBox="1">
            <a:spLocks noChangeArrowheads="1"/>
          </p:cNvSpPr>
          <p:nvPr/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/>
          </a:p>
        </p:txBody>
      </p:sp>
      <p:sp>
        <p:nvSpPr>
          <p:cNvPr id="959490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5175" cy="44116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r>
              <a:rPr lang="en-US"/>
              <a:t>[toc]</a:t>
            </a:r>
          </a:p>
          <a:p>
            <a:r>
              <a:rPr lang="en-US"/>
              <a:t>level = 2</a:t>
            </a:r>
          </a:p>
          <a:p>
            <a:r>
              <a:rPr lang="en-US"/>
              <a:t>title = Def vs. CDef</a:t>
            </a:r>
          </a:p>
          <a:p>
            <a:r>
              <a:rPr lang="en-US"/>
              <a:t># end config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2100418-A7B9-4350-A26A-4F7688801914}" type="slidenum">
              <a:rPr lang="en-US"/>
              <a:pPr/>
              <a:t>20</a:t>
            </a:fld>
            <a:endParaRPr lang="en-US"/>
          </a:p>
        </p:txBody>
      </p:sp>
      <p:sp>
        <p:nvSpPr>
          <p:cNvPr id="959489" name="Text Box 1"/>
          <p:cNvSpPr txBox="1">
            <a:spLocks noChangeArrowheads="1"/>
          </p:cNvSpPr>
          <p:nvPr/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/>
          </a:p>
        </p:txBody>
      </p:sp>
      <p:sp>
        <p:nvSpPr>
          <p:cNvPr id="959490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5175" cy="44116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r>
              <a:rPr lang="en-US"/>
              <a:t>[toc]</a:t>
            </a:r>
          </a:p>
          <a:p>
            <a:r>
              <a:rPr lang="en-US"/>
              <a:t>level = 2</a:t>
            </a:r>
          </a:p>
          <a:p>
            <a:r>
              <a:rPr lang="en-US"/>
              <a:t>title = Def vs. CDef</a:t>
            </a:r>
          </a:p>
          <a:p>
            <a:r>
              <a:rPr lang="en-US"/>
              <a:t># end config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9DCC7B9-C79D-495B-8807-84861F516842}" type="slidenum">
              <a:rPr lang="en-US"/>
              <a:pPr/>
              <a:t>2</a:t>
            </a:fld>
            <a:endParaRPr lang="en-US"/>
          </a:p>
        </p:txBody>
      </p:sp>
      <p:sp>
        <p:nvSpPr>
          <p:cNvPr id="956417" name="Text Box 1"/>
          <p:cNvSpPr txBox="1">
            <a:spLocks noChangeArrowheads="1"/>
          </p:cNvSpPr>
          <p:nvPr/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641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5175" cy="44116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2100418-A7B9-4350-A26A-4F7688801914}" type="slidenum">
              <a:rPr lang="en-US"/>
              <a:pPr/>
              <a:t>21</a:t>
            </a:fld>
            <a:endParaRPr lang="en-US"/>
          </a:p>
        </p:txBody>
      </p:sp>
      <p:sp>
        <p:nvSpPr>
          <p:cNvPr id="959489" name="Text Box 1"/>
          <p:cNvSpPr txBox="1">
            <a:spLocks noChangeArrowheads="1"/>
          </p:cNvSpPr>
          <p:nvPr/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/>
          </a:p>
        </p:txBody>
      </p:sp>
      <p:sp>
        <p:nvSpPr>
          <p:cNvPr id="959490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5175" cy="44116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r>
              <a:rPr lang="en-US"/>
              <a:t>[toc]</a:t>
            </a:r>
          </a:p>
          <a:p>
            <a:r>
              <a:rPr lang="en-US"/>
              <a:t>level = 2</a:t>
            </a:r>
          </a:p>
          <a:p>
            <a:r>
              <a:rPr lang="en-US"/>
              <a:t>title = Def vs. CDef</a:t>
            </a:r>
          </a:p>
          <a:p>
            <a:r>
              <a:rPr lang="en-US"/>
              <a:t># end config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2100418-A7B9-4350-A26A-4F7688801914}" type="slidenum">
              <a:rPr lang="en-US"/>
              <a:pPr/>
              <a:t>22</a:t>
            </a:fld>
            <a:endParaRPr lang="en-US"/>
          </a:p>
        </p:txBody>
      </p:sp>
      <p:sp>
        <p:nvSpPr>
          <p:cNvPr id="959489" name="Text Box 1"/>
          <p:cNvSpPr txBox="1">
            <a:spLocks noChangeArrowheads="1"/>
          </p:cNvSpPr>
          <p:nvPr/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/>
          </a:p>
        </p:txBody>
      </p:sp>
      <p:sp>
        <p:nvSpPr>
          <p:cNvPr id="959490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5175" cy="44116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r>
              <a:rPr lang="en-US"/>
              <a:t>[toc]</a:t>
            </a:r>
          </a:p>
          <a:p>
            <a:r>
              <a:rPr lang="en-US"/>
              <a:t>level = 2</a:t>
            </a:r>
          </a:p>
          <a:p>
            <a:r>
              <a:rPr lang="en-US"/>
              <a:t>title = Def vs. CDef</a:t>
            </a:r>
          </a:p>
          <a:p>
            <a:r>
              <a:rPr lang="en-US"/>
              <a:t># end config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2100418-A7B9-4350-A26A-4F7688801914}" type="slidenum">
              <a:rPr lang="en-US"/>
              <a:pPr/>
              <a:t>23</a:t>
            </a:fld>
            <a:endParaRPr lang="en-US"/>
          </a:p>
        </p:txBody>
      </p:sp>
      <p:sp>
        <p:nvSpPr>
          <p:cNvPr id="959489" name="Text Box 1"/>
          <p:cNvSpPr txBox="1">
            <a:spLocks noChangeArrowheads="1"/>
          </p:cNvSpPr>
          <p:nvPr/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/>
          </a:p>
        </p:txBody>
      </p:sp>
      <p:sp>
        <p:nvSpPr>
          <p:cNvPr id="959490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5175" cy="44116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r>
              <a:rPr lang="en-US"/>
              <a:t>[toc]</a:t>
            </a:r>
          </a:p>
          <a:p>
            <a:r>
              <a:rPr lang="en-US"/>
              <a:t>level = 2</a:t>
            </a:r>
          </a:p>
          <a:p>
            <a:r>
              <a:rPr lang="en-US"/>
              <a:t>title = Def vs. CDef</a:t>
            </a:r>
          </a:p>
          <a:p>
            <a:r>
              <a:rPr lang="en-US"/>
              <a:t># end config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2100418-A7B9-4350-A26A-4F7688801914}" type="slidenum">
              <a:rPr lang="en-US"/>
              <a:pPr/>
              <a:t>24</a:t>
            </a:fld>
            <a:endParaRPr lang="en-US"/>
          </a:p>
        </p:txBody>
      </p:sp>
      <p:sp>
        <p:nvSpPr>
          <p:cNvPr id="959489" name="Text Box 1"/>
          <p:cNvSpPr txBox="1">
            <a:spLocks noChangeArrowheads="1"/>
          </p:cNvSpPr>
          <p:nvPr/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/>
          </a:p>
        </p:txBody>
      </p:sp>
      <p:sp>
        <p:nvSpPr>
          <p:cNvPr id="959490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5175" cy="44116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r>
              <a:rPr lang="en-US"/>
              <a:t>[toc]</a:t>
            </a:r>
          </a:p>
          <a:p>
            <a:r>
              <a:rPr lang="en-US"/>
              <a:t>level = 2</a:t>
            </a:r>
          </a:p>
          <a:p>
            <a:r>
              <a:rPr lang="en-US"/>
              <a:t>title = Def vs. CDef</a:t>
            </a:r>
          </a:p>
          <a:p>
            <a:r>
              <a:rPr lang="en-US"/>
              <a:t># end config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2100418-A7B9-4350-A26A-4F7688801914}" type="slidenum">
              <a:rPr lang="en-US"/>
              <a:pPr/>
              <a:t>25</a:t>
            </a:fld>
            <a:endParaRPr lang="en-US"/>
          </a:p>
        </p:txBody>
      </p:sp>
      <p:sp>
        <p:nvSpPr>
          <p:cNvPr id="959489" name="Text Box 1"/>
          <p:cNvSpPr txBox="1">
            <a:spLocks noChangeArrowheads="1"/>
          </p:cNvSpPr>
          <p:nvPr/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/>
          </a:p>
        </p:txBody>
      </p:sp>
      <p:sp>
        <p:nvSpPr>
          <p:cNvPr id="959490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5175" cy="44116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r>
              <a:rPr lang="en-US"/>
              <a:t>[toc]</a:t>
            </a:r>
          </a:p>
          <a:p>
            <a:r>
              <a:rPr lang="en-US"/>
              <a:t>level = 2</a:t>
            </a:r>
          </a:p>
          <a:p>
            <a:r>
              <a:rPr lang="en-US"/>
              <a:t>title = Def vs. CDef</a:t>
            </a:r>
          </a:p>
          <a:p>
            <a:r>
              <a:rPr lang="en-US"/>
              <a:t># end config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94E32A4-E4FE-4631-B7E7-0BAA0712CDC9}" type="slidenum">
              <a:rPr lang="en-US"/>
              <a:pPr/>
              <a:t>26</a:t>
            </a:fld>
            <a:endParaRPr lang="en-US"/>
          </a:p>
        </p:txBody>
      </p:sp>
      <p:sp>
        <p:nvSpPr>
          <p:cNvPr id="946177" name="Text Box 1"/>
          <p:cNvSpPr txBox="1">
            <a:spLocks noChangeArrowheads="1"/>
          </p:cNvSpPr>
          <p:nvPr/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6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5175" cy="44116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94E32A4-E4FE-4631-B7E7-0BAA0712CDC9}" type="slidenum">
              <a:rPr lang="en-US"/>
              <a:pPr/>
              <a:t>27</a:t>
            </a:fld>
            <a:endParaRPr lang="en-US"/>
          </a:p>
        </p:txBody>
      </p:sp>
      <p:sp>
        <p:nvSpPr>
          <p:cNvPr id="946177" name="Text Box 1"/>
          <p:cNvSpPr txBox="1">
            <a:spLocks noChangeArrowheads="1"/>
          </p:cNvSpPr>
          <p:nvPr/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6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5175" cy="44116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02AF5DB-3A5B-4983-A820-1A1F489C9E23}" type="slidenum">
              <a:rPr lang="en-US"/>
              <a:pPr/>
              <a:t>28</a:t>
            </a:fld>
            <a:endParaRPr lang="en-US"/>
          </a:p>
        </p:txBody>
      </p:sp>
      <p:sp>
        <p:nvSpPr>
          <p:cNvPr id="960513" name="Text Box 1"/>
          <p:cNvSpPr txBox="1">
            <a:spLocks noChangeArrowheads="1"/>
          </p:cNvSpPr>
          <p:nvPr/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/>
          </a:p>
        </p:txBody>
      </p:sp>
      <p:sp>
        <p:nvSpPr>
          <p:cNvPr id="960514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5175" cy="44116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r>
              <a:rPr lang="en-US"/>
              <a:t>[toc]</a:t>
            </a:r>
          </a:p>
          <a:p>
            <a:r>
              <a:rPr lang="en-US"/>
              <a:t>level = 2</a:t>
            </a:r>
          </a:p>
          <a:p>
            <a:r>
              <a:rPr lang="en-US"/>
              <a:t>title = Functions from C Libraries</a:t>
            </a:r>
          </a:p>
          <a:p>
            <a:r>
              <a:rPr lang="en-US"/>
              <a:t># end config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5CE663F-9001-49AD-9EA0-D5AE53741B8D}" type="slidenum">
              <a:rPr lang="en-US"/>
              <a:pPr/>
              <a:t>29</a:t>
            </a:fld>
            <a:endParaRPr lang="en-US"/>
          </a:p>
        </p:txBody>
      </p:sp>
      <p:sp>
        <p:nvSpPr>
          <p:cNvPr id="961537" name="Text Box 1"/>
          <p:cNvSpPr txBox="1">
            <a:spLocks noChangeArrowheads="1"/>
          </p:cNvSpPr>
          <p:nvPr/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/>
          </a:p>
        </p:txBody>
      </p:sp>
      <p:sp>
        <p:nvSpPr>
          <p:cNvPr id="961538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5175" cy="44116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r>
              <a:rPr lang="en-US"/>
              <a:t>[toc]</a:t>
            </a:r>
          </a:p>
          <a:p>
            <a:r>
              <a:rPr lang="en-US"/>
              <a:t>level = 2</a:t>
            </a:r>
          </a:p>
          <a:p>
            <a:r>
              <a:rPr lang="en-US"/>
              <a:t>title = Structures from C Libraries</a:t>
            </a:r>
          </a:p>
          <a:p>
            <a:r>
              <a:rPr lang="en-US"/>
              <a:t># end config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D7B5BA3-DACC-43CE-AEE7-CF380D0D2D6B}" type="slidenum">
              <a:rPr lang="en-US"/>
              <a:pPr/>
              <a:t>30</a:t>
            </a:fld>
            <a:endParaRPr lang="en-US"/>
          </a:p>
        </p:txBody>
      </p:sp>
      <p:sp>
        <p:nvSpPr>
          <p:cNvPr id="962561" name="Text Box 1"/>
          <p:cNvSpPr txBox="1">
            <a:spLocks noChangeArrowheads="1"/>
          </p:cNvSpPr>
          <p:nvPr/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/>
          </a:p>
        </p:txBody>
      </p:sp>
      <p:sp>
        <p:nvSpPr>
          <p:cNvPr id="962562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5175" cy="44116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r>
              <a:rPr lang="en-US"/>
              <a:t>[toc]</a:t>
            </a:r>
          </a:p>
          <a:p>
            <a:r>
              <a:rPr lang="en-US"/>
              <a:t>level = 2</a:t>
            </a:r>
          </a:p>
          <a:p>
            <a:r>
              <a:rPr lang="en-US"/>
              <a:t>title = Classes</a:t>
            </a:r>
          </a:p>
          <a:p>
            <a:r>
              <a:rPr lang="en-US"/>
              <a:t># end config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9DCC7B9-C79D-495B-8807-84861F516842}" type="slidenum">
              <a:rPr lang="en-US"/>
              <a:pPr/>
              <a:t>3</a:t>
            </a:fld>
            <a:endParaRPr lang="en-US"/>
          </a:p>
        </p:txBody>
      </p:sp>
      <p:sp>
        <p:nvSpPr>
          <p:cNvPr id="956417" name="Text Box 1"/>
          <p:cNvSpPr txBox="1">
            <a:spLocks noChangeArrowheads="1"/>
          </p:cNvSpPr>
          <p:nvPr/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641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5175" cy="44116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D7B5BA3-DACC-43CE-AEE7-CF380D0D2D6B}" type="slidenum">
              <a:rPr lang="en-US"/>
              <a:pPr/>
              <a:t>31</a:t>
            </a:fld>
            <a:endParaRPr lang="en-US"/>
          </a:p>
        </p:txBody>
      </p:sp>
      <p:sp>
        <p:nvSpPr>
          <p:cNvPr id="962561" name="Text Box 1"/>
          <p:cNvSpPr txBox="1">
            <a:spLocks noChangeArrowheads="1"/>
          </p:cNvSpPr>
          <p:nvPr/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/>
          </a:p>
        </p:txBody>
      </p:sp>
      <p:sp>
        <p:nvSpPr>
          <p:cNvPr id="962562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5175" cy="44116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r>
              <a:rPr lang="en-US"/>
              <a:t>[toc]</a:t>
            </a:r>
          </a:p>
          <a:p>
            <a:r>
              <a:rPr lang="en-US"/>
              <a:t>level = 2</a:t>
            </a:r>
          </a:p>
          <a:p>
            <a:r>
              <a:rPr lang="en-US"/>
              <a:t>title = Classes</a:t>
            </a:r>
          </a:p>
          <a:p>
            <a:r>
              <a:rPr lang="en-US"/>
              <a:t># end config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D7B5BA3-DACC-43CE-AEE7-CF380D0D2D6B}" type="slidenum">
              <a:rPr lang="en-US"/>
              <a:pPr/>
              <a:t>32</a:t>
            </a:fld>
            <a:endParaRPr lang="en-US"/>
          </a:p>
        </p:txBody>
      </p:sp>
      <p:sp>
        <p:nvSpPr>
          <p:cNvPr id="962561" name="Text Box 1"/>
          <p:cNvSpPr txBox="1">
            <a:spLocks noChangeArrowheads="1"/>
          </p:cNvSpPr>
          <p:nvPr/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/>
          </a:p>
        </p:txBody>
      </p:sp>
      <p:sp>
        <p:nvSpPr>
          <p:cNvPr id="962562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5175" cy="44116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r>
              <a:rPr lang="en-US"/>
              <a:t>[toc]</a:t>
            </a:r>
          </a:p>
          <a:p>
            <a:r>
              <a:rPr lang="en-US"/>
              <a:t>level = 2</a:t>
            </a:r>
          </a:p>
          <a:p>
            <a:r>
              <a:rPr lang="en-US"/>
              <a:t>title = Classes</a:t>
            </a:r>
          </a:p>
          <a:p>
            <a:r>
              <a:rPr lang="en-US"/>
              <a:t># end config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D7B5BA3-DACC-43CE-AEE7-CF380D0D2D6B}" type="slidenum">
              <a:rPr lang="en-US"/>
              <a:pPr/>
              <a:t>34</a:t>
            </a:fld>
            <a:endParaRPr lang="en-US"/>
          </a:p>
        </p:txBody>
      </p:sp>
      <p:sp>
        <p:nvSpPr>
          <p:cNvPr id="962561" name="Text Box 1"/>
          <p:cNvSpPr txBox="1">
            <a:spLocks noChangeArrowheads="1"/>
          </p:cNvSpPr>
          <p:nvPr/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/>
          </a:p>
        </p:txBody>
      </p:sp>
      <p:sp>
        <p:nvSpPr>
          <p:cNvPr id="962562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5175" cy="44116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r>
              <a:rPr lang="en-US"/>
              <a:t>[toc]</a:t>
            </a:r>
          </a:p>
          <a:p>
            <a:r>
              <a:rPr lang="en-US"/>
              <a:t>level = 2</a:t>
            </a:r>
          </a:p>
          <a:p>
            <a:r>
              <a:rPr lang="en-US"/>
              <a:t>title = Classes</a:t>
            </a:r>
          </a:p>
          <a:p>
            <a:r>
              <a:rPr lang="en-US"/>
              <a:t># end config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D7B5BA3-DACC-43CE-AEE7-CF380D0D2D6B}" type="slidenum">
              <a:rPr lang="en-US"/>
              <a:pPr/>
              <a:t>35</a:t>
            </a:fld>
            <a:endParaRPr lang="en-US"/>
          </a:p>
        </p:txBody>
      </p:sp>
      <p:sp>
        <p:nvSpPr>
          <p:cNvPr id="962561" name="Text Box 1"/>
          <p:cNvSpPr txBox="1">
            <a:spLocks noChangeArrowheads="1"/>
          </p:cNvSpPr>
          <p:nvPr/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/>
          </a:p>
        </p:txBody>
      </p:sp>
      <p:sp>
        <p:nvSpPr>
          <p:cNvPr id="962562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5175" cy="44116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r>
              <a:rPr lang="en-US"/>
              <a:t>[toc]</a:t>
            </a:r>
          </a:p>
          <a:p>
            <a:r>
              <a:rPr lang="en-US"/>
              <a:t>level = 2</a:t>
            </a:r>
          </a:p>
          <a:p>
            <a:r>
              <a:rPr lang="en-US"/>
              <a:t>title = Classes</a:t>
            </a:r>
          </a:p>
          <a:p>
            <a:r>
              <a:rPr lang="en-US"/>
              <a:t># end config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D7B5BA3-DACC-43CE-AEE7-CF380D0D2D6B}" type="slidenum">
              <a:rPr lang="en-US"/>
              <a:pPr/>
              <a:t>36</a:t>
            </a:fld>
            <a:endParaRPr lang="en-US"/>
          </a:p>
        </p:txBody>
      </p:sp>
      <p:sp>
        <p:nvSpPr>
          <p:cNvPr id="962561" name="Text Box 1"/>
          <p:cNvSpPr txBox="1">
            <a:spLocks noChangeArrowheads="1"/>
          </p:cNvSpPr>
          <p:nvPr/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/>
          </a:p>
        </p:txBody>
      </p:sp>
      <p:sp>
        <p:nvSpPr>
          <p:cNvPr id="962562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5175" cy="44116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r>
              <a:rPr lang="en-US"/>
              <a:t>[toc]</a:t>
            </a:r>
          </a:p>
          <a:p>
            <a:r>
              <a:rPr lang="en-US"/>
              <a:t>level = 2</a:t>
            </a:r>
          </a:p>
          <a:p>
            <a:r>
              <a:rPr lang="en-US"/>
              <a:t>title = Classes</a:t>
            </a:r>
          </a:p>
          <a:p>
            <a:r>
              <a:rPr lang="en-US"/>
              <a:t># end config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9515BD6-400A-47DC-83BC-055CBADE8C23}" type="slidenum">
              <a:rPr lang="en-US"/>
              <a:pPr/>
              <a:t>40</a:t>
            </a:fld>
            <a:endParaRPr lang="en-US"/>
          </a:p>
        </p:txBody>
      </p:sp>
      <p:sp>
        <p:nvSpPr>
          <p:cNvPr id="963585" name="Text Box 1"/>
          <p:cNvSpPr txBox="1">
            <a:spLocks noChangeArrowheads="1"/>
          </p:cNvSpPr>
          <p:nvPr/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/>
          </a:p>
        </p:txBody>
      </p:sp>
      <p:sp>
        <p:nvSpPr>
          <p:cNvPr id="963586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5175" cy="44116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r>
              <a:rPr lang="en-US" dirty="0"/>
              <a:t>[</a:t>
            </a:r>
            <a:r>
              <a:rPr lang="en-US" dirty="0" err="1"/>
              <a:t>toc</a:t>
            </a:r>
            <a:r>
              <a:rPr lang="en-US" dirty="0"/>
              <a:t>]</a:t>
            </a:r>
          </a:p>
          <a:p>
            <a:r>
              <a:rPr lang="en-US" dirty="0"/>
              <a:t>level = 2</a:t>
            </a:r>
          </a:p>
          <a:p>
            <a:r>
              <a:rPr lang="en-US" dirty="0"/>
              <a:t>title = Using </a:t>
            </a:r>
            <a:r>
              <a:rPr lang="en-US" dirty="0" err="1"/>
              <a:t>NumPy</a:t>
            </a:r>
            <a:r>
              <a:rPr lang="en-US" dirty="0"/>
              <a:t> with </a:t>
            </a:r>
            <a:r>
              <a:rPr lang="en-US" dirty="0" err="1" smtClean="0"/>
              <a:t>Cython</a:t>
            </a:r>
            <a:endParaRPr lang="en-US" dirty="0" smtClean="0"/>
          </a:p>
          <a:p>
            <a:r>
              <a:rPr lang="en-US" dirty="0" smtClean="0"/>
              <a:t>[exercise]</a:t>
            </a:r>
          </a:p>
          <a:p>
            <a:r>
              <a:rPr lang="en-US" dirty="0" smtClean="0"/>
              <a:t>title = </a:t>
            </a:r>
            <a:r>
              <a:rPr lang="en-US" smtClean="0"/>
              <a:t>cython</a:t>
            </a:r>
            <a:endParaRPr lang="en-US" dirty="0"/>
          </a:p>
          <a:p>
            <a:r>
              <a:rPr lang="en-US" dirty="0"/>
              <a:t># end </a:t>
            </a:r>
            <a:r>
              <a:rPr lang="en-US" dirty="0" err="1"/>
              <a:t>config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9515BD6-400A-47DC-83BC-055CBADE8C23}" type="slidenum">
              <a:rPr lang="en-US"/>
              <a:pPr/>
              <a:t>41</a:t>
            </a:fld>
            <a:endParaRPr lang="en-US"/>
          </a:p>
        </p:txBody>
      </p:sp>
      <p:sp>
        <p:nvSpPr>
          <p:cNvPr id="963585" name="Text Box 1"/>
          <p:cNvSpPr txBox="1">
            <a:spLocks noChangeArrowheads="1"/>
          </p:cNvSpPr>
          <p:nvPr/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/>
          </a:p>
        </p:txBody>
      </p:sp>
      <p:sp>
        <p:nvSpPr>
          <p:cNvPr id="963586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5175" cy="44116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r>
              <a:rPr lang="en-US" dirty="0"/>
              <a:t>[</a:t>
            </a:r>
            <a:r>
              <a:rPr lang="en-US" dirty="0" err="1"/>
              <a:t>toc</a:t>
            </a:r>
            <a:r>
              <a:rPr lang="en-US" dirty="0"/>
              <a:t>]</a:t>
            </a:r>
          </a:p>
          <a:p>
            <a:r>
              <a:rPr lang="en-US" dirty="0"/>
              <a:t>level = 2</a:t>
            </a:r>
          </a:p>
          <a:p>
            <a:r>
              <a:rPr lang="en-US" dirty="0"/>
              <a:t>title = Using </a:t>
            </a:r>
            <a:r>
              <a:rPr lang="en-US" dirty="0" err="1"/>
              <a:t>NumPy</a:t>
            </a:r>
            <a:r>
              <a:rPr lang="en-US" dirty="0"/>
              <a:t> with </a:t>
            </a:r>
            <a:r>
              <a:rPr lang="en-US" dirty="0" err="1" smtClean="0"/>
              <a:t>Cython</a:t>
            </a:r>
            <a:endParaRPr lang="en-US" dirty="0" smtClean="0"/>
          </a:p>
          <a:p>
            <a:r>
              <a:rPr lang="en-US" dirty="0" smtClean="0"/>
              <a:t>[exercise]</a:t>
            </a:r>
          </a:p>
          <a:p>
            <a:r>
              <a:rPr lang="en-US" dirty="0" smtClean="0"/>
              <a:t>title = </a:t>
            </a:r>
            <a:r>
              <a:rPr lang="en-US" smtClean="0"/>
              <a:t>cython</a:t>
            </a:r>
            <a:endParaRPr lang="en-US" dirty="0"/>
          </a:p>
          <a:p>
            <a:r>
              <a:rPr lang="en-US" dirty="0"/>
              <a:t># end </a:t>
            </a:r>
            <a:r>
              <a:rPr lang="en-US" dirty="0" err="1"/>
              <a:t>config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9515BD6-400A-47DC-83BC-055CBADE8C23}" type="slidenum">
              <a:rPr lang="en-US"/>
              <a:pPr/>
              <a:t>42</a:t>
            </a:fld>
            <a:endParaRPr lang="en-US"/>
          </a:p>
        </p:txBody>
      </p:sp>
      <p:sp>
        <p:nvSpPr>
          <p:cNvPr id="963585" name="Text Box 1"/>
          <p:cNvSpPr txBox="1">
            <a:spLocks noChangeArrowheads="1"/>
          </p:cNvSpPr>
          <p:nvPr/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/>
          </a:p>
        </p:txBody>
      </p:sp>
      <p:sp>
        <p:nvSpPr>
          <p:cNvPr id="963586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5175" cy="44116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r>
              <a:rPr lang="en-US" dirty="0"/>
              <a:t>[</a:t>
            </a:r>
            <a:r>
              <a:rPr lang="en-US" dirty="0" err="1"/>
              <a:t>toc</a:t>
            </a:r>
            <a:r>
              <a:rPr lang="en-US" dirty="0"/>
              <a:t>]</a:t>
            </a:r>
          </a:p>
          <a:p>
            <a:r>
              <a:rPr lang="en-US" dirty="0"/>
              <a:t>level = 2</a:t>
            </a:r>
          </a:p>
          <a:p>
            <a:r>
              <a:rPr lang="en-US" dirty="0"/>
              <a:t>title = Using </a:t>
            </a:r>
            <a:r>
              <a:rPr lang="en-US" dirty="0" err="1"/>
              <a:t>NumPy</a:t>
            </a:r>
            <a:r>
              <a:rPr lang="en-US" dirty="0"/>
              <a:t> with </a:t>
            </a:r>
            <a:r>
              <a:rPr lang="en-US" dirty="0" err="1" smtClean="0"/>
              <a:t>Cython</a:t>
            </a:r>
            <a:endParaRPr lang="en-US" dirty="0" smtClean="0"/>
          </a:p>
          <a:p>
            <a:r>
              <a:rPr lang="en-US" dirty="0" smtClean="0"/>
              <a:t>[exercise]</a:t>
            </a:r>
          </a:p>
          <a:p>
            <a:r>
              <a:rPr lang="en-US" dirty="0" smtClean="0"/>
              <a:t>title = </a:t>
            </a:r>
            <a:r>
              <a:rPr lang="en-US" smtClean="0"/>
              <a:t>cython</a:t>
            </a:r>
            <a:endParaRPr lang="en-US" dirty="0"/>
          </a:p>
          <a:p>
            <a:r>
              <a:rPr lang="en-US" dirty="0"/>
              <a:t># end </a:t>
            </a:r>
            <a:r>
              <a:rPr lang="en-US" dirty="0" err="1"/>
              <a:t>config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9515BD6-400A-47DC-83BC-055CBADE8C23}" type="slidenum">
              <a:rPr lang="en-US"/>
              <a:pPr/>
              <a:t>43</a:t>
            </a:fld>
            <a:endParaRPr lang="en-US"/>
          </a:p>
        </p:txBody>
      </p:sp>
      <p:sp>
        <p:nvSpPr>
          <p:cNvPr id="963585" name="Text Box 1"/>
          <p:cNvSpPr txBox="1">
            <a:spLocks noChangeArrowheads="1"/>
          </p:cNvSpPr>
          <p:nvPr/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/>
          </a:p>
        </p:txBody>
      </p:sp>
      <p:sp>
        <p:nvSpPr>
          <p:cNvPr id="963586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5175" cy="44116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r>
              <a:rPr lang="en-US" dirty="0"/>
              <a:t>[</a:t>
            </a:r>
            <a:r>
              <a:rPr lang="en-US" dirty="0" err="1"/>
              <a:t>toc</a:t>
            </a:r>
            <a:r>
              <a:rPr lang="en-US" dirty="0"/>
              <a:t>]</a:t>
            </a:r>
          </a:p>
          <a:p>
            <a:r>
              <a:rPr lang="en-US" dirty="0"/>
              <a:t>level = 2</a:t>
            </a:r>
          </a:p>
          <a:p>
            <a:r>
              <a:rPr lang="en-US" dirty="0"/>
              <a:t>title = Using </a:t>
            </a:r>
            <a:r>
              <a:rPr lang="en-US" dirty="0" err="1"/>
              <a:t>NumPy</a:t>
            </a:r>
            <a:r>
              <a:rPr lang="en-US" dirty="0"/>
              <a:t> with </a:t>
            </a:r>
            <a:r>
              <a:rPr lang="en-US" dirty="0" err="1" smtClean="0"/>
              <a:t>Cython</a:t>
            </a:r>
            <a:endParaRPr lang="en-US" dirty="0" smtClean="0"/>
          </a:p>
          <a:p>
            <a:r>
              <a:rPr lang="en-US" dirty="0" smtClean="0"/>
              <a:t>[exercise]</a:t>
            </a:r>
          </a:p>
          <a:p>
            <a:r>
              <a:rPr lang="en-US" dirty="0" smtClean="0"/>
              <a:t>title = </a:t>
            </a:r>
            <a:r>
              <a:rPr lang="en-US" smtClean="0"/>
              <a:t>cython</a:t>
            </a:r>
            <a:endParaRPr lang="en-US" dirty="0"/>
          </a:p>
          <a:p>
            <a:r>
              <a:rPr lang="en-US" dirty="0"/>
              <a:t># end </a:t>
            </a:r>
            <a:r>
              <a:rPr lang="en-US" dirty="0" err="1"/>
              <a:t>config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D3ADCD5-9C7C-439F-B406-81A2C325551E}" type="slidenum">
              <a:rPr lang="en-US"/>
              <a:pPr/>
              <a:t>44</a:t>
            </a:fld>
            <a:endParaRPr lang="en-US"/>
          </a:p>
        </p:txBody>
      </p:sp>
      <p:sp>
        <p:nvSpPr>
          <p:cNvPr id="1195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195011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 lIns="96661" tIns="48331" rIns="96661" bIns="48331"/>
          <a:lstStyle/>
          <a:p>
            <a:pPr defTabSz="914400">
              <a:spcBef>
                <a:spcPct val="0"/>
              </a:spcBef>
            </a:pPr>
            <a:endParaRPr lang="en-US"/>
          </a:p>
        </p:txBody>
      </p:sp>
      <p:sp>
        <p:nvSpPr>
          <p:cNvPr id="1195012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>
              <a:spcBef>
                <a:spcPct val="0"/>
              </a:spcBef>
              <a:buClrTx/>
              <a:buFont typeface="Arial" charset="0"/>
              <a:buNone/>
            </a:pPr>
            <a:fld id="{0FA36E99-CE01-410D-ACAD-4EDAE48EC1A2}" type="slidenum">
              <a:rPr lang="en-US" sz="1300" i="0">
                <a:solidFill>
                  <a:srgbClr val="000000"/>
                </a:solidFill>
                <a:sym typeface="Arial" charset="0"/>
              </a:rPr>
              <a:pPr algn="r" defTabSz="966788">
                <a:spcBef>
                  <a:spcPct val="0"/>
                </a:spcBef>
                <a:buClrTx/>
                <a:buFont typeface="Arial" charset="0"/>
                <a:buNone/>
              </a:pPr>
              <a:t>44</a:t>
            </a:fld>
            <a:endParaRPr lang="en-US" sz="1300" i="0">
              <a:solidFill>
                <a:srgbClr val="000000"/>
              </a:solidFill>
              <a:sym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9DCC7B9-C79D-495B-8807-84861F516842}" type="slidenum">
              <a:rPr lang="en-US"/>
              <a:pPr/>
              <a:t>4</a:t>
            </a:fld>
            <a:endParaRPr lang="en-US"/>
          </a:p>
        </p:txBody>
      </p:sp>
      <p:sp>
        <p:nvSpPr>
          <p:cNvPr id="956417" name="Text Box 1"/>
          <p:cNvSpPr txBox="1">
            <a:spLocks noChangeArrowheads="1"/>
          </p:cNvSpPr>
          <p:nvPr/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641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5175" cy="44116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AD183BC-7AEB-40D5-90B8-8491CE9E1991}" type="slidenum">
              <a:rPr lang="en-US"/>
              <a:pPr/>
              <a:t>45</a:t>
            </a:fld>
            <a:endParaRPr lang="en-US"/>
          </a:p>
        </p:txBody>
      </p:sp>
      <p:sp>
        <p:nvSpPr>
          <p:cNvPr id="1178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178627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 lIns="96661" tIns="48331" rIns="96661" bIns="48331"/>
          <a:lstStyle/>
          <a:p>
            <a:pPr defTabSz="914400">
              <a:spcBef>
                <a:spcPct val="0"/>
              </a:spcBef>
            </a:pPr>
            <a:endParaRPr lang="en-US"/>
          </a:p>
        </p:txBody>
      </p:sp>
      <p:sp>
        <p:nvSpPr>
          <p:cNvPr id="1178628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>
              <a:spcBef>
                <a:spcPct val="0"/>
              </a:spcBef>
              <a:buClrTx/>
              <a:buFont typeface="Arial" charset="0"/>
              <a:buNone/>
            </a:pPr>
            <a:fld id="{17EF7820-C294-4A90-B7FF-C1CCB20D94EE}" type="slidenum">
              <a:rPr lang="en-US" sz="1300" i="0">
                <a:solidFill>
                  <a:srgbClr val="000000"/>
                </a:solidFill>
                <a:sym typeface="Arial" charset="0"/>
              </a:rPr>
              <a:pPr algn="r" defTabSz="966788">
                <a:spcBef>
                  <a:spcPct val="0"/>
                </a:spcBef>
                <a:buClrTx/>
                <a:buFont typeface="Arial" charset="0"/>
                <a:buNone/>
              </a:pPr>
              <a:t>45</a:t>
            </a:fld>
            <a:endParaRPr lang="en-US" sz="1300" i="0">
              <a:solidFill>
                <a:srgbClr val="000000"/>
              </a:solidFill>
              <a:sym typeface="Arial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AD183BC-7AEB-40D5-90B8-8491CE9E1991}" type="slidenum">
              <a:rPr lang="en-US"/>
              <a:pPr/>
              <a:t>46</a:t>
            </a:fld>
            <a:endParaRPr lang="en-US"/>
          </a:p>
        </p:txBody>
      </p:sp>
      <p:sp>
        <p:nvSpPr>
          <p:cNvPr id="1178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178627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 lIns="96661" tIns="48331" rIns="96661" bIns="48331"/>
          <a:lstStyle/>
          <a:p>
            <a:pPr defTabSz="914400">
              <a:spcBef>
                <a:spcPct val="0"/>
              </a:spcBef>
            </a:pPr>
            <a:endParaRPr lang="en-US"/>
          </a:p>
        </p:txBody>
      </p:sp>
      <p:sp>
        <p:nvSpPr>
          <p:cNvPr id="1178628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>
              <a:spcBef>
                <a:spcPct val="0"/>
              </a:spcBef>
              <a:buClrTx/>
              <a:buFont typeface="Arial" charset="0"/>
              <a:buNone/>
            </a:pPr>
            <a:fld id="{17EF7820-C294-4A90-B7FF-C1CCB20D94EE}" type="slidenum">
              <a:rPr lang="en-US" sz="1300" i="0">
                <a:solidFill>
                  <a:srgbClr val="000000"/>
                </a:solidFill>
                <a:sym typeface="Arial" charset="0"/>
              </a:rPr>
              <a:pPr algn="r" defTabSz="966788">
                <a:spcBef>
                  <a:spcPct val="0"/>
                </a:spcBef>
                <a:buClrTx/>
                <a:buFont typeface="Arial" charset="0"/>
                <a:buNone/>
              </a:pPr>
              <a:t>46</a:t>
            </a:fld>
            <a:endParaRPr lang="en-US" sz="1300" i="0">
              <a:solidFill>
                <a:srgbClr val="000000"/>
              </a:solidFill>
              <a:sym typeface="Arial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B312D5E-04DD-489D-B7EC-1099BE2FE486}" type="slidenum">
              <a:rPr lang="en-US"/>
              <a:pPr/>
              <a:t>47</a:t>
            </a:fld>
            <a:endParaRPr lang="en-US"/>
          </a:p>
        </p:txBody>
      </p:sp>
      <p:sp>
        <p:nvSpPr>
          <p:cNvPr id="1182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182723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 lIns="96661" tIns="48331" rIns="96661" bIns="48331"/>
          <a:lstStyle/>
          <a:p>
            <a:pPr defTabSz="914400">
              <a:spcBef>
                <a:spcPct val="0"/>
              </a:spcBef>
            </a:pPr>
            <a:endParaRPr lang="en-US"/>
          </a:p>
        </p:txBody>
      </p:sp>
      <p:sp>
        <p:nvSpPr>
          <p:cNvPr id="1182724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>
              <a:spcBef>
                <a:spcPct val="0"/>
              </a:spcBef>
              <a:buClrTx/>
              <a:buFont typeface="Arial" charset="0"/>
              <a:buNone/>
            </a:pPr>
            <a:fld id="{8DBC21F0-13F7-4AF3-B9A4-E81956F4D4F9}" type="slidenum">
              <a:rPr lang="en-US" sz="1300" i="0">
                <a:solidFill>
                  <a:srgbClr val="000000"/>
                </a:solidFill>
                <a:sym typeface="Arial" charset="0"/>
              </a:rPr>
              <a:pPr algn="r" defTabSz="966788">
                <a:spcBef>
                  <a:spcPct val="0"/>
                </a:spcBef>
                <a:buClrTx/>
                <a:buFont typeface="Arial" charset="0"/>
                <a:buNone/>
              </a:pPr>
              <a:t>47</a:t>
            </a:fld>
            <a:endParaRPr lang="en-US" sz="1300" i="0">
              <a:solidFill>
                <a:srgbClr val="000000"/>
              </a:solidFill>
              <a:sym typeface="Arial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1535D98-DB44-4177-954C-7521F174611F}" type="slidenum">
              <a:rPr lang="en-US"/>
              <a:pPr/>
              <a:t>48</a:t>
            </a:fld>
            <a:endParaRPr lang="en-US"/>
          </a:p>
        </p:txBody>
      </p:sp>
      <p:sp>
        <p:nvSpPr>
          <p:cNvPr id="1184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184771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 lIns="96661" tIns="48331" rIns="96661" bIns="48331"/>
          <a:lstStyle/>
          <a:p>
            <a:pPr defTabSz="914400">
              <a:spcBef>
                <a:spcPct val="0"/>
              </a:spcBef>
            </a:pPr>
            <a:endParaRPr lang="en-US"/>
          </a:p>
        </p:txBody>
      </p:sp>
      <p:sp>
        <p:nvSpPr>
          <p:cNvPr id="1184772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>
              <a:spcBef>
                <a:spcPct val="0"/>
              </a:spcBef>
              <a:buClrTx/>
              <a:buFont typeface="Arial" charset="0"/>
              <a:buNone/>
            </a:pPr>
            <a:fld id="{ADC5D3B1-A6BD-4976-9762-F328CBD595CC}" type="slidenum">
              <a:rPr lang="en-US" sz="1300" i="0">
                <a:solidFill>
                  <a:srgbClr val="000000"/>
                </a:solidFill>
                <a:sym typeface="Arial" charset="0"/>
              </a:rPr>
              <a:pPr algn="r" defTabSz="966788">
                <a:spcBef>
                  <a:spcPct val="0"/>
                </a:spcBef>
                <a:buClrTx/>
                <a:buFont typeface="Arial" charset="0"/>
                <a:buNone/>
              </a:pPr>
              <a:t>48</a:t>
            </a:fld>
            <a:endParaRPr lang="en-US" sz="1300" i="0">
              <a:solidFill>
                <a:srgbClr val="000000"/>
              </a:solidFill>
              <a:sym typeface="Arial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D3ADCD5-9C7C-439F-B406-81A2C325551E}" type="slidenum">
              <a:rPr lang="en-US"/>
              <a:pPr/>
              <a:t>49</a:t>
            </a:fld>
            <a:endParaRPr lang="en-US"/>
          </a:p>
        </p:txBody>
      </p:sp>
      <p:sp>
        <p:nvSpPr>
          <p:cNvPr id="1195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195011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 lIns="96661" tIns="48331" rIns="96661" bIns="48331"/>
          <a:lstStyle/>
          <a:p>
            <a:pPr defTabSz="914400">
              <a:spcBef>
                <a:spcPct val="0"/>
              </a:spcBef>
            </a:pPr>
            <a:endParaRPr lang="en-US"/>
          </a:p>
        </p:txBody>
      </p:sp>
      <p:sp>
        <p:nvSpPr>
          <p:cNvPr id="1195012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>
              <a:spcBef>
                <a:spcPct val="0"/>
              </a:spcBef>
              <a:buClrTx/>
              <a:buFont typeface="Arial" charset="0"/>
              <a:buNone/>
            </a:pPr>
            <a:fld id="{0FA36E99-CE01-410D-ACAD-4EDAE48EC1A2}" type="slidenum">
              <a:rPr lang="en-US" sz="1300" i="0">
                <a:solidFill>
                  <a:srgbClr val="000000"/>
                </a:solidFill>
                <a:sym typeface="Arial" charset="0"/>
              </a:rPr>
              <a:pPr algn="r" defTabSz="966788">
                <a:spcBef>
                  <a:spcPct val="0"/>
                </a:spcBef>
                <a:buClrTx/>
                <a:buFont typeface="Arial" charset="0"/>
                <a:buNone/>
              </a:pPr>
              <a:t>49</a:t>
            </a:fld>
            <a:endParaRPr lang="en-US" sz="1300" i="0">
              <a:solidFill>
                <a:srgbClr val="000000"/>
              </a:solidFill>
              <a:sym typeface="Arial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4A68D80-711C-4339-8725-DC13A6E06A4D}" type="slidenum">
              <a:rPr lang="en-US"/>
              <a:pPr/>
              <a:t>50</a:t>
            </a:fld>
            <a:endParaRPr lang="en-US"/>
          </a:p>
        </p:txBody>
      </p:sp>
      <p:sp>
        <p:nvSpPr>
          <p:cNvPr id="1197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197059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 lIns="96661" tIns="48331" rIns="96661" bIns="48331"/>
          <a:lstStyle/>
          <a:p>
            <a:pPr defTabSz="914400">
              <a:spcBef>
                <a:spcPct val="0"/>
              </a:spcBef>
            </a:pPr>
            <a:endParaRPr lang="en-US"/>
          </a:p>
        </p:txBody>
      </p:sp>
      <p:sp>
        <p:nvSpPr>
          <p:cNvPr id="1197060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>
              <a:spcBef>
                <a:spcPct val="0"/>
              </a:spcBef>
              <a:buClrTx/>
              <a:buFont typeface="Arial" charset="0"/>
              <a:buNone/>
            </a:pPr>
            <a:fld id="{8983FF15-859D-4E75-9E48-3F75A910D106}" type="slidenum">
              <a:rPr lang="en-US" sz="1300" i="0">
                <a:solidFill>
                  <a:srgbClr val="000000"/>
                </a:solidFill>
                <a:sym typeface="Arial" charset="0"/>
              </a:rPr>
              <a:pPr algn="r" defTabSz="966788">
                <a:spcBef>
                  <a:spcPct val="0"/>
                </a:spcBef>
                <a:buClrTx/>
                <a:buFont typeface="Arial" charset="0"/>
                <a:buNone/>
              </a:pPr>
              <a:t>50</a:t>
            </a:fld>
            <a:endParaRPr lang="en-US" sz="1300" i="0">
              <a:solidFill>
                <a:srgbClr val="000000"/>
              </a:solidFill>
              <a:sym typeface="Arial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D3ADCD5-9C7C-439F-B406-81A2C325551E}" type="slidenum">
              <a:rPr lang="en-US"/>
              <a:pPr/>
              <a:t>51</a:t>
            </a:fld>
            <a:endParaRPr lang="en-US"/>
          </a:p>
        </p:txBody>
      </p:sp>
      <p:sp>
        <p:nvSpPr>
          <p:cNvPr id="1195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195011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 lIns="96661" tIns="48331" rIns="96661" bIns="48331"/>
          <a:lstStyle/>
          <a:p>
            <a:pPr defTabSz="914400">
              <a:spcBef>
                <a:spcPct val="0"/>
              </a:spcBef>
            </a:pPr>
            <a:endParaRPr lang="en-US"/>
          </a:p>
        </p:txBody>
      </p:sp>
      <p:sp>
        <p:nvSpPr>
          <p:cNvPr id="1195012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>
              <a:spcBef>
                <a:spcPct val="0"/>
              </a:spcBef>
              <a:buClrTx/>
              <a:buFont typeface="Arial" charset="0"/>
              <a:buNone/>
            </a:pPr>
            <a:fld id="{0FA36E99-CE01-410D-ACAD-4EDAE48EC1A2}" type="slidenum">
              <a:rPr lang="en-US" sz="1300" i="0">
                <a:solidFill>
                  <a:srgbClr val="000000"/>
                </a:solidFill>
                <a:sym typeface="Arial" charset="0"/>
              </a:rPr>
              <a:pPr algn="r" defTabSz="966788">
                <a:spcBef>
                  <a:spcPct val="0"/>
                </a:spcBef>
                <a:buClrTx/>
                <a:buFont typeface="Arial" charset="0"/>
                <a:buNone/>
              </a:pPr>
              <a:t>51</a:t>
            </a:fld>
            <a:endParaRPr lang="en-US" sz="1300" i="0">
              <a:solidFill>
                <a:srgbClr val="000000"/>
              </a:solidFill>
              <a:sym typeface="Arial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4A68D80-711C-4339-8725-DC13A6E06A4D}" type="slidenum">
              <a:rPr lang="en-US"/>
              <a:pPr/>
              <a:t>52</a:t>
            </a:fld>
            <a:endParaRPr lang="en-US"/>
          </a:p>
        </p:txBody>
      </p:sp>
      <p:sp>
        <p:nvSpPr>
          <p:cNvPr id="1197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197059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 lIns="96661" tIns="48331" rIns="96661" bIns="48331"/>
          <a:lstStyle/>
          <a:p>
            <a:pPr defTabSz="914400">
              <a:spcBef>
                <a:spcPct val="0"/>
              </a:spcBef>
            </a:pPr>
            <a:endParaRPr lang="en-US"/>
          </a:p>
        </p:txBody>
      </p:sp>
      <p:sp>
        <p:nvSpPr>
          <p:cNvPr id="1197060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>
              <a:spcBef>
                <a:spcPct val="0"/>
              </a:spcBef>
              <a:buClrTx/>
              <a:buFont typeface="Arial" charset="0"/>
              <a:buNone/>
            </a:pPr>
            <a:fld id="{8983FF15-859D-4E75-9E48-3F75A910D106}" type="slidenum">
              <a:rPr lang="en-US" sz="1300" i="0">
                <a:solidFill>
                  <a:srgbClr val="000000"/>
                </a:solidFill>
                <a:sym typeface="Arial" charset="0"/>
              </a:rPr>
              <a:pPr algn="r" defTabSz="966788">
                <a:spcBef>
                  <a:spcPct val="0"/>
                </a:spcBef>
                <a:buClrTx/>
                <a:buFont typeface="Arial" charset="0"/>
                <a:buNone/>
              </a:pPr>
              <a:t>52</a:t>
            </a:fld>
            <a:endParaRPr lang="en-US" sz="1300" i="0">
              <a:solidFill>
                <a:srgbClr val="000000"/>
              </a:solidFill>
              <a:sym typeface="Arial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F10268F-0708-49A8-9F4A-2207BA729AC5}" type="slidenum">
              <a:rPr lang="en-US"/>
              <a:pPr/>
              <a:t>53</a:t>
            </a:fld>
            <a:endParaRPr lang="en-US"/>
          </a:p>
        </p:txBody>
      </p:sp>
      <p:sp>
        <p:nvSpPr>
          <p:cNvPr id="1201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201155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 lIns="96661" tIns="48331" rIns="96661" bIns="48331"/>
          <a:lstStyle/>
          <a:p>
            <a:pPr defTabSz="914400">
              <a:spcBef>
                <a:spcPct val="0"/>
              </a:spcBef>
            </a:pPr>
            <a:r>
              <a:rPr lang="en-US" dirty="0" smtClean="0"/>
              <a:t>[exercise]</a:t>
            </a:r>
          </a:p>
          <a:p>
            <a:pPr defTabSz="914400">
              <a:spcBef>
                <a:spcPct val="0"/>
              </a:spcBef>
            </a:pPr>
            <a:r>
              <a:rPr lang="en-US" dirty="0" smtClean="0"/>
              <a:t>title = </a:t>
            </a:r>
            <a:r>
              <a:rPr lang="en-US" dirty="0" err="1" smtClean="0"/>
              <a:t>cython_rankdata</a:t>
            </a:r>
            <a:endParaRPr lang="en-US" dirty="0" smtClean="0"/>
          </a:p>
          <a:p>
            <a:pPr defTabSz="914400">
              <a:spcBef>
                <a:spcPct val="0"/>
              </a:spcBef>
            </a:pPr>
            <a:r>
              <a:rPr lang="en-US" dirty="0" smtClean="0"/>
              <a:t>#</a:t>
            </a:r>
            <a:r>
              <a:rPr lang="en-US" baseline="0" dirty="0" smtClean="0"/>
              <a:t> end </a:t>
            </a:r>
            <a:r>
              <a:rPr lang="en-US" baseline="0" dirty="0" err="1" smtClean="0"/>
              <a:t>config</a:t>
            </a:r>
            <a:endParaRPr lang="en-US" baseline="0" smtClean="0"/>
          </a:p>
          <a:p>
            <a:pPr defTabSz="914400">
              <a:spcBef>
                <a:spcPct val="0"/>
              </a:spcBef>
            </a:pPr>
            <a:endParaRPr lang="en-US"/>
          </a:p>
        </p:txBody>
      </p:sp>
      <p:sp>
        <p:nvSpPr>
          <p:cNvPr id="1201156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>
              <a:spcBef>
                <a:spcPct val="0"/>
              </a:spcBef>
              <a:buClrTx/>
              <a:buFont typeface="Arial" charset="0"/>
              <a:buNone/>
            </a:pPr>
            <a:fld id="{617C3DB2-4901-4883-8478-48084C2B6BA5}" type="slidenum">
              <a:rPr lang="en-US" sz="1300" i="0">
                <a:solidFill>
                  <a:srgbClr val="000000"/>
                </a:solidFill>
                <a:sym typeface="Arial" charset="0"/>
              </a:rPr>
              <a:pPr algn="r" defTabSz="966788">
                <a:spcBef>
                  <a:spcPct val="0"/>
                </a:spcBef>
                <a:buClrTx/>
                <a:buFont typeface="Arial" charset="0"/>
                <a:buNone/>
              </a:pPr>
              <a:t>53</a:t>
            </a:fld>
            <a:endParaRPr lang="en-US" sz="1300" i="0">
              <a:solidFill>
                <a:srgbClr val="000000"/>
              </a:solidFill>
              <a:sym typeface="Arial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F10268F-0708-49A8-9F4A-2207BA729AC5}" type="slidenum">
              <a:rPr lang="en-US"/>
              <a:pPr/>
              <a:t>54</a:t>
            </a:fld>
            <a:endParaRPr lang="en-US"/>
          </a:p>
        </p:txBody>
      </p:sp>
      <p:sp>
        <p:nvSpPr>
          <p:cNvPr id="1201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201155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 lIns="96661" tIns="48331" rIns="96661" bIns="48331"/>
          <a:lstStyle/>
          <a:p>
            <a:pPr defTabSz="914400">
              <a:spcBef>
                <a:spcPct val="0"/>
              </a:spcBef>
            </a:pPr>
            <a:r>
              <a:rPr lang="en-US" dirty="0" smtClean="0"/>
              <a:t>[exercise]</a:t>
            </a:r>
          </a:p>
          <a:p>
            <a:pPr defTabSz="914400">
              <a:spcBef>
                <a:spcPct val="0"/>
              </a:spcBef>
            </a:pPr>
            <a:r>
              <a:rPr lang="en-US" dirty="0" smtClean="0"/>
              <a:t>title = </a:t>
            </a:r>
            <a:r>
              <a:rPr lang="en-US" dirty="0" err="1" smtClean="0"/>
              <a:t>cython_rankdata</a:t>
            </a:r>
            <a:endParaRPr lang="en-US" dirty="0" smtClean="0"/>
          </a:p>
          <a:p>
            <a:pPr defTabSz="914400">
              <a:spcBef>
                <a:spcPct val="0"/>
              </a:spcBef>
            </a:pPr>
            <a:r>
              <a:rPr lang="en-US" dirty="0" smtClean="0"/>
              <a:t>#</a:t>
            </a:r>
            <a:r>
              <a:rPr lang="en-US" baseline="0" dirty="0" smtClean="0"/>
              <a:t> end </a:t>
            </a:r>
            <a:r>
              <a:rPr lang="en-US" baseline="0" dirty="0" err="1" smtClean="0"/>
              <a:t>config</a:t>
            </a:r>
            <a:endParaRPr lang="en-US" baseline="0" smtClean="0"/>
          </a:p>
          <a:p>
            <a:pPr defTabSz="914400">
              <a:spcBef>
                <a:spcPct val="0"/>
              </a:spcBef>
            </a:pPr>
            <a:endParaRPr lang="en-US"/>
          </a:p>
        </p:txBody>
      </p:sp>
      <p:sp>
        <p:nvSpPr>
          <p:cNvPr id="1201156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>
              <a:spcBef>
                <a:spcPct val="0"/>
              </a:spcBef>
              <a:buClrTx/>
              <a:buFont typeface="Arial" charset="0"/>
              <a:buNone/>
            </a:pPr>
            <a:fld id="{617C3DB2-4901-4883-8478-48084C2B6BA5}" type="slidenum">
              <a:rPr lang="en-US" sz="1300" i="0">
                <a:solidFill>
                  <a:srgbClr val="000000"/>
                </a:solidFill>
                <a:sym typeface="Arial" charset="0"/>
              </a:rPr>
              <a:pPr algn="r" defTabSz="966788">
                <a:spcBef>
                  <a:spcPct val="0"/>
                </a:spcBef>
                <a:buClrTx/>
                <a:buFont typeface="Arial" charset="0"/>
                <a:buNone/>
              </a:pPr>
              <a:t>54</a:t>
            </a:fld>
            <a:endParaRPr lang="en-US" sz="1300" i="0">
              <a:solidFill>
                <a:srgbClr val="000000"/>
              </a:solidFill>
              <a:sym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9DCC7B9-C79D-495B-8807-84861F516842}" type="slidenum">
              <a:rPr lang="en-US"/>
              <a:pPr/>
              <a:t>5</a:t>
            </a:fld>
            <a:endParaRPr lang="en-US"/>
          </a:p>
        </p:txBody>
      </p:sp>
      <p:sp>
        <p:nvSpPr>
          <p:cNvPr id="956417" name="Text Box 1"/>
          <p:cNvSpPr txBox="1">
            <a:spLocks noChangeArrowheads="1"/>
          </p:cNvSpPr>
          <p:nvPr/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641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5175" cy="44116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9DCC7B9-C79D-495B-8807-84861F516842}" type="slidenum">
              <a:rPr lang="en-US"/>
              <a:pPr/>
              <a:t>6</a:t>
            </a:fld>
            <a:endParaRPr lang="en-US"/>
          </a:p>
        </p:txBody>
      </p:sp>
      <p:sp>
        <p:nvSpPr>
          <p:cNvPr id="956417" name="Text Box 1"/>
          <p:cNvSpPr txBox="1">
            <a:spLocks noChangeArrowheads="1"/>
          </p:cNvSpPr>
          <p:nvPr/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641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5175" cy="44116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95B461A-A0E1-44C9-B672-17D3045CCC04}" type="slidenum">
              <a:rPr lang="en-US"/>
              <a:pPr/>
              <a:t>7</a:t>
            </a:fld>
            <a:endParaRPr lang="en-US"/>
          </a:p>
        </p:txBody>
      </p:sp>
      <p:sp>
        <p:nvSpPr>
          <p:cNvPr id="955393" name="Text Box 1"/>
          <p:cNvSpPr txBox="1">
            <a:spLocks noChangeArrowheads="1"/>
          </p:cNvSpPr>
          <p:nvPr/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53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5175" cy="44116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94E32A4-E4FE-4631-B7E7-0BAA0712CDC9}" type="slidenum">
              <a:rPr lang="en-US"/>
              <a:pPr/>
              <a:t>8</a:t>
            </a:fld>
            <a:endParaRPr lang="en-US"/>
          </a:p>
        </p:txBody>
      </p:sp>
      <p:sp>
        <p:nvSpPr>
          <p:cNvPr id="946177" name="Text Box 1"/>
          <p:cNvSpPr txBox="1">
            <a:spLocks noChangeArrowheads="1"/>
          </p:cNvSpPr>
          <p:nvPr/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6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5175" cy="44116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9DCC7B9-C79D-495B-8807-84861F516842}" type="slidenum">
              <a:rPr lang="en-US"/>
              <a:pPr/>
              <a:t>9</a:t>
            </a:fld>
            <a:endParaRPr lang="en-US"/>
          </a:p>
        </p:txBody>
      </p:sp>
      <p:sp>
        <p:nvSpPr>
          <p:cNvPr id="956417" name="Text Box 1"/>
          <p:cNvSpPr txBox="1">
            <a:spLocks noChangeArrowheads="1"/>
          </p:cNvSpPr>
          <p:nvPr/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641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5175" cy="44116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2C4873C-9B9C-4A12-A925-4D5CF5636F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BE94DDA-5396-4515-8C70-91DEDFBD99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5875" y="152400"/>
            <a:ext cx="2044700" cy="59356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5984875" cy="59356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A55C942-F81F-4B24-AAB0-B928E1E684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7764463" cy="11350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685800" y="6248400"/>
            <a:ext cx="1897063" cy="44926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8400"/>
            <a:ext cx="2887663" cy="44926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7086600" y="6400800"/>
            <a:ext cx="1897063" cy="449263"/>
          </a:xfrm>
        </p:spPr>
        <p:txBody>
          <a:bodyPr/>
          <a:lstStyle>
            <a:lvl1pPr>
              <a:defRPr/>
            </a:lvl1pPr>
          </a:lstStyle>
          <a:p>
            <a:fld id="{E080C870-231A-4642-A24E-F8A21BCD49C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D23A3BD-A999-4378-97E7-C6A7F495E9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60DA52E-7AF6-422E-81E8-A27DF2461D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3" y="1981200"/>
            <a:ext cx="3805237" cy="4106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3750" y="1981200"/>
            <a:ext cx="3806825" cy="4106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151E28F-90F9-474F-82DE-B9F202E726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B33821B-AE3A-4DE6-9293-699C0583EF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A5526D3-4828-4493-B1B4-648D6A36DD8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C3AE543-26BD-46E7-AD1F-C1FDD88287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D59CD87-7B0D-4491-96C1-8A5A49649A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BF15FB4-E98F-4F9F-ADC8-069C92BFB3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5" name="Group 1"/>
          <p:cNvGrpSpPr>
            <a:grpSpLocks/>
          </p:cNvGrpSpPr>
          <p:nvPr/>
        </p:nvGrpSpPr>
        <p:grpSpPr bwMode="auto">
          <a:xfrm>
            <a:off x="0" y="0"/>
            <a:ext cx="9142413" cy="1198563"/>
            <a:chOff x="0" y="0"/>
            <a:chExt cx="5759" cy="75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0" y="0"/>
              <a:ext cx="5760" cy="75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4728" y="48"/>
              <a:ext cx="984" cy="25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</p:grp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7764463" cy="1135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6113" y="1981200"/>
            <a:ext cx="7764462" cy="41068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dt"/>
          </p:nvPr>
        </p:nvSpPr>
        <p:spPr bwMode="auto">
          <a:xfrm>
            <a:off x="685800" y="6248400"/>
            <a:ext cx="1897063" cy="449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i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87663" cy="449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i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7086600" y="6400800"/>
            <a:ext cx="1897063" cy="449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i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C6770BC6-8671-4981-9911-39213DCF035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FFFFFF"/>
          </a:solidFill>
          <a:latin typeface="+mj-lt"/>
          <a:ea typeface="+mj-ea"/>
          <a:cs typeface="+mj-cs"/>
        </a:defRPr>
      </a:lvl1pPr>
      <a:lvl2pPr marL="742950" indent="-28575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FFFFFF"/>
          </a:solidFill>
          <a:latin typeface="Arial Unicode MS" pitchFamily="34" charset="-128"/>
          <a:ea typeface="Lucida Sans Unicode" pitchFamily="34" charset="0"/>
          <a:cs typeface="Lucida Sans Unicode" pitchFamily="34" charset="0"/>
        </a:defRPr>
      </a:lvl2pPr>
      <a:lvl3pPr marL="11430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FFFFFF"/>
          </a:solidFill>
          <a:latin typeface="Arial Unicode MS" pitchFamily="34" charset="-128"/>
          <a:ea typeface="Lucida Sans Unicode" pitchFamily="34" charset="0"/>
          <a:cs typeface="Lucida Sans Unicode" pitchFamily="34" charset="0"/>
        </a:defRPr>
      </a:lvl3pPr>
      <a:lvl4pPr marL="16002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FFFFFF"/>
          </a:solidFill>
          <a:latin typeface="Arial Unicode MS" pitchFamily="34" charset="-128"/>
          <a:ea typeface="Lucida Sans Unicode" pitchFamily="34" charset="0"/>
          <a:cs typeface="Lucida Sans Unicode" pitchFamily="34" charset="0"/>
        </a:defRPr>
      </a:lvl4pPr>
      <a:lvl5pPr marL="20574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FFFFFF"/>
          </a:solidFill>
          <a:latin typeface="Arial Unicode MS" pitchFamily="34" charset="-128"/>
          <a:ea typeface="Lucida Sans Unicode" pitchFamily="34" charset="0"/>
          <a:cs typeface="Lucida Sans Unicode" pitchFamily="34" charset="0"/>
        </a:defRPr>
      </a:lvl5pPr>
      <a:lvl6pPr marL="25146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FFFFFF"/>
          </a:solidFill>
          <a:latin typeface="Arial Unicode MS" pitchFamily="34" charset="-128"/>
          <a:ea typeface="Lucida Sans Unicode" pitchFamily="34" charset="0"/>
          <a:cs typeface="Lucida Sans Unicode" pitchFamily="34" charset="0"/>
        </a:defRPr>
      </a:lvl6pPr>
      <a:lvl7pPr marL="29718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FFFFFF"/>
          </a:solidFill>
          <a:latin typeface="Arial Unicode MS" pitchFamily="34" charset="-128"/>
          <a:ea typeface="Lucida Sans Unicode" pitchFamily="34" charset="0"/>
          <a:cs typeface="Lucida Sans Unicode" pitchFamily="34" charset="0"/>
        </a:defRPr>
      </a:lvl7pPr>
      <a:lvl8pPr marL="34290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FFFFFF"/>
          </a:solidFill>
          <a:latin typeface="Arial Unicode MS" pitchFamily="34" charset="-128"/>
          <a:ea typeface="Lucida Sans Unicode" pitchFamily="34" charset="0"/>
          <a:cs typeface="Lucida Sans Unicode" pitchFamily="34" charset="0"/>
        </a:defRPr>
      </a:lvl8pPr>
      <a:lvl9pPr marL="38862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FFFFFF"/>
          </a:solidFill>
          <a:latin typeface="Arial Unicode MS" pitchFamily="34" charset="-128"/>
          <a:ea typeface="Lucida Sans Unicode" pitchFamily="34" charset="0"/>
          <a:cs typeface="Lucida Sans Unicode" pitchFamily="34" charset="0"/>
        </a:defRPr>
      </a:lvl9pPr>
    </p:titleStyle>
    <p:bodyStyle>
      <a:lvl1pPr marL="342900" indent="-342900" algn="l" defTabSz="457200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7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8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9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85D18D2-FDAD-4FEC-9C7E-AB9D2A1BFE5B}" type="slidenum">
              <a:rPr lang="en-US"/>
              <a:pPr/>
              <a:t>1</a:t>
            </a:fld>
            <a:endParaRPr lang="en-US"/>
          </a:p>
        </p:txBody>
      </p:sp>
      <p:sp>
        <p:nvSpPr>
          <p:cNvPr id="407555" name="Rectangle 3"/>
          <p:cNvSpPr>
            <a:spLocks noChangeArrowheads="1"/>
          </p:cNvSpPr>
          <p:nvPr/>
        </p:nvSpPr>
        <p:spPr bwMode="auto">
          <a:xfrm>
            <a:off x="1371600" y="3009900"/>
            <a:ext cx="6400800" cy="838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ts val="8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4400" i="0" dirty="0" err="1" smtClean="0">
                <a:solidFill>
                  <a:srgbClr val="000000"/>
                </a:solidFill>
              </a:rPr>
              <a:t>Cython</a:t>
            </a:r>
            <a:endParaRPr lang="en-US" sz="4400" i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E2ADACE-2F87-49EC-8B78-0955AF242884}" type="slidenum">
              <a:rPr lang="en-US"/>
              <a:pPr/>
              <a:t>10</a:t>
            </a:fld>
            <a:endParaRPr lang="en-US"/>
          </a:p>
        </p:txBody>
      </p:sp>
      <p:sp>
        <p:nvSpPr>
          <p:cNvPr id="409601" name="Rectangle 1"/>
          <p:cNvSpPr>
            <a:spLocks noGrp="1" noChangeArrowheads="1"/>
          </p:cNvSpPr>
          <p:nvPr>
            <p:ph type="title"/>
          </p:nvPr>
        </p:nvSpPr>
        <p:spPr>
          <a:xfrm>
            <a:off x="152400" y="198438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latin typeface="Arial" charset="0"/>
              </a:rPr>
              <a:t>Wrap C / C++</a:t>
            </a:r>
          </a:p>
        </p:txBody>
      </p:sp>
      <p:sp>
        <p:nvSpPr>
          <p:cNvPr id="409606" name="Rectangle 6"/>
          <p:cNvSpPr>
            <a:spLocks noChangeArrowheads="1"/>
          </p:cNvSpPr>
          <p:nvPr/>
        </p:nvSpPr>
        <p:spPr bwMode="auto">
          <a:xfrm>
            <a:off x="228600" y="1524000"/>
            <a:ext cx="2590800" cy="400110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C / C++</a:t>
            </a:r>
            <a:endParaRPr lang="en-US" sz="2000" b="1" i="0">
              <a:solidFill>
                <a:srgbClr val="FFFFFF"/>
              </a:solidFill>
              <a:cs typeface="Courier New" pitchFamily="49" charset="0"/>
            </a:endParaRPr>
          </a:p>
        </p:txBody>
      </p:sp>
      <p:sp>
        <p:nvSpPr>
          <p:cNvPr id="409607" name="Rectangle 7"/>
          <p:cNvSpPr>
            <a:spLocks noChangeArrowheads="1"/>
          </p:cNvSpPr>
          <p:nvPr/>
        </p:nvSpPr>
        <p:spPr bwMode="auto">
          <a:xfrm>
            <a:off x="228599" y="1905000"/>
            <a:ext cx="2870200" cy="1447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chemeClr val="accent2"/>
                </a:solidFill>
                <a:latin typeface="Courier New" pitchFamily="49" charset="0"/>
              </a:rPr>
              <a:t>int fact(int n)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chemeClr val="accent2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chemeClr val="accent2"/>
                </a:solidFill>
                <a:latin typeface="Courier New" pitchFamily="49" charset="0"/>
              </a:rPr>
              <a:t>    if (n &lt;= 1)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chemeClr val="accent2"/>
                </a:solidFill>
                <a:latin typeface="Courier New" pitchFamily="49" charset="0"/>
              </a:rPr>
              <a:t>      return 1;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chemeClr val="accent2"/>
                </a:solidFill>
                <a:latin typeface="Courier New" pitchFamily="49" charset="0"/>
              </a:rPr>
              <a:t>    return n * fact(n-1);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chemeClr val="accent2"/>
                </a:solidFill>
                <a:latin typeface="Courier New" pitchFamily="49" charset="0"/>
              </a:rPr>
              <a:t>}</a:t>
            </a:r>
            <a:endParaRPr lang="en-US" sz="1400" b="1" i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590800" y="4114800"/>
            <a:ext cx="2666999" cy="400110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CYTHON                                                                  </a:t>
            </a:r>
            <a:endParaRPr lang="en-US" sz="2000" b="1" i="0">
              <a:solidFill>
                <a:srgbClr val="FFFFFF"/>
              </a:solidFill>
              <a:cs typeface="Courier New" pitchFamily="49" charset="0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2590799" y="4495800"/>
            <a:ext cx="3214687" cy="1736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chemeClr val="accent2"/>
                </a:solidFill>
                <a:latin typeface="Courier New" pitchFamily="49" charset="0"/>
              </a:rPr>
              <a:t>cdef extern from “fact.h”: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chemeClr val="accent2"/>
                </a:solidFill>
                <a:latin typeface="Courier New" pitchFamily="49" charset="0"/>
              </a:rPr>
              <a:t>    int _fact “fact”(int)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400" b="1" i="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chemeClr val="accent2"/>
                </a:solidFill>
                <a:latin typeface="Courier New" pitchFamily="49" charset="0"/>
              </a:rPr>
              <a:t>def fact(int n):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chemeClr val="accent2"/>
                </a:solidFill>
                <a:latin typeface="Courier New" pitchFamily="49" charset="0"/>
              </a:rPr>
              <a:t>    return _fact(n)</a:t>
            </a:r>
            <a:endParaRPr lang="en-US" sz="1400" b="1" i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867400" y="1752600"/>
            <a:ext cx="3124199" cy="400110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GENERATED WRAPPER                                                                  </a:t>
            </a:r>
            <a:endParaRPr lang="en-US" sz="2000" b="1" i="0">
              <a:solidFill>
                <a:srgbClr val="FFFFFF"/>
              </a:solidFill>
              <a:cs typeface="Courier New" pitchFamily="49" charset="0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6019799" y="2133600"/>
            <a:ext cx="2971801" cy="2590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" b="1" i="0">
                <a:solidFill>
                  <a:schemeClr val="accent2"/>
                </a:solidFill>
                <a:latin typeface="Courier New" pitchFamily="49" charset="0"/>
              </a:rPr>
              <a:t>static PyObject *__pyx_pf_5cyfib_cyfib(PyObject *__pyx_self, int __pyx_v_n) {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" b="1" i="0">
                <a:solidFill>
                  <a:schemeClr val="accent2"/>
                </a:solidFill>
                <a:latin typeface="Courier New" pitchFamily="49" charset="0"/>
              </a:rPr>
              <a:t>  int __pyx_v_a; int __pyx_v_b;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" b="1" i="0">
                <a:solidFill>
                  <a:schemeClr val="accent2"/>
                </a:solidFill>
                <a:latin typeface="Courier New" pitchFamily="49" charset="0"/>
              </a:rPr>
              <a:t>PyObject *__pyx_r = NULL; PyObject *__pyx_t_5 = NULL;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" b="1" i="0">
                <a:solidFill>
                  <a:schemeClr val="accent2"/>
                </a:solidFill>
                <a:latin typeface="Courier New" pitchFamily="49" charset="0"/>
              </a:rPr>
              <a:t>const char *__pyx_filename = NULL;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" b="1" i="0">
                <a:solidFill>
                  <a:schemeClr val="accent2"/>
                </a:solidFill>
                <a:latin typeface="Courier New" pitchFamily="49" charset="0"/>
              </a:rPr>
              <a:t>...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" b="1" i="0">
                <a:solidFill>
                  <a:schemeClr val="accent2"/>
                </a:solidFill>
                <a:latin typeface="Courier New" pitchFamily="49" charset="0"/>
              </a:rPr>
              <a:t>  for (__pyx_t_1=0; __pyx_t_1&lt;__pyx_t_2; __pyx_t_1+=1) {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" b="1" i="0">
                <a:solidFill>
                  <a:schemeClr val="accent2"/>
                </a:solidFill>
                <a:latin typeface="Courier New" pitchFamily="49" charset="0"/>
              </a:rPr>
              <a:t>    __pyx_v_i = __pyx_t_1;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" b="1" i="0">
                <a:solidFill>
                  <a:schemeClr val="accent2"/>
                </a:solidFill>
                <a:latin typeface="Courier New" pitchFamily="49" charset="0"/>
              </a:rPr>
              <a:t>    __pyx_t_3 = (__pyx_v_a + __pyx_v_b);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" b="1" i="0">
                <a:solidFill>
                  <a:schemeClr val="accent2"/>
                </a:solidFill>
                <a:latin typeface="Courier New" pitchFamily="49" charset="0"/>
              </a:rPr>
              <a:t>    __pyx_t_4 = __pyx_v_a;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" b="1" i="0">
                <a:solidFill>
                  <a:schemeClr val="accent2"/>
                </a:solidFill>
                <a:latin typeface="Courier New" pitchFamily="49" charset="0"/>
              </a:rPr>
              <a:t>    __pyx_v_a = __pyx_t_3;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" b="1" i="0">
                <a:solidFill>
                  <a:schemeClr val="accent2"/>
                </a:solidFill>
                <a:latin typeface="Courier New" pitchFamily="49" charset="0"/>
              </a:rPr>
              <a:t>    __pyx_v_b = __pyx_t_4;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" b="1" i="0">
                <a:solidFill>
                  <a:schemeClr val="accent2"/>
                </a:solidFill>
                <a:latin typeface="Courier New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" b="1" i="0">
                <a:solidFill>
                  <a:schemeClr val="accent2"/>
                </a:solidFill>
                <a:latin typeface="Courier New" pitchFamily="49" charset="0"/>
              </a:rPr>
              <a:t>...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" b="1" i="0">
                <a:solidFill>
                  <a:schemeClr val="accent2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2" name="Right Arrow 11"/>
          <p:cNvSpPr/>
          <p:nvPr/>
        </p:nvSpPr>
        <p:spPr bwMode="auto">
          <a:xfrm rot="2286123">
            <a:off x="1819747" y="3425691"/>
            <a:ext cx="914400" cy="533400"/>
          </a:xfrm>
          <a:prstGeom prst="rightArrow">
            <a:avLst>
              <a:gd name="adj1" fmla="val 50000"/>
              <a:gd name="adj2" fmla="val 47711"/>
            </a:avLst>
          </a:prstGeom>
          <a:solidFill>
            <a:schemeClr val="accent3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4572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kumimoji="0" lang="en-US" sz="3200" b="0" i="1" u="none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 rot="19288519">
            <a:off x="5095800" y="3503318"/>
            <a:ext cx="914400" cy="533400"/>
          </a:xfrm>
          <a:prstGeom prst="rightArrow">
            <a:avLst/>
          </a:prstGeom>
          <a:solidFill>
            <a:schemeClr val="accent3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4572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kumimoji="0" lang="en-US" sz="3200" b="0" i="1" u="none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01957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Cython + IPython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D23A3BD-A999-4378-97E7-C6A7F495E9F3}" type="slidenum">
              <a:rPr lang="en-US"/>
              <a:pPr/>
              <a:t>11</a:t>
            </a:fld>
            <a:endParaRPr 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52400" y="2133600"/>
            <a:ext cx="8686800" cy="400110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IPYTHON / IPYTHON NOTEBOOK: CYFIB.IPY / CYFIB.IPYNB</a:t>
            </a:r>
            <a:endParaRPr lang="en-US" sz="2000" b="1" i="0">
              <a:solidFill>
                <a:srgbClr val="FFFFFF"/>
              </a:solidFill>
              <a:cs typeface="Courier New" pitchFamily="49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52400" y="2895600"/>
            <a:ext cx="5334002" cy="3505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chemeClr val="tx1"/>
                </a:solidFill>
                <a:latin typeface="Courier New" pitchFamily="49" charset="0"/>
              </a:rPr>
              <a:t>In [10]: %load_ext cythonmagic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400" b="1" i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chemeClr val="tx1"/>
                </a:solidFill>
                <a:latin typeface="Courier New" pitchFamily="49" charset="0"/>
              </a:rPr>
              <a:t>In [11]: %%cython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chemeClr val="tx1"/>
                </a:solidFill>
                <a:latin typeface="Courier New" pitchFamily="49" charset="0"/>
              </a:rPr>
              <a:t>   ....: def cyfib(int n):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chemeClr val="tx1"/>
                </a:solidFill>
                <a:latin typeface="Courier New" pitchFamily="49" charset="0"/>
              </a:rPr>
              <a:t>   ....:     cdef int a, b, i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chemeClr val="tx1"/>
                </a:solidFill>
                <a:latin typeface="Courier New" pitchFamily="49" charset="0"/>
              </a:rPr>
              <a:t>   ....:     a, b = 1, 1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chemeClr val="tx1"/>
                </a:solidFill>
                <a:latin typeface="Courier New" pitchFamily="49" charset="0"/>
              </a:rPr>
              <a:t>   ....:     for i in range(n):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chemeClr val="tx1"/>
                </a:solidFill>
                <a:latin typeface="Courier New" pitchFamily="49" charset="0"/>
              </a:rPr>
              <a:t>   ....:         a, b = a+b, a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chemeClr val="tx1"/>
                </a:solidFill>
                <a:latin typeface="Courier New" pitchFamily="49" charset="0"/>
              </a:rPr>
              <a:t>   ....:     return a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chemeClr val="tx1"/>
                </a:solidFill>
                <a:latin typeface="Courier New" pitchFamily="49" charset="0"/>
              </a:rPr>
              <a:t>   ....: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400" b="1" i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chemeClr val="tx1"/>
                </a:solidFill>
                <a:latin typeface="Courier New" pitchFamily="49" charset="0"/>
              </a:rPr>
              <a:t>In [12]: cyfib(10)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chemeClr val="tx1"/>
                </a:solidFill>
                <a:latin typeface="Courier New" pitchFamily="49" charset="0"/>
              </a:rPr>
              <a:t>Out[12]: 144</a:t>
            </a:r>
            <a:endParaRPr lang="en-US" sz="1400" b="1" i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1295400"/>
            <a:ext cx="807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0">
                <a:solidFill>
                  <a:srgbClr val="000000"/>
                </a:solidFill>
              </a:rPr>
              <a:t>IPython provides cython magic commands, the most useful of which is </a:t>
            </a:r>
            <a:r>
              <a:rPr lang="en-US" sz="2000" b="1" i="0">
                <a:solidFill>
                  <a:srgbClr val="000000"/>
                </a:solidFill>
                <a:latin typeface="Courier"/>
                <a:cs typeface="Courier"/>
              </a:rPr>
              <a:t>%%cython</a:t>
            </a:r>
            <a:r>
              <a:rPr lang="en-US" sz="2000" i="0">
                <a:solidFill>
                  <a:srgbClr val="000000"/>
                </a:solidFill>
              </a:rPr>
              <a:t>.</a:t>
            </a:r>
          </a:p>
        </p:txBody>
      </p:sp>
      <p:pic>
        <p:nvPicPr>
          <p:cNvPr id="8" name="Picture 7" descr="Screen Shot 2013-06-20 at 4.23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2590800"/>
            <a:ext cx="4397440" cy="389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217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80DDCC3-DEF2-45A7-B7A0-6DF8DF1ED7B6}" type="slidenum">
              <a:rPr lang="en-US"/>
              <a:pPr/>
              <a:t>12</a:t>
            </a:fld>
            <a:endParaRPr lang="en-US"/>
          </a:p>
        </p:txBody>
      </p:sp>
      <p:sp>
        <p:nvSpPr>
          <p:cNvPr id="399361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latin typeface="Arial" charset="0"/>
              </a:rPr>
              <a:t>Cython pyx files</a:t>
            </a:r>
            <a:endParaRPr lang="en-US">
              <a:latin typeface="Arial" charset="0"/>
            </a:endParaRPr>
          </a:p>
        </p:txBody>
      </p:sp>
      <p:sp>
        <p:nvSpPr>
          <p:cNvPr id="399362" name="Text Box 2"/>
          <p:cNvSpPr txBox="1">
            <a:spLocks noChangeArrowheads="1"/>
          </p:cNvSpPr>
          <p:nvPr/>
        </p:nvSpPr>
        <p:spPr bwMode="auto">
          <a:xfrm>
            <a:off x="1295400" y="1524000"/>
            <a:ext cx="1933575" cy="1392689"/>
          </a:xfrm>
          <a:prstGeom prst="rect">
            <a:avLst/>
          </a:prstGeom>
          <a:solidFill>
            <a:srgbClr val="E7ECF0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ts val="1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i="0">
                <a:solidFill>
                  <a:srgbClr val="000000"/>
                </a:solidFill>
              </a:rPr>
              <a:t>Cython source file</a:t>
            </a:r>
          </a:p>
          <a:p>
            <a:pPr algn="ctr" eaLnBrk="0" hangingPunct="0">
              <a:spcBef>
                <a:spcPts val="1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0">
                <a:solidFill>
                  <a:srgbClr val="003399"/>
                </a:solidFill>
                <a:latin typeface="Courier New" pitchFamily="49" charset="0"/>
              </a:rPr>
              <a:t>fib</a:t>
            </a:r>
            <a:r>
              <a:rPr lang="en-US" sz="2400" b="1" i="0">
                <a:solidFill>
                  <a:srgbClr val="003399"/>
                </a:solidFill>
                <a:latin typeface="Courier New" pitchFamily="49" charset="0"/>
              </a:rPr>
              <a:t>.pyx</a:t>
            </a:r>
          </a:p>
        </p:txBody>
      </p:sp>
      <p:sp>
        <p:nvSpPr>
          <p:cNvPr id="399363" name="Text Box 3"/>
          <p:cNvSpPr txBox="1">
            <a:spLocks noChangeArrowheads="1"/>
          </p:cNvSpPr>
          <p:nvPr/>
        </p:nvSpPr>
        <p:spPr bwMode="auto">
          <a:xfrm>
            <a:off x="5638800" y="1752600"/>
            <a:ext cx="2590800" cy="1023357"/>
          </a:xfrm>
          <a:prstGeom prst="rect">
            <a:avLst/>
          </a:prstGeom>
          <a:solidFill>
            <a:srgbClr val="E7ECF0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>
              <a:spcBef>
                <a:spcPts val="1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i="0">
                <a:solidFill>
                  <a:srgbClr val="000000"/>
                </a:solidFill>
              </a:rPr>
              <a:t>C Extension File</a:t>
            </a:r>
          </a:p>
          <a:p>
            <a:pPr algn="ctr" eaLnBrk="0" hangingPunct="0">
              <a:spcBef>
                <a:spcPts val="1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0">
                <a:solidFill>
                  <a:srgbClr val="003399"/>
                </a:solidFill>
                <a:latin typeface="Courier New" pitchFamily="49" charset="0"/>
              </a:rPr>
              <a:t>fib</a:t>
            </a:r>
            <a:r>
              <a:rPr lang="en-US" sz="2400" b="1" i="0">
                <a:solidFill>
                  <a:srgbClr val="003399"/>
                </a:solidFill>
                <a:latin typeface="Courier New" pitchFamily="49" charset="0"/>
              </a:rPr>
              <a:t>.c</a:t>
            </a:r>
          </a:p>
        </p:txBody>
      </p:sp>
      <p:sp>
        <p:nvSpPr>
          <p:cNvPr id="399364" name="Line 4"/>
          <p:cNvSpPr>
            <a:spLocks noChangeShapeType="1"/>
          </p:cNvSpPr>
          <p:nvPr/>
        </p:nvSpPr>
        <p:spPr bwMode="auto">
          <a:xfrm>
            <a:off x="4038600" y="2133600"/>
            <a:ext cx="1135063" cy="1588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365" name="Text Box 5"/>
          <p:cNvSpPr txBox="1">
            <a:spLocks noChangeArrowheads="1"/>
          </p:cNvSpPr>
          <p:nvPr/>
        </p:nvSpPr>
        <p:spPr bwMode="auto">
          <a:xfrm>
            <a:off x="3886200" y="2286000"/>
            <a:ext cx="1295400" cy="4616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ts val="1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0">
                <a:solidFill>
                  <a:srgbClr val="000000"/>
                </a:solidFill>
                <a:latin typeface="Courier New" pitchFamily="49" charset="0"/>
              </a:rPr>
              <a:t>cython</a:t>
            </a:r>
            <a:endParaRPr lang="en-US" sz="2400" b="1" i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99366" name="Line 6"/>
          <p:cNvSpPr>
            <a:spLocks noChangeShapeType="1"/>
          </p:cNvSpPr>
          <p:nvPr/>
        </p:nvSpPr>
        <p:spPr bwMode="auto">
          <a:xfrm>
            <a:off x="6935788" y="2971800"/>
            <a:ext cx="0" cy="1295400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367" name="Text Box 7"/>
          <p:cNvSpPr txBox="1">
            <a:spLocks noChangeArrowheads="1"/>
          </p:cNvSpPr>
          <p:nvPr/>
        </p:nvSpPr>
        <p:spPr bwMode="auto">
          <a:xfrm>
            <a:off x="7010400" y="3276600"/>
            <a:ext cx="1614488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ts val="1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0">
                <a:solidFill>
                  <a:srgbClr val="000000"/>
                </a:solidFill>
                <a:latin typeface="Courier New" pitchFamily="49" charset="0"/>
              </a:rPr>
              <a:t>compile</a:t>
            </a:r>
          </a:p>
        </p:txBody>
      </p:sp>
      <p:grpSp>
        <p:nvGrpSpPr>
          <p:cNvPr id="399368" name="Group 8"/>
          <p:cNvGrpSpPr>
            <a:grpSpLocks/>
          </p:cNvGrpSpPr>
          <p:nvPr/>
        </p:nvGrpSpPr>
        <p:grpSpPr bwMode="auto">
          <a:xfrm>
            <a:off x="763588" y="5410200"/>
            <a:ext cx="836612" cy="989013"/>
            <a:chOff x="481" y="3408"/>
            <a:chExt cx="527" cy="623"/>
          </a:xfrm>
        </p:grpSpPr>
        <p:sp>
          <p:nvSpPr>
            <p:cNvPr id="399369" name="Rectangle 9"/>
            <p:cNvSpPr>
              <a:spLocks noChangeArrowheads="1"/>
            </p:cNvSpPr>
            <p:nvPr/>
          </p:nvSpPr>
          <p:spPr bwMode="auto">
            <a:xfrm>
              <a:off x="481" y="3408"/>
              <a:ext cx="240" cy="336"/>
            </a:xfrm>
            <a:prstGeom prst="rect">
              <a:avLst/>
            </a:prstGeom>
            <a:solidFill>
              <a:srgbClr val="E7ECF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370" name="Rectangle 10"/>
            <p:cNvSpPr>
              <a:spLocks noChangeArrowheads="1"/>
            </p:cNvSpPr>
            <p:nvPr/>
          </p:nvSpPr>
          <p:spPr bwMode="auto">
            <a:xfrm>
              <a:off x="577" y="3504"/>
              <a:ext cx="240" cy="336"/>
            </a:xfrm>
            <a:prstGeom prst="rect">
              <a:avLst/>
            </a:prstGeom>
            <a:solidFill>
              <a:srgbClr val="E7ECF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371" name="Rectangle 11"/>
            <p:cNvSpPr>
              <a:spLocks noChangeArrowheads="1"/>
            </p:cNvSpPr>
            <p:nvPr/>
          </p:nvSpPr>
          <p:spPr bwMode="auto">
            <a:xfrm>
              <a:off x="673" y="3600"/>
              <a:ext cx="240" cy="336"/>
            </a:xfrm>
            <a:prstGeom prst="rect">
              <a:avLst/>
            </a:prstGeom>
            <a:solidFill>
              <a:srgbClr val="E7ECF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372" name="Rectangle 12"/>
            <p:cNvSpPr>
              <a:spLocks noChangeArrowheads="1"/>
            </p:cNvSpPr>
            <p:nvPr/>
          </p:nvSpPr>
          <p:spPr bwMode="auto">
            <a:xfrm>
              <a:off x="769" y="3696"/>
              <a:ext cx="240" cy="336"/>
            </a:xfrm>
            <a:prstGeom prst="rect">
              <a:avLst/>
            </a:prstGeom>
            <a:solidFill>
              <a:srgbClr val="E7ECF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9373" name="Group 13"/>
          <p:cNvGrpSpPr>
            <a:grpSpLocks/>
          </p:cNvGrpSpPr>
          <p:nvPr/>
        </p:nvGrpSpPr>
        <p:grpSpPr bwMode="auto">
          <a:xfrm>
            <a:off x="2743200" y="5410200"/>
            <a:ext cx="836613" cy="989013"/>
            <a:chOff x="1728" y="3408"/>
            <a:chExt cx="527" cy="623"/>
          </a:xfrm>
        </p:grpSpPr>
        <p:sp>
          <p:nvSpPr>
            <p:cNvPr id="399374" name="Rectangle 14"/>
            <p:cNvSpPr>
              <a:spLocks noChangeArrowheads="1"/>
            </p:cNvSpPr>
            <p:nvPr/>
          </p:nvSpPr>
          <p:spPr bwMode="auto">
            <a:xfrm>
              <a:off x="1728" y="3408"/>
              <a:ext cx="240" cy="336"/>
            </a:xfrm>
            <a:prstGeom prst="rect">
              <a:avLst/>
            </a:prstGeom>
            <a:solidFill>
              <a:srgbClr val="E7ECF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375" name="Rectangle 15"/>
            <p:cNvSpPr>
              <a:spLocks noChangeArrowheads="1"/>
            </p:cNvSpPr>
            <p:nvPr/>
          </p:nvSpPr>
          <p:spPr bwMode="auto">
            <a:xfrm>
              <a:off x="1824" y="3504"/>
              <a:ext cx="240" cy="336"/>
            </a:xfrm>
            <a:prstGeom prst="rect">
              <a:avLst/>
            </a:prstGeom>
            <a:solidFill>
              <a:srgbClr val="E7ECF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376" name="Rectangle 16"/>
            <p:cNvSpPr>
              <a:spLocks noChangeArrowheads="1"/>
            </p:cNvSpPr>
            <p:nvPr/>
          </p:nvSpPr>
          <p:spPr bwMode="auto">
            <a:xfrm>
              <a:off x="1920" y="3600"/>
              <a:ext cx="240" cy="336"/>
            </a:xfrm>
            <a:prstGeom prst="rect">
              <a:avLst/>
            </a:prstGeom>
            <a:solidFill>
              <a:srgbClr val="E7ECF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377" name="Rectangle 17"/>
            <p:cNvSpPr>
              <a:spLocks noChangeArrowheads="1"/>
            </p:cNvSpPr>
            <p:nvPr/>
          </p:nvSpPr>
          <p:spPr bwMode="auto">
            <a:xfrm>
              <a:off x="2016" y="3696"/>
              <a:ext cx="240" cy="336"/>
            </a:xfrm>
            <a:prstGeom prst="rect">
              <a:avLst/>
            </a:prstGeom>
            <a:solidFill>
              <a:srgbClr val="E7ECF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9378" name="Rectangle 18"/>
          <p:cNvSpPr>
            <a:spLocks noChangeArrowheads="1"/>
          </p:cNvSpPr>
          <p:nvPr/>
        </p:nvSpPr>
        <p:spPr bwMode="auto">
          <a:xfrm>
            <a:off x="838200" y="4343400"/>
            <a:ext cx="3732512" cy="4616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ts val="1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0">
                <a:solidFill>
                  <a:srgbClr val="000000"/>
                </a:solidFill>
                <a:latin typeface="Times New Roman" pitchFamily="18" charset="0"/>
              </a:rPr>
              <a:t>Library Files (if wrapping)</a:t>
            </a:r>
          </a:p>
        </p:txBody>
      </p:sp>
      <p:sp>
        <p:nvSpPr>
          <p:cNvPr id="399379" name="Rectangle 19"/>
          <p:cNvSpPr>
            <a:spLocks noChangeArrowheads="1"/>
          </p:cNvSpPr>
          <p:nvPr/>
        </p:nvSpPr>
        <p:spPr bwMode="auto">
          <a:xfrm>
            <a:off x="228600" y="4876800"/>
            <a:ext cx="1830388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0">
                <a:solidFill>
                  <a:srgbClr val="003399"/>
                </a:solidFill>
                <a:latin typeface="Courier New" pitchFamily="49" charset="0"/>
              </a:rPr>
              <a:t>*.h files</a:t>
            </a:r>
          </a:p>
        </p:txBody>
      </p:sp>
      <p:sp>
        <p:nvSpPr>
          <p:cNvPr id="399380" name="Rectangle 20"/>
          <p:cNvSpPr>
            <a:spLocks noChangeArrowheads="1"/>
          </p:cNvSpPr>
          <p:nvPr/>
        </p:nvSpPr>
        <p:spPr bwMode="auto">
          <a:xfrm>
            <a:off x="2133600" y="4876800"/>
            <a:ext cx="1830388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0">
                <a:solidFill>
                  <a:srgbClr val="003399"/>
                </a:solidFill>
                <a:latin typeface="Courier New" pitchFamily="49" charset="0"/>
              </a:rPr>
              <a:t>*.c files</a:t>
            </a:r>
          </a:p>
        </p:txBody>
      </p:sp>
      <p:sp>
        <p:nvSpPr>
          <p:cNvPr id="399381" name="Line 21"/>
          <p:cNvSpPr>
            <a:spLocks noChangeShapeType="1"/>
          </p:cNvSpPr>
          <p:nvPr/>
        </p:nvSpPr>
        <p:spPr bwMode="auto">
          <a:xfrm>
            <a:off x="4114800" y="5334000"/>
            <a:ext cx="990600" cy="1588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382" name="Text Box 22"/>
          <p:cNvSpPr txBox="1">
            <a:spLocks noChangeArrowheads="1"/>
          </p:cNvSpPr>
          <p:nvPr/>
        </p:nvSpPr>
        <p:spPr bwMode="auto">
          <a:xfrm>
            <a:off x="3871913" y="5486400"/>
            <a:ext cx="1614487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ts val="1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0">
                <a:solidFill>
                  <a:srgbClr val="000000"/>
                </a:solidFill>
                <a:latin typeface="Courier New" pitchFamily="49" charset="0"/>
              </a:rPr>
              <a:t>compile</a:t>
            </a:r>
          </a:p>
        </p:txBody>
      </p:sp>
      <p:sp>
        <p:nvSpPr>
          <p:cNvPr id="399383" name="Text Box 23"/>
          <p:cNvSpPr txBox="1">
            <a:spLocks noChangeArrowheads="1"/>
          </p:cNvSpPr>
          <p:nvPr/>
        </p:nvSpPr>
        <p:spPr bwMode="auto">
          <a:xfrm>
            <a:off x="1488145" y="2989263"/>
            <a:ext cx="1613167" cy="36933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spcBef>
                <a:spcPts val="1125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i="0">
                <a:solidFill>
                  <a:srgbClr val="000000"/>
                </a:solidFill>
              </a:rPr>
              <a:t>You write this.</a:t>
            </a:r>
          </a:p>
        </p:txBody>
      </p:sp>
      <p:sp>
        <p:nvSpPr>
          <p:cNvPr id="399384" name="Text Box 24"/>
          <p:cNvSpPr txBox="1">
            <a:spLocks noChangeArrowheads="1"/>
          </p:cNvSpPr>
          <p:nvPr/>
        </p:nvSpPr>
        <p:spPr bwMode="auto">
          <a:xfrm>
            <a:off x="5543550" y="4657725"/>
            <a:ext cx="2603500" cy="1390650"/>
          </a:xfrm>
          <a:prstGeom prst="rect">
            <a:avLst/>
          </a:prstGeom>
          <a:solidFill>
            <a:srgbClr val="E7ECF0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ts val="1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i="0">
                <a:solidFill>
                  <a:srgbClr val="000000"/>
                </a:solidFill>
              </a:rPr>
              <a:t>Python Extension Module</a:t>
            </a:r>
          </a:p>
          <a:p>
            <a:pPr algn="ctr" eaLnBrk="0" hangingPunct="0">
              <a:spcBef>
                <a:spcPts val="1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0">
                <a:solidFill>
                  <a:srgbClr val="003399"/>
                </a:solidFill>
              </a:rPr>
              <a:t>fib</a:t>
            </a:r>
            <a:r>
              <a:rPr lang="en-US" sz="2400" b="1" i="0">
                <a:solidFill>
                  <a:srgbClr val="003399"/>
                </a:solidFill>
              </a:rPr>
              <a:t>.so</a:t>
            </a: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5681055" y="1295400"/>
            <a:ext cx="2443059" cy="36933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spcBef>
                <a:spcPts val="1125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i="0">
                <a:solidFill>
                  <a:srgbClr val="000000"/>
                </a:solidFill>
              </a:rPr>
              <a:t>cython generates this.</a:t>
            </a:r>
            <a:endParaRPr lang="en-US" sz="1800" i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4644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E2ADACE-2F87-49EC-8B78-0955AF242884}" type="slidenum">
              <a:rPr lang="en-US"/>
              <a:pPr/>
              <a:t>13</a:t>
            </a:fld>
            <a:endParaRPr lang="en-US"/>
          </a:p>
        </p:txBody>
      </p:sp>
      <p:sp>
        <p:nvSpPr>
          <p:cNvPr id="409601" name="Rectangle 1"/>
          <p:cNvSpPr>
            <a:spLocks noGrp="1" noChangeArrowheads="1"/>
          </p:cNvSpPr>
          <p:nvPr>
            <p:ph type="title"/>
          </p:nvPr>
        </p:nvSpPr>
        <p:spPr>
          <a:xfrm>
            <a:off x="152400" y="198438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latin typeface="Arial" charset="0"/>
              </a:rPr>
              <a:t>Compiling with </a:t>
            </a:r>
            <a:r>
              <a:rPr lang="en-US" b="1">
                <a:latin typeface="Courier New"/>
                <a:cs typeface="Courier New"/>
              </a:rPr>
              <a:t>distutils</a:t>
            </a:r>
          </a:p>
        </p:txBody>
      </p:sp>
      <p:sp>
        <p:nvSpPr>
          <p:cNvPr id="409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06400" y="3276600"/>
            <a:ext cx="8534400" cy="3170238"/>
          </a:xfrm>
          <a:ln/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 b="1">
                <a:solidFill>
                  <a:schemeClr val="accent2"/>
                </a:solidFill>
                <a:latin typeface="Courier New" pitchFamily="49" charset="0"/>
              </a:rPr>
              <a:t># Cython has its own "extension builder" module that knows how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 b="1">
                <a:solidFill>
                  <a:schemeClr val="accent2"/>
                </a:solidFill>
                <a:latin typeface="Courier New" pitchFamily="49" charset="0"/>
              </a:rPr>
              <a:t># to build cython files into python modules.</a:t>
            </a:r>
            <a:endParaRPr lang="en-US" sz="1600" b="1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 b="1">
                <a:latin typeface="Courier New" pitchFamily="49" charset="0"/>
              </a:rPr>
              <a:t>from distutils.core import setup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 b="1">
                <a:latin typeface="Courier New" pitchFamily="49" charset="0"/>
              </a:rPr>
              <a:t>from distutils.extension import Extension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 b="1">
                <a:latin typeface="Courier New" pitchFamily="49" charset="0"/>
              </a:rPr>
              <a:t>from Cython.Distutils import build_ext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1600" b="1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 b="1">
                <a:latin typeface="Courier New" pitchFamily="49" charset="0"/>
              </a:rPr>
              <a:t>ext = Extension(”fib", sources=[”fib.pyx"])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1600" b="1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 b="1">
                <a:latin typeface="Courier New" pitchFamily="49" charset="0"/>
              </a:rPr>
              <a:t>setup(ext_modules=[ext],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 b="1">
                <a:latin typeface="Courier New" pitchFamily="49" charset="0"/>
              </a:rPr>
              <a:t>      cmdclass={'build_ext': build_ext})</a:t>
            </a:r>
          </a:p>
        </p:txBody>
      </p:sp>
      <p:sp>
        <p:nvSpPr>
          <p:cNvPr id="409606" name="Rectangle 6"/>
          <p:cNvSpPr>
            <a:spLocks noChangeArrowheads="1"/>
          </p:cNvSpPr>
          <p:nvPr/>
        </p:nvSpPr>
        <p:spPr bwMode="auto">
          <a:xfrm>
            <a:off x="341313" y="1338263"/>
            <a:ext cx="8524875" cy="396875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FIB</a:t>
            </a: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.PYX</a:t>
            </a:r>
          </a:p>
        </p:txBody>
      </p:sp>
      <p:sp>
        <p:nvSpPr>
          <p:cNvPr id="409607" name="Rectangle 7"/>
          <p:cNvSpPr>
            <a:spLocks noChangeArrowheads="1"/>
          </p:cNvSpPr>
          <p:nvPr/>
        </p:nvSpPr>
        <p:spPr bwMode="auto">
          <a:xfrm>
            <a:off x="366713" y="1844675"/>
            <a:ext cx="8534400" cy="922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chemeClr val="accent2"/>
                </a:solidFill>
                <a:latin typeface="Courier New" pitchFamily="49" charset="0"/>
              </a:rPr>
              <a:t># Define a function. Include type information for the argument.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def fib(</a:t>
            </a:r>
            <a:r>
              <a:rPr lang="en-US" sz="1600" b="1" i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 n):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   ...</a:t>
            </a:r>
          </a:p>
        </p:txBody>
      </p:sp>
      <p:sp>
        <p:nvSpPr>
          <p:cNvPr id="409608" name="Rectangle 8"/>
          <p:cNvSpPr>
            <a:spLocks noChangeArrowheads="1"/>
          </p:cNvSpPr>
          <p:nvPr/>
        </p:nvSpPr>
        <p:spPr bwMode="auto">
          <a:xfrm>
            <a:off x="338138" y="2770188"/>
            <a:ext cx="8524875" cy="396875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SETUP_FIB.PY</a:t>
            </a:r>
          </a:p>
        </p:txBody>
      </p:sp>
    </p:spTree>
    <p:extLst>
      <p:ext uri="{BB962C8B-B14F-4D97-AF65-F5344CB8AC3E}">
        <p14:creationId xmlns:p14="http://schemas.microsoft.com/office/powerpoint/2010/main" val="24234698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B20CAD1-7266-40D1-B27B-B0BB144AFC22}" type="slidenum">
              <a:rPr lang="en-US"/>
              <a:pPr/>
              <a:t>14</a:t>
            </a:fld>
            <a:endParaRPr lang="en-US"/>
          </a:p>
        </p:txBody>
      </p:sp>
      <p:sp>
        <p:nvSpPr>
          <p:cNvPr id="410625" name="Rectangle 1"/>
          <p:cNvSpPr>
            <a:spLocks noGrp="1" noChangeArrowheads="1"/>
          </p:cNvSpPr>
          <p:nvPr>
            <p:ph type="title"/>
          </p:nvPr>
        </p:nvSpPr>
        <p:spPr>
          <a:xfrm>
            <a:off x="152400" y="182563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latin typeface="Arial" charset="0"/>
              </a:rPr>
              <a:t>Compiling an extension module</a:t>
            </a:r>
          </a:p>
        </p:txBody>
      </p:sp>
      <p:sp>
        <p:nvSpPr>
          <p:cNvPr id="410626" name="Rectangle 2"/>
          <p:cNvSpPr>
            <a:spLocks noChangeArrowheads="1"/>
          </p:cNvSpPr>
          <p:nvPr/>
        </p:nvSpPr>
        <p:spPr bwMode="auto">
          <a:xfrm>
            <a:off x="279400" y="1739900"/>
            <a:ext cx="8796338" cy="452649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smtClean="0">
                <a:solidFill>
                  <a:schemeClr val="accent2"/>
                </a:solidFill>
                <a:latin typeface="Courier New" pitchFamily="49" charset="0"/>
              </a:rPr>
              <a:t># Mac / Linux</a:t>
            </a:r>
          </a:p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smtClean="0">
                <a:solidFill>
                  <a:srgbClr val="000000"/>
                </a:solidFill>
                <a:latin typeface="Courier New" pitchFamily="49" charset="0"/>
              </a:rPr>
              <a:t>$ python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setup_fib.py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build_ext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–-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inplace</a:t>
            </a:r>
          </a:p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i="0" dirty="0" err="1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99"/>
                </a:solidFill>
                <a:latin typeface="Courier New" pitchFamily="49" charset="0"/>
              </a:rPr>
              <a:t># Windows</a:t>
            </a:r>
          </a:p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$ python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setup_fib.py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build_ext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–-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inplace –c mingw32</a:t>
            </a:r>
            <a:endParaRPr lang="en-US" sz="1600" b="1" i="0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i="0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$ python</a:t>
            </a:r>
            <a:endParaRPr lang="en-US" sz="1600" b="1" i="0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smtClean="0">
                <a:solidFill>
                  <a:srgbClr val="000000"/>
                </a:solidFill>
                <a:latin typeface="Courier New" pitchFamily="49" charset="0"/>
              </a:rPr>
              <a:t>&gt;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&gt;&gt; import fib</a:t>
            </a:r>
          </a:p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&gt;&gt;&gt;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fib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.fib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()</a:t>
            </a:r>
          </a:p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i="0" dirty="0" err="1">
                <a:solidFill>
                  <a:srgbClr val="FF0000"/>
                </a:solidFill>
                <a:latin typeface="Courier New" pitchFamily="49" charset="0"/>
              </a:rPr>
              <a:t>Traceback</a:t>
            </a:r>
            <a:r>
              <a:rPr lang="en-US" sz="1600" i="0" dirty="0">
                <a:solidFill>
                  <a:srgbClr val="FF0000"/>
                </a:solidFill>
                <a:latin typeface="Courier New" pitchFamily="49" charset="0"/>
              </a:rPr>
              <a:t> (most recent call last):</a:t>
            </a:r>
          </a:p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i="0" dirty="0">
                <a:solidFill>
                  <a:srgbClr val="FF0000"/>
                </a:solidFill>
                <a:latin typeface="Courier New" pitchFamily="49" charset="0"/>
              </a:rPr>
              <a:t>  File "&lt;</a:t>
            </a:r>
            <a:r>
              <a:rPr lang="en-US" sz="1600" i="0" dirty="0" err="1">
                <a:solidFill>
                  <a:srgbClr val="FF0000"/>
                </a:solidFill>
                <a:latin typeface="Courier New" pitchFamily="49" charset="0"/>
              </a:rPr>
              <a:t>stdin</a:t>
            </a:r>
            <a:r>
              <a:rPr lang="en-US" sz="1600" i="0" dirty="0">
                <a:solidFill>
                  <a:srgbClr val="FF0000"/>
                </a:solidFill>
                <a:latin typeface="Courier New" pitchFamily="49" charset="0"/>
              </a:rPr>
              <a:t>&gt;", line 1, in ?</a:t>
            </a:r>
          </a:p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i="0" dirty="0" err="1">
                <a:solidFill>
                  <a:srgbClr val="FF0000"/>
                </a:solidFill>
                <a:latin typeface="Courier New" pitchFamily="49" charset="0"/>
              </a:rPr>
              <a:t>TypeError</a:t>
            </a:r>
            <a:r>
              <a:rPr lang="en-US" sz="1600" i="0" dirty="0">
                <a:solidFill>
                  <a:srgbClr val="FF0000"/>
                </a:solidFill>
                <a:latin typeface="Courier New" pitchFamily="49" charset="0"/>
              </a:rPr>
              <a:t>: function takes exactly 1 argument (0 given)</a:t>
            </a:r>
          </a:p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&gt;&gt;&gt;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fib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.fib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("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dsa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")</a:t>
            </a:r>
          </a:p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i="0" dirty="0" err="1">
                <a:solidFill>
                  <a:srgbClr val="FF0000"/>
                </a:solidFill>
                <a:latin typeface="Courier New" pitchFamily="49" charset="0"/>
              </a:rPr>
              <a:t>Traceback</a:t>
            </a:r>
            <a:r>
              <a:rPr lang="en-US" sz="1600" i="0" dirty="0">
                <a:solidFill>
                  <a:srgbClr val="FF0000"/>
                </a:solidFill>
                <a:latin typeface="Courier New" pitchFamily="49" charset="0"/>
              </a:rPr>
              <a:t> (most recent call last):</a:t>
            </a:r>
          </a:p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i="0" dirty="0">
                <a:solidFill>
                  <a:srgbClr val="FF0000"/>
                </a:solidFill>
                <a:latin typeface="Courier New" pitchFamily="49" charset="0"/>
              </a:rPr>
              <a:t>  File "&lt;</a:t>
            </a:r>
            <a:r>
              <a:rPr lang="en-US" sz="1600" i="0" dirty="0" err="1">
                <a:solidFill>
                  <a:srgbClr val="FF0000"/>
                </a:solidFill>
                <a:latin typeface="Courier New" pitchFamily="49" charset="0"/>
              </a:rPr>
              <a:t>stdin</a:t>
            </a:r>
            <a:r>
              <a:rPr lang="en-US" sz="1600" i="0" dirty="0">
                <a:solidFill>
                  <a:srgbClr val="FF0000"/>
                </a:solidFill>
                <a:latin typeface="Courier New" pitchFamily="49" charset="0"/>
              </a:rPr>
              <a:t>&gt;", line 1, in ?</a:t>
            </a:r>
          </a:p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i="0" dirty="0" err="1">
                <a:solidFill>
                  <a:srgbClr val="FF0000"/>
                </a:solidFill>
                <a:latin typeface="Courier New" pitchFamily="49" charset="0"/>
              </a:rPr>
              <a:t>TypeError</a:t>
            </a:r>
            <a:r>
              <a:rPr lang="en-US" sz="1600" i="0" dirty="0">
                <a:solidFill>
                  <a:srgbClr val="FF0000"/>
                </a:solidFill>
                <a:latin typeface="Courier New" pitchFamily="49" charset="0"/>
              </a:rPr>
              <a:t>: an integer is required</a:t>
            </a:r>
          </a:p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&gt;&gt;&gt;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fib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.fib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(3)</a:t>
            </a:r>
          </a:p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i="0" dirty="0">
                <a:solidFill>
                  <a:srgbClr val="000000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410627" name="Rectangle 3"/>
          <p:cNvSpPr>
            <a:spLocks noChangeArrowheads="1"/>
          </p:cNvSpPr>
          <p:nvPr/>
        </p:nvSpPr>
        <p:spPr bwMode="auto">
          <a:xfrm>
            <a:off x="301625" y="1338263"/>
            <a:ext cx="8524875" cy="396875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CALLING FIB FROM PYTHON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B20CAD1-7266-40D1-B27B-B0BB144AFC22}" type="slidenum">
              <a:rPr lang="en-US"/>
              <a:pPr/>
              <a:t>15</a:t>
            </a:fld>
            <a:endParaRPr lang="en-US"/>
          </a:p>
        </p:txBody>
      </p:sp>
      <p:sp>
        <p:nvSpPr>
          <p:cNvPr id="410625" name="Rectangle 1"/>
          <p:cNvSpPr>
            <a:spLocks noGrp="1" noChangeArrowheads="1"/>
          </p:cNvSpPr>
          <p:nvPr>
            <p:ph type="title"/>
          </p:nvPr>
        </p:nvSpPr>
        <p:spPr>
          <a:xfrm>
            <a:off x="152400" y="182563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latin typeface="Courier"/>
                <a:cs typeface="Courier"/>
              </a:rPr>
              <a:t>pyximport</a:t>
            </a:r>
          </a:p>
        </p:txBody>
      </p:sp>
      <p:sp>
        <p:nvSpPr>
          <p:cNvPr id="410626" name="Rectangle 2"/>
          <p:cNvSpPr>
            <a:spLocks noChangeArrowheads="1"/>
          </p:cNvSpPr>
          <p:nvPr/>
        </p:nvSpPr>
        <p:spPr bwMode="auto">
          <a:xfrm>
            <a:off x="206375" y="4135437"/>
            <a:ext cx="8796338" cy="157184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smtClean="0">
                <a:solidFill>
                  <a:srgbClr val="000000"/>
                </a:solidFill>
                <a:latin typeface="Courier New" pitchFamily="49" charset="0"/>
              </a:rPr>
              <a:t>import pyximport</a:t>
            </a:r>
          </a:p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pyximport.install() </a:t>
            </a:r>
            <a:r>
              <a:rPr lang="en-US" sz="1600" b="1" i="0" dirty="0">
                <a:solidFill>
                  <a:srgbClr val="000099"/>
                </a:solidFill>
                <a:latin typeface="Courier New" pitchFamily="49" charset="0"/>
              </a:rPr>
              <a:t># hooks into Python’s import mechanism.</a:t>
            </a:r>
          </a:p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i="0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from fib import fib </a:t>
            </a:r>
            <a:r>
              <a:rPr lang="en-US" sz="1600" b="1" i="0" dirty="0">
                <a:solidFill>
                  <a:srgbClr val="000099"/>
                </a:solidFill>
                <a:latin typeface="Courier New" pitchFamily="49" charset="0"/>
              </a:rPr>
              <a:t># finds pi.pyx, automatically compiles.</a:t>
            </a:r>
          </a:p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i="0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print fib(10)</a:t>
            </a:r>
            <a:endParaRPr lang="en-US" sz="1600" i="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10627" name="Rectangle 3"/>
          <p:cNvSpPr>
            <a:spLocks noChangeArrowheads="1"/>
          </p:cNvSpPr>
          <p:nvPr/>
        </p:nvSpPr>
        <p:spPr bwMode="auto">
          <a:xfrm>
            <a:off x="228600" y="3733800"/>
            <a:ext cx="8524875" cy="396875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RUN_FIB.PY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1295400"/>
            <a:ext cx="8610600" cy="1900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000000"/>
                </a:solidFill>
                <a:latin typeface="Courier"/>
                <a:cs typeface="Courier"/>
              </a:rPr>
              <a:t>pyximport</a:t>
            </a:r>
            <a:r>
              <a:rPr lang="en-US" sz="2000" i="0">
                <a:solidFill>
                  <a:srgbClr val="000000"/>
                </a:solidFill>
              </a:rPr>
              <a:t>: import a Cython source file as if it is a pure Python module.</a:t>
            </a:r>
          </a:p>
          <a:p>
            <a:pPr marL="342900" indent="-342900">
              <a:buFont typeface="Arial"/>
              <a:buChar char="•"/>
            </a:pPr>
            <a:endParaRPr lang="en-US" sz="2000" i="0">
              <a:solidFill>
                <a:srgbClr val="000000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000" i="0">
                <a:solidFill>
                  <a:srgbClr val="000000"/>
                </a:solidFill>
              </a:rPr>
              <a:t>Detects changes in Cython file, recompiles if necessary, loads cached module if not.  </a:t>
            </a:r>
          </a:p>
          <a:p>
            <a:pPr marL="342900" indent="-342900">
              <a:buFont typeface="Arial"/>
              <a:buChar char="•"/>
            </a:pPr>
            <a:r>
              <a:rPr lang="en-US" sz="2000" i="0">
                <a:solidFill>
                  <a:srgbClr val="000000"/>
                </a:solidFill>
              </a:rPr>
              <a:t>Great for simple cases.  </a:t>
            </a:r>
          </a:p>
        </p:txBody>
      </p:sp>
    </p:spTree>
    <p:extLst>
      <p:ext uri="{BB962C8B-B14F-4D97-AF65-F5344CB8AC3E}">
        <p14:creationId xmlns:p14="http://schemas.microsoft.com/office/powerpoint/2010/main" val="403044668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7DBBE7D-079C-4F2D-A550-E27774B418B7}" type="slidenum">
              <a:rPr lang="en-US"/>
              <a:pPr/>
              <a:t>16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362200" y="3505200"/>
            <a:ext cx="4460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0">
                <a:solidFill>
                  <a:schemeClr val="tx1"/>
                </a:solidFill>
              </a:rPr>
              <a:t>Hello World Exercise</a:t>
            </a:r>
          </a:p>
        </p:txBody>
      </p:sp>
    </p:spTree>
    <p:extLst>
      <p:ext uri="{BB962C8B-B14F-4D97-AF65-F5344CB8AC3E}">
        <p14:creationId xmlns:p14="http://schemas.microsoft.com/office/powerpoint/2010/main" val="397228008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80DDCC3-DEF2-45A7-B7A0-6DF8DF1ED7B6}" type="slidenum">
              <a:rPr lang="en-US"/>
              <a:pPr/>
              <a:t>17</a:t>
            </a:fld>
            <a:endParaRPr lang="en-US"/>
          </a:p>
        </p:txBody>
      </p:sp>
      <p:sp>
        <p:nvSpPr>
          <p:cNvPr id="399361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latin typeface="Courier"/>
                <a:cs typeface="Courier"/>
              </a:rPr>
              <a:t>cdef</a:t>
            </a:r>
            <a:r>
              <a:rPr lang="en-US">
                <a:latin typeface="Arial" charset="0"/>
              </a:rPr>
              <a:t>: declare C-level object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28600" y="1524000"/>
            <a:ext cx="2590800" cy="400110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LOCAL VARIABLES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28599" y="1905000"/>
            <a:ext cx="2870200" cy="1447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rgbClr val="000000"/>
                </a:solidFill>
                <a:latin typeface="Courier New" pitchFamily="49" charset="0"/>
              </a:rPr>
              <a:t>def fib(</a:t>
            </a:r>
            <a:r>
              <a:rPr lang="en-US" sz="1400" b="1" i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sz="1400" b="1" i="0">
                <a:solidFill>
                  <a:srgbClr val="000000"/>
                </a:solidFill>
                <a:latin typeface="Courier New" pitchFamily="49" charset="0"/>
              </a:rPr>
              <a:t> n):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sz="1400" b="1" i="0">
                <a:solidFill>
                  <a:srgbClr val="FF0000"/>
                </a:solidFill>
                <a:latin typeface="Courier New" pitchFamily="49" charset="0"/>
              </a:rPr>
              <a:t>cdef int a, b, i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rgbClr val="000000"/>
                </a:solidFill>
                <a:latin typeface="Courier New" pitchFamily="49" charset="0"/>
              </a:rPr>
              <a:t>    ...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505200" y="1524000"/>
            <a:ext cx="5181600" cy="400110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C FUNCTIONS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505198" y="1905000"/>
            <a:ext cx="5486402" cy="175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rgbClr val="FF0000"/>
                </a:solidFill>
                <a:latin typeface="Courier New" pitchFamily="49" charset="0"/>
              </a:rPr>
              <a:t>cdef float </a:t>
            </a:r>
            <a:r>
              <a:rPr lang="en-US" sz="1400" b="1" i="0">
                <a:solidFill>
                  <a:srgbClr val="000000"/>
                </a:solidFill>
                <a:latin typeface="Courier New" pitchFamily="49" charset="0"/>
              </a:rPr>
              <a:t>distance(</a:t>
            </a:r>
            <a:r>
              <a:rPr lang="en-US" sz="1400" b="1" i="0">
                <a:solidFill>
                  <a:srgbClr val="FF0000"/>
                </a:solidFill>
                <a:latin typeface="Courier New" pitchFamily="49" charset="0"/>
              </a:rPr>
              <a:t>float</a:t>
            </a:r>
            <a:r>
              <a:rPr lang="en-US" sz="1400" b="1" i="0">
                <a:solidFill>
                  <a:srgbClr val="000000"/>
                </a:solidFill>
                <a:latin typeface="Courier New" pitchFamily="49" charset="0"/>
              </a:rPr>
              <a:t> *x, </a:t>
            </a:r>
            <a:r>
              <a:rPr lang="en-US" sz="1400" b="1" i="0">
                <a:solidFill>
                  <a:srgbClr val="FF0000"/>
                </a:solidFill>
                <a:latin typeface="Courier New" pitchFamily="49" charset="0"/>
              </a:rPr>
              <a:t>float</a:t>
            </a:r>
            <a:r>
              <a:rPr lang="en-US" sz="1400" b="1" i="0">
                <a:solidFill>
                  <a:srgbClr val="000000"/>
                </a:solidFill>
                <a:latin typeface="Courier New" pitchFamily="49" charset="0"/>
              </a:rPr>
              <a:t> *y, </a:t>
            </a:r>
            <a:r>
              <a:rPr lang="en-US" sz="1400" b="1" i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sz="1400" b="1" i="0">
                <a:solidFill>
                  <a:srgbClr val="000000"/>
                </a:solidFill>
                <a:latin typeface="Courier New" pitchFamily="49" charset="0"/>
              </a:rPr>
              <a:t> n):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sz="1400" b="1" i="0">
                <a:solidFill>
                  <a:srgbClr val="FF0000"/>
                </a:solidFill>
                <a:latin typeface="Courier New" pitchFamily="49" charset="0"/>
              </a:rPr>
              <a:t>cdef: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rgbClr val="FF0000"/>
                </a:solidFill>
                <a:latin typeface="Courier New" pitchFamily="49" charset="0"/>
              </a:rPr>
              <a:t>		int i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rgbClr val="FF0000"/>
                </a:solidFill>
                <a:latin typeface="Courier New" pitchFamily="49" charset="0"/>
              </a:rPr>
              <a:t>		float d = 0.0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rgbClr val="000000"/>
                </a:solidFill>
                <a:latin typeface="Courier New" pitchFamily="49" charset="0"/>
              </a:rPr>
              <a:t>	for i in range(n):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rgbClr val="000000"/>
                </a:solidFill>
                <a:latin typeface="Courier New" pitchFamily="49" charset="0"/>
              </a:rPr>
              <a:t>		d += (x[i] – y[i])**2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rgbClr val="000000"/>
                </a:solidFill>
                <a:latin typeface="Courier New" pitchFamily="49" charset="0"/>
              </a:rPr>
              <a:t>	return d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371600" y="4038600"/>
            <a:ext cx="3352800" cy="400110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EXTENSION TYPES</a:t>
            </a:r>
            <a:endParaRPr lang="en-US" sz="2000" b="1" i="0">
              <a:solidFill>
                <a:srgbClr val="FFFFFF"/>
              </a:solidFill>
              <a:cs typeface="Courier New" pitchFamily="49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371598" y="4419600"/>
            <a:ext cx="3352802" cy="838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rgbClr val="FF0000"/>
                </a:solidFill>
                <a:latin typeface="Courier New" pitchFamily="49" charset="0"/>
              </a:rPr>
              <a:t>cdef class </a:t>
            </a:r>
            <a:r>
              <a:rPr lang="en-US" sz="1400" b="1" i="0">
                <a:solidFill>
                  <a:srgbClr val="000000"/>
                </a:solidFill>
                <a:latin typeface="Courier New" pitchFamily="49" charset="0"/>
              </a:rPr>
              <a:t>Particle(object):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400" b="1" i="0">
                <a:solidFill>
                  <a:srgbClr val="FF0000"/>
                </a:solidFill>
                <a:latin typeface="Courier New" pitchFamily="49" charset="0"/>
              </a:rPr>
              <a:t>cdef float psn[3], vel[3]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rgbClr val="FF0000"/>
                </a:solidFill>
                <a:latin typeface="Courier New" pitchFamily="49" charset="0"/>
              </a:rPr>
              <a:t>	cdef int id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6096000"/>
            <a:ext cx="6275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0">
                <a:solidFill>
                  <a:schemeClr val="tx1"/>
                </a:solidFill>
              </a:rPr>
              <a:t>Typed function arguments are declared without </a:t>
            </a:r>
            <a:r>
              <a:rPr lang="en-US" sz="2000" b="1" i="0">
                <a:solidFill>
                  <a:schemeClr val="tx1"/>
                </a:solidFill>
                <a:latin typeface="Courier"/>
                <a:cs typeface="Courier"/>
              </a:rPr>
              <a:t>cdef</a:t>
            </a:r>
            <a:r>
              <a:rPr lang="en-US" sz="2000" i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22929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80DDCC3-DEF2-45A7-B7A0-6DF8DF1ED7B6}" type="slidenum">
              <a:rPr lang="en-US"/>
              <a:pPr/>
              <a:t>18</a:t>
            </a:fld>
            <a:endParaRPr lang="en-US"/>
          </a:p>
        </p:txBody>
      </p:sp>
      <p:sp>
        <p:nvSpPr>
          <p:cNvPr id="399361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latin typeface="Courier"/>
                <a:cs typeface="Courier"/>
              </a:rPr>
              <a:t>def, cdef, cpdef</a:t>
            </a:r>
            <a:endParaRPr lang="en-US">
              <a:latin typeface="Arial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28600" y="2438400"/>
            <a:ext cx="8534400" cy="400110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CDEF FUNCTIONS: FAST, LOCAL TO CURRENT FILE 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28598" y="2819400"/>
            <a:ext cx="5486402" cy="175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rgbClr val="FF0000"/>
                </a:solidFill>
                <a:latin typeface="Courier New" pitchFamily="49" charset="0"/>
              </a:rPr>
              <a:t>cdef float </a:t>
            </a:r>
            <a:r>
              <a:rPr lang="en-US" sz="1400" b="1" i="0">
                <a:solidFill>
                  <a:srgbClr val="000000"/>
                </a:solidFill>
                <a:latin typeface="Courier New" pitchFamily="49" charset="0"/>
              </a:rPr>
              <a:t>distance(float *x, float *y, int n):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rgbClr val="000000"/>
                </a:solidFill>
                <a:latin typeface="Courier New" pitchFamily="49" charset="0"/>
              </a:rPr>
              <a:t>    cdef: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rgbClr val="000000"/>
                </a:solidFill>
                <a:latin typeface="Courier New" pitchFamily="49" charset="0"/>
              </a:rPr>
              <a:t>		int i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rgbClr val="000000"/>
                </a:solidFill>
                <a:latin typeface="Courier New" pitchFamily="49" charset="0"/>
              </a:rPr>
              <a:t>		float d = 0.0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rgbClr val="000000"/>
                </a:solidFill>
                <a:latin typeface="Courier New" pitchFamily="49" charset="0"/>
              </a:rPr>
              <a:t>	for i in range(n):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rgbClr val="000000"/>
                </a:solidFill>
                <a:latin typeface="Courier New" pitchFamily="49" charset="0"/>
              </a:rPr>
              <a:t>		d += (x[i] – y[i])**2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rgbClr val="000000"/>
                </a:solidFill>
                <a:latin typeface="Courier New" pitchFamily="49" charset="0"/>
              </a:rPr>
              <a:t>	return d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28600" y="1295400"/>
            <a:ext cx="8534400" cy="400110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DEF FUNCTIONS: AVAILABLE TO PYTHON + CYTHON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228598" y="1676400"/>
            <a:ext cx="5486402" cy="609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rgbClr val="000000"/>
                </a:solidFill>
                <a:latin typeface="Courier New" pitchFamily="49" charset="0"/>
              </a:rPr>
              <a:t>def distance(x, y):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rgbClr val="000000"/>
                </a:solidFill>
                <a:latin typeface="Courier New" pitchFamily="49" charset="0"/>
              </a:rPr>
              <a:t>	return np.sum((x-y)**2)</a:t>
            </a:r>
            <a:endParaRPr lang="en-US" sz="1400" b="1" i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28600" y="4648200"/>
            <a:ext cx="8534400" cy="400110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CPDEF FUNCTIONS: LOCALLY C, EXTERNALLY PYTHON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228598" y="5029200"/>
            <a:ext cx="5486402" cy="1600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rgbClr val="FF0000"/>
                </a:solidFill>
                <a:latin typeface="Courier New" pitchFamily="49" charset="0"/>
              </a:rPr>
              <a:t>cpdef float </a:t>
            </a:r>
            <a:r>
              <a:rPr lang="en-US" sz="1400" b="1" i="0">
                <a:solidFill>
                  <a:schemeClr val="tx1"/>
                </a:solidFill>
                <a:latin typeface="Courier New" pitchFamily="49" charset="0"/>
              </a:rPr>
              <a:t>distance(float[:] x, float[:] y):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chemeClr val="tx1"/>
                </a:solidFill>
                <a:latin typeface="Courier New" pitchFamily="49" charset="0"/>
              </a:rPr>
              <a:t>	cdef int i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chemeClr val="tx1"/>
                </a:solidFill>
                <a:latin typeface="Courier New" pitchFamily="49" charset="0"/>
              </a:rPr>
              <a:t>	cdef int n = x.shape[0]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chemeClr val="tx1"/>
                </a:solidFill>
                <a:latin typeface="Courier New" pitchFamily="49" charset="0"/>
              </a:rPr>
              <a:t>	cdef float d = 0.0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chemeClr val="tx1"/>
                </a:solidFill>
                <a:latin typeface="Courier New" pitchFamily="49" charset="0"/>
              </a:rPr>
              <a:t>	for i in range(n):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chemeClr val="tx1"/>
                </a:solidFill>
                <a:latin typeface="Courier New" pitchFamily="49" charset="0"/>
              </a:rPr>
              <a:t>		d += (x[i] – y[i])**2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chemeClr val="tx1"/>
                </a:solidFill>
                <a:latin typeface="Courier New" pitchFamily="49" charset="0"/>
              </a:rPr>
              <a:t>	return d</a:t>
            </a:r>
            <a:endParaRPr lang="en-US" sz="1400" b="1" i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5094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7DBBE7D-079C-4F2D-A550-E27774B418B7}" type="slidenum">
              <a:rPr lang="en-US"/>
              <a:pPr/>
              <a:t>19</a:t>
            </a:fld>
            <a:endParaRPr lang="en-US"/>
          </a:p>
        </p:txBody>
      </p:sp>
      <p:sp>
        <p:nvSpPr>
          <p:cNvPr id="412673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latin typeface="Courier"/>
                <a:cs typeface="Courier"/>
              </a:rPr>
              <a:t>def, cdef</a:t>
            </a:r>
            <a:r>
              <a:rPr lang="en-US">
                <a:latin typeface="Arial" charset="0"/>
              </a:rPr>
              <a:t> examples</a:t>
            </a:r>
            <a:endParaRPr lang="en-US">
              <a:latin typeface="Arial" charset="0"/>
            </a:endParaRPr>
          </a:p>
        </p:txBody>
      </p:sp>
      <p:sp>
        <p:nvSpPr>
          <p:cNvPr id="412674" name="Rectangle 2"/>
          <p:cNvSpPr>
            <a:spLocks noChangeArrowheads="1"/>
          </p:cNvSpPr>
          <p:nvPr/>
        </p:nvSpPr>
        <p:spPr bwMode="auto">
          <a:xfrm>
            <a:off x="238125" y="1690688"/>
            <a:ext cx="4343400" cy="2747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chemeClr val="accent2"/>
                </a:solidFill>
                <a:latin typeface="Courier New" pitchFamily="49" charset="0"/>
              </a:rPr>
              <a:t># Python callable function.</a:t>
            </a: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def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inc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num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offset):</a:t>
            </a: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return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num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+ offset </a:t>
            </a: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i="0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chemeClr val="accent2"/>
                </a:solidFill>
                <a:latin typeface="Courier New" pitchFamily="49" charset="0"/>
              </a:rPr>
              <a:t># Call </a:t>
            </a:r>
            <a:r>
              <a:rPr lang="en-US" sz="1600" b="1" i="0" dirty="0" err="1">
                <a:solidFill>
                  <a:schemeClr val="accent2"/>
                </a:solidFill>
                <a:latin typeface="Courier New" pitchFamily="49" charset="0"/>
              </a:rPr>
              <a:t>inc</a:t>
            </a:r>
            <a:r>
              <a:rPr lang="en-US" sz="1600" b="1" i="0" dirty="0">
                <a:solidFill>
                  <a:schemeClr val="accent2"/>
                </a:solidFill>
                <a:latin typeface="Courier New" pitchFamily="49" charset="0"/>
              </a:rPr>
              <a:t> for values in sequence.</a:t>
            </a: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def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inc_seq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seq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, offset):</a:t>
            </a: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result = []</a:t>
            </a: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for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val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in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seq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:</a:t>
            </a: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   res =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inc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val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, offset)</a:t>
            </a: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  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result.append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(res)</a:t>
            </a: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return result        </a:t>
            </a:r>
          </a:p>
        </p:txBody>
      </p:sp>
      <p:sp>
        <p:nvSpPr>
          <p:cNvPr id="412675" name="Rectangle 3"/>
          <p:cNvSpPr>
            <a:spLocks noChangeArrowheads="1"/>
          </p:cNvSpPr>
          <p:nvPr/>
        </p:nvSpPr>
        <p:spPr bwMode="auto">
          <a:xfrm>
            <a:off x="304800" y="1298575"/>
            <a:ext cx="3962400" cy="366713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>
                <a:solidFill>
                  <a:srgbClr val="FFFFFF"/>
                </a:solidFill>
                <a:cs typeface="Courier New" pitchFamily="49" charset="0"/>
              </a:rPr>
              <a:t>DEF — PYTHON FUNCTIONS</a:t>
            </a:r>
          </a:p>
        </p:txBody>
      </p:sp>
      <p:sp>
        <p:nvSpPr>
          <p:cNvPr id="412676" name="Line 4"/>
          <p:cNvSpPr>
            <a:spLocks noChangeShapeType="1"/>
          </p:cNvSpPr>
          <p:nvPr/>
        </p:nvSpPr>
        <p:spPr bwMode="auto">
          <a:xfrm>
            <a:off x="4572000" y="1441450"/>
            <a:ext cx="1588" cy="5416550"/>
          </a:xfrm>
          <a:prstGeom prst="line">
            <a:avLst/>
          </a:prstGeom>
          <a:noFill/>
          <a:ln w="38160">
            <a:solidFill>
              <a:srgbClr val="E7ECF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677" name="Rectangle 5"/>
          <p:cNvSpPr>
            <a:spLocks noChangeArrowheads="1"/>
          </p:cNvSpPr>
          <p:nvPr/>
        </p:nvSpPr>
        <p:spPr bwMode="auto">
          <a:xfrm>
            <a:off x="4876800" y="1300163"/>
            <a:ext cx="3962400" cy="366712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>
                <a:solidFill>
                  <a:srgbClr val="FFFFFF"/>
                </a:solidFill>
                <a:cs typeface="Courier New" pitchFamily="49" charset="0"/>
              </a:rPr>
              <a:t>CDEF — C FUNCTIONS</a:t>
            </a:r>
          </a:p>
        </p:txBody>
      </p:sp>
      <p:sp>
        <p:nvSpPr>
          <p:cNvPr id="412678" name="Rectangle 6"/>
          <p:cNvSpPr>
            <a:spLocks noChangeArrowheads="1"/>
          </p:cNvSpPr>
          <p:nvPr/>
        </p:nvSpPr>
        <p:spPr bwMode="auto">
          <a:xfrm>
            <a:off x="261938" y="4438650"/>
            <a:ext cx="3962400" cy="366713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>
                <a:solidFill>
                  <a:srgbClr val="FFFFFF"/>
                </a:solidFill>
                <a:cs typeface="Courier New" pitchFamily="49" charset="0"/>
              </a:rPr>
              <a:t>INC FROM PYTHON</a:t>
            </a:r>
          </a:p>
        </p:txBody>
      </p:sp>
      <p:sp>
        <p:nvSpPr>
          <p:cNvPr id="412679" name="Rectangle 7"/>
          <p:cNvSpPr>
            <a:spLocks noChangeArrowheads="1"/>
          </p:cNvSpPr>
          <p:nvPr/>
        </p:nvSpPr>
        <p:spPr bwMode="auto">
          <a:xfrm>
            <a:off x="288925" y="4802188"/>
            <a:ext cx="4232275" cy="1685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ts val="2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chemeClr val="accent2"/>
                </a:solidFill>
                <a:latin typeface="Courier New" pitchFamily="49" charset="0"/>
              </a:rPr>
              <a:t># inc is callable from Python.</a:t>
            </a:r>
          </a:p>
          <a:p>
            <a:pPr eaLnBrk="0" hangingPunct="0">
              <a:spcBef>
                <a:spcPts val="2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&gt;&gt;&gt; inc.inc(1,3)</a:t>
            </a:r>
          </a:p>
          <a:p>
            <a:pPr eaLnBrk="0" hangingPunct="0">
              <a:spcBef>
                <a:spcPts val="2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i="0">
                <a:solidFill>
                  <a:srgbClr val="000000"/>
                </a:solidFill>
                <a:latin typeface="Courier New" pitchFamily="49" charset="0"/>
              </a:rPr>
              <a:t>4</a:t>
            </a:r>
          </a:p>
          <a:p>
            <a:pPr eaLnBrk="0" hangingPunct="0">
              <a:spcBef>
                <a:spcPts val="2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&gt;&gt;&gt; a = range(4)</a:t>
            </a:r>
          </a:p>
          <a:p>
            <a:pPr eaLnBrk="0" hangingPunct="0">
              <a:spcBef>
                <a:spcPts val="2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&gt;&gt;&gt; inc.inc_seq(a, 3)</a:t>
            </a:r>
          </a:p>
          <a:p>
            <a:pPr eaLnBrk="0" hangingPunct="0">
              <a:spcBef>
                <a:spcPts val="2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i="0">
                <a:solidFill>
                  <a:srgbClr val="000000"/>
                </a:solidFill>
                <a:latin typeface="Courier New" pitchFamily="49" charset="0"/>
              </a:rPr>
              <a:t>[3,4,5,6]</a:t>
            </a:r>
          </a:p>
        </p:txBody>
      </p:sp>
      <p:sp>
        <p:nvSpPr>
          <p:cNvPr id="412680" name="Rectangle 8"/>
          <p:cNvSpPr>
            <a:spLocks noChangeArrowheads="1"/>
          </p:cNvSpPr>
          <p:nvPr/>
        </p:nvSpPr>
        <p:spPr bwMode="auto">
          <a:xfrm>
            <a:off x="4822825" y="1655763"/>
            <a:ext cx="4343400" cy="278435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chemeClr val="accent2"/>
                </a:solidFill>
                <a:latin typeface="Courier New" pitchFamily="49" charset="0"/>
              </a:rPr>
              <a:t># </a:t>
            </a:r>
            <a:r>
              <a:rPr lang="en-US" sz="1600" b="1" i="0" dirty="0" err="1">
                <a:solidFill>
                  <a:schemeClr val="accent2"/>
                </a:solidFill>
                <a:latin typeface="Courier New" pitchFamily="49" charset="0"/>
              </a:rPr>
              <a:t>cdef</a:t>
            </a:r>
            <a:r>
              <a:rPr lang="en-US" sz="1600" b="1" i="0" dirty="0">
                <a:solidFill>
                  <a:schemeClr val="accent2"/>
                </a:solidFill>
                <a:latin typeface="Courier New" pitchFamily="49" charset="0"/>
              </a:rPr>
              <a:t> becomes a C function call.</a:t>
            </a: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FF0000"/>
                </a:solidFill>
                <a:latin typeface="Courier New" pitchFamily="49" charset="0"/>
              </a:rPr>
              <a:t>cdef</a:t>
            </a:r>
            <a:r>
              <a:rPr lang="en-US" sz="1600" b="1" i="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b="1" i="0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sz="1600" b="1" i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fast_inc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num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, </a:t>
            </a: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                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offset):</a:t>
            </a: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return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num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+ </a:t>
            </a:r>
            <a:r>
              <a:rPr lang="en-US" sz="1600" b="1" i="0" smtClean="0">
                <a:solidFill>
                  <a:srgbClr val="000000"/>
                </a:solidFill>
                <a:latin typeface="Courier New" pitchFamily="49" charset="0"/>
              </a:rPr>
              <a:t>offset</a:t>
            </a:r>
            <a:endParaRPr lang="en-US" sz="1600" b="1" i="0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chemeClr val="accent2"/>
                </a:solidFill>
                <a:latin typeface="Courier New" pitchFamily="49" charset="0"/>
              </a:rPr>
              <a:t># </a:t>
            </a:r>
            <a:r>
              <a:rPr lang="en-US" sz="1600" b="1" i="0" dirty="0" err="1">
                <a:solidFill>
                  <a:schemeClr val="accent2"/>
                </a:solidFill>
                <a:latin typeface="Courier New" pitchFamily="49" charset="0"/>
              </a:rPr>
              <a:t>fast_inc</a:t>
            </a:r>
            <a:r>
              <a:rPr lang="en-US" sz="1600" b="1" i="0" dirty="0">
                <a:solidFill>
                  <a:schemeClr val="accent2"/>
                </a:solidFill>
                <a:latin typeface="Courier New" pitchFamily="49" charset="0"/>
              </a:rPr>
              <a:t> for a sequence</a:t>
            </a: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def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fast_inc_seq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seq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, offset):</a:t>
            </a: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result = []</a:t>
            </a: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for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val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in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seq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:</a:t>
            </a: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   res =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fast_inc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val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, offset)</a:t>
            </a: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  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result.append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(res)</a:t>
            </a: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return result        </a:t>
            </a:r>
          </a:p>
        </p:txBody>
      </p:sp>
      <p:sp>
        <p:nvSpPr>
          <p:cNvPr id="412681" name="Rectangle 9"/>
          <p:cNvSpPr>
            <a:spLocks noChangeArrowheads="1"/>
          </p:cNvSpPr>
          <p:nvPr/>
        </p:nvSpPr>
        <p:spPr bwMode="auto">
          <a:xfrm>
            <a:off x="4875213" y="4419600"/>
            <a:ext cx="3962400" cy="366713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>
                <a:solidFill>
                  <a:srgbClr val="FFFFFF"/>
                </a:solidFill>
                <a:cs typeface="Courier New" pitchFamily="49" charset="0"/>
              </a:rPr>
              <a:t>FAST_INC FROM PYTHON</a:t>
            </a:r>
          </a:p>
        </p:txBody>
      </p:sp>
      <p:sp>
        <p:nvSpPr>
          <p:cNvPr id="412682" name="Rectangle 10"/>
          <p:cNvSpPr>
            <a:spLocks noChangeArrowheads="1"/>
          </p:cNvSpPr>
          <p:nvPr/>
        </p:nvSpPr>
        <p:spPr bwMode="auto">
          <a:xfrm>
            <a:off x="4872038" y="4784725"/>
            <a:ext cx="4232275" cy="195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ts val="2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chemeClr val="accent2"/>
                </a:solidFill>
                <a:latin typeface="Courier New" pitchFamily="49" charset="0"/>
              </a:rPr>
              <a:t># fast_inc not callable in Python</a:t>
            </a:r>
          </a:p>
          <a:p>
            <a:pPr eaLnBrk="0" hangingPunct="0">
              <a:spcBef>
                <a:spcPts val="2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&gt;&gt;&gt; inc.fast_inc(1,3)</a:t>
            </a:r>
          </a:p>
          <a:p>
            <a:pPr eaLnBrk="0" hangingPunct="0">
              <a:spcBef>
                <a:spcPts val="2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i="0">
                <a:solidFill>
                  <a:srgbClr val="FF0000"/>
                </a:solidFill>
                <a:latin typeface="Courier New" pitchFamily="49" charset="0"/>
              </a:rPr>
              <a:t>Traceback: ... no 'fast_inc'</a:t>
            </a:r>
          </a:p>
          <a:p>
            <a:pPr eaLnBrk="0" hangingPunct="0">
              <a:spcBef>
                <a:spcPts val="2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chemeClr val="accent2"/>
                </a:solidFill>
                <a:latin typeface="Courier New" pitchFamily="49" charset="0"/>
              </a:rPr>
              <a:t># But fast_inc_seq is 2x faster</a:t>
            </a:r>
          </a:p>
          <a:p>
            <a:pPr eaLnBrk="0" hangingPunct="0">
              <a:spcBef>
                <a:spcPts val="2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chemeClr val="accent2"/>
                </a:solidFill>
                <a:latin typeface="Courier New" pitchFamily="49" charset="0"/>
              </a:rPr>
              <a:t># for large arrays.</a:t>
            </a:r>
            <a:endParaRPr lang="en-US" sz="1600" b="1" i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spcBef>
                <a:spcPts val="2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&gt;&gt;&gt; inc.fast_inc_seq(a, 3)</a:t>
            </a:r>
          </a:p>
          <a:p>
            <a:pPr eaLnBrk="0" hangingPunct="0">
              <a:spcBef>
                <a:spcPts val="2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i="0">
                <a:solidFill>
                  <a:srgbClr val="000000"/>
                </a:solidFill>
                <a:latin typeface="Courier New" pitchFamily="49" charset="0"/>
              </a:rPr>
              <a:t>[3,4,5,6]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E2ADACE-2F87-49EC-8B78-0955AF242884}" type="slidenum">
              <a:rPr lang="en-US"/>
              <a:pPr/>
              <a:t>2</a:t>
            </a:fld>
            <a:endParaRPr lang="en-US"/>
          </a:p>
        </p:txBody>
      </p:sp>
      <p:sp>
        <p:nvSpPr>
          <p:cNvPr id="409601" name="Rectangle 1"/>
          <p:cNvSpPr>
            <a:spLocks noGrp="1" noChangeArrowheads="1"/>
          </p:cNvSpPr>
          <p:nvPr>
            <p:ph type="title"/>
          </p:nvPr>
        </p:nvSpPr>
        <p:spPr>
          <a:xfrm>
            <a:off x="152400" y="198438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latin typeface="Arial" charset="0"/>
              </a:rPr>
              <a:t>Cython by example</a:t>
            </a:r>
          </a:p>
        </p:txBody>
      </p:sp>
      <p:sp>
        <p:nvSpPr>
          <p:cNvPr id="409606" name="Rectangle 6"/>
          <p:cNvSpPr>
            <a:spLocks noChangeArrowheads="1"/>
          </p:cNvSpPr>
          <p:nvPr/>
        </p:nvSpPr>
        <p:spPr bwMode="auto">
          <a:xfrm>
            <a:off x="304800" y="1295400"/>
            <a:ext cx="4230687" cy="400110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PYTHON                                 </a:t>
            </a:r>
          </a:p>
        </p:txBody>
      </p:sp>
      <p:sp>
        <p:nvSpPr>
          <p:cNvPr id="409607" name="Rectangle 7"/>
          <p:cNvSpPr>
            <a:spLocks noChangeArrowheads="1"/>
          </p:cNvSpPr>
          <p:nvPr/>
        </p:nvSpPr>
        <p:spPr bwMode="auto">
          <a:xfrm>
            <a:off x="330200" y="1801811"/>
            <a:ext cx="3214687" cy="1736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chemeClr val="tx1"/>
                </a:solidFill>
                <a:latin typeface="Courier New" pitchFamily="49" charset="0"/>
              </a:rPr>
              <a:t>def fib(n):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chemeClr val="tx1"/>
                </a:solidFill>
                <a:latin typeface="Courier New" pitchFamily="49" charset="0"/>
              </a:rPr>
              <a:t>    a,b = 1,1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chemeClr val="tx1"/>
                </a:solidFill>
                <a:latin typeface="Courier New" pitchFamily="49" charset="0"/>
              </a:rPr>
              <a:t>    for i in range(n):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chemeClr val="tx1"/>
                </a:solidFill>
                <a:latin typeface="Courier New" pitchFamily="49" charset="0"/>
              </a:rPr>
              <a:t>        a, b = a+b, a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chemeClr val="tx1"/>
                </a:solidFill>
                <a:latin typeface="Courier New" pitchFamily="49" charset="0"/>
              </a:rPr>
              <a:t>    return a</a:t>
            </a:r>
            <a:endParaRPr lang="en-US" sz="1600" b="1" i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4724400" y="1295400"/>
            <a:ext cx="4230687" cy="400110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C / C++                                                                                              </a:t>
            </a:r>
            <a:endParaRPr lang="en-US" sz="2000" b="1" i="0">
              <a:solidFill>
                <a:srgbClr val="FFFFFF"/>
              </a:solidFill>
              <a:cs typeface="Courier New" pitchFamily="49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4749800" y="1801811"/>
            <a:ext cx="4318000" cy="231298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int fib(int n)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    int tmp, i, a, b;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    a = b = 1;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    for(i=0; i&lt;n; i++) {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        tmp = a; a += b; b = tmp;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    return a;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7DBBE7D-079C-4F2D-A550-E27774B418B7}" type="slidenum">
              <a:rPr lang="en-US"/>
              <a:pPr/>
              <a:t>20</a:t>
            </a:fld>
            <a:endParaRPr lang="en-US"/>
          </a:p>
        </p:txBody>
      </p:sp>
      <p:sp>
        <p:nvSpPr>
          <p:cNvPr id="412673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err="1" smtClean="0">
                <a:latin typeface="Arial" charset="0"/>
              </a:rPr>
              <a:t>CPdef</a:t>
            </a:r>
            <a:r>
              <a:rPr lang="en-US" dirty="0" smtClean="0">
                <a:latin typeface="Arial" charset="0"/>
              </a:rPr>
              <a:t>: combines </a:t>
            </a:r>
            <a:r>
              <a:rPr lang="en-US" dirty="0" err="1" smtClean="0">
                <a:latin typeface="Arial" charset="0"/>
              </a:rPr>
              <a:t>def</a:t>
            </a:r>
            <a:r>
              <a:rPr lang="en-US" dirty="0" smtClean="0">
                <a:latin typeface="Arial" charset="0"/>
              </a:rPr>
              <a:t> + </a:t>
            </a:r>
            <a:r>
              <a:rPr lang="en-US" dirty="0" err="1" smtClean="0">
                <a:latin typeface="Arial" charset="0"/>
              </a:rPr>
              <a:t>cdef</a:t>
            </a:r>
            <a:endParaRPr lang="en-US" dirty="0">
              <a:latin typeface="Arial" charset="0"/>
            </a:endParaRPr>
          </a:p>
        </p:txBody>
      </p:sp>
      <p:sp>
        <p:nvSpPr>
          <p:cNvPr id="412677" name="Rectangle 5"/>
          <p:cNvSpPr>
            <a:spLocks noChangeArrowheads="1"/>
          </p:cNvSpPr>
          <p:nvPr/>
        </p:nvSpPr>
        <p:spPr bwMode="auto">
          <a:xfrm>
            <a:off x="228600" y="1295400"/>
            <a:ext cx="8763000" cy="369332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dirty="0" smtClean="0">
                <a:solidFill>
                  <a:srgbClr val="FFFFFF"/>
                </a:solidFill>
                <a:cs typeface="Courier New" pitchFamily="49" charset="0"/>
              </a:rPr>
              <a:t>CPDEF </a:t>
            </a:r>
            <a:r>
              <a:rPr lang="en-US" sz="1800" b="1" i="0" dirty="0">
                <a:solidFill>
                  <a:srgbClr val="FFFFFF"/>
                </a:solidFill>
                <a:cs typeface="Courier New" pitchFamily="49" charset="0"/>
              </a:rPr>
              <a:t>— </a:t>
            </a:r>
            <a:r>
              <a:rPr lang="en-US" sz="1800" b="1" i="0" dirty="0" smtClean="0">
                <a:solidFill>
                  <a:srgbClr val="FFFFFF"/>
                </a:solidFill>
                <a:cs typeface="Courier New" pitchFamily="49" charset="0"/>
              </a:rPr>
              <a:t>C AND PYTHON </a:t>
            </a:r>
            <a:r>
              <a:rPr lang="en-US" sz="1800" b="1" i="0" dirty="0">
                <a:solidFill>
                  <a:srgbClr val="FFFFFF"/>
                </a:solidFill>
                <a:cs typeface="Courier New" pitchFamily="49" charset="0"/>
              </a:rPr>
              <a:t>FUNCTIONS</a:t>
            </a:r>
          </a:p>
        </p:txBody>
      </p:sp>
      <p:sp>
        <p:nvSpPr>
          <p:cNvPr id="412680" name="Rectangle 8"/>
          <p:cNvSpPr>
            <a:spLocks noChangeArrowheads="1"/>
          </p:cNvSpPr>
          <p:nvPr/>
        </p:nvSpPr>
        <p:spPr bwMode="auto">
          <a:xfrm>
            <a:off x="228600" y="1676400"/>
            <a:ext cx="8305800" cy="27802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chemeClr val="accent2"/>
                </a:solidFill>
                <a:latin typeface="Courier New" pitchFamily="49" charset="0"/>
              </a:rPr>
              <a:t># </a:t>
            </a:r>
            <a:r>
              <a:rPr lang="en-US" sz="1600" b="1" i="0" dirty="0" err="1">
                <a:solidFill>
                  <a:schemeClr val="accent2"/>
                </a:solidFill>
                <a:latin typeface="Courier New" pitchFamily="49" charset="0"/>
              </a:rPr>
              <a:t>cdef</a:t>
            </a:r>
            <a:r>
              <a:rPr lang="en-US" sz="1600" b="1" i="0" dirty="0">
                <a:solidFill>
                  <a:schemeClr val="accent2"/>
                </a:solidFill>
                <a:latin typeface="Courier New" pitchFamily="49" charset="0"/>
              </a:rPr>
              <a:t> becomes a C function call.</a:t>
            </a: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 smtClean="0">
                <a:solidFill>
                  <a:srgbClr val="FF0000"/>
                </a:solidFill>
                <a:latin typeface="Courier New" pitchFamily="49" charset="0"/>
              </a:rPr>
              <a:t>cpdef</a:t>
            </a:r>
            <a:r>
              <a:rPr lang="en-US" sz="1600" b="1" i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fast_inc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num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600" b="1" i="0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600" b="1" i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offset):</a:t>
            </a: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return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num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+ </a:t>
            </a:r>
            <a:r>
              <a:rPr lang="en-US" sz="1600" b="1" i="0" dirty="0" smtClean="0">
                <a:solidFill>
                  <a:srgbClr val="000000"/>
                </a:solidFill>
                <a:latin typeface="Courier New" pitchFamily="49" charset="0"/>
              </a:rPr>
              <a:t>offset</a:t>
            </a: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i="0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smtClean="0">
                <a:solidFill>
                  <a:schemeClr val="accent2"/>
                </a:solidFill>
                <a:latin typeface="Courier New" pitchFamily="49" charset="0"/>
              </a:rPr>
              <a:t># Calls compiled version inside </a:t>
            </a:r>
            <a:r>
              <a:rPr lang="en-US" sz="1600" b="1" i="0" dirty="0" err="1" smtClean="0">
                <a:solidFill>
                  <a:schemeClr val="accent2"/>
                </a:solidFill>
                <a:latin typeface="Courier New" pitchFamily="49" charset="0"/>
              </a:rPr>
              <a:t>Cython</a:t>
            </a:r>
            <a:r>
              <a:rPr lang="en-US" sz="1600" b="1" i="0" dirty="0" smtClean="0">
                <a:solidFill>
                  <a:schemeClr val="accent2"/>
                </a:solidFill>
                <a:latin typeface="Courier New" pitchFamily="49" charset="0"/>
              </a:rPr>
              <a:t> file</a:t>
            </a:r>
            <a:endParaRPr lang="en-US" sz="1600" b="1" i="0" dirty="0">
              <a:solidFill>
                <a:schemeClr val="accent2"/>
              </a:solidFill>
              <a:latin typeface="Courier New" pitchFamily="49" charset="0"/>
            </a:endParaRP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def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inc_seq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seq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, offset):</a:t>
            </a: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result = []</a:t>
            </a: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for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val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in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seq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:</a:t>
            </a: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   res = </a:t>
            </a:r>
            <a:r>
              <a:rPr lang="en-US" sz="1600" b="1" i="0" dirty="0" err="1" smtClean="0">
                <a:solidFill>
                  <a:srgbClr val="000000"/>
                </a:solidFill>
                <a:latin typeface="Courier New" pitchFamily="49" charset="0"/>
              </a:rPr>
              <a:t>fast_inc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val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, offset)</a:t>
            </a: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  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result.append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(res)</a:t>
            </a: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return result        </a:t>
            </a:r>
          </a:p>
        </p:txBody>
      </p:sp>
      <p:sp>
        <p:nvSpPr>
          <p:cNvPr id="412681" name="Rectangle 9"/>
          <p:cNvSpPr>
            <a:spLocks noChangeArrowheads="1"/>
          </p:cNvSpPr>
          <p:nvPr/>
        </p:nvSpPr>
        <p:spPr bwMode="auto">
          <a:xfrm>
            <a:off x="228600" y="4495800"/>
            <a:ext cx="8763000" cy="366713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dirty="0">
                <a:solidFill>
                  <a:srgbClr val="FFFFFF"/>
                </a:solidFill>
                <a:cs typeface="Courier New" pitchFamily="49" charset="0"/>
              </a:rPr>
              <a:t>FAST_INC FROM PYTHON</a:t>
            </a:r>
          </a:p>
        </p:txBody>
      </p:sp>
      <p:sp>
        <p:nvSpPr>
          <p:cNvPr id="412682" name="Rectangle 10"/>
          <p:cNvSpPr>
            <a:spLocks noChangeArrowheads="1"/>
          </p:cNvSpPr>
          <p:nvPr/>
        </p:nvSpPr>
        <p:spPr bwMode="auto">
          <a:xfrm>
            <a:off x="228600" y="4800600"/>
            <a:ext cx="8534400" cy="169790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ts val="2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chemeClr val="accent2"/>
                </a:solidFill>
                <a:latin typeface="Courier New" pitchFamily="49" charset="0"/>
              </a:rPr>
              <a:t># </a:t>
            </a:r>
            <a:r>
              <a:rPr lang="en-US" sz="1600" b="1" i="0" dirty="0" err="1">
                <a:solidFill>
                  <a:schemeClr val="accent2"/>
                </a:solidFill>
                <a:latin typeface="Courier New" pitchFamily="49" charset="0"/>
              </a:rPr>
              <a:t>fast_inc</a:t>
            </a:r>
            <a:r>
              <a:rPr lang="en-US" sz="1600" b="1" i="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600" b="1" i="0" dirty="0" smtClean="0">
                <a:solidFill>
                  <a:schemeClr val="accent2"/>
                </a:solidFill>
                <a:latin typeface="Courier New" pitchFamily="49" charset="0"/>
              </a:rPr>
              <a:t>is now callable </a:t>
            </a:r>
            <a:r>
              <a:rPr lang="en-US" sz="1600" b="1" i="0" dirty="0">
                <a:solidFill>
                  <a:schemeClr val="accent2"/>
                </a:solidFill>
                <a:latin typeface="Courier New" pitchFamily="49" charset="0"/>
              </a:rPr>
              <a:t>in </a:t>
            </a:r>
            <a:r>
              <a:rPr lang="en-US" sz="1600" b="1" i="0" dirty="0" smtClean="0">
                <a:solidFill>
                  <a:schemeClr val="accent2"/>
                </a:solidFill>
                <a:latin typeface="Courier New" pitchFamily="49" charset="0"/>
              </a:rPr>
              <a:t>Python via Python wrapper</a:t>
            </a:r>
            <a:endParaRPr lang="en-US" sz="1600" b="1" i="0" dirty="0">
              <a:solidFill>
                <a:schemeClr val="accent2"/>
              </a:solidFill>
              <a:latin typeface="Courier New" pitchFamily="49" charset="0"/>
            </a:endParaRPr>
          </a:p>
          <a:p>
            <a:pPr eaLnBrk="0" hangingPunct="0">
              <a:spcBef>
                <a:spcPts val="2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&gt;&gt;&gt;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inc.fast_inc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(1,3)</a:t>
            </a:r>
          </a:p>
          <a:p>
            <a:pPr eaLnBrk="0" hangingPunct="0">
              <a:spcBef>
                <a:spcPts val="2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i="0" dirty="0" smtClean="0">
                <a:solidFill>
                  <a:srgbClr val="FF0000"/>
                </a:solidFill>
                <a:latin typeface="Courier New" pitchFamily="49" charset="0"/>
              </a:rPr>
              <a:t>4</a:t>
            </a:r>
          </a:p>
          <a:p>
            <a:pPr eaLnBrk="0" hangingPunct="0">
              <a:spcBef>
                <a:spcPts val="2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smtClean="0">
                <a:solidFill>
                  <a:schemeClr val="accent2"/>
                </a:solidFill>
                <a:latin typeface="Courier New" pitchFamily="49" charset="0"/>
              </a:rPr>
              <a:t># No speed degradation here</a:t>
            </a:r>
            <a:endParaRPr lang="en-US" sz="1600" b="1" i="0" dirty="0">
              <a:solidFill>
                <a:schemeClr val="accent2"/>
              </a:solidFill>
              <a:latin typeface="Courier New" pitchFamily="49" charset="0"/>
            </a:endParaRPr>
          </a:p>
          <a:p>
            <a:pPr eaLnBrk="0" hangingPunct="0">
              <a:spcBef>
                <a:spcPts val="2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smtClean="0">
                <a:solidFill>
                  <a:srgbClr val="000000"/>
                </a:solidFill>
                <a:latin typeface="Courier New" pitchFamily="49" charset="0"/>
              </a:rPr>
              <a:t>&gt;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&gt;&gt; </a:t>
            </a:r>
            <a:r>
              <a:rPr lang="en-US" sz="1600" b="1" i="0" dirty="0" err="1" smtClean="0">
                <a:solidFill>
                  <a:srgbClr val="000000"/>
                </a:solidFill>
                <a:latin typeface="Courier New" pitchFamily="49" charset="0"/>
              </a:rPr>
              <a:t>inc.inc_seq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(a, 3)</a:t>
            </a:r>
          </a:p>
          <a:p>
            <a:pPr eaLnBrk="0" hangingPunct="0">
              <a:spcBef>
                <a:spcPts val="2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i="0" dirty="0">
                <a:solidFill>
                  <a:srgbClr val="000000"/>
                </a:solidFill>
                <a:latin typeface="Courier New" pitchFamily="49" charset="0"/>
              </a:rPr>
              <a:t>[3,4,5,6]</a:t>
            </a:r>
          </a:p>
        </p:txBody>
      </p:sp>
    </p:spTree>
    <p:extLst>
      <p:ext uri="{BB962C8B-B14F-4D97-AF65-F5344CB8AC3E}">
        <p14:creationId xmlns:p14="http://schemas.microsoft.com/office/powerpoint/2010/main" val="9168253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7DBBE7D-079C-4F2D-A550-E27774B418B7}" type="slidenum">
              <a:rPr lang="en-US"/>
              <a:pPr/>
              <a:t>21</a:t>
            </a:fld>
            <a:endParaRPr lang="en-US"/>
          </a:p>
        </p:txBody>
      </p:sp>
      <p:sp>
        <p:nvSpPr>
          <p:cNvPr id="412673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11430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 dirty="0" err="1" smtClean="0">
                <a:latin typeface="Courier"/>
                <a:cs typeface="Courier"/>
              </a:rPr>
              <a:t>cimport</a:t>
            </a:r>
            <a:r>
              <a:rPr lang="en-US" dirty="0" err="1" smtClean="0">
                <a:latin typeface="Arial" charset="0"/>
              </a:rPr>
              <a:t>: access C stdlib functions</a:t>
            </a:r>
            <a:endParaRPr lang="en-US" dirty="0">
              <a:latin typeface="Arial" charset="0"/>
            </a:endParaRPr>
          </a:p>
        </p:txBody>
      </p:sp>
      <p:sp>
        <p:nvSpPr>
          <p:cNvPr id="412680" name="Rectangle 8"/>
          <p:cNvSpPr>
            <a:spLocks noChangeArrowheads="1"/>
          </p:cNvSpPr>
          <p:nvPr/>
        </p:nvSpPr>
        <p:spPr bwMode="auto">
          <a:xfrm>
            <a:off x="228600" y="1295400"/>
            <a:ext cx="8763000" cy="421653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 dirty="0">
                <a:solidFill>
                  <a:schemeClr val="accent2"/>
                </a:solidFill>
                <a:latin typeface="Courier New" pitchFamily="49" charset="0"/>
              </a:rPr>
              <a:t># uses Python’s sin implementation</a:t>
            </a: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 dirty="0">
                <a:solidFill>
                  <a:schemeClr val="accent2"/>
                </a:solidFill>
                <a:latin typeface="Courier New" pitchFamily="49" charset="0"/>
              </a:rPr>
              <a:t># Incurs Python overhead when calling</a:t>
            </a:r>
            <a:endParaRPr lang="en-US" sz="2000" b="1" i="0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 dirty="0">
                <a:solidFill>
                  <a:srgbClr val="000000"/>
                </a:solidFill>
                <a:latin typeface="Courier New" pitchFamily="49" charset="0"/>
              </a:rPr>
              <a:t>from math import sin as pysin </a:t>
            </a: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000" b="1" i="0" dirty="0">
              <a:solidFill>
                <a:schemeClr val="accent2"/>
              </a:solidFill>
              <a:latin typeface="Courier New" pitchFamily="49" charset="0"/>
            </a:endParaRP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 dirty="0">
                <a:solidFill>
                  <a:schemeClr val="accent2"/>
                </a:solidFill>
                <a:latin typeface="Courier New" pitchFamily="49" charset="0"/>
              </a:rPr>
              <a:t># NumPy’s sin ufunc: fast for arrays, slower for scalars</a:t>
            </a:r>
            <a:endParaRPr lang="en-US" sz="2000" b="1" i="0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 dirty="0">
                <a:solidFill>
                  <a:srgbClr val="000000"/>
                </a:solidFill>
                <a:latin typeface="Courier New" pitchFamily="49" charset="0"/>
              </a:rPr>
              <a:t>from numpy import sin as npsin </a:t>
            </a: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000" b="1" i="0" dirty="0">
              <a:solidFill>
                <a:schemeClr val="accent2"/>
              </a:solidFill>
              <a:latin typeface="Courier New" pitchFamily="49" charset="0"/>
            </a:endParaRP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 dirty="0">
                <a:solidFill>
                  <a:schemeClr val="accent2"/>
                </a:solidFill>
                <a:latin typeface="Courier New" pitchFamily="49" charset="0"/>
              </a:rPr>
              <a:t># uses C stdlib’s sin from math.h: no Python overhead</a:t>
            </a: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 dirty="0">
                <a:solidFill>
                  <a:srgbClr val="000000"/>
                </a:solidFill>
                <a:latin typeface="Courier New" pitchFamily="49" charset="0"/>
              </a:rPr>
              <a:t>from libc.math </a:t>
            </a:r>
            <a:r>
              <a:rPr lang="en-US" sz="2000" b="1" i="0" dirty="0">
                <a:solidFill>
                  <a:srgbClr val="FF0000"/>
                </a:solidFill>
                <a:latin typeface="Courier New" pitchFamily="49" charset="0"/>
              </a:rPr>
              <a:t>cimport</a:t>
            </a:r>
            <a:r>
              <a:rPr lang="en-US" sz="2000" b="1" i="0" dirty="0">
                <a:solidFill>
                  <a:srgbClr val="000000"/>
                </a:solidFill>
                <a:latin typeface="Courier New" pitchFamily="49" charset="0"/>
              </a:rPr>
              <a:t> sin </a:t>
            </a: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000" b="1" i="0" dirty="0">
              <a:solidFill>
                <a:schemeClr val="accent2"/>
              </a:solidFill>
              <a:latin typeface="Courier New" pitchFamily="49" charset="0"/>
            </a:endParaRP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 dirty="0" err="1">
                <a:solidFill>
                  <a:srgbClr val="000099"/>
                </a:solidFill>
                <a:latin typeface="Courier New" pitchFamily="49" charset="0"/>
              </a:rPr>
              <a:t># other headers are supported</a:t>
            </a:r>
            <a:endParaRPr lang="en-US" sz="2000" b="1" i="0" dirty="0">
              <a:solidFill>
                <a:schemeClr val="accent2"/>
              </a:solidFill>
              <a:latin typeface="Courier New" pitchFamily="49" charset="0"/>
            </a:endParaRP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 dirty="0" err="1">
                <a:solidFill>
                  <a:srgbClr val="000000"/>
                </a:solidFill>
                <a:latin typeface="Courier New" pitchFamily="49" charset="0"/>
              </a:rPr>
              <a:t>from libc.stdlib </a:t>
            </a:r>
            <a:r>
              <a:rPr lang="en-US" sz="2000" b="1" i="0" dirty="0" err="1">
                <a:solidFill>
                  <a:srgbClr val="FF0000"/>
                </a:solidFill>
                <a:latin typeface="Courier New" pitchFamily="49" charset="0"/>
              </a:rPr>
              <a:t>cimport</a:t>
            </a:r>
            <a:r>
              <a:rPr lang="en-US" sz="2000" b="1" i="0" dirty="0" err="1">
                <a:solidFill>
                  <a:srgbClr val="000000"/>
                </a:solidFill>
                <a:latin typeface="Courier New" pitchFamily="49" charset="0"/>
              </a:rPr>
              <a:t> malloc, free </a:t>
            </a: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000" b="1" i="0" dirty="0" err="1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 dirty="0" err="1">
                <a:solidFill>
                  <a:schemeClr val="accent2"/>
                </a:solidFill>
                <a:latin typeface="Courier New" pitchFamily="49" charset="0"/>
              </a:rPr>
              <a:t># ... more on cimport later ...</a:t>
            </a:r>
          </a:p>
        </p:txBody>
      </p:sp>
    </p:spTree>
    <p:extLst>
      <p:ext uri="{BB962C8B-B14F-4D97-AF65-F5344CB8AC3E}">
        <p14:creationId xmlns:p14="http://schemas.microsoft.com/office/powerpoint/2010/main" val="20098754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7DBBE7D-079C-4F2D-A550-E27774B418B7}" type="slidenum">
              <a:rPr lang="en-US"/>
              <a:pPr/>
              <a:t>22</a:t>
            </a:fld>
            <a:endParaRPr lang="en-US"/>
          </a:p>
        </p:txBody>
      </p:sp>
      <p:sp>
        <p:nvSpPr>
          <p:cNvPr id="412673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err="1">
                <a:latin typeface="Arial" charset="0"/>
              </a:rPr>
              <a:t>Profiling with annotations</a:t>
            </a:r>
            <a:endParaRPr lang="en-US" dirty="0">
              <a:latin typeface="Arial" charset="0"/>
            </a:endParaRPr>
          </a:p>
        </p:txBody>
      </p:sp>
      <p:sp>
        <p:nvSpPr>
          <p:cNvPr id="412677" name="Rectangle 5"/>
          <p:cNvSpPr>
            <a:spLocks noChangeArrowheads="1"/>
          </p:cNvSpPr>
          <p:nvPr/>
        </p:nvSpPr>
        <p:spPr bwMode="auto">
          <a:xfrm>
            <a:off x="228600" y="1295400"/>
            <a:ext cx="4038600" cy="369332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dirty="0">
                <a:solidFill>
                  <a:srgbClr val="FFFFFF"/>
                </a:solidFill>
                <a:cs typeface="Courier New" pitchFamily="49" charset="0"/>
              </a:rPr>
              <a:t>FIB_ORIG.PYX</a:t>
            </a:r>
            <a:r>
              <a:rPr lang="en-US" sz="1800" b="1" i="0" dirty="0" smtClean="0">
                <a:solidFill>
                  <a:srgbClr val="FFFFFF"/>
                </a:solidFill>
                <a:cs typeface="Courier New" pitchFamily="49" charset="0"/>
              </a:rPr>
              <a:t>: NO CDEFS</a:t>
            </a:r>
            <a:endParaRPr lang="en-US" sz="1800" b="1" i="0" dirty="0">
              <a:solidFill>
                <a:srgbClr val="FFFFFF"/>
              </a:solidFill>
              <a:cs typeface="Courier New" pitchFamily="49" charset="0"/>
            </a:endParaRPr>
          </a:p>
        </p:txBody>
      </p:sp>
      <p:sp>
        <p:nvSpPr>
          <p:cNvPr id="412680" name="Rectangle 8"/>
          <p:cNvSpPr>
            <a:spLocks noChangeArrowheads="1"/>
          </p:cNvSpPr>
          <p:nvPr/>
        </p:nvSpPr>
        <p:spPr bwMode="auto">
          <a:xfrm>
            <a:off x="228600" y="1676400"/>
            <a:ext cx="3429000" cy="27802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chemeClr val="tx2"/>
                </a:solidFill>
                <a:latin typeface="Courier New" pitchFamily="49" charset="0"/>
              </a:rPr>
              <a:t>def fib(n):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chemeClr val="tx2"/>
                </a:solidFill>
                <a:latin typeface="Courier New" pitchFamily="49" charset="0"/>
              </a:rPr>
              <a:t>    a,b = 1,1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chemeClr val="tx2"/>
                </a:solidFill>
                <a:latin typeface="Courier New" pitchFamily="49" charset="0"/>
              </a:rPr>
              <a:t>    for i in range(n):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chemeClr val="tx2"/>
                </a:solidFill>
                <a:latin typeface="Courier New" pitchFamily="49" charset="0"/>
              </a:rPr>
              <a:t>        a, b = a+b, a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chemeClr val="tx2"/>
                </a:solidFill>
                <a:latin typeface="Courier New" pitchFamily="49" charset="0"/>
              </a:rPr>
              <a:t>    return a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i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i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i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FF0000"/>
                </a:solidFill>
                <a:latin typeface="Courier New" pitchFamily="49" charset="0"/>
              </a:rPr>
              <a:t>$ cython –a fib_orig.pyx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chemeClr val="tx2"/>
                </a:solidFill>
                <a:latin typeface="Courier New" pitchFamily="49" charset="0"/>
              </a:rPr>
              <a:t>$ open fib_orig.html</a:t>
            </a: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 </a:t>
            </a:r>
          </a:p>
        </p:txBody>
      </p:sp>
      <p:pic>
        <p:nvPicPr>
          <p:cNvPr id="2" name="Picture 1" descr="Screen Shot 2013-06-23 at 11.01.1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752600"/>
            <a:ext cx="4457700" cy="2483988"/>
          </a:xfrm>
          <a:prstGeom prst="rect">
            <a:avLst/>
          </a:prstGeom>
        </p:spPr>
      </p:pic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419600" y="1295400"/>
            <a:ext cx="4038600" cy="369332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dirty="0">
                <a:solidFill>
                  <a:srgbClr val="FFFFFF"/>
                </a:solidFill>
                <a:cs typeface="Courier New" pitchFamily="49" charset="0"/>
              </a:rPr>
              <a:t>FIB_ORIG.HTML</a:t>
            </a:r>
            <a:endParaRPr lang="en-US" sz="1800" b="1" i="0" dirty="0">
              <a:solidFill>
                <a:srgbClr val="FFFFFF"/>
              </a:solidFill>
              <a:cs typeface="Courier New" pitchFamily="49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52400" y="3200400"/>
            <a:ext cx="4038600" cy="369332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dirty="0">
                <a:solidFill>
                  <a:srgbClr val="FFFFFF"/>
                </a:solidFill>
                <a:cs typeface="Courier New" pitchFamily="49" charset="0"/>
              </a:rPr>
              <a:t>CREATE ANNOTATED SOURCE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4419600" y="4343400"/>
            <a:ext cx="4495800" cy="93974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chemeClr val="tx2"/>
                </a:solidFill>
                <a:latin typeface="Courier New" pitchFamily="49" charset="0"/>
              </a:rPr>
              <a:t>The darker the highlighting, the more lines of C code are required for the given line of Cython code.</a:t>
            </a: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401540535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7DBBE7D-079C-4F2D-A550-E27774B418B7}" type="slidenum">
              <a:rPr lang="en-US"/>
              <a:pPr/>
              <a:t>23</a:t>
            </a:fld>
            <a:endParaRPr lang="en-US"/>
          </a:p>
        </p:txBody>
      </p:sp>
      <p:sp>
        <p:nvSpPr>
          <p:cNvPr id="412673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err="1">
                <a:latin typeface="Arial" charset="0"/>
              </a:rPr>
              <a:t>Profiling with annotations</a:t>
            </a:r>
            <a:endParaRPr lang="en-US" dirty="0">
              <a:latin typeface="Arial" charset="0"/>
            </a:endParaRPr>
          </a:p>
        </p:txBody>
      </p:sp>
      <p:pic>
        <p:nvPicPr>
          <p:cNvPr id="4" name="Picture 3" descr="Screen Shot 2013-06-23 at 11.02.5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371600"/>
            <a:ext cx="5232400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35934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7DBBE7D-079C-4F2D-A550-E27774B418B7}" type="slidenum">
              <a:rPr lang="en-US"/>
              <a:pPr/>
              <a:t>24</a:t>
            </a:fld>
            <a:endParaRPr lang="en-US"/>
          </a:p>
        </p:txBody>
      </p:sp>
      <p:sp>
        <p:nvSpPr>
          <p:cNvPr id="412673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err="1">
                <a:latin typeface="Arial" charset="0"/>
              </a:rPr>
              <a:t>Profiling with annotations</a:t>
            </a:r>
            <a:endParaRPr lang="en-US" dirty="0">
              <a:latin typeface="Arial" charset="0"/>
            </a:endParaRPr>
          </a:p>
        </p:txBody>
      </p:sp>
      <p:sp>
        <p:nvSpPr>
          <p:cNvPr id="412677" name="Rectangle 5"/>
          <p:cNvSpPr>
            <a:spLocks noChangeArrowheads="1"/>
          </p:cNvSpPr>
          <p:nvPr/>
        </p:nvSpPr>
        <p:spPr bwMode="auto">
          <a:xfrm>
            <a:off x="228600" y="1295400"/>
            <a:ext cx="4038600" cy="369332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dirty="0">
                <a:solidFill>
                  <a:srgbClr val="FFFFFF"/>
                </a:solidFill>
                <a:cs typeface="Courier New" pitchFamily="49" charset="0"/>
              </a:rPr>
              <a:t>FIB.PYX</a:t>
            </a:r>
            <a:r>
              <a:rPr lang="en-US" sz="1800" b="1" i="0" dirty="0" smtClean="0">
                <a:solidFill>
                  <a:srgbClr val="FFFFFF"/>
                </a:solidFill>
                <a:cs typeface="Courier New" pitchFamily="49" charset="0"/>
              </a:rPr>
              <a:t>: WITH CDEFS</a:t>
            </a:r>
            <a:endParaRPr lang="en-US" sz="1800" b="1" i="0" dirty="0">
              <a:solidFill>
                <a:srgbClr val="FFFFFF"/>
              </a:solidFill>
              <a:cs typeface="Courier New" pitchFamily="49" charset="0"/>
            </a:endParaRPr>
          </a:p>
        </p:txBody>
      </p:sp>
      <p:sp>
        <p:nvSpPr>
          <p:cNvPr id="412680" name="Rectangle 8"/>
          <p:cNvSpPr>
            <a:spLocks noChangeArrowheads="1"/>
          </p:cNvSpPr>
          <p:nvPr/>
        </p:nvSpPr>
        <p:spPr bwMode="auto">
          <a:xfrm>
            <a:off x="228600" y="1676400"/>
            <a:ext cx="3429000" cy="302852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def fib(</a:t>
            </a:r>
            <a:r>
              <a:rPr lang="en-US" sz="1600" b="1" i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sz="1600" b="1" i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n):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chemeClr val="accent2"/>
                </a:solidFill>
                <a:latin typeface="Courier New" pitchFamily="49" charset="0"/>
              </a:rPr>
              <a:t>    </a:t>
            </a:r>
            <a:r>
              <a:rPr lang="en-US" sz="1600" b="1" i="0">
                <a:solidFill>
                  <a:srgbClr val="FF0000"/>
                </a:solidFill>
                <a:latin typeface="Courier New" pitchFamily="49" charset="0"/>
              </a:rPr>
              <a:t>cdef int i, a, b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chemeClr val="accent2"/>
                </a:solidFill>
                <a:latin typeface="Courier New" pitchFamily="49" charset="0"/>
              </a:rPr>
              <a:t>   </a:t>
            </a: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 a,b = 1,1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    for i in range(n):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        a, b = a+b, a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    return a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i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i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i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FF0000"/>
                </a:solidFill>
                <a:latin typeface="Courier New" pitchFamily="49" charset="0"/>
              </a:rPr>
              <a:t>$ cython –a fib.pyx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chemeClr val="tx2"/>
                </a:solidFill>
                <a:latin typeface="Courier New" pitchFamily="49" charset="0"/>
              </a:rPr>
              <a:t>$ open fib.html</a:t>
            </a: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 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419600" y="1295400"/>
            <a:ext cx="4038600" cy="369332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dirty="0">
                <a:solidFill>
                  <a:srgbClr val="FFFFFF"/>
                </a:solidFill>
                <a:cs typeface="Courier New" pitchFamily="49" charset="0"/>
              </a:rPr>
              <a:t>FIB.HTML</a:t>
            </a:r>
            <a:endParaRPr lang="en-US" sz="1800" b="1" i="0" dirty="0">
              <a:solidFill>
                <a:srgbClr val="FFFFFF"/>
              </a:solidFill>
              <a:cs typeface="Courier New" pitchFamily="49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52400" y="3505200"/>
            <a:ext cx="4038600" cy="369332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dirty="0">
                <a:solidFill>
                  <a:srgbClr val="FFFFFF"/>
                </a:solidFill>
                <a:cs typeface="Courier New" pitchFamily="49" charset="0"/>
              </a:rPr>
              <a:t>CREATE ANNOTATED SOURCE</a:t>
            </a:r>
          </a:p>
        </p:txBody>
      </p:sp>
      <p:pic>
        <p:nvPicPr>
          <p:cNvPr id="3" name="Picture 2" descr="Screen Shot 2013-06-23 at 11.09.0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828800"/>
            <a:ext cx="4365234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9423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7DBBE7D-079C-4F2D-A550-E27774B418B7}" type="slidenum">
              <a:rPr lang="en-US"/>
              <a:pPr/>
              <a:t>25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200400" y="3429000"/>
            <a:ext cx="29812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0">
                <a:solidFill>
                  <a:schemeClr val="tx1"/>
                </a:solidFill>
              </a:rPr>
              <a:t>Sinc Exercise</a:t>
            </a:r>
          </a:p>
        </p:txBody>
      </p:sp>
    </p:spTree>
    <p:extLst>
      <p:ext uri="{BB962C8B-B14F-4D97-AF65-F5344CB8AC3E}">
        <p14:creationId xmlns:p14="http://schemas.microsoft.com/office/powerpoint/2010/main" val="91626717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80DDCC3-DEF2-45A7-B7A0-6DF8DF1ED7B6}" type="slidenum">
              <a:rPr lang="en-US"/>
              <a:pPr/>
              <a:t>26</a:t>
            </a:fld>
            <a:endParaRPr lang="en-US"/>
          </a:p>
        </p:txBody>
      </p:sp>
      <p:sp>
        <p:nvSpPr>
          <p:cNvPr id="399361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latin typeface="Arial" charset="0"/>
              </a:rPr>
              <a:t>Pure Python mode</a:t>
            </a:r>
            <a:endParaRPr lang="en-US">
              <a:latin typeface="Arial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228600" y="1676400"/>
            <a:ext cx="4191000" cy="17871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def fib(</a:t>
            </a:r>
            <a:r>
              <a:rPr lang="en-US" sz="1600" b="1" i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sz="1600" b="1" i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n):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chemeClr val="accent2"/>
                </a:solidFill>
                <a:latin typeface="Courier New" pitchFamily="49" charset="0"/>
              </a:rPr>
              <a:t>    </a:t>
            </a:r>
            <a:r>
              <a:rPr lang="en-US" sz="1600" b="1" i="0">
                <a:solidFill>
                  <a:srgbClr val="FF0000"/>
                </a:solidFill>
                <a:latin typeface="Courier New" pitchFamily="49" charset="0"/>
              </a:rPr>
              <a:t>cdef int i, a, b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chemeClr val="accent2"/>
                </a:solidFill>
                <a:latin typeface="Courier New" pitchFamily="49" charset="0"/>
              </a:rPr>
              <a:t>   </a:t>
            </a: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 a,b = 1,1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    for i in range(n):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        a, b = a+b, a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    return a</a:t>
            </a: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i="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8600" y="1295400"/>
            <a:ext cx="4038600" cy="369332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dirty="0">
                <a:solidFill>
                  <a:srgbClr val="FFFFFF"/>
                </a:solidFill>
                <a:cs typeface="Courier New" pitchFamily="49" charset="0"/>
              </a:rPr>
              <a:t>FIB.PYX</a:t>
            </a:r>
            <a:endParaRPr lang="en-US" sz="1800" b="1" i="0" dirty="0">
              <a:solidFill>
                <a:srgbClr val="FFFFFF"/>
              </a:solidFill>
              <a:cs typeface="Courier New" pitchFamily="49" charset="0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4648200" y="1676400"/>
            <a:ext cx="4191000" cy="302852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FF0000"/>
                </a:solidFill>
                <a:latin typeface="Courier New" pitchFamily="49" charset="0"/>
              </a:rPr>
              <a:t>import cython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i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chemeClr val="accent2"/>
                </a:solidFill>
                <a:latin typeface="Courier New" pitchFamily="49" charset="0"/>
              </a:rPr>
              <a:t># Can put all type dels here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FF0000"/>
                </a:solidFill>
                <a:latin typeface="Courier New" pitchFamily="49" charset="0"/>
              </a:rPr>
              <a:t>@cython.locals(n=cython.int)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def fib(n):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sz="1600" b="1" i="0">
                <a:solidFill>
                  <a:srgbClr val="FF0000"/>
                </a:solidFill>
                <a:latin typeface="Courier New" pitchFamily="49" charset="0"/>
              </a:rPr>
              <a:t>cython.declare(a=cython.int,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FF0000"/>
                </a:solidFill>
                <a:latin typeface="Courier New" pitchFamily="49" charset="0"/>
              </a:rPr>
              <a:t>			      b=cython.int,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FF0000"/>
                </a:solidFill>
                <a:latin typeface="Courier New" pitchFamily="49" charset="0"/>
              </a:rPr>
              <a:t>                 i=cython.int)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  a,b = 1,1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  for i in range(n):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    a, b = a+b, 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  return a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648200" y="1295400"/>
            <a:ext cx="4038600" cy="369332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dirty="0">
                <a:solidFill>
                  <a:srgbClr val="FFFFFF"/>
                </a:solidFill>
                <a:cs typeface="Courier New" pitchFamily="49" charset="0"/>
              </a:rPr>
              <a:t>FIB.PY</a:t>
            </a:r>
            <a:endParaRPr lang="en-US" sz="1800" b="1" i="0" dirty="0">
              <a:solidFill>
                <a:srgbClr val="FFFFFF"/>
              </a:solidFill>
              <a:cs typeface="Courier New" pitchFamily="49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76200" y="4953000"/>
            <a:ext cx="8839200" cy="228370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cython.address(x), cython.sizeof(x) &amp;x, sizeof(x)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i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stct = cython.struct(x=cython.int,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                     y=cython.float)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  <a:sym typeface="Wingdings"/>
              </a:rPr>
              <a:t>a = cython.declare(stct)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i="0">
              <a:solidFill>
                <a:srgbClr val="000000"/>
              </a:solidFill>
              <a:latin typeface="Courier New" pitchFamily="49" charset="0"/>
              <a:sym typeface="Wingdings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  <a:sym typeface="Wingdings"/>
              </a:rPr>
              <a:t>T = cython.typedef(cython.p_int)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  <a:sym typeface="Wingdings"/>
              </a:rPr>
              <a:t> </a:t>
            </a:r>
            <a:endParaRPr lang="en-US" sz="1600" b="1" i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i="0" dirty="0">
              <a:solidFill>
                <a:srgbClr val="00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2266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80DDCC3-DEF2-45A7-B7A0-6DF8DF1ED7B6}" type="slidenum">
              <a:rPr lang="en-US"/>
              <a:pPr/>
              <a:t>27</a:t>
            </a:fld>
            <a:endParaRPr lang="en-US"/>
          </a:p>
        </p:txBody>
      </p:sp>
      <p:sp>
        <p:nvSpPr>
          <p:cNvPr id="399361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latin typeface="Arial" charset="0"/>
              </a:rPr>
              <a:t>Cython directives</a:t>
            </a:r>
            <a:endParaRPr lang="en-US">
              <a:latin typeface="Arial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228600" y="1676400"/>
            <a:ext cx="8305800" cy="27802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chemeClr val="accent2"/>
                </a:solidFill>
                <a:latin typeface="Courier New" pitchFamily="49" charset="0"/>
              </a:rPr>
              <a:t># </a:t>
            </a:r>
            <a:r>
              <a:rPr lang="en-US" sz="1600" b="1" i="0" dirty="0" err="1">
                <a:solidFill>
                  <a:schemeClr val="accent2"/>
                </a:solidFill>
                <a:latin typeface="Courier New" pitchFamily="49" charset="0"/>
              </a:rPr>
              <a:t>cdef</a:t>
            </a:r>
            <a:r>
              <a:rPr lang="en-US" sz="1600" b="1" i="0" dirty="0">
                <a:solidFill>
                  <a:schemeClr val="accent2"/>
                </a:solidFill>
                <a:latin typeface="Courier New" pitchFamily="49" charset="0"/>
              </a:rPr>
              <a:t> becomes a C function call.</a:t>
            </a: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 smtClean="0">
                <a:solidFill>
                  <a:srgbClr val="FF0000"/>
                </a:solidFill>
                <a:latin typeface="Courier New" pitchFamily="49" charset="0"/>
              </a:rPr>
              <a:t>cpdef</a:t>
            </a:r>
            <a:r>
              <a:rPr lang="en-US" sz="1600" b="1" i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fast_inc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num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600" b="1" i="0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600" b="1" i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offset):</a:t>
            </a: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return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num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+ </a:t>
            </a:r>
            <a:r>
              <a:rPr lang="en-US" sz="1600" b="1" i="0" dirty="0" smtClean="0">
                <a:solidFill>
                  <a:srgbClr val="000000"/>
                </a:solidFill>
                <a:latin typeface="Courier New" pitchFamily="49" charset="0"/>
              </a:rPr>
              <a:t>offset</a:t>
            </a: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i="0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smtClean="0">
                <a:solidFill>
                  <a:schemeClr val="accent2"/>
                </a:solidFill>
                <a:latin typeface="Courier New" pitchFamily="49" charset="0"/>
              </a:rPr>
              <a:t># Calls compiled version inside </a:t>
            </a:r>
            <a:r>
              <a:rPr lang="en-US" sz="1600" b="1" i="0" dirty="0" err="1" smtClean="0">
                <a:solidFill>
                  <a:schemeClr val="accent2"/>
                </a:solidFill>
                <a:latin typeface="Courier New" pitchFamily="49" charset="0"/>
              </a:rPr>
              <a:t>Cython</a:t>
            </a:r>
            <a:r>
              <a:rPr lang="en-US" sz="1600" b="1" i="0" dirty="0" smtClean="0">
                <a:solidFill>
                  <a:schemeClr val="accent2"/>
                </a:solidFill>
                <a:latin typeface="Courier New" pitchFamily="49" charset="0"/>
              </a:rPr>
              <a:t> file</a:t>
            </a:r>
            <a:endParaRPr lang="en-US" sz="1600" b="1" i="0" dirty="0">
              <a:solidFill>
                <a:schemeClr val="accent2"/>
              </a:solidFill>
              <a:latin typeface="Courier New" pitchFamily="49" charset="0"/>
            </a:endParaRP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def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inc_seq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seq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, offset):</a:t>
            </a: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result = []</a:t>
            </a: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for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val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in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seq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:</a:t>
            </a: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   res = </a:t>
            </a:r>
            <a:r>
              <a:rPr lang="en-US" sz="1600" b="1" i="0" dirty="0" err="1" smtClean="0">
                <a:solidFill>
                  <a:srgbClr val="000000"/>
                </a:solidFill>
                <a:latin typeface="Courier New" pitchFamily="49" charset="0"/>
              </a:rPr>
              <a:t>fast_inc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val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, offset)</a:t>
            </a: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  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result.append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(res)</a:t>
            </a: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return result        </a:t>
            </a:r>
          </a:p>
        </p:txBody>
      </p:sp>
    </p:spTree>
    <p:extLst>
      <p:ext uri="{BB962C8B-B14F-4D97-AF65-F5344CB8AC3E}">
        <p14:creationId xmlns:p14="http://schemas.microsoft.com/office/powerpoint/2010/main" val="267440194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6A49898-32C4-4E64-ACAE-F5C518DFFB8C}" type="slidenum">
              <a:rPr lang="en-US"/>
              <a:pPr/>
              <a:t>28</a:t>
            </a:fld>
            <a:endParaRPr lang="en-US"/>
          </a:p>
        </p:txBody>
      </p:sp>
      <p:sp>
        <p:nvSpPr>
          <p:cNvPr id="413697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772400" cy="866775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latin typeface="Arial" charset="0"/>
              </a:rPr>
              <a:t>Wrapping external C functions</a:t>
            </a:r>
            <a:endParaRPr lang="en-US">
              <a:latin typeface="Arial" charset="0"/>
            </a:endParaRPr>
          </a:p>
        </p:txBody>
      </p:sp>
      <p:sp>
        <p:nvSpPr>
          <p:cNvPr id="413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47663" y="1739900"/>
            <a:ext cx="8426450" cy="2692400"/>
          </a:xfrm>
          <a:ln/>
        </p:spPr>
        <p:txBody>
          <a:bodyPr/>
          <a:lstStyle/>
          <a:p>
            <a:pPr>
              <a:lnSpc>
                <a:spcPct val="90000"/>
              </a:lnSpc>
              <a:spcBef>
                <a:spcPts val="4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# </a:t>
            </a:r>
            <a:r>
              <a:rPr lang="en-US" sz="1600" b="1" dirty="0" err="1" smtClean="0">
                <a:solidFill>
                  <a:schemeClr val="accent2"/>
                </a:solidFill>
                <a:latin typeface="Courier New" pitchFamily="49" charset="0"/>
              </a:rPr>
              <a:t>len_extern.pyx</a:t>
            </a:r>
            <a:endParaRPr lang="en-US" sz="1600" b="1" dirty="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4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# First, "include" the header file you need.</a:t>
            </a: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>
              <a:lnSpc>
                <a:spcPct val="90000"/>
              </a:lnSpc>
              <a:spcBef>
                <a:spcPts val="4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cdef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 extern from "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string.h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":</a:t>
            </a:r>
          </a:p>
          <a:p>
            <a:pPr>
              <a:lnSpc>
                <a:spcPct val="90000"/>
              </a:lnSpc>
              <a:spcBef>
                <a:spcPts val="4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    # Describe the interface for the functions used.</a:t>
            </a:r>
          </a:p>
          <a:p>
            <a:pPr>
              <a:lnSpc>
                <a:spcPct val="90000"/>
              </a:lnSpc>
              <a:spcBef>
                <a:spcPts val="4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 b="1" dirty="0" err="1">
                <a:latin typeface="Courier New" pitchFamily="49" charset="0"/>
              </a:rPr>
              <a:t>	 int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strlen</a:t>
            </a:r>
            <a:r>
              <a:rPr lang="en-US" sz="1600" b="1" dirty="0">
                <a:latin typeface="Courier New" pitchFamily="49" charset="0"/>
              </a:rPr>
              <a:t>(char *c)</a:t>
            </a:r>
          </a:p>
          <a:p>
            <a:pPr>
              <a:lnSpc>
                <a:spcPct val="90000"/>
              </a:lnSpc>
              <a:spcBef>
                <a:spcPts val="4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4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 b="1" dirty="0" err="1">
                <a:latin typeface="Courier New" pitchFamily="49" charset="0"/>
              </a:rPr>
              <a:t>def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get_len</a:t>
            </a:r>
            <a:r>
              <a:rPr lang="en-US" sz="1600" b="1" dirty="0">
                <a:latin typeface="Courier New" pitchFamily="49" charset="0"/>
              </a:rPr>
              <a:t>(char *message):</a:t>
            </a:r>
          </a:p>
          <a:p>
            <a:pPr>
              <a:lnSpc>
                <a:spcPct val="90000"/>
              </a:lnSpc>
              <a:spcBef>
                <a:spcPts val="4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    # 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</a:rPr>
              <a:t>strlen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 can now be used from </a:t>
            </a:r>
            <a:r>
              <a:rPr lang="en-US" sz="1600" b="1" dirty="0" err="1" smtClean="0">
                <a:solidFill>
                  <a:schemeClr val="accent2"/>
                </a:solidFill>
                <a:latin typeface="Courier New" pitchFamily="49" charset="0"/>
              </a:rPr>
              <a:t>Cython</a:t>
            </a:r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code (but not Python)…</a:t>
            </a:r>
          </a:p>
          <a:p>
            <a:pPr>
              <a:lnSpc>
                <a:spcPct val="90000"/>
              </a:lnSpc>
              <a:spcBef>
                <a:spcPts val="4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 b="1" dirty="0">
                <a:latin typeface="Courier New" pitchFamily="49" charset="0"/>
              </a:rPr>
              <a:t>    return </a:t>
            </a:r>
            <a:r>
              <a:rPr lang="en-US" sz="1600" b="1" dirty="0" err="1">
                <a:latin typeface="Courier New" pitchFamily="49" charset="0"/>
              </a:rPr>
              <a:t>strlen</a:t>
            </a:r>
            <a:r>
              <a:rPr lang="en-US" sz="1600" b="1" dirty="0">
                <a:latin typeface="Courier New" pitchFamily="49" charset="0"/>
              </a:rPr>
              <a:t>(message)</a:t>
            </a:r>
          </a:p>
        </p:txBody>
      </p:sp>
      <p:sp>
        <p:nvSpPr>
          <p:cNvPr id="413699" name="Rectangle 3"/>
          <p:cNvSpPr>
            <a:spLocks noChangeArrowheads="1"/>
          </p:cNvSpPr>
          <p:nvPr/>
        </p:nvSpPr>
        <p:spPr bwMode="auto">
          <a:xfrm>
            <a:off x="301625" y="1338263"/>
            <a:ext cx="8524875" cy="396875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EXTERNAL C FUNCTIONS</a:t>
            </a:r>
          </a:p>
        </p:txBody>
      </p:sp>
      <p:sp>
        <p:nvSpPr>
          <p:cNvPr id="413700" name="Rectangle 4"/>
          <p:cNvSpPr>
            <a:spLocks noChangeArrowheads="1"/>
          </p:cNvSpPr>
          <p:nvPr/>
        </p:nvSpPr>
        <p:spPr bwMode="auto">
          <a:xfrm>
            <a:off x="381000" y="4914900"/>
            <a:ext cx="8388350" cy="1087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&gt;&gt;&gt; import </a:t>
            </a:r>
            <a:r>
              <a:rPr lang="en-US" sz="1600" b="1" i="0" dirty="0" err="1" smtClean="0">
                <a:solidFill>
                  <a:srgbClr val="000000"/>
                </a:solidFill>
                <a:latin typeface="Courier New" pitchFamily="49" charset="0"/>
              </a:rPr>
              <a:t>len_extern</a:t>
            </a:r>
            <a:endParaRPr lang="en-US" sz="1600" b="1" i="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&gt;&gt;&gt; </a:t>
            </a:r>
            <a:r>
              <a:rPr lang="en-US" sz="1600" b="1" i="0" dirty="0" err="1" smtClean="0">
                <a:solidFill>
                  <a:srgbClr val="000000"/>
                </a:solidFill>
                <a:latin typeface="Courier New" pitchFamily="49" charset="0"/>
              </a:rPr>
              <a:t>len_extern.strlen</a:t>
            </a:r>
            <a:endParaRPr lang="en-US" sz="1600" b="1" i="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i="0" dirty="0" err="1">
                <a:solidFill>
                  <a:srgbClr val="FF0000"/>
                </a:solidFill>
                <a:latin typeface="Courier New" pitchFamily="49" charset="0"/>
              </a:rPr>
              <a:t>Traceback</a:t>
            </a:r>
            <a:r>
              <a:rPr lang="en-US" sz="1600" i="0" dirty="0">
                <a:solidFill>
                  <a:srgbClr val="FF0000"/>
                </a:solidFill>
                <a:latin typeface="Courier New" pitchFamily="49" charset="0"/>
              </a:rPr>
              <a:t> (most recent call last):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i="0" dirty="0" err="1">
                <a:solidFill>
                  <a:srgbClr val="FF0000"/>
                </a:solidFill>
                <a:latin typeface="Courier New" pitchFamily="49" charset="0"/>
              </a:rPr>
              <a:t>AttributeError</a:t>
            </a:r>
            <a:r>
              <a:rPr lang="en-US" sz="1600" i="0" dirty="0">
                <a:solidFill>
                  <a:srgbClr val="FF0000"/>
                </a:solidFill>
                <a:latin typeface="Courier New" pitchFamily="49" charset="0"/>
              </a:rPr>
              <a:t>: 'module' object has no attribute '</a:t>
            </a:r>
            <a:r>
              <a:rPr lang="en-US" sz="1600" i="0" dirty="0" err="1">
                <a:solidFill>
                  <a:srgbClr val="FF0000"/>
                </a:solidFill>
                <a:latin typeface="Courier New" pitchFamily="49" charset="0"/>
              </a:rPr>
              <a:t>strlen</a:t>
            </a:r>
            <a:r>
              <a:rPr lang="en-US" sz="1600" i="0" dirty="0">
                <a:solidFill>
                  <a:srgbClr val="FF0000"/>
                </a:solidFill>
                <a:latin typeface="Courier New" pitchFamily="49" charset="0"/>
              </a:rPr>
              <a:t>'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&gt;&gt;&gt; </a:t>
            </a:r>
            <a:r>
              <a:rPr lang="en-US" sz="1600" b="1" i="0" dirty="0" err="1" smtClean="0">
                <a:solidFill>
                  <a:srgbClr val="000000"/>
                </a:solidFill>
                <a:latin typeface="Courier New" pitchFamily="49" charset="0"/>
              </a:rPr>
              <a:t>len_extern.get_len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("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woohoo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!")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i="0" dirty="0">
                <a:solidFill>
                  <a:srgbClr val="000000"/>
                </a:solidFill>
                <a:latin typeface="Courier New" pitchFamily="49" charset="0"/>
              </a:rPr>
              <a:t>7</a:t>
            </a:r>
          </a:p>
        </p:txBody>
      </p:sp>
      <p:sp>
        <p:nvSpPr>
          <p:cNvPr id="413701" name="Rectangle 5"/>
          <p:cNvSpPr>
            <a:spLocks noChangeArrowheads="1"/>
          </p:cNvSpPr>
          <p:nvPr/>
        </p:nvSpPr>
        <p:spPr bwMode="auto">
          <a:xfrm>
            <a:off x="334963" y="4514850"/>
            <a:ext cx="8524875" cy="396875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CALL FROM PYTHON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1B50E6E-094F-4452-9843-6DCFD5F946FF}" type="slidenum">
              <a:rPr lang="en-US"/>
              <a:pPr/>
              <a:t>29</a:t>
            </a:fld>
            <a:endParaRPr lang="en-US"/>
          </a:p>
        </p:txBody>
      </p:sp>
      <p:sp>
        <p:nvSpPr>
          <p:cNvPr id="414721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276225"/>
            <a:ext cx="7772400" cy="866775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latin typeface="Arial" charset="0"/>
              </a:rPr>
              <a:t>Wrapping external C structures</a:t>
            </a:r>
          </a:p>
        </p:txBody>
      </p:sp>
      <p:sp>
        <p:nvSpPr>
          <p:cNvPr id="414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2425" y="1603375"/>
            <a:ext cx="8426450" cy="4338637"/>
          </a:xfrm>
          <a:ln/>
        </p:spPr>
        <p:txBody>
          <a:bodyPr/>
          <a:lstStyle/>
          <a:p>
            <a:pPr>
              <a:lnSpc>
                <a:spcPct val="80000"/>
              </a:lnSpc>
              <a:spcBef>
                <a:spcPts val="3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400" b="1" dirty="0" err="1">
                <a:latin typeface="Courier New" pitchFamily="49" charset="0"/>
              </a:rPr>
              <a:t>cdef</a:t>
            </a:r>
            <a:r>
              <a:rPr lang="en-US" sz="1400" b="1" dirty="0">
                <a:latin typeface="Courier New" pitchFamily="49" charset="0"/>
              </a:rPr>
              <a:t> extern from "</a:t>
            </a:r>
            <a:r>
              <a:rPr lang="en-US" sz="1400" b="1" dirty="0" err="1">
                <a:latin typeface="Courier New" pitchFamily="49" charset="0"/>
              </a:rPr>
              <a:t>time.h</a:t>
            </a:r>
            <a:r>
              <a:rPr lang="en-US" sz="1400" b="1" dirty="0">
                <a:latin typeface="Courier New" pitchFamily="49" charset="0"/>
              </a:rPr>
              <a:t>":</a:t>
            </a:r>
          </a:p>
          <a:p>
            <a:pPr>
              <a:lnSpc>
                <a:spcPct val="80000"/>
              </a:lnSpc>
              <a:spcBef>
                <a:spcPts val="3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</a:rPr>
              <a:t>    # Declare only what is used from `tm` structure.</a:t>
            </a:r>
          </a:p>
          <a:p>
            <a:pPr>
              <a:lnSpc>
                <a:spcPct val="80000"/>
              </a:lnSpc>
              <a:spcBef>
                <a:spcPts val="3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400" b="1" dirty="0">
                <a:latin typeface="Courier New" pitchFamily="49" charset="0"/>
              </a:rPr>
              <a:t>   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struct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 tm:</a:t>
            </a:r>
          </a:p>
          <a:p>
            <a:pPr>
              <a:lnSpc>
                <a:spcPct val="80000"/>
              </a:lnSpc>
              <a:spcBef>
                <a:spcPts val="3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400" b="1" dirty="0">
                <a:latin typeface="Courier New" pitchFamily="49" charset="0"/>
              </a:rPr>
              <a:t>        </a:t>
            </a: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tm_mday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</a:rPr>
              <a:t># Day of the month: 1-31 </a:t>
            </a:r>
          </a:p>
          <a:p>
            <a:pPr>
              <a:lnSpc>
                <a:spcPct val="80000"/>
              </a:lnSpc>
              <a:spcBef>
                <a:spcPts val="3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400" b="1" dirty="0">
                <a:latin typeface="Courier New" pitchFamily="49" charset="0"/>
              </a:rPr>
              <a:t>        </a:t>
            </a: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tm_mon</a:t>
            </a:r>
            <a:r>
              <a:rPr lang="en-US" sz="1400" b="1" dirty="0">
                <a:latin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</a:rPr>
              <a:t># Months *since*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</a:rPr>
              <a:t>january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</a:rPr>
              <a:t>: 0-11</a:t>
            </a:r>
            <a:endParaRPr lang="en-US" sz="14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3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400" b="1" dirty="0">
                <a:latin typeface="Courier New" pitchFamily="49" charset="0"/>
              </a:rPr>
              <a:t>        </a:t>
            </a: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tm_year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</a:rPr>
              <a:t># Years since 1900</a:t>
            </a:r>
            <a:r>
              <a:rPr lang="en-US" sz="1400" b="1" dirty="0">
                <a:latin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spcBef>
                <a:spcPts val="3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400" b="1" dirty="0">
                <a:latin typeface="Courier New" pitchFamily="49" charset="0"/>
              </a:rPr>
              <a:t>        </a:t>
            </a:r>
          </a:p>
          <a:p>
            <a:pPr>
              <a:lnSpc>
                <a:spcPct val="80000"/>
              </a:lnSpc>
              <a:spcBef>
                <a:spcPts val="3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400" b="1" dirty="0">
                <a:latin typeface="Courier New" pitchFamily="49" charset="0"/>
              </a:rPr>
              <a:t>   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ctypedef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 long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time_t</a:t>
            </a:r>
            <a:endParaRPr lang="en-US" sz="14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3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400" b="1" dirty="0">
                <a:latin typeface="Courier New" pitchFamily="49" charset="0"/>
              </a:rPr>
              <a:t>    tm* </a:t>
            </a:r>
            <a:r>
              <a:rPr lang="en-US" sz="1400" b="1" dirty="0" err="1">
                <a:latin typeface="Courier New" pitchFamily="49" charset="0"/>
              </a:rPr>
              <a:t>localtime</a:t>
            </a:r>
            <a:r>
              <a:rPr lang="en-US" sz="1400" b="1" dirty="0">
                <a:latin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</a:rPr>
              <a:t>time_t</a:t>
            </a:r>
            <a:r>
              <a:rPr lang="en-US" sz="1400" b="1" dirty="0">
                <a:latin typeface="Courier New" pitchFamily="49" charset="0"/>
              </a:rPr>
              <a:t> *timer)</a:t>
            </a:r>
          </a:p>
          <a:p>
            <a:pPr>
              <a:lnSpc>
                <a:spcPct val="80000"/>
              </a:lnSpc>
              <a:spcBef>
                <a:spcPts val="3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400" b="1" dirty="0">
                <a:latin typeface="Courier New" pitchFamily="49" charset="0"/>
              </a:rPr>
              <a:t>    </a:t>
            </a:r>
            <a:r>
              <a:rPr lang="en-US" sz="1400" b="1" dirty="0" err="1">
                <a:latin typeface="Courier New" pitchFamily="49" charset="0"/>
              </a:rPr>
              <a:t>time_t</a:t>
            </a:r>
            <a:r>
              <a:rPr lang="en-US" sz="1400" b="1" dirty="0">
                <a:latin typeface="Courier New" pitchFamily="49" charset="0"/>
              </a:rPr>
              <a:t> time(</a:t>
            </a:r>
            <a:r>
              <a:rPr lang="en-US" sz="1400" b="1" dirty="0" err="1">
                <a:latin typeface="Courier New" pitchFamily="49" charset="0"/>
              </a:rPr>
              <a:t>time_t</a:t>
            </a:r>
            <a:r>
              <a:rPr lang="en-US" sz="1400" b="1" dirty="0">
                <a:latin typeface="Courier New" pitchFamily="49" charset="0"/>
              </a:rPr>
              <a:t> *</a:t>
            </a:r>
            <a:r>
              <a:rPr lang="en-US" sz="1400" b="1" dirty="0" err="1">
                <a:latin typeface="Courier New" pitchFamily="49" charset="0"/>
              </a:rPr>
              <a:t>tloc</a:t>
            </a:r>
            <a:r>
              <a:rPr lang="en-US" sz="14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ts val="3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400" b="1" dirty="0">
                <a:latin typeface="Courier New" pitchFamily="49" charset="0"/>
              </a:rPr>
              <a:t>    </a:t>
            </a:r>
          </a:p>
          <a:p>
            <a:pPr>
              <a:lnSpc>
                <a:spcPct val="80000"/>
              </a:lnSpc>
              <a:spcBef>
                <a:spcPts val="3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400" b="1" dirty="0" err="1">
                <a:latin typeface="Courier New" pitchFamily="49" charset="0"/>
              </a:rPr>
              <a:t>def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get_date</a:t>
            </a:r>
            <a:r>
              <a:rPr lang="en-US" sz="1400" b="1" dirty="0">
                <a:latin typeface="Courier New" pitchFamily="49" charset="0"/>
              </a:rPr>
              <a:t>():</a:t>
            </a:r>
          </a:p>
          <a:p>
            <a:pPr>
              <a:lnSpc>
                <a:spcPct val="80000"/>
              </a:lnSpc>
              <a:spcBef>
                <a:spcPts val="3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400" b="1" dirty="0">
                <a:latin typeface="Courier New" pitchFamily="49" charset="0"/>
              </a:rPr>
              <a:t>    </a:t>
            </a:r>
            <a:r>
              <a:rPr lang="en-US" sz="1400" b="1" dirty="0" smtClean="0">
                <a:solidFill>
                  <a:srgbClr val="00008A"/>
                </a:solidFill>
                <a:latin typeface="Courier New" pitchFamily="49" charset="0"/>
              </a:rPr>
              <a:t>""" </a:t>
            </a:r>
            <a:r>
              <a:rPr lang="en-US" sz="1400" b="1" dirty="0">
                <a:solidFill>
                  <a:srgbClr val="00008A"/>
                </a:solidFill>
                <a:latin typeface="Courier New" pitchFamily="49" charset="0"/>
              </a:rPr>
              <a:t>Return a tuple with the current day, month, and year</a:t>
            </a:r>
            <a:r>
              <a:rPr lang="en-US" sz="1400" b="1" dirty="0" smtClean="0">
                <a:solidFill>
                  <a:srgbClr val="00008A"/>
                </a:solidFill>
                <a:latin typeface="Courier New" pitchFamily="49" charset="0"/>
              </a:rPr>
              <a:t>."""</a:t>
            </a:r>
            <a:endParaRPr lang="en-US" sz="1400" b="1" dirty="0">
              <a:solidFill>
                <a:srgbClr val="00008A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3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400" b="1" dirty="0">
                <a:latin typeface="Courier New" pitchFamily="49" charset="0"/>
              </a:rPr>
              <a:t>    </a:t>
            </a:r>
            <a:r>
              <a:rPr lang="en-US" sz="1400" b="1" dirty="0" err="1">
                <a:latin typeface="Courier New" pitchFamily="49" charset="0"/>
              </a:rPr>
              <a:t>cdef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time_t</a:t>
            </a:r>
            <a:r>
              <a:rPr lang="en-US" sz="1400" b="1" dirty="0">
                <a:latin typeface="Courier New" pitchFamily="49" charset="0"/>
              </a:rPr>
              <a:t> t</a:t>
            </a:r>
          </a:p>
          <a:p>
            <a:pPr>
              <a:lnSpc>
                <a:spcPct val="80000"/>
              </a:lnSpc>
              <a:spcBef>
                <a:spcPts val="3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400" b="1" dirty="0">
                <a:latin typeface="Courier New" pitchFamily="49" charset="0"/>
              </a:rPr>
              <a:t>    </a:t>
            </a:r>
            <a:r>
              <a:rPr lang="en-US" sz="1400" b="1" dirty="0" err="1">
                <a:latin typeface="Courier New" pitchFamily="49" charset="0"/>
              </a:rPr>
              <a:t>cdef</a:t>
            </a:r>
            <a:r>
              <a:rPr lang="en-US" sz="1400" b="1" dirty="0">
                <a:latin typeface="Courier New" pitchFamily="49" charset="0"/>
              </a:rPr>
              <a:t> tm* </a:t>
            </a:r>
            <a:r>
              <a:rPr lang="en-US" sz="1400" b="1" dirty="0" err="1">
                <a:latin typeface="Courier New" pitchFamily="49" charset="0"/>
              </a:rPr>
              <a:t>ts</a:t>
            </a:r>
            <a:endParaRPr lang="en-US" sz="14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3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400" b="1" dirty="0">
                <a:latin typeface="Courier New" pitchFamily="49" charset="0"/>
              </a:rPr>
              <a:t>    t = time(NULL)</a:t>
            </a:r>
          </a:p>
          <a:p>
            <a:pPr>
              <a:lnSpc>
                <a:spcPct val="80000"/>
              </a:lnSpc>
              <a:spcBef>
                <a:spcPts val="3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400" b="1" dirty="0">
                <a:latin typeface="Courier New" pitchFamily="49" charset="0"/>
              </a:rPr>
              <a:t>    </a:t>
            </a:r>
            <a:r>
              <a:rPr lang="en-US" sz="1400" b="1" dirty="0" err="1">
                <a:latin typeface="Courier New" pitchFamily="49" charset="0"/>
              </a:rPr>
              <a:t>ts</a:t>
            </a:r>
            <a:r>
              <a:rPr lang="en-US" sz="1400" b="1" dirty="0">
                <a:latin typeface="Courier New" pitchFamily="49" charset="0"/>
              </a:rPr>
              <a:t> = </a:t>
            </a:r>
            <a:r>
              <a:rPr lang="en-US" sz="1400" b="1" dirty="0" err="1">
                <a:latin typeface="Courier New" pitchFamily="49" charset="0"/>
              </a:rPr>
              <a:t>localtime</a:t>
            </a:r>
            <a:r>
              <a:rPr lang="en-US" sz="1400" b="1" dirty="0">
                <a:latin typeface="Courier New" pitchFamily="49" charset="0"/>
              </a:rPr>
              <a:t>(&amp;t)    </a:t>
            </a:r>
          </a:p>
          <a:p>
            <a:pPr>
              <a:lnSpc>
                <a:spcPct val="80000"/>
              </a:lnSpc>
              <a:spcBef>
                <a:spcPts val="3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400" b="1" dirty="0">
                <a:latin typeface="Courier New" pitchFamily="49" charset="0"/>
              </a:rPr>
              <a:t>    return </a:t>
            </a:r>
            <a:r>
              <a:rPr lang="en-US" sz="1400" b="1" dirty="0" err="1">
                <a:latin typeface="Courier New" pitchFamily="49" charset="0"/>
              </a:rPr>
              <a:t>ts.tm_mday</a:t>
            </a:r>
            <a:r>
              <a:rPr lang="en-US" sz="1400" b="1" dirty="0">
                <a:latin typeface="Courier New" pitchFamily="49" charset="0"/>
              </a:rPr>
              <a:t>, </a:t>
            </a:r>
            <a:r>
              <a:rPr lang="en-US" sz="1400" b="1" dirty="0" err="1" smtClean="0">
                <a:latin typeface="Courier New" pitchFamily="49" charset="0"/>
              </a:rPr>
              <a:t>ts.tm_mon</a:t>
            </a:r>
            <a:r>
              <a:rPr lang="en-US" sz="1400" b="1" dirty="0" smtClean="0">
                <a:latin typeface="Courier New" pitchFamily="49" charset="0"/>
              </a:rPr>
              <a:t> + 1</a:t>
            </a:r>
            <a:r>
              <a:rPr lang="en-US" sz="1400" b="1" dirty="0">
                <a:latin typeface="Courier New" pitchFamily="49" charset="0"/>
              </a:rPr>
              <a:t>, </a:t>
            </a:r>
            <a:r>
              <a:rPr lang="en-US" sz="1400" b="1" dirty="0" err="1" smtClean="0">
                <a:latin typeface="Courier New" pitchFamily="49" charset="0"/>
              </a:rPr>
              <a:t>ts.tm_year</a:t>
            </a:r>
            <a:endParaRPr lang="en-US" sz="14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3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1400" b="1" dirty="0">
              <a:latin typeface="Courier New" pitchFamily="49" charset="0"/>
            </a:endParaRPr>
          </a:p>
        </p:txBody>
      </p:sp>
      <p:sp>
        <p:nvSpPr>
          <p:cNvPr id="414723" name="Rectangle 3"/>
          <p:cNvSpPr>
            <a:spLocks noChangeArrowheads="1"/>
          </p:cNvSpPr>
          <p:nvPr/>
        </p:nvSpPr>
        <p:spPr bwMode="auto">
          <a:xfrm>
            <a:off x="314325" y="1193800"/>
            <a:ext cx="8524875" cy="396875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TIME_EXTERN.PYX</a:t>
            </a:r>
          </a:p>
        </p:txBody>
      </p:sp>
      <p:sp>
        <p:nvSpPr>
          <p:cNvPr id="414724" name="Rectangle 4"/>
          <p:cNvSpPr>
            <a:spLocks noChangeArrowheads="1"/>
          </p:cNvSpPr>
          <p:nvPr/>
        </p:nvSpPr>
        <p:spPr bwMode="auto">
          <a:xfrm>
            <a:off x="284163" y="6281738"/>
            <a:ext cx="8426450" cy="5762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ts val="3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 dirty="0">
                <a:solidFill>
                  <a:srgbClr val="000000"/>
                </a:solidFill>
                <a:latin typeface="Courier New" pitchFamily="49" charset="0"/>
              </a:rPr>
              <a:t>&gt;&gt;&gt; </a:t>
            </a:r>
            <a:r>
              <a:rPr lang="en-US" sz="1400" b="1" i="0" dirty="0" err="1">
                <a:solidFill>
                  <a:srgbClr val="000000"/>
                </a:solidFill>
                <a:latin typeface="Courier New" pitchFamily="49" charset="0"/>
              </a:rPr>
              <a:t>extern_time.get_date</a:t>
            </a:r>
            <a:r>
              <a:rPr lang="en-US" sz="1400" b="1" i="0" dirty="0">
                <a:solidFill>
                  <a:srgbClr val="000000"/>
                </a:solidFill>
                <a:latin typeface="Courier New" pitchFamily="49" charset="0"/>
              </a:rPr>
              <a:t>()</a:t>
            </a:r>
          </a:p>
          <a:p>
            <a:pPr>
              <a:lnSpc>
                <a:spcPct val="80000"/>
              </a:lnSpc>
              <a:spcBef>
                <a:spcPts val="3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i="0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1400" i="0" dirty="0">
                <a:solidFill>
                  <a:srgbClr val="000000"/>
                </a:solidFill>
                <a:latin typeface="Courier New" pitchFamily="49" charset="0"/>
              </a:rPr>
              <a:t>8</a:t>
            </a:r>
            <a:r>
              <a:rPr lang="en-US" sz="1400" i="0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400" i="0" dirty="0">
                <a:solidFill>
                  <a:srgbClr val="000000"/>
                </a:solidFill>
                <a:latin typeface="Courier New" pitchFamily="49" charset="0"/>
              </a:rPr>
              <a:t>4</a:t>
            </a:r>
            <a:r>
              <a:rPr lang="en-US" sz="1400" i="0" dirty="0" smtClean="0">
                <a:solidFill>
                  <a:srgbClr val="000000"/>
                </a:solidFill>
                <a:latin typeface="Courier New" pitchFamily="49" charset="0"/>
              </a:rPr>
              <a:t>, 2011)</a:t>
            </a:r>
            <a:endParaRPr lang="en-US" sz="1400" i="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14725" name="Rectangle 5"/>
          <p:cNvSpPr>
            <a:spLocks noChangeArrowheads="1"/>
          </p:cNvSpPr>
          <p:nvPr/>
        </p:nvSpPr>
        <p:spPr bwMode="auto">
          <a:xfrm>
            <a:off x="258763" y="5862409"/>
            <a:ext cx="8524875" cy="396875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CALLING FROM PYTHON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E2ADACE-2F87-49EC-8B78-0955AF242884}" type="slidenum">
              <a:rPr lang="en-US"/>
              <a:pPr/>
              <a:t>3</a:t>
            </a:fld>
            <a:endParaRPr lang="en-US"/>
          </a:p>
        </p:txBody>
      </p:sp>
      <p:sp>
        <p:nvSpPr>
          <p:cNvPr id="409601" name="Rectangle 1"/>
          <p:cNvSpPr>
            <a:spLocks noGrp="1" noChangeArrowheads="1"/>
          </p:cNvSpPr>
          <p:nvPr>
            <p:ph type="title"/>
          </p:nvPr>
        </p:nvSpPr>
        <p:spPr>
          <a:xfrm>
            <a:off x="152400" y="198438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latin typeface="Arial" charset="0"/>
              </a:rPr>
              <a:t>Cython by example</a:t>
            </a:r>
          </a:p>
        </p:txBody>
      </p:sp>
      <p:sp>
        <p:nvSpPr>
          <p:cNvPr id="409606" name="Rectangle 6"/>
          <p:cNvSpPr>
            <a:spLocks noChangeArrowheads="1"/>
          </p:cNvSpPr>
          <p:nvPr/>
        </p:nvSpPr>
        <p:spPr bwMode="auto">
          <a:xfrm>
            <a:off x="304800" y="1295400"/>
            <a:ext cx="4230687" cy="400110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PYTHON                                 </a:t>
            </a:r>
          </a:p>
        </p:txBody>
      </p:sp>
      <p:sp>
        <p:nvSpPr>
          <p:cNvPr id="409607" name="Rectangle 7"/>
          <p:cNvSpPr>
            <a:spLocks noChangeArrowheads="1"/>
          </p:cNvSpPr>
          <p:nvPr/>
        </p:nvSpPr>
        <p:spPr bwMode="auto">
          <a:xfrm>
            <a:off x="330200" y="1801811"/>
            <a:ext cx="3214687" cy="1736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chemeClr val="tx1"/>
                </a:solidFill>
                <a:latin typeface="Courier New" pitchFamily="49" charset="0"/>
              </a:rPr>
              <a:t>def fib(n):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chemeClr val="tx1"/>
                </a:solidFill>
                <a:latin typeface="Courier New" pitchFamily="49" charset="0"/>
              </a:rPr>
              <a:t>    a,b = 1,1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chemeClr val="tx1"/>
                </a:solidFill>
                <a:latin typeface="Courier New" pitchFamily="49" charset="0"/>
              </a:rPr>
              <a:t>    for i in range(n):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chemeClr val="tx1"/>
                </a:solidFill>
                <a:latin typeface="Courier New" pitchFamily="49" charset="0"/>
              </a:rPr>
              <a:t>        a, b = a+b, a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chemeClr val="tx1"/>
                </a:solidFill>
                <a:latin typeface="Courier New" pitchFamily="49" charset="0"/>
              </a:rPr>
              <a:t>    return a</a:t>
            </a:r>
            <a:endParaRPr lang="en-US" sz="1600" b="1" i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4724400" y="1295400"/>
            <a:ext cx="4230687" cy="400110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C / C++                                                                                             </a:t>
            </a:r>
            <a:endParaRPr lang="en-US" sz="2000" b="1" i="0">
              <a:solidFill>
                <a:srgbClr val="FFFFFF"/>
              </a:solidFill>
              <a:cs typeface="Courier New" pitchFamily="49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4749800" y="1801811"/>
            <a:ext cx="4318000" cy="231298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int fib(int n)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    int tmp, i, a, b;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    a = b = 1;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    for(i=0; i&lt;n; i++) {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        tmp = a; a += b; b = tmp;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    return a;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28600" y="4267200"/>
            <a:ext cx="8763000" cy="400110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CYTHON                                                                                        </a:t>
            </a:r>
            <a:endParaRPr lang="en-US" sz="2000" b="1" i="0">
              <a:solidFill>
                <a:srgbClr val="FFFFFF"/>
              </a:solidFill>
              <a:cs typeface="Courier New" pitchFamily="49" charset="0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304800" y="4724400"/>
            <a:ext cx="3214687" cy="1736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def fib(</a:t>
            </a:r>
            <a:r>
              <a:rPr lang="en-US" sz="1600" b="1" i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sz="1600" b="1" i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n):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chemeClr val="accent2"/>
                </a:solidFill>
                <a:latin typeface="Courier New" pitchFamily="49" charset="0"/>
              </a:rPr>
              <a:t>    </a:t>
            </a:r>
            <a:r>
              <a:rPr lang="en-US" sz="1600" b="1" i="0">
                <a:solidFill>
                  <a:srgbClr val="FF0000"/>
                </a:solidFill>
                <a:latin typeface="Courier New" pitchFamily="49" charset="0"/>
              </a:rPr>
              <a:t>cdef int i, a, b</a:t>
            </a:r>
            <a:endParaRPr lang="en-US" sz="1600" b="1" i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chemeClr val="accent2"/>
                </a:solidFill>
                <a:latin typeface="Courier New" pitchFamily="49" charset="0"/>
              </a:rPr>
              <a:t>   </a:t>
            </a: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 a,b = 1,1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    for i in range(n):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        a, b = a+b, a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    return a</a:t>
            </a:r>
            <a:endParaRPr lang="en-US" sz="1600" b="1" i="0">
              <a:solidFill>
                <a:srgbClr val="00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61905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idx="12"/>
          </p:nvPr>
        </p:nvSpPr>
        <p:spPr>
          <a:xfrm>
            <a:off x="6928502" y="6328242"/>
            <a:ext cx="1897063" cy="449263"/>
          </a:xfrm>
        </p:spPr>
        <p:txBody>
          <a:bodyPr/>
          <a:lstStyle/>
          <a:p>
            <a:fld id="{0E07DB6C-CF63-4AF3-B2FC-D3596D9500DA}" type="slidenum">
              <a:rPr lang="en-US"/>
              <a:pPr/>
              <a:t>30</a:t>
            </a:fld>
            <a:endParaRPr lang="en-US"/>
          </a:p>
        </p:txBody>
      </p:sp>
      <p:sp>
        <p:nvSpPr>
          <p:cNvPr id="415745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Python classes, extension types</a:t>
            </a:r>
          </a:p>
        </p:txBody>
      </p:sp>
      <p:sp>
        <p:nvSpPr>
          <p:cNvPr id="415746" name="Rectangle 2"/>
          <p:cNvSpPr>
            <a:spLocks noChangeArrowheads="1"/>
          </p:cNvSpPr>
          <p:nvPr/>
        </p:nvSpPr>
        <p:spPr bwMode="auto">
          <a:xfrm>
            <a:off x="146703" y="1638766"/>
            <a:ext cx="8997298" cy="514303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Particle(object):  </a:t>
            </a:r>
            <a:r>
              <a:rPr lang="en-US" sz="1600" b="1" i="0" dirty="0">
                <a:solidFill>
                  <a:srgbClr val="000099"/>
                </a:solidFill>
                <a:latin typeface="Courier New" pitchFamily="49" charset="0"/>
              </a:rPr>
              <a:t># </a:t>
            </a:r>
            <a:r>
              <a:rPr lang="en-US" sz="1600" b="1" i="0" dirty="0">
                <a:solidFill>
                  <a:srgbClr val="000099"/>
                </a:solidFill>
                <a:latin typeface="Courier New" pitchFamily="49" charset="0"/>
                <a:sym typeface="Wingdings"/>
              </a:rPr>
              <a:t>Inherits from object; can use multiple inh.</a:t>
            </a:r>
            <a:endParaRPr lang="en-US" sz="1600" b="1" i="0" dirty="0">
              <a:solidFill>
                <a:srgbClr val="000099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i="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def __init__(self, m, p, v): </a:t>
            </a:r>
            <a:r>
              <a:rPr lang="en-US" sz="1600" b="1" i="0" dirty="0">
                <a:solidFill>
                  <a:srgbClr val="000099"/>
                </a:solidFill>
                <a:latin typeface="Courier New" pitchFamily="49" charset="0"/>
              </a:rPr>
              <a:t># attributes stored in instance __dict__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	self.m = float(m)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US" sz="1600" b="1" i="0" dirty="0">
                <a:solidFill>
                  <a:schemeClr val="accent2"/>
                </a:solidFill>
                <a:latin typeface="Courier New" pitchFamily="49" charset="0"/>
              </a:rPr>
              <a:t># creating / updating attribute allowed anywhere.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	self.vel = np.asarray(v) </a:t>
            </a:r>
            <a:r>
              <a:rPr lang="en-US" sz="1600" b="1" i="0" dirty="0" err="1">
                <a:solidFill>
                  <a:srgbClr val="000099"/>
                </a:solidFill>
                <a:latin typeface="Courier New" pitchFamily="49" charset="0"/>
              </a:rPr>
              <a:t># All attributes are Python objects.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	self.pos = np.asarray(p)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i="0" dirty="0" err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  def apply_impulse(self, f, t): </a:t>
            </a:r>
            <a:r>
              <a:rPr lang="en-US" sz="1600" b="1" i="0" dirty="0" err="1">
                <a:solidFill>
                  <a:schemeClr val="accent2"/>
                </a:solidFill>
                <a:latin typeface="Courier New" pitchFamily="49" charset="0"/>
              </a:rPr>
              <a:t># can be defined in or out of class. 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    newv = self.vel + t / self.m * f</a:t>
            </a:r>
            <a:endParaRPr lang="en-US" sz="1600" b="1" i="0" dirty="0" err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    self.pos = (newv + self.vel) * t / 2.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    self.vel = newv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i="0" dirty="0" err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  def speed(self): 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    ...</a:t>
            </a:r>
            <a:endParaRPr lang="en-US" sz="1600" b="1" i="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15747" name="Rectangle 3"/>
          <p:cNvSpPr>
            <a:spLocks noChangeArrowheads="1"/>
          </p:cNvSpPr>
          <p:nvPr/>
        </p:nvSpPr>
        <p:spPr bwMode="auto">
          <a:xfrm>
            <a:off x="175277" y="1237130"/>
            <a:ext cx="8740123" cy="396875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PYTHON CLASS</a:t>
            </a:r>
            <a:endParaRPr lang="en-US" sz="2000" b="1" i="0">
              <a:solidFill>
                <a:srgbClr val="FFFFFF"/>
              </a:solidFill>
              <a:cs typeface="Courier New" pitchFamily="49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idx="12"/>
          </p:nvPr>
        </p:nvSpPr>
        <p:spPr>
          <a:xfrm>
            <a:off x="6928502" y="6328242"/>
            <a:ext cx="1897063" cy="449263"/>
          </a:xfrm>
        </p:spPr>
        <p:txBody>
          <a:bodyPr/>
          <a:lstStyle/>
          <a:p>
            <a:fld id="{0E07DB6C-CF63-4AF3-B2FC-D3596D9500DA}" type="slidenum">
              <a:rPr lang="en-US"/>
              <a:pPr/>
              <a:t>31</a:t>
            </a:fld>
            <a:endParaRPr lang="en-US"/>
          </a:p>
        </p:txBody>
      </p:sp>
      <p:sp>
        <p:nvSpPr>
          <p:cNvPr id="415745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Python classes, extension types</a:t>
            </a:r>
          </a:p>
        </p:txBody>
      </p:sp>
      <p:sp>
        <p:nvSpPr>
          <p:cNvPr id="415746" name="Rectangle 2"/>
          <p:cNvSpPr>
            <a:spLocks noChangeArrowheads="1"/>
          </p:cNvSpPr>
          <p:nvPr/>
        </p:nvSpPr>
        <p:spPr bwMode="auto">
          <a:xfrm>
            <a:off x="146703" y="1638766"/>
            <a:ext cx="8997298" cy="514303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FF0000"/>
                </a:solidFill>
                <a:latin typeface="Courier New" pitchFamily="49" charset="0"/>
              </a:rPr>
              <a:t>cdef class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Particle:        </a:t>
            </a:r>
            <a:r>
              <a:rPr lang="en-US" sz="1600" b="1" i="0" dirty="0">
                <a:solidFill>
                  <a:srgbClr val="000099"/>
                </a:solidFill>
                <a:latin typeface="Courier New" pitchFamily="49" charset="0"/>
              </a:rPr>
              <a:t># Creates a new type, like list, int, dict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99"/>
                </a:solidFill>
                <a:latin typeface="Courier New" pitchFamily="49" charset="0"/>
              </a:rPr>
              <a:t>  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cdef float *vel, *pos</a:t>
            </a:r>
            <a:r>
              <a:rPr lang="en-US" sz="1600" b="1" i="0" dirty="0">
                <a:solidFill>
                  <a:srgbClr val="000099"/>
                </a:solidFill>
                <a:latin typeface="Courier New" pitchFamily="49" charset="0"/>
              </a:rPr>
              <a:t>     # attributes stored in instance’s struct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99"/>
                </a:solidFill>
                <a:latin typeface="Courier New" pitchFamily="49" charset="0"/>
              </a:rPr>
              <a:t>  cdef public m             # expose variable to Python.</a:t>
            </a:r>
            <a:endParaRPr lang="en-US" sz="1600" b="1" i="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i="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def __cinit__(self, float m, p, v): </a:t>
            </a:r>
            <a:r>
              <a:rPr lang="en-US" sz="1600" b="1" i="0" dirty="0">
                <a:solidFill>
                  <a:schemeClr val="accent2"/>
                </a:solidFill>
                <a:latin typeface="Courier New" pitchFamily="49" charset="0"/>
              </a:rPr>
              <a:t># allocate C-level data,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self.m = m                        </a:t>
            </a:r>
            <a:r>
              <a:rPr lang="en-US" sz="1600" b="1" i="0" dirty="0">
                <a:solidFill>
                  <a:srgbClr val="000099"/>
                </a:solidFill>
                <a:latin typeface="Courier New" pitchFamily="49" charset="0"/>
              </a:rPr>
              <a:t># called before __init__()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self.vel = malloc(3*sizeof(float))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	self.pos = malloc(3*sizeof(float))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600" b="1" i="0" dirty="0">
                <a:solidFill>
                  <a:srgbClr val="000099"/>
                </a:solidFill>
                <a:latin typeface="Courier New" pitchFamily="49" charset="0"/>
              </a:rPr>
              <a:t># check if vel or pos are NULL...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	for i in range(3):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		self.vel[i] = v[i]; self.pos[i] = p[i]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i="0" dirty="0" err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  cpdef apply_impulse(self, f, t): </a:t>
            </a:r>
            <a:r>
              <a:rPr lang="en-US" sz="1600" b="1" i="0" dirty="0" err="1">
                <a:solidFill>
                  <a:srgbClr val="000099"/>
                </a:solidFill>
                <a:latin typeface="Courier New" pitchFamily="49" charset="0"/>
              </a:rPr>
              <a:t># methods can be def, cdef, or cpdef.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    ...</a:t>
            </a:r>
            <a:endParaRPr lang="en-US" sz="1600" b="1" i="0" dirty="0" err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  def __dealloc__(self): # deallocate C arrays, called when gc’d.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    if self.vel: free(self.vel)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    if self.pos: free(self.pos)</a:t>
            </a:r>
            <a:endParaRPr lang="en-US" sz="1600" b="1" i="0" dirty="0" err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15747" name="Rectangle 3"/>
          <p:cNvSpPr>
            <a:spLocks noChangeArrowheads="1"/>
          </p:cNvSpPr>
          <p:nvPr/>
        </p:nvSpPr>
        <p:spPr bwMode="auto">
          <a:xfrm>
            <a:off x="175277" y="1237130"/>
            <a:ext cx="8740123" cy="396875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EXTENSION TYPE</a:t>
            </a:r>
          </a:p>
        </p:txBody>
      </p:sp>
    </p:spTree>
    <p:extLst>
      <p:ext uri="{BB962C8B-B14F-4D97-AF65-F5344CB8AC3E}">
        <p14:creationId xmlns:p14="http://schemas.microsoft.com/office/powerpoint/2010/main" val="69421412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idx="12"/>
          </p:nvPr>
        </p:nvSpPr>
        <p:spPr>
          <a:xfrm>
            <a:off x="6928502" y="6328242"/>
            <a:ext cx="1897063" cy="449263"/>
          </a:xfrm>
        </p:spPr>
        <p:txBody>
          <a:bodyPr/>
          <a:lstStyle/>
          <a:p>
            <a:fld id="{0E07DB6C-CF63-4AF3-B2FC-D3596D9500DA}" type="slidenum">
              <a:rPr lang="en-US"/>
              <a:pPr/>
              <a:t>32</a:t>
            </a:fld>
            <a:endParaRPr lang="en-US"/>
          </a:p>
        </p:txBody>
      </p:sp>
      <p:sp>
        <p:nvSpPr>
          <p:cNvPr id="415745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Python classes, extension types</a:t>
            </a:r>
          </a:p>
        </p:txBody>
      </p:sp>
      <p:sp>
        <p:nvSpPr>
          <p:cNvPr id="415746" name="Rectangle 2"/>
          <p:cNvSpPr>
            <a:spLocks noChangeArrowheads="1"/>
          </p:cNvSpPr>
          <p:nvPr/>
        </p:nvSpPr>
        <p:spPr bwMode="auto">
          <a:xfrm>
            <a:off x="146702" y="1600201"/>
            <a:ext cx="8997298" cy="2438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&gt;&gt;&gt; vec = arange(3.)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&gt;&gt;&gt; p = Particle(1.0, vec, vec)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&gt;&gt;&gt; print p.vel  </a:t>
            </a:r>
            <a:r>
              <a:rPr lang="en-US" sz="1600" b="1" i="0" dirty="0" err="1">
                <a:solidFill>
                  <a:srgbClr val="000099"/>
                </a:solidFill>
                <a:latin typeface="Courier New" pitchFamily="49" charset="0"/>
              </a:rPr>
              <a:t># can access attributes (and modify them)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i="0" dirty="0" err="1">
                <a:solidFill>
                  <a:srgbClr val="000000"/>
                </a:solidFill>
                <a:latin typeface="Courier New" pitchFamily="49" charset="0"/>
              </a:rPr>
              <a:t>array([0., 1., 2.]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&gt;&gt;&gt; p.apply_impulse(vec, 1.0)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&gt;&gt;&gt; p.vel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i="0" dirty="0" err="1">
                <a:solidFill>
                  <a:srgbClr val="000000"/>
                </a:solidFill>
                <a:latin typeface="Courier New" pitchFamily="49" charset="0"/>
              </a:rPr>
              <a:t>array([0., 2., 4.])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&gt;&gt;&gt; p.charge = 4.0 </a:t>
            </a:r>
            <a:r>
              <a:rPr lang="en-US" sz="1600" b="1" i="0" dirty="0" err="1">
                <a:solidFill>
                  <a:srgbClr val="000099"/>
                </a:solidFill>
                <a:latin typeface="Courier New" pitchFamily="49" charset="0"/>
              </a:rPr>
              <a:t># set new attribute outside of class.</a:t>
            </a:r>
          </a:p>
        </p:txBody>
      </p:sp>
      <p:sp>
        <p:nvSpPr>
          <p:cNvPr id="415747" name="Rectangle 3"/>
          <p:cNvSpPr>
            <a:spLocks noChangeArrowheads="1"/>
          </p:cNvSpPr>
          <p:nvPr/>
        </p:nvSpPr>
        <p:spPr bwMode="auto">
          <a:xfrm>
            <a:off x="175277" y="1237130"/>
            <a:ext cx="8816323" cy="396875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PYTHON CLASS</a:t>
            </a:r>
            <a:endParaRPr lang="en-US" sz="2000" b="1" i="0">
              <a:solidFill>
                <a:srgbClr val="FFFFFF"/>
              </a:solidFill>
              <a:cs typeface="Courier New" pitchFamily="49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66974" y="4442601"/>
            <a:ext cx="8997298" cy="2438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&gt;&gt;&gt; vec = arange(3.)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&gt;&gt;&gt; p = Particle(1.0, vec, vec)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&gt;&gt;&gt; print p.vel  </a:t>
            </a:r>
            <a:r>
              <a:rPr lang="en-US" sz="1600" b="1" i="0" dirty="0" err="1">
                <a:solidFill>
                  <a:srgbClr val="000099"/>
                </a:solidFill>
                <a:latin typeface="Courier New" pitchFamily="49" charset="0"/>
              </a:rPr>
              <a:t># attributes are private by default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i="0" dirty="0" err="1">
                <a:solidFill>
                  <a:srgbClr val="000000"/>
                </a:solidFill>
                <a:latin typeface="Courier New" pitchFamily="49" charset="0"/>
              </a:rPr>
              <a:t>AttributeError: ...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&gt;&gt;&gt; print p.m    </a:t>
            </a:r>
            <a:r>
              <a:rPr lang="en-US" sz="1600" b="1" i="0" dirty="0" err="1">
                <a:solidFill>
                  <a:srgbClr val="000099"/>
                </a:solidFill>
                <a:latin typeface="Courier New" pitchFamily="49" charset="0"/>
              </a:rPr>
              <a:t># ...but can access readonly and public attributes.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i="0" dirty="0" err="1">
                <a:solidFill>
                  <a:srgbClr val="000000"/>
                </a:solidFill>
                <a:latin typeface="Courier New" pitchFamily="49" charset="0"/>
              </a:rPr>
              <a:t>1.0</a:t>
            </a:r>
            <a:endParaRPr lang="en-US" sz="1600" i="0" dirty="0" err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&gt;&gt;&gt; p.apply_impulse(vec, 1.0) </a:t>
            </a:r>
            <a:r>
              <a:rPr lang="en-US" sz="1600" b="1" i="0" dirty="0" err="1">
                <a:solidFill>
                  <a:srgbClr val="000099"/>
                </a:solidFill>
                <a:latin typeface="Courier New" pitchFamily="49" charset="0"/>
              </a:rPr>
              <a:t># can call def or cpdef methods.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&gt;&gt;&gt; p.charge = 4.0  </a:t>
            </a:r>
            <a:r>
              <a:rPr lang="en-US" sz="1600" b="1" i="0" dirty="0" err="1">
                <a:solidFill>
                  <a:srgbClr val="000099"/>
                </a:solidFill>
                <a:latin typeface="Courier New" pitchFamily="49" charset="0"/>
              </a:rPr>
              <a:t># AttributeError: attributes fixed at compile time.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i="0" dirty="0" err="1">
              <a:solidFill>
                <a:srgbClr val="000099"/>
              </a:solidFill>
              <a:latin typeface="Courier New" pitchFamily="49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52400" y="4114800"/>
            <a:ext cx="8816323" cy="396875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EXTENSION TYPE</a:t>
            </a:r>
          </a:p>
        </p:txBody>
      </p:sp>
    </p:spTree>
    <p:extLst>
      <p:ext uri="{BB962C8B-B14F-4D97-AF65-F5344CB8AC3E}">
        <p14:creationId xmlns:p14="http://schemas.microsoft.com/office/powerpoint/2010/main" val="270968658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33DA43-F1E7-4CDD-90B0-B24D18D39109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1752600"/>
            <a:ext cx="8763000" cy="495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class Particle {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public: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   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float mass, charge;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        float vel[3], pos[3];</a:t>
            </a:r>
            <a:endParaRPr lang="en-US" sz="1600" b="1" i="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    Particle(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float m, float c, float *p, float *v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    ~Particle();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    float getMass();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    void setMass(float m);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    float getCharge();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   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const float *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getVel();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smtClean="0">
                <a:solidFill>
                  <a:srgbClr val="000000"/>
                </a:solidFill>
                <a:latin typeface="Courier New" pitchFamily="49" charset="0"/>
              </a:rPr>
              <a:t>        const float *getPos();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    void applyImpulse(float *f, float t);</a:t>
            </a:r>
            <a:endParaRPr lang="en-US" sz="1600" b="1" i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smtClean="0">
                <a:solidFill>
                  <a:srgbClr val="000000"/>
                </a:solidFill>
                <a:latin typeface="Courier New" pitchFamily="49" charset="0"/>
              </a:rPr>
              <a:t>};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2087" y="1371600"/>
            <a:ext cx="8524875" cy="396875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 dirty="0" err="1" smtClean="0">
                <a:solidFill>
                  <a:srgbClr val="FFFFFF"/>
                </a:solidFill>
                <a:cs typeface="Courier New" pitchFamily="49" charset="0"/>
              </a:rPr>
              <a:t>RECTANGLE_EXTERN.H</a:t>
            </a:r>
            <a:endParaRPr lang="en-US" sz="2000" b="1" i="0" dirty="0">
              <a:solidFill>
                <a:srgbClr val="FFFFFF"/>
              </a:solidFill>
              <a:cs typeface="Courier New" pitchFamily="49" charset="0"/>
            </a:endParaRPr>
          </a:p>
        </p:txBody>
      </p:sp>
      <p:sp>
        <p:nvSpPr>
          <p:cNvPr id="8" name="Rectangle 1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11430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latin typeface="Arial" charset="0"/>
              </a:rPr>
              <a:t>Wrap </a:t>
            </a:r>
            <a:r>
              <a:rPr lang="en-US" dirty="0" smtClean="0">
                <a:latin typeface="+mn-lt"/>
                <a:cs typeface="Courier"/>
              </a:rPr>
              <a:t>C++ </a:t>
            </a:r>
            <a:r>
              <a:rPr lang="en-US" dirty="0" smtClean="0">
                <a:latin typeface="Arial" charset="0"/>
              </a:rPr>
              <a:t>class</a:t>
            </a:r>
            <a:endParaRPr lang="en-US" b="1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0008371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idx="12"/>
          </p:nvPr>
        </p:nvSpPr>
        <p:spPr>
          <a:xfrm>
            <a:off x="6928502" y="6328242"/>
            <a:ext cx="1897063" cy="449263"/>
          </a:xfrm>
        </p:spPr>
        <p:txBody>
          <a:bodyPr/>
          <a:lstStyle/>
          <a:p>
            <a:fld id="{0E07DB6C-CF63-4AF3-B2FC-D3596D9500DA}" type="slidenum">
              <a:rPr lang="en-US"/>
              <a:pPr/>
              <a:t>34</a:t>
            </a:fld>
            <a:endParaRPr lang="en-US"/>
          </a:p>
        </p:txBody>
      </p:sp>
      <p:sp>
        <p:nvSpPr>
          <p:cNvPr id="415747" name="Rectangle 3"/>
          <p:cNvSpPr>
            <a:spLocks noChangeArrowheads="1"/>
          </p:cNvSpPr>
          <p:nvPr/>
        </p:nvSpPr>
        <p:spPr bwMode="auto">
          <a:xfrm>
            <a:off x="175277" y="1295400"/>
            <a:ext cx="8524875" cy="396875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 dirty="0" err="1" smtClean="0">
                <a:solidFill>
                  <a:srgbClr val="FFFFFF"/>
                </a:solidFill>
                <a:cs typeface="Courier New" pitchFamily="49" charset="0"/>
              </a:rPr>
              <a:t>PARTICLE.PYX</a:t>
            </a:r>
            <a:endParaRPr lang="en-US" sz="2000" b="1" i="0" dirty="0">
              <a:solidFill>
                <a:srgbClr val="FFFFFF"/>
              </a:solidFill>
              <a:cs typeface="Courier New" pitchFamily="49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46703" y="1752600"/>
            <a:ext cx="8997298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cdef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extern from ”</a:t>
            </a:r>
            <a:r>
              <a:rPr lang="en-US" sz="1600" b="1" i="0" dirty="0" err="1" smtClean="0">
                <a:solidFill>
                  <a:srgbClr val="000000"/>
                </a:solidFill>
                <a:latin typeface="Courier New" pitchFamily="49" charset="0"/>
              </a:rPr>
              <a:t>particle_extern.h</a:t>
            </a:r>
            <a:r>
              <a:rPr lang="en-US" sz="1600" b="1" i="0" dirty="0" smtClean="0">
                <a:solidFill>
                  <a:srgbClr val="000000"/>
                </a:solidFill>
                <a:latin typeface="Courier New" pitchFamily="49" charset="0"/>
              </a:rPr>
              <a:t>"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: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sz="1600" b="1" i="0" dirty="0">
                <a:solidFill>
                  <a:srgbClr val="FF0000"/>
                </a:solidFill>
                <a:latin typeface="Courier New" pitchFamily="49" charset="0"/>
              </a:rPr>
              <a:t>cppclass _Particle “Particle”: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        float mass, charge, vel[3], pos[3]</a:t>
            </a:r>
            <a:endParaRPr lang="en-US" sz="1600" b="1" i="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    Particle(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float m, float c, float *p, float *v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    float getMass()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    void setMass()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    float getCharge()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   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const float *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getVel()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    const float *getPos()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    void applyImpulse(float *f, float t)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i="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99"/>
                </a:solidFill>
                <a:latin typeface="Courier New" pitchFamily="49" charset="0"/>
              </a:rPr>
              <a:t># continued on next slide...</a:t>
            </a:r>
            <a:endParaRPr lang="en-US" sz="1600" b="1" i="0" dirty="0">
              <a:solidFill>
                <a:srgbClr val="000099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i="0" dirty="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2" name="Rectangle 1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latin typeface="Arial" charset="0"/>
              </a:rPr>
              <a:t>Wrap C++ class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56982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idx="12"/>
          </p:nvPr>
        </p:nvSpPr>
        <p:spPr>
          <a:xfrm>
            <a:off x="6928502" y="6328242"/>
            <a:ext cx="1897063" cy="449263"/>
          </a:xfrm>
        </p:spPr>
        <p:txBody>
          <a:bodyPr/>
          <a:lstStyle/>
          <a:p>
            <a:fld id="{0E07DB6C-CF63-4AF3-B2FC-D3596D9500DA}" type="slidenum">
              <a:rPr lang="en-US"/>
              <a:pPr/>
              <a:t>35</a:t>
            </a:fld>
            <a:endParaRPr lang="en-US"/>
          </a:p>
        </p:txBody>
      </p:sp>
      <p:sp>
        <p:nvSpPr>
          <p:cNvPr id="415747" name="Rectangle 3"/>
          <p:cNvSpPr>
            <a:spLocks noChangeArrowheads="1"/>
          </p:cNvSpPr>
          <p:nvPr/>
        </p:nvSpPr>
        <p:spPr bwMode="auto">
          <a:xfrm>
            <a:off x="175277" y="1295400"/>
            <a:ext cx="8524875" cy="396875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 dirty="0" err="1" smtClean="0">
                <a:solidFill>
                  <a:srgbClr val="FFFFFF"/>
                </a:solidFill>
                <a:cs typeface="Courier New" pitchFamily="49" charset="0"/>
              </a:rPr>
              <a:t>PARTICLE.PYX</a:t>
            </a:r>
            <a:endParaRPr lang="en-US" sz="2000" b="1" i="0" dirty="0">
              <a:solidFill>
                <a:srgbClr val="FFFFFF"/>
              </a:solidFill>
              <a:cs typeface="Courier New" pitchFamily="49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46703" y="1752600"/>
            <a:ext cx="8997298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cdef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class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Particle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: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sz="1600" b="1" i="0" dirty="0" err="1">
                <a:solidFill>
                  <a:srgbClr val="FF0000"/>
                </a:solidFill>
                <a:latin typeface="Courier New" pitchFamily="49" charset="0"/>
              </a:rPr>
              <a:t>cdef</a:t>
            </a:r>
            <a:r>
              <a:rPr lang="en-US" sz="1600" b="1" i="0" dirty="0">
                <a:solidFill>
                  <a:srgbClr val="FF0000"/>
                </a:solidFill>
                <a:latin typeface="Courier New" pitchFamily="49" charset="0"/>
              </a:rPr>
              <a:t> _Particle *</a:t>
            </a:r>
            <a:r>
              <a:rPr lang="en-US" sz="1600" b="1" i="0" dirty="0" err="1">
                <a:solidFill>
                  <a:srgbClr val="FF0000"/>
                </a:solidFill>
                <a:latin typeface="Courier New" pitchFamily="49" charset="0"/>
              </a:rPr>
              <a:t>thisptr</a:t>
            </a:r>
            <a:r>
              <a:rPr lang="en-US" sz="1600" b="1" i="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b="1" i="0" dirty="0">
                <a:solidFill>
                  <a:schemeClr val="accent2"/>
                </a:solidFill>
                <a:latin typeface="Courier New" pitchFamily="49" charset="0"/>
              </a:rPr>
              <a:t># ptr to </a:t>
            </a:r>
            <a:r>
              <a:rPr lang="en-US" sz="1600" b="1" i="0" dirty="0">
                <a:solidFill>
                  <a:schemeClr val="accent2"/>
                </a:solidFill>
                <a:latin typeface="Courier New" pitchFamily="49" charset="0"/>
              </a:rPr>
              <a:t>C++ instance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i="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def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__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cinit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__(self, m, c, float[::1] p, float[::1] v):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    if p.shape[0] != 3 or v.shape[0] != 3: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        raise ValueError(“...”)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    </a:t>
            </a:r>
            <a:r>
              <a:rPr lang="en-US" sz="1600" b="1" i="0" dirty="0" err="1">
                <a:solidFill>
                  <a:srgbClr val="FF0000"/>
                </a:solidFill>
                <a:latin typeface="Courier New" pitchFamily="49" charset="0"/>
              </a:rPr>
              <a:t>self.thisptr</a:t>
            </a:r>
            <a:r>
              <a:rPr lang="en-US" sz="1600" b="1" i="0" dirty="0">
                <a:solidFill>
                  <a:srgbClr val="FF0000"/>
                </a:solidFill>
                <a:latin typeface="Courier New" pitchFamily="49" charset="0"/>
              </a:rPr>
              <a:t> = new Particle(m, c, &amp;p[0], &amp;v[0])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i="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def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__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dealloc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__(self):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   </a:t>
            </a:r>
            <a:r>
              <a:rPr lang="en-US" sz="1600" b="1" i="0" dirty="0">
                <a:solidFill>
                  <a:srgbClr val="FF0000"/>
                </a:solidFill>
                <a:latin typeface="Courier New" pitchFamily="49" charset="0"/>
              </a:rPr>
              <a:t> del </a:t>
            </a:r>
            <a:r>
              <a:rPr lang="en-US" sz="1600" b="1" i="0" dirty="0" err="1">
                <a:solidFill>
                  <a:srgbClr val="FF0000"/>
                </a:solidFill>
                <a:latin typeface="Courier New" pitchFamily="49" charset="0"/>
              </a:rPr>
              <a:t>self.thisptr</a:t>
            </a:r>
            <a:endParaRPr lang="en-US" sz="1600" b="1" i="0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i="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def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applyImpulse(self, float[::1] v, float t):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        </a:t>
            </a:r>
            <a:r>
              <a:rPr lang="en-US" sz="1600" b="1" i="0" dirty="0" err="1">
                <a:solidFill>
                  <a:srgbClr val="FF0000"/>
                </a:solidFill>
                <a:latin typeface="Courier New" pitchFamily="49" charset="0"/>
              </a:rPr>
              <a:t>self.thisptr.applyImpulse(&amp;v[0], t)</a:t>
            </a:r>
          </a:p>
        </p:txBody>
      </p:sp>
      <p:sp>
        <p:nvSpPr>
          <p:cNvPr id="12" name="Rectangle 1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latin typeface="Arial" charset="0"/>
              </a:rPr>
              <a:t>Wrap C++ class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190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idx="12"/>
          </p:nvPr>
        </p:nvSpPr>
        <p:spPr>
          <a:xfrm>
            <a:off x="6928502" y="6328242"/>
            <a:ext cx="1897063" cy="449263"/>
          </a:xfrm>
        </p:spPr>
        <p:txBody>
          <a:bodyPr/>
          <a:lstStyle/>
          <a:p>
            <a:fld id="{0E07DB6C-CF63-4AF3-B2FC-D3596D9500DA}" type="slidenum">
              <a:rPr lang="en-US"/>
              <a:pPr/>
              <a:t>36</a:t>
            </a:fld>
            <a:endParaRPr lang="en-US"/>
          </a:p>
        </p:txBody>
      </p:sp>
      <p:sp>
        <p:nvSpPr>
          <p:cNvPr id="415747" name="Rectangle 3"/>
          <p:cNvSpPr>
            <a:spLocks noChangeArrowheads="1"/>
          </p:cNvSpPr>
          <p:nvPr/>
        </p:nvSpPr>
        <p:spPr bwMode="auto">
          <a:xfrm>
            <a:off x="175277" y="1295400"/>
            <a:ext cx="8524875" cy="396875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 dirty="0" err="1" smtClean="0">
                <a:solidFill>
                  <a:srgbClr val="FFFFFF"/>
                </a:solidFill>
                <a:cs typeface="Courier New" pitchFamily="49" charset="0"/>
              </a:rPr>
              <a:t>PARTICLE.PYX</a:t>
            </a:r>
            <a:endParaRPr lang="en-US" sz="2000" b="1" i="0" dirty="0">
              <a:solidFill>
                <a:srgbClr val="FFFFFF"/>
              </a:solidFill>
              <a:cs typeface="Courier New" pitchFamily="49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46703" y="1752600"/>
            <a:ext cx="8997298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99"/>
                </a:solidFill>
                <a:latin typeface="Courier New" pitchFamily="49" charset="0"/>
              </a:rPr>
              <a:t># ...continued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i="0" dirty="0" err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sz="1600" b="1" i="0" dirty="0" err="1">
                <a:solidFill>
                  <a:srgbClr val="FF0000"/>
                </a:solidFill>
                <a:latin typeface="Courier New" pitchFamily="49" charset="0"/>
              </a:rPr>
              <a:t>property mass:  </a:t>
            </a:r>
            <a:r>
              <a:rPr lang="en-US" sz="1600" b="1" i="0" dirty="0" err="1">
                <a:solidFill>
                  <a:schemeClr val="accent2"/>
                </a:solidFill>
                <a:latin typeface="Courier New" pitchFamily="49" charset="0"/>
              </a:rPr>
              <a:t># Cython-style properties.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i="0" dirty="0" err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      def __get__(self):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        </a:t>
            </a:r>
            <a:r>
              <a:rPr lang="en-US" sz="1600" b="1" i="0" dirty="0" err="1">
                <a:solidFill>
                  <a:srgbClr val="FF0000"/>
                </a:solidFill>
                <a:latin typeface="Courier New" pitchFamily="49" charset="0"/>
              </a:rPr>
              <a:t>return self.thisptr.getMass()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i="0" dirty="0" err="1">
              <a:solidFill>
                <a:srgbClr val="FF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      def __set__(self, m):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        </a:t>
            </a:r>
            <a:r>
              <a:rPr lang="en-US" sz="1600" b="1" i="0" dirty="0" err="1">
                <a:solidFill>
                  <a:srgbClr val="FF0000"/>
                </a:solidFill>
                <a:latin typeface="Courier New" pitchFamily="49" charset="0"/>
              </a:rPr>
              <a:t>self.thisptr.setMass(m)</a:t>
            </a:r>
          </a:p>
        </p:txBody>
      </p:sp>
      <p:sp>
        <p:nvSpPr>
          <p:cNvPr id="12" name="Rectangle 1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latin typeface="Arial" charset="0"/>
              </a:rPr>
              <a:t>Wrap C++ class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59026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33DA43-F1E7-4CDD-90B0-B24D18D39109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16540" y="4419600"/>
            <a:ext cx="9332260" cy="206010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i="0" dirty="0">
              <a:solidFill>
                <a:schemeClr val="accent2"/>
              </a:solidFill>
              <a:latin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5275" y="1676400"/>
            <a:ext cx="8763000" cy="3313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chemeClr val="tx1"/>
                </a:solidFill>
                <a:latin typeface="Courier New" pitchFamily="49" charset="0"/>
              </a:rPr>
              <a:t>from </a:t>
            </a:r>
            <a:r>
              <a:rPr lang="en-US" sz="1600" b="1" i="0" dirty="0" err="1">
                <a:solidFill>
                  <a:schemeClr val="tx1"/>
                </a:solidFill>
                <a:latin typeface="Courier New" pitchFamily="49" charset="0"/>
              </a:rPr>
              <a:t>distutils.core</a:t>
            </a:r>
            <a:r>
              <a:rPr lang="en-US" sz="1600" b="1" i="0" dirty="0">
                <a:solidFill>
                  <a:schemeClr val="tx1"/>
                </a:solidFill>
                <a:latin typeface="Courier New" pitchFamily="49" charset="0"/>
              </a:rPr>
              <a:t> import setup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chemeClr val="tx1"/>
                </a:solidFill>
                <a:latin typeface="Courier New" pitchFamily="49" charset="0"/>
              </a:rPr>
              <a:t>from </a:t>
            </a:r>
            <a:r>
              <a:rPr lang="en-US" sz="1600" b="1" i="0" dirty="0" err="1">
                <a:solidFill>
                  <a:schemeClr val="tx1"/>
                </a:solidFill>
                <a:latin typeface="Courier New" pitchFamily="49" charset="0"/>
              </a:rPr>
              <a:t>Cython.Distutils</a:t>
            </a:r>
            <a:r>
              <a:rPr lang="en-US" sz="1600" b="1" i="0" dirty="0">
                <a:solidFill>
                  <a:schemeClr val="tx1"/>
                </a:solidFill>
                <a:latin typeface="Courier New" pitchFamily="49" charset="0"/>
              </a:rPr>
              <a:t> import </a:t>
            </a:r>
            <a:r>
              <a:rPr lang="en-US" sz="1600" b="1" i="0" dirty="0" err="1">
                <a:solidFill>
                  <a:schemeClr val="tx1"/>
                </a:solidFill>
                <a:latin typeface="Courier New" pitchFamily="49" charset="0"/>
              </a:rPr>
              <a:t>build_ext</a:t>
            </a:r>
            <a:endParaRPr lang="en-US" sz="1600" b="1" i="0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smtClean="0">
                <a:solidFill>
                  <a:schemeClr val="tx1"/>
                </a:solidFill>
                <a:latin typeface="Courier New" pitchFamily="49" charset="0"/>
              </a:rPr>
              <a:t>from </a:t>
            </a:r>
            <a:r>
              <a:rPr lang="en-US" sz="1600" b="1" i="0" dirty="0" err="1">
                <a:solidFill>
                  <a:schemeClr val="tx1"/>
                </a:solidFill>
                <a:latin typeface="Courier New" pitchFamily="49" charset="0"/>
              </a:rPr>
              <a:t>distutils.extension</a:t>
            </a:r>
            <a:r>
              <a:rPr lang="en-US" sz="1600" b="1" i="0" dirty="0">
                <a:solidFill>
                  <a:schemeClr val="tx1"/>
                </a:solidFill>
                <a:latin typeface="Courier New" pitchFamily="49" charset="0"/>
              </a:rPr>
              <a:t> import </a:t>
            </a:r>
            <a:r>
              <a:rPr lang="en-US" sz="1600" b="1" i="0" dirty="0" smtClean="0">
                <a:solidFill>
                  <a:schemeClr val="tx1"/>
                </a:solidFill>
                <a:latin typeface="Courier New" pitchFamily="49" charset="0"/>
              </a:rPr>
              <a:t>Extension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i="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smtClean="0">
                <a:solidFill>
                  <a:schemeClr val="tx1"/>
                </a:solidFill>
                <a:latin typeface="Courier New" pitchFamily="49" charset="0"/>
              </a:rPr>
              <a:t>sources = [‘particle.pyx’, particle_extern.cpp’]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i="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smtClean="0">
                <a:solidFill>
                  <a:schemeClr val="tx1"/>
                </a:solidFill>
                <a:latin typeface="Courier New" pitchFamily="49" charset="0"/>
              </a:rPr>
              <a:t>setup</a:t>
            </a:r>
            <a:r>
              <a:rPr lang="en-US" sz="1600" b="1" i="0" dirty="0">
                <a:solidFill>
                  <a:schemeClr val="tx1"/>
                </a:solidFill>
                <a:latin typeface="Courier New" pitchFamily="49" charset="0"/>
              </a:rPr>
              <a:t>(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600" b="1" i="0" dirty="0" err="1">
                <a:solidFill>
                  <a:schemeClr val="tx1"/>
                </a:solidFill>
                <a:latin typeface="Courier New" pitchFamily="49" charset="0"/>
              </a:rPr>
              <a:t>ext_modules</a:t>
            </a:r>
            <a:r>
              <a:rPr lang="en-US" sz="1600" b="1" i="0" dirty="0">
                <a:solidFill>
                  <a:schemeClr val="tx1"/>
                </a:solidFill>
                <a:latin typeface="Courier New" pitchFamily="49" charset="0"/>
              </a:rPr>
              <a:t>=[Extension(”particle", 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chemeClr val="tx1"/>
                </a:solidFill>
                <a:latin typeface="Courier New" pitchFamily="49" charset="0"/>
              </a:rPr>
              <a:t>					</a:t>
            </a:r>
            <a:r>
              <a:rPr lang="en-US" sz="1600" b="1" i="0" dirty="0">
                <a:solidFill>
                  <a:schemeClr val="tx1"/>
                </a:solidFill>
                <a:latin typeface="Courier New" pitchFamily="49" charset="0"/>
              </a:rPr>
              <a:t>sources=sources, </a:t>
            </a:r>
            <a:r>
              <a:rPr lang="en-US" sz="1600" b="1" i="0" dirty="0">
                <a:solidFill>
                  <a:srgbClr val="FF0000"/>
                </a:solidFill>
                <a:latin typeface="Courier New" pitchFamily="49" charset="0"/>
              </a:rPr>
              <a:t>language="</a:t>
            </a:r>
            <a:r>
              <a:rPr lang="en-US" sz="1600" b="1" i="0" dirty="0" err="1">
                <a:solidFill>
                  <a:srgbClr val="FF0000"/>
                </a:solidFill>
                <a:latin typeface="Courier New" pitchFamily="49" charset="0"/>
              </a:rPr>
              <a:t>c++</a:t>
            </a:r>
            <a:r>
              <a:rPr lang="en-US" sz="1600" b="1" i="0" dirty="0">
                <a:solidFill>
                  <a:srgbClr val="FF0000"/>
                </a:solidFill>
                <a:latin typeface="Courier New" pitchFamily="49" charset="0"/>
              </a:rPr>
              <a:t>"</a:t>
            </a:r>
            <a:r>
              <a:rPr lang="en-US" sz="1600" b="1" i="0" dirty="0">
                <a:solidFill>
                  <a:schemeClr val="tx1"/>
                </a:solidFill>
                <a:latin typeface="Courier New" pitchFamily="49" charset="0"/>
              </a:rPr>
              <a:t>)],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600" b="1" i="0" dirty="0" err="1">
                <a:solidFill>
                  <a:schemeClr val="tx1"/>
                </a:solidFill>
                <a:latin typeface="Courier New" pitchFamily="49" charset="0"/>
              </a:rPr>
              <a:t>cmdclass</a:t>
            </a:r>
            <a:r>
              <a:rPr lang="en-US" sz="1600" b="1" i="0" dirty="0">
                <a:solidFill>
                  <a:schemeClr val="tx1"/>
                </a:solidFill>
                <a:latin typeface="Courier New" pitchFamily="49" charset="0"/>
              </a:rPr>
              <a:t> = {'</a:t>
            </a:r>
            <a:r>
              <a:rPr lang="en-US" sz="1600" b="1" i="0" dirty="0" err="1">
                <a:solidFill>
                  <a:schemeClr val="tx1"/>
                </a:solidFill>
                <a:latin typeface="Courier New" pitchFamily="49" charset="0"/>
              </a:rPr>
              <a:t>build_ext</a:t>
            </a:r>
            <a:r>
              <a:rPr lang="en-US" sz="1600" b="1" i="0" dirty="0">
                <a:solidFill>
                  <a:schemeClr val="tx1"/>
                </a:solidFill>
                <a:latin typeface="Courier New" pitchFamily="49" charset="0"/>
              </a:rPr>
              <a:t>': </a:t>
            </a:r>
            <a:r>
              <a:rPr lang="en-US" sz="1600" b="1" i="0" dirty="0" err="1">
                <a:solidFill>
                  <a:schemeClr val="tx1"/>
                </a:solidFill>
                <a:latin typeface="Courier New" pitchFamily="49" charset="0"/>
              </a:rPr>
              <a:t>build_ext</a:t>
            </a:r>
            <a:r>
              <a:rPr lang="en-US" sz="1600" b="1" i="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endParaRPr lang="en-US" sz="1600" b="1" i="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52400" y="1219200"/>
            <a:ext cx="8524875" cy="396875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 dirty="0" smtClean="0">
                <a:solidFill>
                  <a:srgbClr val="FFFFFF"/>
                </a:solidFill>
                <a:cs typeface="Courier New" pitchFamily="49" charset="0"/>
              </a:rPr>
              <a:t>SETUP.PY</a:t>
            </a:r>
            <a:endParaRPr lang="en-US" sz="2000" b="1" i="0" dirty="0">
              <a:solidFill>
                <a:srgbClr val="FFFFFF"/>
              </a:solidFill>
              <a:cs typeface="Courier New" pitchFamily="49" charset="0"/>
            </a:endParaRPr>
          </a:p>
        </p:txBody>
      </p:sp>
      <p:sp>
        <p:nvSpPr>
          <p:cNvPr id="13" name="Rectangle 1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latin typeface="Arial" charset="0"/>
              </a:rPr>
              <a:t>Classes from C++ libraries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7064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33DA43-F1E7-4CDD-90B0-B24D18D39109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16540" y="4419600"/>
            <a:ext cx="9332260" cy="206010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i="0" dirty="0">
              <a:solidFill>
                <a:schemeClr val="accent2"/>
              </a:solidFill>
              <a:latin typeface="Courier New" pitchFamily="49" charset="0"/>
            </a:endParaRPr>
          </a:p>
        </p:txBody>
      </p:sp>
      <p:sp>
        <p:nvSpPr>
          <p:cNvPr id="13" name="Rectangle 1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latin typeface="Arial" charset="0"/>
              </a:rPr>
              <a:t>Classes from C++ libraries</a:t>
            </a:r>
            <a:endParaRPr lang="en-US" dirty="0">
              <a:latin typeface="Arial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35529" y="1219200"/>
            <a:ext cx="8856071" cy="396875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CALLING FROM PYTHON</a:t>
            </a:r>
          </a:p>
        </p:txBody>
      </p:sp>
      <p:sp>
        <p:nvSpPr>
          <p:cNvPr id="8" name="Rectangle 7"/>
          <p:cNvSpPr/>
          <p:nvPr/>
        </p:nvSpPr>
        <p:spPr>
          <a:xfrm>
            <a:off x="131702" y="1600200"/>
            <a:ext cx="8991600" cy="18261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&gt;&gt;&gt; p = Particle(1.0, 2.0, arange(3.), arange(1., 4.))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&gt;&gt;&gt; print p.mass  </a:t>
            </a:r>
            <a:r>
              <a:rPr lang="en-US" sz="1600" b="1" i="0" dirty="0" err="1">
                <a:solidFill>
                  <a:srgbClr val="000099"/>
                </a:solidFill>
                <a:latin typeface="Courier New" pitchFamily="49" charset="0"/>
              </a:rPr>
              <a:t># can access a __get__-able property.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i="0" dirty="0" err="1">
                <a:solidFill>
                  <a:srgbClr val="000000"/>
                </a:solidFill>
                <a:latin typeface="Courier New" pitchFamily="49" charset="0"/>
              </a:rPr>
              <a:t>1.0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&gt;&gt;&gt; p.mass = 5.0  </a:t>
            </a:r>
            <a:r>
              <a:rPr lang="en-US" sz="1600" b="1" i="0" dirty="0" err="1">
                <a:solidFill>
                  <a:srgbClr val="000099"/>
                </a:solidFill>
                <a:latin typeface="Courier New" pitchFamily="49" charset="0"/>
              </a:rPr>
              <a:t># can assign to a __set__-able property.</a:t>
            </a:r>
            <a:endParaRPr lang="en-US" sz="1600" i="0" dirty="0" err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&gt;&gt;&gt; p.apply_impulse(arange(3.), 1.0)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&gt;&gt;&gt; del p </a:t>
            </a:r>
            <a:r>
              <a:rPr lang="en-US" sz="1600" b="1" i="0" dirty="0" err="1">
                <a:solidFill>
                  <a:schemeClr val="accent2"/>
                </a:solidFill>
                <a:latin typeface="Courier New" pitchFamily="49" charset="0"/>
              </a:rPr>
              <a:t># calls __dealloc__(), which calls C++ delete.</a:t>
            </a:r>
          </a:p>
        </p:txBody>
      </p:sp>
    </p:spTree>
    <p:extLst>
      <p:ext uri="{BB962C8B-B14F-4D97-AF65-F5344CB8AC3E}">
        <p14:creationId xmlns:p14="http://schemas.microsoft.com/office/powerpoint/2010/main" val="30252790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33DA43-F1E7-4CDD-90B0-B24D18D39109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16540" y="4419600"/>
            <a:ext cx="9332260" cy="206010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i="0" dirty="0">
              <a:solidFill>
                <a:schemeClr val="accent2"/>
              </a:solidFill>
              <a:latin typeface="Courier New" pitchFamily="49" charset="0"/>
            </a:endParaRPr>
          </a:p>
        </p:txBody>
      </p:sp>
      <p:sp>
        <p:nvSpPr>
          <p:cNvPr id="13" name="Rectangle 1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latin typeface="Arial" charset="0"/>
              </a:rPr>
              <a:t>Templated classes</a:t>
            </a:r>
            <a:endParaRPr lang="en-US" dirty="0">
              <a:latin typeface="Arial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35529" y="1219200"/>
            <a:ext cx="8524875" cy="396875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PARTICLE_TMPL.H</a:t>
            </a:r>
            <a:endParaRPr lang="en-US" sz="2000" b="1" i="0">
              <a:solidFill>
                <a:srgbClr val="FFFFFF"/>
              </a:solidFill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1702" y="1600200"/>
            <a:ext cx="8991600" cy="18261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chemeClr val="tx1"/>
                </a:solidFill>
                <a:latin typeface="Courier New" pitchFamily="49" charset="0"/>
              </a:rPr>
              <a:t>template&lt;class T&gt; class Particle {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chemeClr val="tx1"/>
                </a:solidFill>
                <a:latin typeface="Courier New" pitchFamily="49" charset="0"/>
              </a:rPr>
              <a:t>  public: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chemeClr val="tx1"/>
                </a:solidFill>
                <a:latin typeface="Courier New" pitchFamily="49" charset="0"/>
              </a:rPr>
              <a:t>    Particle(T m, T c, T *pos, T *vel);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chemeClr val="tx1"/>
                </a:solidFill>
                <a:latin typeface="Courier New" pitchFamily="49" charset="0"/>
              </a:rPr>
              <a:t>    ~Particle();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chemeClr val="tx1"/>
                </a:solidFill>
                <a:latin typeface="Courier New" pitchFamily="49" charset="0"/>
              </a:rPr>
              <a:t>    T getMass(); void setMass(T m);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32264" y="3448557"/>
            <a:ext cx="8524875" cy="396875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PARTICLE_TMPL.PYX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8437" y="3829557"/>
            <a:ext cx="8991600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cdef extern from “particle_tmpl.h”: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  cppclass _Particle “Particle”</a:t>
            </a:r>
            <a:r>
              <a:rPr lang="en-US" sz="1600" b="1" i="0" dirty="0" err="1">
                <a:solidFill>
                  <a:srgbClr val="FF0000"/>
                </a:solidFill>
                <a:latin typeface="Courier New" pitchFamily="49" charset="0"/>
              </a:rPr>
              <a:t>[T]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: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    _Particle(T m, T c, T *pos, T *vel)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    T getMass()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    void setMass(T m)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i="0" dirty="0" err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cdef class Particle: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  cdef </a:t>
            </a:r>
            <a:r>
              <a:rPr lang="en-US" sz="1600" b="1" i="0" dirty="0" err="1">
                <a:solidFill>
                  <a:srgbClr val="FF0000"/>
                </a:solidFill>
                <a:latin typeface="Courier New" pitchFamily="49" charset="0"/>
              </a:rPr>
              <a:t>_Particle[float]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*thisptr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  def __cinit__(self, ...):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    ...</a:t>
            </a:r>
            <a:endParaRPr lang="en-US" sz="1600" b="1" i="0" dirty="0" err="1">
              <a:solidFill>
                <a:schemeClr val="accent2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477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E2ADACE-2F87-49EC-8B78-0955AF242884}" type="slidenum">
              <a:rPr lang="en-US"/>
              <a:pPr/>
              <a:t>4</a:t>
            </a:fld>
            <a:endParaRPr lang="en-US"/>
          </a:p>
        </p:txBody>
      </p:sp>
      <p:sp>
        <p:nvSpPr>
          <p:cNvPr id="409601" name="Rectangle 1"/>
          <p:cNvSpPr>
            <a:spLocks noGrp="1" noChangeArrowheads="1"/>
          </p:cNvSpPr>
          <p:nvPr>
            <p:ph type="title"/>
          </p:nvPr>
        </p:nvSpPr>
        <p:spPr>
          <a:xfrm>
            <a:off x="152400" y="198438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latin typeface="Arial" charset="0"/>
              </a:rPr>
              <a:t>Cython by example</a:t>
            </a:r>
          </a:p>
        </p:txBody>
      </p:sp>
      <p:sp>
        <p:nvSpPr>
          <p:cNvPr id="409606" name="Rectangle 6"/>
          <p:cNvSpPr>
            <a:spLocks noChangeArrowheads="1"/>
          </p:cNvSpPr>
          <p:nvPr/>
        </p:nvSpPr>
        <p:spPr bwMode="auto">
          <a:xfrm>
            <a:off x="304800" y="1295400"/>
            <a:ext cx="4230687" cy="400110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PYTHON                                     1x</a:t>
            </a:r>
          </a:p>
        </p:txBody>
      </p:sp>
      <p:sp>
        <p:nvSpPr>
          <p:cNvPr id="409607" name="Rectangle 7"/>
          <p:cNvSpPr>
            <a:spLocks noChangeArrowheads="1"/>
          </p:cNvSpPr>
          <p:nvPr/>
        </p:nvSpPr>
        <p:spPr bwMode="auto">
          <a:xfrm>
            <a:off x="330200" y="1801811"/>
            <a:ext cx="3214687" cy="1736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def fib(n):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    a,b = 1,1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    for i in range(n):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        a, b = a+b, a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    return a</a:t>
            </a:r>
            <a:endParaRPr lang="en-US" sz="1600" b="1" i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4724400" y="1295400"/>
            <a:ext cx="4230687" cy="400110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C / C++                            70x faster                                                                  </a:t>
            </a:r>
            <a:endParaRPr lang="en-US" sz="2000" b="1" i="0">
              <a:solidFill>
                <a:srgbClr val="FFFFFF"/>
              </a:solidFill>
              <a:cs typeface="Courier New" pitchFamily="49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4749800" y="1801811"/>
            <a:ext cx="4318000" cy="231298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int fib(int n)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    int tmp, i, a, b;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    a = b = 1;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    for(i=0; i&lt;n; i++) {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        tmp = a; a += b; b = tmp;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    return a;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28600" y="4267200"/>
            <a:ext cx="8763000" cy="400110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CYTHON                                                                                         70x faster</a:t>
            </a:r>
            <a:endParaRPr lang="en-US" sz="2000" b="1" i="0">
              <a:solidFill>
                <a:srgbClr val="FFFFFF"/>
              </a:solidFill>
              <a:cs typeface="Courier New" pitchFamily="49" charset="0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304800" y="4724400"/>
            <a:ext cx="3214687" cy="1736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def fib(</a:t>
            </a:r>
            <a:r>
              <a:rPr lang="en-US" sz="1600" b="1" i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sz="1600" b="1" i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n):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chemeClr val="accent2"/>
                </a:solidFill>
                <a:latin typeface="Courier New" pitchFamily="49" charset="0"/>
              </a:rPr>
              <a:t>    </a:t>
            </a:r>
            <a:r>
              <a:rPr lang="en-US" sz="1600" b="1" i="0">
                <a:solidFill>
                  <a:srgbClr val="FF0000"/>
                </a:solidFill>
                <a:latin typeface="Courier New" pitchFamily="49" charset="0"/>
              </a:rPr>
              <a:t>cdef int i, a, b</a:t>
            </a:r>
            <a:endParaRPr lang="en-US" sz="1600" b="1" i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  a,b = 1,1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    for i in range(n):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        a, b = a+b, a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    return a</a:t>
            </a:r>
            <a:endParaRPr lang="en-US" sz="1600" b="1" i="0">
              <a:solidFill>
                <a:srgbClr val="00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15990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CAD74C1-4F30-436E-8B6B-607D61933DF7}" type="slidenum">
              <a:rPr lang="en-US"/>
              <a:pPr/>
              <a:t>40</a:t>
            </a:fld>
            <a:endParaRPr lang="en-US"/>
          </a:p>
        </p:txBody>
      </p:sp>
      <p:sp>
        <p:nvSpPr>
          <p:cNvPr id="416769" name="Rectangle 1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latin typeface="Courier"/>
                <a:cs typeface="Courier"/>
              </a:rPr>
              <a:t>cimport</a:t>
            </a:r>
            <a:r>
              <a:rPr lang="en-US">
                <a:latin typeface="Arial" charset="0"/>
              </a:rPr>
              <a:t> and </a:t>
            </a:r>
            <a:r>
              <a:rPr lang="en-US" b="1">
                <a:latin typeface="Courier"/>
                <a:cs typeface="Courier"/>
              </a:rPr>
              <a:t>pyd</a:t>
            </a:r>
            <a:r>
              <a:rPr lang="en-US">
                <a:latin typeface="Arial" charset="0"/>
              </a:rPr>
              <a:t> files</a:t>
            </a:r>
          </a:p>
        </p:txBody>
      </p:sp>
      <p:sp>
        <p:nvSpPr>
          <p:cNvPr id="416770" name="Rectangle 2"/>
          <p:cNvSpPr>
            <a:spLocks noChangeArrowheads="1"/>
          </p:cNvSpPr>
          <p:nvPr/>
        </p:nvSpPr>
        <p:spPr bwMode="auto">
          <a:xfrm>
            <a:off x="207963" y="1255712"/>
            <a:ext cx="8229600" cy="38496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spcBef>
                <a:spcPts val="3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200" b="1" i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295400"/>
            <a:ext cx="8435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0">
                <a:solidFill>
                  <a:schemeClr val="tx1"/>
                </a:solidFill>
              </a:rPr>
              <a:t>To use Cython code in multiple files, create a </a:t>
            </a:r>
            <a:r>
              <a:rPr lang="en-US" sz="2000" b="1" i="0">
                <a:solidFill>
                  <a:schemeClr val="tx1"/>
                </a:solidFill>
                <a:latin typeface="Courier"/>
                <a:cs typeface="Courier"/>
              </a:rPr>
              <a:t>pyd</a:t>
            </a:r>
            <a:r>
              <a:rPr lang="en-US" sz="2000" i="0">
                <a:solidFill>
                  <a:schemeClr val="tx1"/>
                </a:solidFill>
              </a:rPr>
              <a:t> file of declarations for a corresponding </a:t>
            </a:r>
            <a:r>
              <a:rPr lang="en-US" sz="2000" b="1" i="0">
                <a:solidFill>
                  <a:schemeClr val="tx1"/>
                </a:solidFill>
                <a:latin typeface="Courier"/>
                <a:cs typeface="Courier"/>
              </a:rPr>
              <a:t>pyx</a:t>
            </a:r>
            <a:r>
              <a:rPr lang="en-US" sz="2000" i="0">
                <a:solidFill>
                  <a:schemeClr val="tx1"/>
                </a:solidFill>
              </a:rPr>
              <a:t> file and </a:t>
            </a:r>
            <a:r>
              <a:rPr lang="en-US" sz="2000" b="1" i="0">
                <a:solidFill>
                  <a:schemeClr val="tx1"/>
                </a:solidFill>
                <a:latin typeface="Courier"/>
                <a:cs typeface="Courier"/>
              </a:rPr>
              <a:t>cimport</a:t>
            </a:r>
            <a:r>
              <a:rPr lang="en-US" sz="2000" i="0">
                <a:solidFill>
                  <a:schemeClr val="tx1"/>
                </a:solidFill>
              </a:rPr>
              <a:t> it elsewhere.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6200" y="2057400"/>
            <a:ext cx="4191000" cy="396875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PARTICLE.PYD</a:t>
            </a:r>
            <a:endParaRPr lang="en-US" sz="2000" b="1" i="0">
              <a:solidFill>
                <a:srgbClr val="FFFFFF"/>
              </a:solidFill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" y="2514600"/>
            <a:ext cx="4419600" cy="18261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cdef extern from “particle.h”: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  cppclass _Particle “Particle”: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    ...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i="0" dirty="0" err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cdef class Particle: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  cdef _Particle *thisptr</a:t>
            </a:r>
            <a:endParaRPr lang="en-US" sz="1600" b="1" i="0" dirty="0" err="1">
              <a:solidFill>
                <a:schemeClr val="accent2"/>
              </a:solidFill>
              <a:latin typeface="Courier New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724400" y="2057400"/>
            <a:ext cx="4191000" cy="396875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COLLISIONS.PYX</a:t>
            </a:r>
            <a:endParaRPr lang="en-US" sz="2000" b="1" i="0">
              <a:solidFill>
                <a:srgbClr val="FFFFFF"/>
              </a:solidFill>
              <a:cs typeface="Courier New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00600" y="2590800"/>
            <a:ext cx="4343400" cy="1528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from particle </a:t>
            </a:r>
            <a:r>
              <a:rPr lang="en-US" sz="1600" b="1" i="0" dirty="0" err="1">
                <a:solidFill>
                  <a:srgbClr val="FF0000"/>
                </a:solidFill>
                <a:latin typeface="Courier New" pitchFamily="49" charset="0"/>
              </a:rPr>
              <a:t>cimport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 Particle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i="0" dirty="0" err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def detect_collision(</a:t>
            </a:r>
            <a:r>
              <a:rPr lang="en-US" sz="1600" b="1" i="0" dirty="0" err="1">
                <a:solidFill>
                  <a:srgbClr val="FF0000"/>
                </a:solidFill>
                <a:latin typeface="Courier New" pitchFamily="49" charset="0"/>
              </a:rPr>
              <a:t>Particle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 p0,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					  </a:t>
            </a:r>
            <a:r>
              <a:rPr lang="en-US" sz="1600" b="1" i="0" dirty="0" err="1">
                <a:solidFill>
                  <a:srgbClr val="FF0000"/>
                </a:solidFill>
                <a:latin typeface="Courier New" pitchFamily="49" charset="0"/>
              </a:rPr>
              <a:t>Particle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 p1):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   ...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76200" y="4648200"/>
            <a:ext cx="8915400" cy="396875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PYD FILES PROVIDED WITH CYTHON</a:t>
            </a:r>
            <a:endParaRPr lang="en-US" sz="2000" b="1" i="0">
              <a:solidFill>
                <a:srgbClr val="FFFFFF"/>
              </a:solidFill>
              <a:cs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200" y="5056538"/>
            <a:ext cx="8382000" cy="933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from libc.stdlib </a:t>
            </a:r>
            <a:r>
              <a:rPr lang="en-US" sz="1600" b="1" i="0" dirty="0" err="1">
                <a:solidFill>
                  <a:srgbClr val="FF0000"/>
                </a:solidFill>
                <a:latin typeface="Courier New" pitchFamily="49" charset="0"/>
              </a:rPr>
              <a:t>cimport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 malloc, free </a:t>
            </a:r>
            <a:r>
              <a:rPr lang="en-US" sz="1600" b="1" i="0" dirty="0" err="1">
                <a:solidFill>
                  <a:srgbClr val="000099"/>
                </a:solidFill>
                <a:latin typeface="Courier New" pitchFamily="49" charset="0"/>
              </a:rPr>
              <a:t># C std library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FF0000"/>
                </a:solidFill>
                <a:latin typeface="Courier New" pitchFamily="49" charset="0"/>
              </a:rPr>
              <a:t>cimport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 numpy as cnp </a:t>
            </a:r>
            <a:r>
              <a:rPr lang="en-US" sz="1600" b="1" i="0" dirty="0" err="1">
                <a:solidFill>
                  <a:schemeClr val="accent2"/>
                </a:solidFill>
                <a:latin typeface="Courier New" pitchFamily="49" charset="0"/>
              </a:rPr>
              <a:t># numpy C-API</a:t>
            </a:r>
            <a:endParaRPr lang="en-US" sz="1600" b="1" i="0" dirty="0" err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from libcpp.vector </a:t>
            </a:r>
            <a:r>
              <a:rPr lang="en-US" sz="1600" b="1" i="0" dirty="0" err="1">
                <a:solidFill>
                  <a:srgbClr val="FF0000"/>
                </a:solidFill>
                <a:latin typeface="Courier New" pitchFamily="49" charset="0"/>
              </a:rPr>
              <a:t>cimport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 vector </a:t>
            </a:r>
            <a:r>
              <a:rPr lang="en-US" sz="1600" b="1" i="0" dirty="0" err="1">
                <a:solidFill>
                  <a:srgbClr val="000099"/>
                </a:solidFill>
                <a:latin typeface="Courier New" pitchFamily="49" charset="0"/>
              </a:rPr>
              <a:t># C++ std::vector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CAD74C1-4F30-436E-8B6B-607D61933DF7}" type="slidenum">
              <a:rPr lang="en-US"/>
              <a:pPr/>
              <a:t>41</a:t>
            </a:fld>
            <a:endParaRPr lang="en-US"/>
          </a:p>
        </p:txBody>
      </p:sp>
      <p:sp>
        <p:nvSpPr>
          <p:cNvPr id="416769" name="Rectangle 1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latin typeface="Arial" charset="0"/>
              </a:rPr>
              <a:t>Cython, NumPy, memoryviews</a:t>
            </a:r>
          </a:p>
        </p:txBody>
      </p:sp>
      <p:sp>
        <p:nvSpPr>
          <p:cNvPr id="416770" name="Rectangle 2"/>
          <p:cNvSpPr>
            <a:spLocks noChangeArrowheads="1"/>
          </p:cNvSpPr>
          <p:nvPr/>
        </p:nvSpPr>
        <p:spPr bwMode="auto">
          <a:xfrm>
            <a:off x="207963" y="1255712"/>
            <a:ext cx="8229600" cy="38496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spcBef>
                <a:spcPts val="3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200" b="1" i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638" y="2743200"/>
            <a:ext cx="8915400" cy="18261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def sum(</a:t>
            </a:r>
            <a:r>
              <a:rPr lang="en-US" sz="1600" b="1" i="0" dirty="0" err="1">
                <a:solidFill>
                  <a:srgbClr val="FF0000"/>
                </a:solidFill>
                <a:latin typeface="Courier New" pitchFamily="49" charset="0"/>
              </a:rPr>
              <a:t>double[::1] a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):  </a:t>
            </a:r>
            <a:r>
              <a:rPr lang="en-US" sz="1600" b="1" i="0" dirty="0" err="1">
                <a:solidFill>
                  <a:schemeClr val="accent2"/>
                </a:solidFill>
                <a:latin typeface="Courier New" pitchFamily="49" charset="0"/>
              </a:rPr>
              <a:t># a: contiguous 1D buffer of doubles.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    cdef double s = 0.0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    cdef int i, n = a.shape[0]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    for i in range(n):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        s += a[i]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    return s</a:t>
            </a:r>
            <a:endParaRPr lang="en-US" sz="1600" b="1" i="0" dirty="0" err="1">
              <a:solidFill>
                <a:schemeClr val="accent2"/>
              </a:solidFill>
              <a:latin typeface="Courier New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5670" y="4572000"/>
            <a:ext cx="8915400" cy="396875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USE JUST LIKE NUMPY ARRAYS</a:t>
            </a:r>
          </a:p>
        </p:txBody>
      </p:sp>
      <p:sp>
        <p:nvSpPr>
          <p:cNvPr id="8" name="Rectangle 7"/>
          <p:cNvSpPr/>
          <p:nvPr/>
        </p:nvSpPr>
        <p:spPr>
          <a:xfrm>
            <a:off x="25670" y="4980338"/>
            <a:ext cx="8382000" cy="18261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In[1]: from mysum import sum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In[2]: a = arange(1e6)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In[3]: %timeit sum(a)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1000 loops, best of 3: 998 us per loop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In[4]: %timeit a.sum()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1000 loops, best of 3: 991 us per loop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00" y="1219200"/>
            <a:ext cx="8915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 dirty="0" err="1">
                <a:solidFill>
                  <a:schemeClr val="tx1"/>
                </a:solidFill>
                <a:latin typeface="+mn-lt"/>
              </a:rPr>
              <a:t>Typed memoryviews </a:t>
            </a:r>
            <a:r>
              <a:rPr lang="en-US" sz="2000" i="0" dirty="0" err="1">
                <a:solidFill>
                  <a:schemeClr val="tx1"/>
                </a:solidFill>
                <a:latin typeface="+mn-lt"/>
              </a:rPr>
              <a:t>allow efficient access to memory buffers (such as NumPy arrays) without any Python overhead.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200" y="2362200"/>
            <a:ext cx="8915400" cy="396875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TYPED MEMORYVIEWS</a:t>
            </a:r>
          </a:p>
        </p:txBody>
      </p:sp>
    </p:spTree>
    <p:extLst>
      <p:ext uri="{BB962C8B-B14F-4D97-AF65-F5344CB8AC3E}">
        <p14:creationId xmlns:p14="http://schemas.microsoft.com/office/powerpoint/2010/main" val="370640892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CAD74C1-4F30-436E-8B6B-607D61933DF7}" type="slidenum">
              <a:rPr lang="en-US"/>
              <a:pPr/>
              <a:t>42</a:t>
            </a:fld>
            <a:endParaRPr lang="en-US"/>
          </a:p>
        </p:txBody>
      </p:sp>
      <p:sp>
        <p:nvSpPr>
          <p:cNvPr id="416769" name="Rectangle 1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latin typeface="Arial" charset="0"/>
              </a:rPr>
              <a:t>Cython, NumPy, memoryviews</a:t>
            </a:r>
          </a:p>
        </p:txBody>
      </p:sp>
      <p:sp>
        <p:nvSpPr>
          <p:cNvPr id="416770" name="Rectangle 2"/>
          <p:cNvSpPr>
            <a:spLocks noChangeArrowheads="1"/>
          </p:cNvSpPr>
          <p:nvPr/>
        </p:nvSpPr>
        <p:spPr bwMode="auto">
          <a:xfrm>
            <a:off x="207963" y="1255712"/>
            <a:ext cx="8229600" cy="38496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spcBef>
                <a:spcPts val="3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200" b="1" i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492" y="1676400"/>
            <a:ext cx="8915400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cdef int[:, :, :] mv </a:t>
            </a:r>
            <a:r>
              <a:rPr lang="en-US" sz="1600" b="1" i="0" dirty="0" err="1">
                <a:solidFill>
                  <a:srgbClr val="000099"/>
                </a:solidFill>
                <a:latin typeface="Courier New" pitchFamily="49" charset="0"/>
              </a:rPr>
              <a:t># a 3D typed memoryview, can be assigned to...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i="0" dirty="0" err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chemeClr val="accent2"/>
                </a:solidFill>
                <a:latin typeface="Courier New" pitchFamily="49" charset="0"/>
              </a:rPr>
              <a:t># 1: a C-array: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cdef int a[3][3][3]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i="0" dirty="0" err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99"/>
                </a:solidFill>
                <a:latin typeface="Courier New" pitchFamily="49" charset="0"/>
              </a:rPr>
              <a:t># 2: a NumPy-array: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a = np.zeros((10,20,30), dtype=np.int32)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i="0" dirty="0" err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99"/>
                </a:solidFill>
                <a:latin typeface="Courier New" pitchFamily="49" charset="0"/>
              </a:rPr>
              <a:t># 3: another memoryview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cdef int[:, :, :] a = b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99054" y="1295400"/>
            <a:ext cx="8915400" cy="396875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ACQUIRING BUFFERS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6254" y="4724400"/>
            <a:ext cx="8915400" cy="396875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USING MEMORYVIEWS</a:t>
            </a:r>
            <a:endParaRPr lang="en-US" sz="2000" b="1" i="0">
              <a:solidFill>
                <a:srgbClr val="FFFFFF"/>
              </a:solidFill>
              <a:cs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200" y="5181600"/>
            <a:ext cx="8915400" cy="1528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99"/>
                </a:solidFill>
                <a:latin typeface="Courier New" pitchFamily="49" charset="0"/>
              </a:rPr>
              <a:t># indexing like NumPy, but faster, at C-level.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mv[1,2,0] </a:t>
            </a:r>
            <a:r>
              <a:rPr lang="en-US" sz="1600" b="1" i="0" dirty="0" err="1">
                <a:solidFill>
                  <a:schemeClr val="accent2"/>
                </a:solidFill>
                <a:latin typeface="Courier New" pitchFamily="49" charset="0"/>
              </a:rPr>
              <a:t># </a:t>
            </a:r>
            <a:r>
              <a:rPr lang="en-US" sz="1600" b="1" i="0" dirty="0" err="1">
                <a:solidFill>
                  <a:schemeClr val="accent2"/>
                </a:solidFill>
                <a:latin typeface="Courier New" pitchFamily="49" charset="0"/>
                <a:sym typeface="Wingdings"/>
              </a:rPr>
              <a:t> integer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i="0" dirty="0" err="1">
              <a:solidFill>
                <a:srgbClr val="000000"/>
              </a:solidFill>
              <a:latin typeface="Courier New" pitchFamily="49" charset="0"/>
              <a:sym typeface="Wingdings"/>
            </a:endParaRP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99"/>
                </a:solidFill>
                <a:latin typeface="Courier New" pitchFamily="49" charset="0"/>
                <a:sym typeface="Wingdings"/>
              </a:rPr>
              <a:t># Slicing like NumPy, but faster.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  <a:sym typeface="Wingdings"/>
              </a:rPr>
              <a:t>mv[10] == mv[10, :, :] == mv[10,...] </a:t>
            </a:r>
            <a:r>
              <a:rPr lang="en-US" sz="1600" b="1" i="0" dirty="0" err="1">
                <a:solidFill>
                  <a:srgbClr val="000099"/>
                </a:solidFill>
                <a:latin typeface="Courier New" pitchFamily="49" charset="0"/>
                <a:sym typeface="Wingdings"/>
              </a:rPr>
              <a:t>#  a new memoryview.</a:t>
            </a:r>
            <a:endParaRPr lang="en-US" sz="1600" b="1" i="0" dirty="0" err="1">
              <a:solidFill>
                <a:srgbClr val="000099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56326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CAD74C1-4F30-436E-8B6B-607D61933DF7}" type="slidenum">
              <a:rPr lang="en-US"/>
              <a:pPr/>
              <a:t>43</a:t>
            </a:fld>
            <a:endParaRPr lang="en-US"/>
          </a:p>
        </p:txBody>
      </p:sp>
      <p:sp>
        <p:nvSpPr>
          <p:cNvPr id="416769" name="Rectangle 1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latin typeface="Arial" charset="0"/>
              </a:rPr>
              <a:t>Cython, NumPy, memoryviews</a:t>
            </a:r>
          </a:p>
        </p:txBody>
      </p:sp>
      <p:sp>
        <p:nvSpPr>
          <p:cNvPr id="416770" name="Rectangle 2"/>
          <p:cNvSpPr>
            <a:spLocks noChangeArrowheads="1"/>
          </p:cNvSpPr>
          <p:nvPr/>
        </p:nvSpPr>
        <p:spPr bwMode="auto">
          <a:xfrm>
            <a:off x="207963" y="1255712"/>
            <a:ext cx="8229600" cy="38496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spcBef>
                <a:spcPts val="3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200" b="1" i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492" y="1676400"/>
            <a:ext cx="8915400" cy="5098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99"/>
                </a:solidFill>
                <a:latin typeface="Courier New" pitchFamily="49" charset="0"/>
              </a:rPr>
              <a:t># uses strided lookup when indexing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cdef int</a:t>
            </a:r>
            <a:r>
              <a:rPr lang="en-US" sz="1600" b="1" i="0" dirty="0" err="1">
                <a:solidFill>
                  <a:srgbClr val="FF0000"/>
                </a:solidFill>
                <a:latin typeface="Courier New" pitchFamily="49" charset="0"/>
              </a:rPr>
              <a:t>[:, :, :]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strided_mv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i="0" dirty="0" err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99"/>
                </a:solidFill>
                <a:latin typeface="Courier New" pitchFamily="49" charset="0"/>
              </a:rPr>
              <a:t># can acquire buffer from a non-contiguous np array.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strided_mv = arr[::2, 5:, ::-1]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i="0" dirty="0" err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99"/>
                </a:solidFill>
                <a:latin typeface="Courier New" pitchFamily="49" charset="0"/>
              </a:rPr>
              <a:t># faster than strided, but only works with C-contiguous buffers.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cdef int</a:t>
            </a:r>
            <a:r>
              <a:rPr lang="en-US" sz="1600" b="1" i="0" dirty="0" err="1">
                <a:solidFill>
                  <a:srgbClr val="FF0000"/>
                </a:solidFill>
                <a:latin typeface="Courier New" pitchFamily="49" charset="0"/>
              </a:rPr>
              <a:t>[:, :, ::1]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 c_contig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i="0" dirty="0" err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c_contig = np.zeros((10, 20, 30), dtype=np.int)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i="0" dirty="0" err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c_contig = arr[:, :, :5] </a:t>
            </a:r>
            <a:r>
              <a:rPr lang="en-US" sz="1600" b="1" i="0" dirty="0" err="1">
                <a:solidFill>
                  <a:srgbClr val="000099"/>
                </a:solidFill>
                <a:latin typeface="Courier New" pitchFamily="49" charset="0"/>
              </a:rPr>
              <a:t># non-contiguous, so ValueError at runtime.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i="0" dirty="0" err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99"/>
                </a:solidFill>
                <a:latin typeface="Courier New" pitchFamily="49" charset="0"/>
              </a:rPr>
              <a:t># faster than strided, only works with Fortran-contiguous.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cdef int</a:t>
            </a:r>
            <a:r>
              <a:rPr lang="en-US" sz="1600" b="1" i="0" dirty="0" err="1">
                <a:solidFill>
                  <a:srgbClr val="FF0000"/>
                </a:solidFill>
                <a:latin typeface="Courier New" pitchFamily="49" charset="0"/>
              </a:rPr>
              <a:t>[::1, :, :]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 f_contig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i="0" dirty="0" err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f_contig = np.asfortranarray(arr)</a:t>
            </a:r>
            <a:endParaRPr lang="en-US" sz="1600" b="1" i="0" dirty="0" err="1">
              <a:solidFill>
                <a:srgbClr val="000099"/>
              </a:solidFill>
              <a:latin typeface="Courier New" pitchFamily="49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99054" y="1295400"/>
            <a:ext cx="8915400" cy="396875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STRIDED AND CONTIGUOUS MEMORYVIEWS</a:t>
            </a:r>
          </a:p>
        </p:txBody>
      </p:sp>
    </p:spTree>
    <p:extLst>
      <p:ext uri="{BB962C8B-B14F-4D97-AF65-F5344CB8AC3E}">
        <p14:creationId xmlns:p14="http://schemas.microsoft.com/office/powerpoint/2010/main" val="236992477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122B6A5-88E7-42DE-A958-7FAF7C6BB0BD}" type="slidenum">
              <a:rPr lang="en-US"/>
              <a:pPr/>
              <a:t>44</a:t>
            </a:fld>
            <a:endParaRPr lang="en-US"/>
          </a:p>
        </p:txBody>
      </p:sp>
      <p:sp>
        <p:nvSpPr>
          <p:cNvPr id="1193986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152400"/>
            <a:ext cx="8915400" cy="1135063"/>
          </a:xfrm>
        </p:spPr>
        <p:txBody>
          <a:bodyPr lIns="50800" tIns="50800" rIns="132080" bIns="50800"/>
          <a:lstStyle/>
          <a:p>
            <a:pPr marL="39688" defTabSz="914400"/>
            <a:r>
              <a:rPr lang="en-US" dirty="0" smtClean="0"/>
              <a:t>Parallelization using </a:t>
            </a:r>
            <a:r>
              <a:rPr lang="en-US" dirty="0" err="1" smtClean="0"/>
              <a:t>OpenMP</a:t>
            </a:r>
            <a:endParaRPr lang="en-US" dirty="0"/>
          </a:p>
        </p:txBody>
      </p:sp>
      <p:sp>
        <p:nvSpPr>
          <p:cNvPr id="1193987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219201"/>
            <a:ext cx="7764463" cy="1600200"/>
          </a:xfrm>
        </p:spPr>
        <p:txBody>
          <a:bodyPr lIns="50800" tIns="50800" rIns="132080" bIns="50800"/>
          <a:lstStyle/>
          <a:p>
            <a:r>
              <a:rPr lang="en-US" sz="2000" dirty="0" err="1" smtClean="0"/>
              <a:t>Cython</a:t>
            </a:r>
            <a:r>
              <a:rPr lang="en-US" sz="2000" dirty="0" smtClean="0"/>
              <a:t> </a:t>
            </a:r>
            <a:r>
              <a:rPr lang="en-US" sz="2000" dirty="0"/>
              <a:t>supports native </a:t>
            </a:r>
            <a:r>
              <a:rPr lang="en-US" sz="2000" dirty="0" smtClean="0"/>
              <a:t>parallelism. </a:t>
            </a:r>
            <a:r>
              <a:rPr lang="en-US" sz="2000" dirty="0"/>
              <a:t>To use this kind of parallelism, the </a:t>
            </a:r>
            <a:r>
              <a:rPr lang="en-US" sz="2000" dirty="0" smtClean="0"/>
              <a:t>Global Interpreter Lock (GIL) must </a:t>
            </a:r>
            <a:r>
              <a:rPr lang="en-US" sz="2000" dirty="0"/>
              <a:t>be </a:t>
            </a:r>
            <a:r>
              <a:rPr lang="en-US" sz="2000" dirty="0" smtClean="0"/>
              <a:t>released. </a:t>
            </a:r>
            <a:r>
              <a:rPr lang="en-US" sz="2000" dirty="0"/>
              <a:t>It currently supports </a:t>
            </a:r>
            <a:r>
              <a:rPr lang="en-US" sz="2000" dirty="0" err="1" smtClean="0"/>
              <a:t>OpenMP</a:t>
            </a:r>
            <a:r>
              <a:rPr lang="en-US" sz="2000" dirty="0" smtClean="0"/>
              <a:t> (more </a:t>
            </a:r>
            <a:r>
              <a:rPr lang="en-US" sz="2000" dirty="0" err="1"/>
              <a:t>backends</a:t>
            </a:r>
            <a:r>
              <a:rPr lang="en-US" sz="2000" dirty="0"/>
              <a:t> might be </a:t>
            </a:r>
            <a:r>
              <a:rPr lang="en-US" sz="2000" dirty="0" smtClean="0"/>
              <a:t>supported in the future).</a:t>
            </a:r>
            <a:endParaRPr lang="en-US" sz="2000" dirty="0"/>
          </a:p>
          <a:p>
            <a:pPr marL="382588" defTabSz="914400"/>
            <a:endParaRPr lang="en-US" sz="2000" dirty="0"/>
          </a:p>
          <a:p>
            <a:pPr marL="382588" defTabSz="914400"/>
            <a:endParaRPr lang="en-US" sz="2000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609600" y="2590800"/>
            <a:ext cx="8001000" cy="1600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50800" tIns="50800" rIns="132080" bIns="50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i="0" dirty="0" smtClean="0"/>
              <a:t>1) Release the GIL before a block of code:</a:t>
            </a:r>
          </a:p>
          <a:p>
            <a:pPr lvl="1"/>
            <a:r>
              <a:rPr lang="en-US" sz="1400" b="1" i="0" dirty="0">
                <a:solidFill>
                  <a:srgbClr val="FF0000"/>
                </a:solidFill>
                <a:latin typeface="Courier New"/>
                <a:cs typeface="Courier New"/>
              </a:rPr>
              <a:t>with </a:t>
            </a:r>
            <a:r>
              <a:rPr lang="en-US" sz="1400" b="1" i="0" dirty="0" err="1">
                <a:solidFill>
                  <a:srgbClr val="FF0000"/>
                </a:solidFill>
                <a:latin typeface="Courier New"/>
                <a:cs typeface="Courier New"/>
              </a:rPr>
              <a:t>nogil</a:t>
            </a:r>
            <a:r>
              <a:rPr lang="en-US" sz="1400" b="1" i="0" dirty="0">
                <a:solidFill>
                  <a:srgbClr val="FF0000"/>
                </a:solidFill>
                <a:latin typeface="Courier New"/>
                <a:cs typeface="Courier New"/>
              </a:rPr>
              <a:t>:</a:t>
            </a:r>
          </a:p>
          <a:p>
            <a:pPr lvl="1"/>
            <a:r>
              <a:rPr lang="en-US" sz="1400" b="1" i="0" dirty="0" smtClean="0">
                <a:latin typeface="Courier New"/>
                <a:cs typeface="Courier New"/>
              </a:rPr>
              <a:t>	# This block of code is executed after releasing the GIL</a:t>
            </a:r>
          </a:p>
          <a:p>
            <a:r>
              <a:rPr lang="en-US" sz="2000" i="0" dirty="0" smtClean="0"/>
              <a:t>2) Declare that a </a:t>
            </a:r>
            <a:r>
              <a:rPr lang="en-US" sz="2000" i="0" dirty="0" err="1" smtClean="0"/>
              <a:t>cdef</a:t>
            </a:r>
            <a:r>
              <a:rPr lang="en-US" sz="2000" i="0" dirty="0" smtClean="0"/>
              <a:t> function can be called safely without the GIL:</a:t>
            </a:r>
          </a:p>
          <a:p>
            <a:pPr lvl="1"/>
            <a:r>
              <a:rPr lang="en-US" sz="1400" b="1" i="0" dirty="0" err="1">
                <a:latin typeface="Courier New"/>
                <a:cs typeface="Courier New"/>
              </a:rPr>
              <a:t>cdef</a:t>
            </a:r>
            <a:r>
              <a:rPr lang="en-US" sz="1400" b="1" i="0" dirty="0">
                <a:latin typeface="Courier New"/>
                <a:cs typeface="Courier New"/>
              </a:rPr>
              <a:t> </a:t>
            </a:r>
            <a:r>
              <a:rPr lang="en-US" sz="1400" b="1" i="0" dirty="0" err="1">
                <a:latin typeface="Courier New"/>
                <a:cs typeface="Courier New"/>
              </a:rPr>
              <a:t>int</a:t>
            </a:r>
            <a:r>
              <a:rPr lang="en-US" sz="1400" b="1" i="0" dirty="0">
                <a:latin typeface="Courier New"/>
                <a:cs typeface="Courier New"/>
              </a:rPr>
              <a:t> </a:t>
            </a:r>
            <a:r>
              <a:rPr lang="en-US" sz="1400" b="1" i="0" dirty="0" err="1">
                <a:latin typeface="Courier New"/>
                <a:cs typeface="Courier New"/>
              </a:rPr>
              <a:t>mandelbrot_escape</a:t>
            </a:r>
            <a:r>
              <a:rPr lang="en-US" sz="1400" b="1" i="0" dirty="0">
                <a:latin typeface="Courier New"/>
                <a:cs typeface="Courier New"/>
              </a:rPr>
              <a:t>(double x, double y, </a:t>
            </a:r>
            <a:r>
              <a:rPr lang="en-US" sz="1400" b="1" i="0" dirty="0" err="1">
                <a:latin typeface="Courier New"/>
                <a:cs typeface="Courier New"/>
              </a:rPr>
              <a:t>int</a:t>
            </a:r>
            <a:r>
              <a:rPr lang="en-US" sz="1400" b="1" i="0" dirty="0">
                <a:latin typeface="Courier New"/>
                <a:cs typeface="Courier New"/>
              </a:rPr>
              <a:t> n) </a:t>
            </a:r>
            <a:r>
              <a:rPr lang="en-US" sz="1400" b="1" i="0" dirty="0" err="1">
                <a:solidFill>
                  <a:srgbClr val="FF0000"/>
                </a:solidFill>
                <a:latin typeface="Courier New"/>
                <a:cs typeface="Courier New"/>
              </a:rPr>
              <a:t>nogil</a:t>
            </a:r>
            <a:r>
              <a:rPr lang="en-US" sz="1400" b="1" i="0" dirty="0">
                <a:latin typeface="Courier New"/>
                <a:cs typeface="Courier New"/>
              </a:rPr>
              <a:t>:</a:t>
            </a:r>
          </a:p>
          <a:p>
            <a:pPr lvl="1"/>
            <a:r>
              <a:rPr lang="en-US" sz="1400" b="1" i="0" dirty="0" smtClean="0">
                <a:latin typeface="Courier New"/>
                <a:cs typeface="Courier New"/>
              </a:rPr>
              <a:t>	…</a:t>
            </a:r>
          </a:p>
          <a:p>
            <a:pPr marL="382588" defTabSz="914400"/>
            <a:endParaRPr lang="en-US" sz="2400" i="0" dirty="0" smtClean="0"/>
          </a:p>
          <a:p>
            <a:pPr marL="382588" defTabSz="914400"/>
            <a:endParaRPr lang="en-US" sz="2400" i="0" dirty="0"/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609600" y="4648200"/>
            <a:ext cx="8001000" cy="1600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50800" tIns="50800" rIns="132080" bIns="50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i="0" dirty="0" smtClean="0"/>
              <a:t>3</a:t>
            </a:r>
            <a:r>
              <a:rPr lang="en-US" sz="2000" i="0" dirty="0"/>
              <a:t>) </a:t>
            </a:r>
            <a:r>
              <a:rPr lang="en-US" sz="2000" i="0" dirty="0" smtClean="0"/>
              <a:t>Parallelize for</a:t>
            </a:r>
            <a:r>
              <a:rPr lang="en-US" sz="2000" i="0" dirty="0"/>
              <a:t>-</a:t>
            </a:r>
            <a:r>
              <a:rPr lang="en-US" sz="2000" i="0" dirty="0" smtClean="0"/>
              <a:t>loops </a:t>
            </a:r>
            <a:r>
              <a:rPr lang="en-US" sz="2000" i="0" dirty="0"/>
              <a:t>with </a:t>
            </a:r>
            <a:r>
              <a:rPr lang="en-US" sz="2000" i="0" dirty="0" err="1"/>
              <a:t>prange</a:t>
            </a:r>
            <a:r>
              <a:rPr lang="en-US" sz="2000" i="0" dirty="0"/>
              <a:t>:</a:t>
            </a:r>
          </a:p>
          <a:p>
            <a:pPr lvl="1"/>
            <a:r>
              <a:rPr lang="en-US" sz="1400" b="1" i="0" dirty="0">
                <a:latin typeface="Courier New"/>
                <a:cs typeface="Courier New"/>
              </a:rPr>
              <a:t>from </a:t>
            </a:r>
            <a:r>
              <a:rPr lang="en-US" sz="1400" b="1" i="0" dirty="0" err="1">
                <a:latin typeface="Courier New"/>
                <a:cs typeface="Courier New"/>
              </a:rPr>
              <a:t>cython.parallel</a:t>
            </a:r>
            <a:r>
              <a:rPr lang="en-US" sz="1400" b="1" i="0" dirty="0">
                <a:latin typeface="Courier New"/>
                <a:cs typeface="Courier New"/>
              </a:rPr>
              <a:t> import </a:t>
            </a:r>
            <a:r>
              <a:rPr lang="en-US" sz="1400" b="1" i="0" dirty="0" err="1">
                <a:latin typeface="Courier New"/>
                <a:cs typeface="Courier New"/>
              </a:rPr>
              <a:t>prange</a:t>
            </a:r>
            <a:endParaRPr lang="en-US" sz="1400" b="1" i="0" dirty="0">
              <a:latin typeface="Courier New"/>
              <a:cs typeface="Courier New"/>
            </a:endParaRPr>
          </a:p>
          <a:p>
            <a:pPr lvl="1"/>
            <a:r>
              <a:rPr lang="en-US" sz="1400" b="1" i="0" dirty="0">
                <a:latin typeface="Courier New"/>
                <a:cs typeface="Courier New"/>
              </a:rPr>
              <a:t>...</a:t>
            </a:r>
          </a:p>
          <a:p>
            <a:pPr lvl="1"/>
            <a:r>
              <a:rPr lang="en-US" sz="1400" b="1" i="0" dirty="0">
                <a:latin typeface="Courier New"/>
                <a:cs typeface="Courier New"/>
              </a:rPr>
              <a:t>for j in </a:t>
            </a:r>
            <a:r>
              <a:rPr lang="en-US" sz="1400" b="1" i="0" dirty="0" err="1">
                <a:latin typeface="Courier New"/>
                <a:cs typeface="Courier New"/>
              </a:rPr>
              <a:t>prange</a:t>
            </a:r>
            <a:r>
              <a:rPr lang="en-US" sz="1400" b="1" i="0" dirty="0">
                <a:latin typeface="Courier New"/>
                <a:cs typeface="Courier New"/>
              </a:rPr>
              <a:t>(M):</a:t>
            </a:r>
          </a:p>
          <a:p>
            <a:pPr lvl="1"/>
            <a:r>
              <a:rPr lang="en-US" sz="1400" b="1" i="0" dirty="0">
                <a:latin typeface="Courier New"/>
                <a:cs typeface="Courier New"/>
              </a:rPr>
              <a:t>    for </a:t>
            </a:r>
            <a:r>
              <a:rPr lang="en-US" sz="1400" b="1" i="0" dirty="0" err="1">
                <a:latin typeface="Courier New"/>
                <a:cs typeface="Courier New"/>
              </a:rPr>
              <a:t>i</a:t>
            </a:r>
            <a:r>
              <a:rPr lang="en-US" sz="1400" b="1" i="0" dirty="0">
                <a:latin typeface="Courier New"/>
                <a:cs typeface="Courier New"/>
              </a:rPr>
              <a:t> in </a:t>
            </a:r>
            <a:r>
              <a:rPr lang="en-US" sz="1400" b="1" i="0" dirty="0" err="1">
                <a:latin typeface="Courier New"/>
                <a:cs typeface="Courier New"/>
              </a:rPr>
              <a:t>prange</a:t>
            </a:r>
            <a:r>
              <a:rPr lang="en-US" sz="1400" b="1" i="0" dirty="0">
                <a:latin typeface="Courier New"/>
                <a:cs typeface="Courier New"/>
              </a:rPr>
              <a:t>(N):</a:t>
            </a:r>
          </a:p>
          <a:p>
            <a:pPr lvl="1"/>
            <a:r>
              <a:rPr lang="en-US" sz="1400" b="1" i="0" dirty="0">
                <a:latin typeface="Courier New"/>
                <a:cs typeface="Courier New"/>
              </a:rPr>
              <a:t>        d[</a:t>
            </a:r>
            <a:r>
              <a:rPr lang="en-US" sz="1400" b="1" i="0" dirty="0" err="1">
                <a:latin typeface="Courier New"/>
                <a:cs typeface="Courier New"/>
              </a:rPr>
              <a:t>j,i</a:t>
            </a:r>
            <a:r>
              <a:rPr lang="en-US" sz="1400" b="1" i="0" dirty="0">
                <a:latin typeface="Courier New"/>
                <a:cs typeface="Courier New"/>
              </a:rPr>
              <a:t>] = </a:t>
            </a:r>
            <a:r>
              <a:rPr lang="en-US" sz="1400" b="1" i="0" dirty="0" err="1">
                <a:latin typeface="Courier New"/>
                <a:cs typeface="Courier New"/>
              </a:rPr>
              <a:t>mandelbrot_escape</a:t>
            </a:r>
            <a:r>
              <a:rPr lang="en-US" sz="1400" b="1" i="0" dirty="0">
                <a:latin typeface="Courier New"/>
                <a:cs typeface="Courier New"/>
              </a:rPr>
              <a:t>(</a:t>
            </a:r>
            <a:r>
              <a:rPr lang="en-US" sz="1400" b="1" i="0" dirty="0" err="1">
                <a:latin typeface="Courier New"/>
                <a:cs typeface="Courier New"/>
              </a:rPr>
              <a:t>xs</a:t>
            </a:r>
            <a:r>
              <a:rPr lang="en-US" sz="1400" b="1" i="0" dirty="0">
                <a:latin typeface="Courier New"/>
                <a:cs typeface="Courier New"/>
              </a:rPr>
              <a:t>[</a:t>
            </a:r>
            <a:r>
              <a:rPr lang="en-US" sz="1400" b="1" i="0" dirty="0" err="1">
                <a:latin typeface="Courier New"/>
                <a:cs typeface="Courier New"/>
              </a:rPr>
              <a:t>i</a:t>
            </a:r>
            <a:r>
              <a:rPr lang="en-US" sz="1400" b="1" i="0" dirty="0">
                <a:latin typeface="Courier New"/>
                <a:cs typeface="Courier New"/>
              </a:rPr>
              <a:t>], </a:t>
            </a:r>
            <a:r>
              <a:rPr lang="en-US" sz="1400" b="1" i="0" dirty="0" err="1">
                <a:latin typeface="Courier New"/>
                <a:cs typeface="Courier New"/>
              </a:rPr>
              <a:t>ys</a:t>
            </a:r>
            <a:r>
              <a:rPr lang="en-US" sz="1400" b="1" i="0" dirty="0">
                <a:latin typeface="Courier New"/>
                <a:cs typeface="Courier New"/>
              </a:rPr>
              <a:t>[j], n)</a:t>
            </a:r>
          </a:p>
          <a:p>
            <a:pPr marL="382588" defTabSz="914400"/>
            <a:endParaRPr lang="en-US" sz="2400" i="0" dirty="0" smtClean="0"/>
          </a:p>
          <a:p>
            <a:pPr marL="382588" defTabSz="914400"/>
            <a:endParaRPr lang="en-US" sz="2400" i="0" dirty="0"/>
          </a:p>
        </p:txBody>
      </p:sp>
    </p:spTree>
    <p:extLst>
      <p:ext uri="{BB962C8B-B14F-4D97-AF65-F5344CB8AC3E}">
        <p14:creationId xmlns:p14="http://schemas.microsoft.com/office/powerpoint/2010/main" val="3370317129"/>
      </p:ext>
    </p:extLst>
  </p:cSld>
  <p:clrMapOvr>
    <a:masterClrMapping/>
  </p:clrMapOvr>
  <p:transition xmlns:p14="http://schemas.microsoft.com/office/powerpoint/2010/main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6B1BA50-9126-4A69-8513-3B2BF85469A2}" type="slidenum">
              <a:rPr lang="en-US"/>
              <a:pPr/>
              <a:t>45</a:t>
            </a:fld>
            <a:endParaRPr lang="en-US"/>
          </a:p>
        </p:txBody>
      </p:sp>
      <p:sp>
        <p:nvSpPr>
          <p:cNvPr id="117760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152400"/>
            <a:ext cx="8915400" cy="1135063"/>
          </a:xfrm>
        </p:spPr>
        <p:txBody>
          <a:bodyPr lIns="50800" tIns="50800" rIns="132080" bIns="50800"/>
          <a:lstStyle/>
          <a:p>
            <a:pPr marL="39688" defTabSz="914400"/>
            <a:r>
              <a:rPr lang="en-US"/>
              <a:t>Capstone exercise: compute Julia set</a:t>
            </a:r>
          </a:p>
        </p:txBody>
      </p:sp>
      <p:sp>
        <p:nvSpPr>
          <p:cNvPr id="1177603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76200" y="1752600"/>
            <a:ext cx="8991600" cy="4953000"/>
          </a:xfrm>
        </p:spPr>
        <p:txBody>
          <a:bodyPr lIns="50800" tIns="50800" rIns="132080" bIns="50800"/>
          <a:lstStyle/>
          <a:p>
            <a:pPr marL="382588" defTabSz="914400">
              <a:lnSpc>
                <a:spcPct val="80000"/>
              </a:lnSpc>
            </a:pPr>
            <a:r>
              <a:rPr lang="en-US" sz="1600" b="1">
                <a:solidFill>
                  <a:schemeClr val="accent2"/>
                </a:solidFill>
                <a:latin typeface="Courier New" pitchFamily="49" charset="0"/>
              </a:rPr>
              <a:t># julia_pure_python.py</a:t>
            </a:r>
          </a:p>
          <a:p>
            <a:pPr marL="382588" defTabSz="914400">
              <a:lnSpc>
                <a:spcPct val="80000"/>
              </a:lnSpc>
            </a:pPr>
            <a:r>
              <a:rPr lang="en-US" sz="1600" b="1">
                <a:latin typeface="Courier New" pitchFamily="49" charset="0"/>
              </a:rPr>
              <a:t>def kernel(z, c, lim):</a:t>
            </a:r>
          </a:p>
          <a:p>
            <a:pPr marL="382588" defTabSz="914400">
              <a:lnSpc>
                <a:spcPct val="80000"/>
              </a:lnSpc>
            </a:pPr>
            <a:r>
              <a:rPr lang="en-US" sz="1600" b="1">
                <a:latin typeface="Courier New" pitchFamily="49" charset="0"/>
              </a:rPr>
              <a:t>  count = 0</a:t>
            </a:r>
          </a:p>
          <a:p>
            <a:pPr marL="382588" defTabSz="914400">
              <a:lnSpc>
                <a:spcPct val="80000"/>
              </a:lnSpc>
            </a:pPr>
            <a:r>
              <a:rPr lang="en-US" sz="1600" b="1">
                <a:latin typeface="Courier New" pitchFamily="49" charset="0"/>
              </a:rPr>
              <a:t>  while abs(z) &lt; lim:</a:t>
            </a:r>
          </a:p>
          <a:p>
            <a:pPr marL="382588" defTabSz="914400">
              <a:lnSpc>
                <a:spcPct val="80000"/>
              </a:lnSpc>
            </a:pPr>
            <a:r>
              <a:rPr lang="en-US" sz="1600" b="1">
                <a:latin typeface="Courier New" pitchFamily="49" charset="0"/>
              </a:rPr>
              <a:t>    z = z * z + c</a:t>
            </a:r>
          </a:p>
          <a:p>
            <a:pPr marL="382588" defTabSz="914400">
              <a:lnSpc>
                <a:spcPct val="80000"/>
              </a:lnSpc>
            </a:pPr>
            <a:r>
              <a:rPr lang="en-US" sz="1600" b="1">
                <a:latin typeface="Courier New" pitchFamily="49" charset="0"/>
              </a:rPr>
              <a:t>    count += 1</a:t>
            </a:r>
          </a:p>
          <a:p>
            <a:pPr marL="382588" defTabSz="914400">
              <a:lnSpc>
                <a:spcPct val="80000"/>
              </a:lnSpc>
            </a:pPr>
            <a:r>
              <a:rPr lang="en-US" sz="1600" b="1">
                <a:latin typeface="Courier New" pitchFamily="49" charset="0"/>
              </a:rPr>
              <a:t>  return count</a:t>
            </a:r>
          </a:p>
          <a:p>
            <a:pPr marL="382588" defTabSz="914400">
              <a:lnSpc>
                <a:spcPct val="80000"/>
              </a:lnSpc>
            </a:pPr>
            <a:endParaRPr lang="en-US" sz="1600" b="1">
              <a:latin typeface="Courier New" pitchFamily="49" charset="0"/>
            </a:endParaRPr>
          </a:p>
          <a:p>
            <a:pPr marL="382588" defTabSz="914400">
              <a:lnSpc>
                <a:spcPct val="80000"/>
              </a:lnSpc>
            </a:pPr>
            <a:r>
              <a:rPr lang="en-US" sz="1600" b="1">
                <a:latin typeface="Courier New" pitchFamily="49" charset="0"/>
              </a:rPr>
              <a:t>def compute_julia(cr, ci, N, bound, lim):</a:t>
            </a:r>
          </a:p>
          <a:p>
            <a:pPr marL="382588" defTabSz="914400">
              <a:lnSpc>
                <a:spcPct val="80000"/>
              </a:lnSpc>
            </a:pPr>
            <a:r>
              <a:rPr lang="en-US" sz="1600" b="1">
                <a:latin typeface="Courier New" pitchFamily="49" charset="0"/>
              </a:rPr>
              <a:t>  julia = np.empty((N, N), dtype=np.uint32)</a:t>
            </a:r>
          </a:p>
          <a:p>
            <a:pPr marL="382588" defTabSz="914400">
              <a:lnSpc>
                <a:spcPct val="80000"/>
              </a:lnSpc>
            </a:pPr>
            <a:r>
              <a:rPr lang="en-US" sz="1600" b="1">
                <a:latin typeface="Courier New" pitchFamily="49" charset="0"/>
              </a:rPr>
              <a:t>  grid_x = np.linspace(-bound, bound, N)</a:t>
            </a:r>
          </a:p>
          <a:p>
            <a:pPr marL="382588" defTabSz="914400">
              <a:lnSpc>
                <a:spcPct val="80000"/>
              </a:lnSpc>
            </a:pPr>
            <a:r>
              <a:rPr lang="en-US" sz="1600" b="1">
                <a:latin typeface="Courier New" pitchFamily="49" charset="0"/>
              </a:rPr>
              <a:t>  grid_y = grid_x * 1j</a:t>
            </a:r>
          </a:p>
          <a:p>
            <a:pPr marL="382588" defTabSz="914400">
              <a:lnSpc>
                <a:spcPct val="80000"/>
              </a:lnSpc>
            </a:pPr>
            <a:r>
              <a:rPr lang="en-US" sz="1600" b="1">
                <a:latin typeface="Courier New" pitchFamily="49" charset="0"/>
              </a:rPr>
              <a:t>  c = cr + 1j * ci</a:t>
            </a:r>
          </a:p>
          <a:p>
            <a:pPr marL="382588" defTabSz="914400">
              <a:lnSpc>
                <a:spcPct val="80000"/>
              </a:lnSpc>
            </a:pPr>
            <a:r>
              <a:rPr lang="en-US" sz="1600" b="1">
                <a:latin typeface="Courier New" pitchFamily="49" charset="0"/>
              </a:rPr>
              <a:t>  for i, x in enumerate(grid_x):</a:t>
            </a:r>
          </a:p>
          <a:p>
            <a:pPr marL="382588" defTabSz="914400">
              <a:lnSpc>
                <a:spcPct val="80000"/>
              </a:lnSpc>
            </a:pPr>
            <a:r>
              <a:rPr lang="en-US" sz="1600" b="1">
                <a:latin typeface="Courier New" pitchFamily="49" charset="0"/>
              </a:rPr>
              <a:t>    for j, y in enumerate(grid_y):</a:t>
            </a:r>
          </a:p>
          <a:p>
            <a:pPr marL="382588" defTabSz="914400">
              <a:lnSpc>
                <a:spcPct val="80000"/>
              </a:lnSpc>
            </a:pPr>
            <a:r>
              <a:rPr lang="en-US" sz="1600" b="1">
                <a:latin typeface="Courier New" pitchFamily="49" charset="0"/>
              </a:rPr>
              <a:t>      julia[i,j] = kernel(x+y, c, lim)</a:t>
            </a:r>
          </a:p>
          <a:p>
            <a:pPr marL="382588" defTabSz="914400">
              <a:lnSpc>
                <a:spcPct val="80000"/>
              </a:lnSpc>
            </a:pPr>
            <a:r>
              <a:rPr lang="en-US" sz="1600" b="1">
                <a:latin typeface="Courier New" pitchFamily="49" charset="0"/>
              </a:rPr>
              <a:t>  return julia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9054" y="1295400"/>
            <a:ext cx="8915400" cy="396875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PURE-PYTHON VERSION</a:t>
            </a:r>
          </a:p>
        </p:txBody>
      </p:sp>
      <p:pic>
        <p:nvPicPr>
          <p:cNvPr id="2" name="Picture 1" descr="Screen Shot 2013-06-23 at 8.39.45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48" t="15345" r="10088" b="15776"/>
          <a:stretch/>
        </p:blipFill>
        <p:spPr>
          <a:xfrm>
            <a:off x="5486400" y="1752600"/>
            <a:ext cx="3657600" cy="310525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6B1BA50-9126-4A69-8513-3B2BF85469A2}" type="slidenum">
              <a:rPr lang="en-US"/>
              <a:pPr/>
              <a:t>46</a:t>
            </a:fld>
            <a:endParaRPr lang="en-US"/>
          </a:p>
        </p:txBody>
      </p:sp>
      <p:sp>
        <p:nvSpPr>
          <p:cNvPr id="117760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152400"/>
            <a:ext cx="8915400" cy="1135063"/>
          </a:xfrm>
        </p:spPr>
        <p:txBody>
          <a:bodyPr lIns="50800" tIns="50800" rIns="132080" bIns="50800"/>
          <a:lstStyle/>
          <a:p>
            <a:pPr marL="39688" defTabSz="914400"/>
            <a:r>
              <a:rPr lang="en-US"/>
              <a:t>Capstone exercise: compute Julia set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0" y="1828800"/>
            <a:ext cx="5029200" cy="4800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50800" tIns="50800" rIns="132080" bIns="50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2588" defTabSz="914400">
              <a:lnSpc>
                <a:spcPct val="80000"/>
              </a:lnSpc>
            </a:pPr>
            <a:r>
              <a:rPr lang="en-US" sz="1400" b="1" i="0">
                <a:solidFill>
                  <a:schemeClr val="accent2"/>
                </a:solidFill>
                <a:latin typeface="Courier New" pitchFamily="49" charset="0"/>
              </a:rPr>
              <a:t># To run and visualize the python version:</a:t>
            </a:r>
          </a:p>
          <a:p>
            <a:pPr marL="382588" defTabSz="914400">
              <a:lnSpc>
                <a:spcPct val="80000"/>
              </a:lnSpc>
            </a:pPr>
            <a:r>
              <a:rPr lang="en-US" sz="1400" b="1" i="0">
                <a:latin typeface="Courier New" pitchFamily="49" charset="0"/>
              </a:rPr>
              <a:t>$ python julia_ui.py julia_pure_python.py</a:t>
            </a:r>
          </a:p>
          <a:p>
            <a:pPr marL="382588" defTabSz="914400">
              <a:lnSpc>
                <a:spcPct val="80000"/>
              </a:lnSpc>
            </a:pPr>
            <a:endParaRPr lang="en-US" sz="1400" b="1" i="0">
              <a:solidFill>
                <a:schemeClr val="accent2"/>
              </a:solidFill>
              <a:latin typeface="Courier New" pitchFamily="49" charset="0"/>
            </a:endParaRPr>
          </a:p>
          <a:p>
            <a:pPr marL="382588" defTabSz="914400">
              <a:lnSpc>
                <a:spcPct val="80000"/>
              </a:lnSpc>
            </a:pPr>
            <a:r>
              <a:rPr lang="en-US" sz="1400" b="1" i="0">
                <a:solidFill>
                  <a:schemeClr val="accent2"/>
                </a:solidFill>
                <a:latin typeface="Courier New" pitchFamily="49" charset="0"/>
              </a:rPr>
              <a:t># If using Anaconda:</a:t>
            </a:r>
          </a:p>
          <a:p>
            <a:pPr marL="382588" defTabSz="914400">
              <a:lnSpc>
                <a:spcPct val="80000"/>
              </a:lnSpc>
            </a:pPr>
            <a:r>
              <a:rPr lang="en-US" sz="1400" b="1" i="0">
                <a:solidFill>
                  <a:schemeClr val="tx1"/>
                </a:solidFill>
                <a:latin typeface="Courier New" pitchFamily="49" charset="0"/>
              </a:rPr>
              <a:t>$ python.app julia_ui.py julia_pure_python.py</a:t>
            </a:r>
          </a:p>
          <a:p>
            <a:pPr marL="382588" defTabSz="914400">
              <a:lnSpc>
                <a:spcPct val="80000"/>
              </a:lnSpc>
            </a:pPr>
            <a:endParaRPr lang="en-US" sz="1400" b="1" i="0">
              <a:solidFill>
                <a:schemeClr val="tx1"/>
              </a:solidFill>
              <a:latin typeface="Courier New" pitchFamily="49" charset="0"/>
            </a:endParaRPr>
          </a:p>
          <a:p>
            <a:pPr marL="382588" defTabSz="914400">
              <a:lnSpc>
                <a:spcPct val="80000"/>
              </a:lnSpc>
            </a:pPr>
            <a:r>
              <a:rPr lang="en-US" sz="1400" b="1" i="0">
                <a:solidFill>
                  <a:srgbClr val="000099"/>
                </a:solidFill>
                <a:latin typeface="Courier New" pitchFamily="49" charset="0"/>
              </a:rPr>
              <a:t># To run the cython version</a:t>
            </a:r>
          </a:p>
          <a:p>
            <a:pPr marL="382588" defTabSz="914400">
              <a:lnSpc>
                <a:spcPct val="80000"/>
              </a:lnSpc>
            </a:pPr>
            <a:r>
              <a:rPr lang="en-US" sz="1400" b="1" i="0">
                <a:solidFill>
                  <a:schemeClr val="tx1"/>
                </a:solidFill>
                <a:latin typeface="Courier New" pitchFamily="49" charset="0"/>
              </a:rPr>
              <a:t>$ python julia_ui.py julia_cython.pyx</a:t>
            </a:r>
          </a:p>
          <a:p>
            <a:pPr marL="382588" defTabSz="914400">
              <a:lnSpc>
                <a:spcPct val="80000"/>
              </a:lnSpc>
            </a:pPr>
            <a:endParaRPr lang="en-US" sz="1400" b="1" i="0">
              <a:solidFill>
                <a:schemeClr val="tx1"/>
              </a:solidFill>
              <a:latin typeface="Courier New" pitchFamily="49" charset="0"/>
            </a:endParaRPr>
          </a:p>
          <a:p>
            <a:pPr marL="382588" defTabSz="914400">
              <a:lnSpc>
                <a:spcPct val="80000"/>
              </a:lnSpc>
            </a:pPr>
            <a:r>
              <a:rPr lang="en-US" sz="1400" b="1" i="0">
                <a:solidFill>
                  <a:srgbClr val="000099"/>
                </a:solidFill>
                <a:latin typeface="Courier New" pitchFamily="49" charset="0"/>
              </a:rPr>
              <a:t># Anaconda</a:t>
            </a:r>
          </a:p>
          <a:p>
            <a:pPr marL="382588" defTabSz="914400">
              <a:lnSpc>
                <a:spcPct val="80000"/>
              </a:lnSpc>
            </a:pPr>
            <a:r>
              <a:rPr lang="en-US" sz="1400" b="1" i="0">
                <a:solidFill>
                  <a:schemeClr val="tx1"/>
                </a:solidFill>
                <a:latin typeface="Courier New" pitchFamily="49" charset="0"/>
              </a:rPr>
              <a:t>$ python.app julia_ui.py julia_cython.pyx</a:t>
            </a:r>
          </a:p>
          <a:p>
            <a:pPr marL="382588" defTabSz="914400">
              <a:lnSpc>
                <a:spcPct val="80000"/>
              </a:lnSpc>
            </a:pPr>
            <a:endParaRPr lang="en-US" sz="1400" b="1" i="0">
              <a:solidFill>
                <a:schemeClr val="tx1"/>
              </a:solidFill>
              <a:latin typeface="Courier New" pitchFamily="49" charset="0"/>
            </a:endParaRPr>
          </a:p>
          <a:p>
            <a:pPr marL="382588" defTabSz="914400">
              <a:lnSpc>
                <a:spcPct val="80000"/>
              </a:lnSpc>
            </a:pPr>
            <a:r>
              <a:rPr lang="en-US" sz="1400" b="1" i="0">
                <a:solidFill>
                  <a:schemeClr val="accent2"/>
                </a:solidFill>
                <a:latin typeface="Courier New" pitchFamily="49" charset="0"/>
              </a:rPr>
              <a:t># To get an annotated file:</a:t>
            </a:r>
          </a:p>
          <a:p>
            <a:pPr marL="382588" defTabSz="914400">
              <a:lnSpc>
                <a:spcPct val="80000"/>
              </a:lnSpc>
            </a:pPr>
            <a:r>
              <a:rPr lang="en-US" sz="1400" b="1" i="0">
                <a:solidFill>
                  <a:schemeClr val="tx1"/>
                </a:solidFill>
                <a:latin typeface="Courier New" pitchFamily="49" charset="0"/>
              </a:rPr>
              <a:t>$ cython –a julia_cython.pyx</a:t>
            </a:r>
          </a:p>
        </p:txBody>
      </p:sp>
      <p:pic>
        <p:nvPicPr>
          <p:cNvPr id="2" name="Picture 1" descr="Screen Shot 2013-06-23 at 3.05.4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212108"/>
            <a:ext cx="4038600" cy="562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16357"/>
      </p:ext>
    </p:extLst>
  </p:cSld>
  <p:clrMapOvr>
    <a:masterClrMapping/>
  </p:clrMapOvr>
  <p:transition xmlns:p14="http://schemas.microsoft.com/office/powerpoint/2010/main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12A3250-F466-4072-BB7C-C265CDBFE437}" type="slidenum">
              <a:rPr lang="en-US"/>
              <a:pPr/>
              <a:t>47</a:t>
            </a:fld>
            <a:endParaRPr lang="en-US"/>
          </a:p>
        </p:txBody>
      </p:sp>
      <p:sp>
        <p:nvSpPr>
          <p:cNvPr id="1181698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 lIns="50800" tIns="50800" rIns="132080" bIns="50800"/>
          <a:lstStyle/>
          <a:p>
            <a:pPr marL="39688" defTabSz="914400"/>
            <a:r>
              <a:rPr lang="en-US"/>
              <a:t>Add Type Information</a:t>
            </a:r>
          </a:p>
        </p:txBody>
      </p:sp>
      <p:sp>
        <p:nvSpPr>
          <p:cNvPr id="1181699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371600"/>
            <a:ext cx="8915400" cy="4724400"/>
          </a:xfrm>
        </p:spPr>
        <p:txBody>
          <a:bodyPr lIns="50800" tIns="50800" rIns="132080" bIns="50800"/>
          <a:lstStyle/>
          <a:p>
            <a:pPr marL="731838" lvl="1" defTabSz="914400"/>
            <a:endParaRPr lang="en-US" sz="2000" b="1">
              <a:latin typeface="Courier New" pitchFamily="49" charset="0"/>
            </a:endParaRPr>
          </a:p>
          <a:p>
            <a:pPr marL="731838" lvl="1" defTabSz="914400"/>
            <a:r>
              <a:rPr lang="en-US" sz="2000" b="1">
                <a:latin typeface="Courier New" pitchFamily="49" charset="0"/>
              </a:rPr>
              <a:t>def abs_sq(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</a:rPr>
              <a:t>float 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</a:rPr>
              <a:t>zr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</a:rPr>
              <a:t>,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</a:rPr>
              <a:t>float</a:t>
            </a:r>
            <a:r>
              <a:rPr lang="en-US" sz="2000" b="1">
                <a:latin typeface="Courier New" pitchFamily="49" charset="0"/>
              </a:rPr>
              <a:t> zi):</a:t>
            </a:r>
          </a:p>
          <a:p>
            <a:pPr marL="731838" lvl="1" defTabSz="914400"/>
            <a:r>
              <a:rPr lang="en-US" sz="2000" b="1">
                <a:latin typeface="Courier New" pitchFamily="49" charset="0"/>
              </a:rPr>
              <a:t>    ...</a:t>
            </a:r>
          </a:p>
          <a:p>
            <a:pPr marL="731838" lvl="1" defTabSz="914400"/>
            <a:r>
              <a:rPr lang="en-US" sz="2000" b="1">
                <a:latin typeface="Courier New" pitchFamily="49" charset="0"/>
              </a:rPr>
              <a:t>def kernel(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</a:rPr>
              <a:t>float</a:t>
            </a:r>
            <a:r>
              <a:rPr lang="en-US" sz="2000" b="1">
                <a:latin typeface="Courier New" pitchFamily="49" charset="0"/>
              </a:rPr>
              <a:t> zr,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</a:rPr>
              <a:t>float</a:t>
            </a:r>
            <a:r>
              <a:rPr lang="en-US" sz="2000" b="1">
                <a:latin typeface="Courier New" pitchFamily="49" charset="0"/>
              </a:rPr>
              <a:t> zi,</a:t>
            </a:r>
          </a:p>
          <a:p>
            <a:pPr marL="731838" lvl="1" defTabSz="914400"/>
            <a:r>
              <a:rPr lang="en-US" sz="2000" b="1">
                <a:latin typeface="Courier New" pitchFamily="49" charset="0"/>
              </a:rPr>
              <a:t>          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</a:rPr>
              <a:t>float</a:t>
            </a:r>
            <a:r>
              <a:rPr lang="en-US" sz="2000" b="1">
                <a:latin typeface="Courier New" pitchFamily="49" charset="0"/>
              </a:rPr>
              <a:t> cr,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</a:rPr>
              <a:t>float</a:t>
            </a:r>
            <a:r>
              <a:rPr lang="en-US" sz="2000" b="1">
                <a:latin typeface="Courier New" pitchFamily="49" charset="0"/>
              </a:rPr>
              <a:t> ci, </a:t>
            </a:r>
          </a:p>
          <a:p>
            <a:pPr marL="731838" lvl="1" defTabSz="914400"/>
            <a:r>
              <a:rPr lang="en-US" sz="2000" b="1">
                <a:latin typeface="Courier New" pitchFamily="49" charset="0"/>
              </a:rPr>
              <a:t>          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</a:rPr>
              <a:t>float</a:t>
            </a:r>
            <a:r>
              <a:rPr lang="en-US" sz="2000" b="1">
                <a:latin typeface="Courier New" pitchFamily="49" charset="0"/>
              </a:rPr>
              <a:t> lim,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sz="2000" b="1">
                <a:latin typeface="Courier New" pitchFamily="49" charset="0"/>
              </a:rPr>
              <a:t> cutoff):</a:t>
            </a:r>
          </a:p>
          <a:p>
            <a:pPr marL="731838" lvl="1" defTabSz="914400"/>
            <a:r>
              <a:rPr lang="en-US" sz="2000" b="1">
                <a:latin typeface="Courier New" pitchFamily="49" charset="0"/>
              </a:rPr>
              <a:t>   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</a:rPr>
              <a:t>cdef int count</a:t>
            </a:r>
          </a:p>
          <a:p>
            <a:pPr marL="731838" lvl="1" defTabSz="914400"/>
            <a:r>
              <a:rPr lang="en-US" sz="2000" b="1">
                <a:solidFill>
                  <a:srgbClr val="FF0000"/>
                </a:solidFill>
                <a:latin typeface="Courier New" pitchFamily="49" charset="0"/>
              </a:rPr>
              <a:t>    ...</a:t>
            </a:r>
            <a:endParaRPr lang="en-US" sz="2000" b="1">
              <a:solidFill>
                <a:srgbClr val="FF0000"/>
              </a:solidFill>
              <a:latin typeface="Courier New" pitchFamily="49" charset="0"/>
            </a:endParaRPr>
          </a:p>
          <a:p>
            <a:pPr marL="731838" lvl="1" defTabSz="914400"/>
            <a:r>
              <a:rPr lang="en-US" sz="2000" b="1">
                <a:latin typeface="Courier New" pitchFamily="49" charset="0"/>
              </a:rPr>
              <a:t>def compute_julia(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</a:rPr>
              <a:t>float</a:t>
            </a:r>
            <a:r>
              <a:rPr lang="en-US" sz="2000" b="1">
                <a:latin typeface="Courier New" pitchFamily="49" charset="0"/>
              </a:rPr>
              <a:t> cr,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</a:rPr>
              <a:t>float</a:t>
            </a:r>
            <a:r>
              <a:rPr lang="en-US" sz="2000" b="1">
                <a:latin typeface="Courier New" pitchFamily="49" charset="0"/>
              </a:rPr>
              <a:t> ci,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sz="2000" b="1">
                <a:latin typeface="Courier New" pitchFamily="49" charset="0"/>
              </a:rPr>
              <a:t> N, </a:t>
            </a:r>
          </a:p>
          <a:p>
            <a:pPr marL="731838" lvl="1" defTabSz="914400"/>
            <a:r>
              <a:rPr lang="en-US" sz="2000" b="1">
                <a:latin typeface="Courier New" pitchFamily="49" charset="0"/>
              </a:rPr>
              <a:t>                 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</a:rPr>
              <a:t>float</a:t>
            </a:r>
            <a:r>
              <a:rPr lang="en-US" sz="2000" b="1">
                <a:latin typeface="Courier New" pitchFamily="49" charset="0"/>
              </a:rPr>
              <a:t> bound,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</a:rPr>
              <a:t>float</a:t>
            </a:r>
            <a:r>
              <a:rPr lang="en-US" sz="2000" b="1">
                <a:latin typeface="Courier New" pitchFamily="49" charset="0"/>
              </a:rPr>
              <a:t> lim,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sz="2000" b="1">
                <a:latin typeface="Courier New" pitchFamily="49" charset="0"/>
              </a:rPr>
              <a:t> cutoff):</a:t>
            </a:r>
          </a:p>
          <a:p>
            <a:pPr marL="731838" lvl="1" defTabSz="914400"/>
            <a:r>
              <a:rPr lang="en-US" sz="2000" b="1">
                <a:latin typeface="Courier New" pitchFamily="49" charset="0"/>
              </a:rPr>
              <a:t>    ...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B8C8B0F-7918-465C-B571-68CCD5C8B460}" type="slidenum">
              <a:rPr lang="en-US"/>
              <a:pPr/>
              <a:t>48</a:t>
            </a:fld>
            <a:endParaRPr lang="en-US"/>
          </a:p>
        </p:txBody>
      </p:sp>
      <p:sp>
        <p:nvSpPr>
          <p:cNvPr id="1183746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 lIns="50800" tIns="50800" rIns="132080" bIns="50800"/>
          <a:lstStyle/>
          <a:p>
            <a:pPr marL="39688" defTabSz="914400"/>
            <a:r>
              <a:rPr lang="en-US"/>
              <a:t>Use Cython C Functions</a:t>
            </a:r>
          </a:p>
        </p:txBody>
      </p:sp>
      <p:sp>
        <p:nvSpPr>
          <p:cNvPr id="1183747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447800"/>
            <a:ext cx="7764463" cy="4106863"/>
          </a:xfrm>
        </p:spPr>
        <p:txBody>
          <a:bodyPr lIns="50800" tIns="50800" rIns="132080" bIns="50800"/>
          <a:lstStyle/>
          <a:p>
            <a:pPr marL="731838" lvl="1" defTabSz="914400"/>
            <a:endParaRPr lang="en-US" sz="2400" b="1">
              <a:solidFill>
                <a:srgbClr val="FF0000"/>
              </a:solidFill>
              <a:latin typeface="Courier New" pitchFamily="49" charset="0"/>
            </a:endParaRPr>
          </a:p>
          <a:p>
            <a:pPr marL="731838" lvl="1" defTabSz="914400"/>
            <a:endParaRPr lang="en-US" sz="2400" b="1">
              <a:solidFill>
                <a:srgbClr val="FF0000"/>
              </a:solidFill>
              <a:latin typeface="Courier New" pitchFamily="49" charset="0"/>
            </a:endParaRPr>
          </a:p>
          <a:p>
            <a:pPr marL="731838" lvl="1" defTabSz="914400"/>
            <a:endParaRPr lang="en-US" sz="2400" b="1">
              <a:solidFill>
                <a:srgbClr val="FF0000"/>
              </a:solidFill>
              <a:latin typeface="Courier New" pitchFamily="49" charset="0"/>
            </a:endParaRPr>
          </a:p>
          <a:p>
            <a:pPr marL="731838" lvl="1" defTabSz="914400"/>
            <a:r>
              <a:rPr lang="en-US" sz="2400" b="1">
                <a:solidFill>
                  <a:srgbClr val="FF0000"/>
                </a:solidFill>
                <a:latin typeface="Courier New" pitchFamily="49" charset="0"/>
              </a:rPr>
              <a:t>cdef float </a:t>
            </a:r>
            <a:r>
              <a:rPr lang="en-US" sz="2400" b="1">
                <a:latin typeface="Courier New" pitchFamily="49" charset="0"/>
              </a:rPr>
              <a:t>abs_sq(</a:t>
            </a:r>
            <a:r>
              <a:rPr lang="en-US" sz="2400" b="1">
                <a:solidFill>
                  <a:srgbClr val="FF0000"/>
                </a:solidFill>
                <a:latin typeface="Courier New" pitchFamily="49" charset="0"/>
              </a:rPr>
              <a:t>...</a:t>
            </a:r>
            <a:r>
              <a:rPr lang="en-US" sz="2400" b="1">
                <a:latin typeface="Courier New" pitchFamily="49" charset="0"/>
              </a:rPr>
              <a:t>):</a:t>
            </a:r>
          </a:p>
          <a:p>
            <a:pPr marL="731838" lvl="1" defTabSz="914400"/>
            <a:r>
              <a:rPr lang="en-US" sz="2400" b="1">
                <a:latin typeface="Courier New" pitchFamily="49" charset="0"/>
              </a:rPr>
              <a:t>    ...</a:t>
            </a:r>
          </a:p>
          <a:p>
            <a:pPr marL="731838" lvl="1" defTabSz="914400"/>
            <a:r>
              <a:rPr lang="en-US" sz="2400" b="1">
                <a:solidFill>
                  <a:srgbClr val="FF0000"/>
                </a:solidFill>
                <a:latin typeface="Courier New" pitchFamily="49" charset="0"/>
              </a:rPr>
              <a:t>cdef int</a:t>
            </a:r>
            <a:r>
              <a:rPr lang="en-US" sz="2400" b="1">
                <a:latin typeface="Courier New" pitchFamily="49" charset="0"/>
              </a:rPr>
              <a:t> kernel(</a:t>
            </a:r>
            <a:r>
              <a:rPr lang="en-US" sz="2400" b="1">
                <a:solidFill>
                  <a:srgbClr val="FF0000"/>
                </a:solidFill>
                <a:latin typeface="Courier New" pitchFamily="49" charset="0"/>
              </a:rPr>
              <a:t>...</a:t>
            </a:r>
            <a:r>
              <a:rPr lang="en-US" sz="2400" b="1">
                <a:latin typeface="Courier New" pitchFamily="49" charset="0"/>
              </a:rPr>
              <a:t>):</a:t>
            </a:r>
          </a:p>
          <a:p>
            <a:pPr marL="731838" lvl="1" defTabSz="914400"/>
            <a:r>
              <a:rPr lang="en-US" sz="2400" b="1">
                <a:latin typeface="Courier New" pitchFamily="49" charset="0"/>
              </a:rPr>
              <a:t>    ...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122B6A5-88E7-42DE-A958-7FAF7C6BB0BD}" type="slidenum">
              <a:rPr lang="en-US"/>
              <a:pPr/>
              <a:t>49</a:t>
            </a:fld>
            <a:endParaRPr lang="en-US"/>
          </a:p>
        </p:txBody>
      </p:sp>
      <p:sp>
        <p:nvSpPr>
          <p:cNvPr id="1193986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 lIns="50800" tIns="50800" rIns="132080" bIns="50800"/>
          <a:lstStyle/>
          <a:p>
            <a:pPr marL="39688" defTabSz="914400"/>
            <a:r>
              <a:rPr lang="en-US"/>
              <a:t>Use typed memoryviews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52400" y="1447800"/>
            <a:ext cx="8991600" cy="41068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50800" tIns="50800" rIns="132080" bIns="50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2588" defTabSz="914400"/>
            <a:r>
              <a:rPr lang="en-US" sz="2400" b="1" i="0">
                <a:latin typeface="Courier"/>
                <a:cs typeface="Courier"/>
              </a:rPr>
              <a:t>def compute_julia(...):</a:t>
            </a:r>
          </a:p>
          <a:p>
            <a:pPr marL="382588" defTabSz="914400"/>
            <a:r>
              <a:rPr lang="en-US" sz="2400" b="1" i="0">
                <a:latin typeface="Courier"/>
                <a:cs typeface="Courier"/>
              </a:rPr>
              <a:t>  </a:t>
            </a:r>
            <a:r>
              <a:rPr lang="en-US" sz="2400" b="1" i="0">
                <a:solidFill>
                  <a:srgbClr val="FF0000"/>
                </a:solidFill>
                <a:latin typeface="Courier"/>
                <a:cs typeface="Courier"/>
              </a:rPr>
              <a:t>cdef int[:,::1] julia </a:t>
            </a:r>
            <a:r>
              <a:rPr lang="en-US" sz="2400" b="1" i="0">
                <a:solidFill>
                  <a:srgbClr val="000099"/>
                </a:solidFill>
                <a:latin typeface="Courier"/>
                <a:cs typeface="Courier"/>
              </a:rPr>
              <a:t># 2D, C-contiguous.</a:t>
            </a:r>
          </a:p>
          <a:p>
            <a:pPr marL="382588" defTabSz="914400"/>
            <a:r>
              <a:rPr lang="en-US" sz="2400" b="1" i="0">
                <a:solidFill>
                  <a:srgbClr val="FF0000"/>
                </a:solidFill>
                <a:latin typeface="Courier"/>
                <a:cs typeface="Courier"/>
              </a:rPr>
              <a:t>  cdef float[::1] grid  </a:t>
            </a:r>
            <a:r>
              <a:rPr lang="en-US" sz="2400" b="1" i="0">
                <a:solidFill>
                  <a:schemeClr val="accent2"/>
                </a:solidFill>
                <a:latin typeface="Courier"/>
                <a:cs typeface="Courier"/>
              </a:rPr>
              <a:t># 1D, C-contiguous.</a:t>
            </a:r>
          </a:p>
          <a:p>
            <a:pPr marL="382588" defTabSz="914400"/>
            <a:r>
              <a:rPr lang="en-US" sz="2400" b="1" i="0">
                <a:latin typeface="Courier"/>
                <a:cs typeface="Courier"/>
              </a:rPr>
              <a:t>  ...</a:t>
            </a:r>
          </a:p>
          <a:p>
            <a:pPr marL="382588" defTabSz="914400"/>
            <a:r>
              <a:rPr lang="en-US" sz="2400" b="1" i="0">
                <a:latin typeface="Courier"/>
                <a:cs typeface="Courier"/>
              </a:rPr>
              <a:t>  julia = empty((N,N), dtype=int32)</a:t>
            </a:r>
          </a:p>
          <a:p>
            <a:pPr marL="382588" defTabSz="914400"/>
            <a:r>
              <a:rPr lang="en-US" sz="2400" b="1" i="0">
                <a:latin typeface="Courier"/>
                <a:cs typeface="Courier"/>
              </a:rPr>
              <a:t>  grid = array(linspace(...), dtype=float32)</a:t>
            </a:r>
          </a:p>
          <a:p>
            <a:pPr marL="382588" defTabSz="914400"/>
            <a:r>
              <a:rPr lang="en-US" sz="2400" b="1" i="0">
                <a:latin typeface="Courier"/>
                <a:cs typeface="Courier"/>
              </a:rPr>
              <a:t>  </a:t>
            </a:r>
            <a:r>
              <a:rPr lang="en-US" sz="2400" b="1" i="0">
                <a:solidFill>
                  <a:srgbClr val="000099"/>
                </a:solidFill>
                <a:latin typeface="Courier"/>
                <a:cs typeface="Courier"/>
              </a:rPr>
              <a:t># all array accesses and assignments faster.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E2ADACE-2F87-49EC-8B78-0955AF242884}" type="slidenum">
              <a:rPr lang="en-US"/>
              <a:pPr/>
              <a:t>5</a:t>
            </a:fld>
            <a:endParaRPr lang="en-US"/>
          </a:p>
        </p:txBody>
      </p:sp>
      <p:sp>
        <p:nvSpPr>
          <p:cNvPr id="409601" name="Rectangle 1"/>
          <p:cNvSpPr>
            <a:spLocks noGrp="1" noChangeArrowheads="1"/>
          </p:cNvSpPr>
          <p:nvPr>
            <p:ph type="title"/>
          </p:nvPr>
        </p:nvSpPr>
        <p:spPr>
          <a:xfrm>
            <a:off x="152400" y="198438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latin typeface="Arial" charset="0"/>
              </a:rPr>
              <a:t>For the record...</a:t>
            </a:r>
          </a:p>
        </p:txBody>
      </p:sp>
      <p:sp>
        <p:nvSpPr>
          <p:cNvPr id="409606" name="Rectangle 6"/>
          <p:cNvSpPr>
            <a:spLocks noChangeArrowheads="1"/>
          </p:cNvSpPr>
          <p:nvPr/>
        </p:nvSpPr>
        <p:spPr bwMode="auto">
          <a:xfrm>
            <a:off x="304800" y="1295400"/>
            <a:ext cx="8610600" cy="396875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HAND-WRITTEN EXTENSION MODULE                                 </a:t>
            </a:r>
            <a:endParaRPr lang="en-US" sz="2000" b="1" i="0">
              <a:solidFill>
                <a:srgbClr val="FFFFFF"/>
              </a:solidFill>
              <a:cs typeface="Courier New" pitchFamily="49" charset="0"/>
            </a:endParaRPr>
          </a:p>
        </p:txBody>
      </p:sp>
      <p:sp>
        <p:nvSpPr>
          <p:cNvPr id="409607" name="Rectangle 7"/>
          <p:cNvSpPr>
            <a:spLocks noChangeArrowheads="1"/>
          </p:cNvSpPr>
          <p:nvPr/>
        </p:nvSpPr>
        <p:spPr bwMode="auto">
          <a:xfrm>
            <a:off x="330200" y="1801811"/>
            <a:ext cx="8509000" cy="490378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>
                <a:solidFill>
                  <a:srgbClr val="000000"/>
                </a:solidFill>
                <a:latin typeface="Courier New" pitchFamily="49" charset="0"/>
              </a:rPr>
              <a:t>#include "Python.h"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200" b="1" i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>
                <a:solidFill>
                  <a:srgbClr val="000000"/>
                </a:solidFill>
                <a:latin typeface="Courier New" pitchFamily="49" charset="0"/>
              </a:rPr>
              <a:t>static PyObject* fib(PyObject *self, PyObject *args) 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>
                <a:solidFill>
                  <a:srgbClr val="000000"/>
                </a:solidFill>
                <a:latin typeface="Courier New" pitchFamily="49" charset="0"/>
              </a:rPr>
              <a:t>    int n, a, b, i, tmp;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>
                <a:solidFill>
                  <a:srgbClr val="000000"/>
                </a:solidFill>
                <a:latin typeface="Courier New" pitchFamily="49" charset="0"/>
              </a:rPr>
              <a:t>    if (!PyArg_ParseTuple(args, "i", &amp;n))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>
                <a:solidFill>
                  <a:srgbClr val="000000"/>
                </a:solidFill>
                <a:latin typeface="Courier New" pitchFamily="49" charset="0"/>
              </a:rPr>
              <a:t>        return NULL;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>
                <a:solidFill>
                  <a:srgbClr val="000000"/>
                </a:solidFill>
                <a:latin typeface="Courier New" pitchFamily="49" charset="0"/>
              </a:rPr>
              <a:t>    a = b = 1;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>
                <a:solidFill>
                  <a:srgbClr val="000000"/>
                </a:solidFill>
                <a:latin typeface="Courier New" pitchFamily="49" charset="0"/>
              </a:rPr>
              <a:t>    for (i=0; i&lt;n; i++) {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>
                <a:solidFill>
                  <a:srgbClr val="000000"/>
                </a:solidFill>
                <a:latin typeface="Courier New" pitchFamily="49" charset="0"/>
              </a:rPr>
              <a:t>        tmp=a; a+=b; b=tmp;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>
                <a:solidFill>
                  <a:srgbClr val="000000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>
                <a:solidFill>
                  <a:srgbClr val="000000"/>
                </a:solidFill>
                <a:latin typeface="Courier New" pitchFamily="49" charset="0"/>
              </a:rPr>
              <a:t>    return Py_BuildValue("i", a);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200" b="1" i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>
                <a:solidFill>
                  <a:srgbClr val="000000"/>
                </a:solidFill>
                <a:latin typeface="Courier New" pitchFamily="49" charset="0"/>
              </a:rPr>
              <a:t>static PyMethodDef ExampleMethods[] = {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>
                <a:solidFill>
                  <a:srgbClr val="000000"/>
                </a:solidFill>
                <a:latin typeface="Courier New" pitchFamily="49" charset="0"/>
              </a:rPr>
              <a:t>    {"fib", fib, METH_VARARGS, ""},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>
                <a:solidFill>
                  <a:srgbClr val="000000"/>
                </a:solidFill>
                <a:latin typeface="Courier New" pitchFamily="49" charset="0"/>
              </a:rPr>
              <a:t>    {NULL, NULL, 0, NULL}        /* Sentinel */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>
                <a:solidFill>
                  <a:srgbClr val="000000"/>
                </a:solidFill>
                <a:latin typeface="Courier New" pitchFamily="49" charset="0"/>
              </a:rPr>
              <a:t>};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200" b="1" i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>
                <a:solidFill>
                  <a:srgbClr val="000000"/>
                </a:solidFill>
                <a:latin typeface="Courier New" pitchFamily="49" charset="0"/>
              </a:rPr>
              <a:t>PyMODINIT_FUNC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>
                <a:solidFill>
                  <a:srgbClr val="000000"/>
                </a:solidFill>
                <a:latin typeface="Courier New" pitchFamily="49" charset="0"/>
              </a:rPr>
              <a:t>initfib(void)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>
                <a:solidFill>
                  <a:srgbClr val="000000"/>
                </a:solidFill>
                <a:latin typeface="Courier New" pitchFamily="49" charset="0"/>
              </a:rPr>
              <a:t>    (void) Py_InitModule(“fib", ExampleMethods);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520317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527FE0B-AA36-4C6E-89CF-CD6636EE82E2}" type="slidenum">
              <a:rPr lang="en-US"/>
              <a:pPr/>
              <a:t>50</a:t>
            </a:fld>
            <a:endParaRPr lang="en-US"/>
          </a:p>
        </p:txBody>
      </p:sp>
      <p:sp>
        <p:nvSpPr>
          <p:cNvPr id="1196034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 lIns="50800" tIns="50800" rIns="132080" bIns="50800"/>
          <a:lstStyle/>
          <a:p>
            <a:pPr marL="39688" defTabSz="914400"/>
            <a:r>
              <a:rPr lang="en-US" dirty="0" smtClean="0"/>
              <a:t>Add Cython directives</a:t>
            </a:r>
            <a:endParaRPr lang="en-US" dirty="0"/>
          </a:p>
        </p:txBody>
      </p:sp>
      <p:sp>
        <p:nvSpPr>
          <p:cNvPr id="1196035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295400"/>
            <a:ext cx="8229600" cy="5257800"/>
          </a:xfrm>
        </p:spPr>
        <p:txBody>
          <a:bodyPr lIns="50800" tIns="50800" rIns="132080" bIns="50800"/>
          <a:lstStyle/>
          <a:p>
            <a:pPr marL="382588" defTabSz="914400">
              <a:lnSpc>
                <a:spcPct val="80000"/>
              </a:lnSpc>
            </a:pPr>
            <a:r>
              <a:rPr lang="en-US" sz="2400" b="1">
                <a:solidFill>
                  <a:srgbClr val="FF0000"/>
                </a:solidFill>
                <a:latin typeface="Courier New" pitchFamily="49" charset="0"/>
              </a:rPr>
              <a:t>cimport cython</a:t>
            </a:r>
          </a:p>
          <a:p>
            <a:pPr marL="382588" defTabSz="914400">
              <a:lnSpc>
                <a:spcPct val="80000"/>
              </a:lnSpc>
            </a:pPr>
            <a:r>
              <a:rPr lang="en-US" sz="2400" b="1">
                <a:latin typeface="Courier New" pitchFamily="49" charset="0"/>
              </a:rPr>
              <a:t>...</a:t>
            </a:r>
          </a:p>
          <a:p>
            <a:pPr marL="382588" defTabSz="914400">
              <a:lnSpc>
                <a:spcPct val="80000"/>
              </a:lnSpc>
            </a:pPr>
            <a:endParaRPr lang="en-US" sz="2400" b="1">
              <a:latin typeface="Courier New" pitchFamily="49" charset="0"/>
            </a:endParaRPr>
          </a:p>
          <a:p>
            <a:pPr marL="382588" defTabSz="914400">
              <a:lnSpc>
                <a:spcPct val="80000"/>
              </a:lnSpc>
            </a:pPr>
            <a:r>
              <a:rPr lang="en-US" sz="2400" b="1">
                <a:solidFill>
                  <a:schemeClr val="accent2"/>
                </a:solidFill>
                <a:latin typeface="Courier New" pitchFamily="49" charset="0"/>
              </a:rPr>
              <a:t># don’t check for out-of-bounds indexing.</a:t>
            </a:r>
            <a:endParaRPr lang="en-US" sz="2400" b="1">
              <a:latin typeface="Courier New" pitchFamily="49" charset="0"/>
            </a:endParaRPr>
          </a:p>
          <a:p>
            <a:pPr marL="382588" defTabSz="914400">
              <a:lnSpc>
                <a:spcPct val="80000"/>
              </a:lnSpc>
            </a:pPr>
            <a:r>
              <a:rPr lang="en-US" sz="2400" b="1">
                <a:solidFill>
                  <a:srgbClr val="FF0000"/>
                </a:solidFill>
                <a:latin typeface="Courier New" pitchFamily="49" charset="0"/>
              </a:rPr>
              <a:t>@cython.boundscheck(False)</a:t>
            </a:r>
          </a:p>
          <a:p>
            <a:pPr marL="382588" defTabSz="914400">
              <a:lnSpc>
                <a:spcPct val="80000"/>
              </a:lnSpc>
            </a:pPr>
            <a:r>
              <a:rPr lang="en-US" sz="2400" b="1">
                <a:solidFill>
                  <a:srgbClr val="000099"/>
                </a:solidFill>
                <a:latin typeface="Courier New" pitchFamily="49" charset="0"/>
              </a:rPr>
              <a:t># assume no negative indexing.</a:t>
            </a:r>
            <a:endParaRPr lang="en-US" sz="2400" b="1">
              <a:solidFill>
                <a:schemeClr val="accent2"/>
              </a:solidFill>
              <a:latin typeface="Courier New" pitchFamily="49" charset="0"/>
            </a:endParaRPr>
          </a:p>
          <a:p>
            <a:pPr marL="382588" defTabSz="914400">
              <a:lnSpc>
                <a:spcPct val="80000"/>
              </a:lnSpc>
            </a:pPr>
            <a:r>
              <a:rPr lang="en-US" sz="2400" b="1">
                <a:solidFill>
                  <a:srgbClr val="FF0000"/>
                </a:solidFill>
                <a:latin typeface="Courier New" pitchFamily="49" charset="0"/>
              </a:rPr>
              <a:t>@cython.wraparound(False)</a:t>
            </a:r>
            <a:endParaRPr lang="en-US" sz="2400" b="1">
              <a:solidFill>
                <a:srgbClr val="000099"/>
              </a:solidFill>
              <a:latin typeface="Courier New" pitchFamily="49" charset="0"/>
            </a:endParaRPr>
          </a:p>
          <a:p>
            <a:pPr marL="382588" defTabSz="914400">
              <a:lnSpc>
                <a:spcPct val="80000"/>
              </a:lnSpc>
            </a:pPr>
            <a:r>
              <a:rPr lang="en-US" sz="2400" b="1">
                <a:latin typeface="Courier New" pitchFamily="49" charset="0"/>
              </a:rPr>
              <a:t>def compute_julia(...):</a:t>
            </a:r>
          </a:p>
          <a:p>
            <a:pPr marL="382588" defTabSz="914400">
              <a:lnSpc>
                <a:spcPct val="80000"/>
              </a:lnSpc>
            </a:pPr>
            <a:r>
              <a:rPr lang="en-US" sz="2400" b="1">
                <a:latin typeface="Courier New" pitchFamily="49" charset="0"/>
              </a:rPr>
              <a:t>    ...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122B6A5-88E7-42DE-A958-7FAF7C6BB0BD}" type="slidenum">
              <a:rPr lang="en-US"/>
              <a:pPr/>
              <a:t>51</a:t>
            </a:fld>
            <a:endParaRPr lang="en-US"/>
          </a:p>
        </p:txBody>
      </p:sp>
      <p:sp>
        <p:nvSpPr>
          <p:cNvPr id="1193986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152400"/>
            <a:ext cx="8915400" cy="1135063"/>
          </a:xfrm>
        </p:spPr>
        <p:txBody>
          <a:bodyPr lIns="50800" tIns="50800" rIns="132080" bIns="50800"/>
          <a:lstStyle/>
          <a:p>
            <a:pPr marL="39688" defTabSz="914400"/>
            <a:r>
              <a:rPr lang="en-US" dirty="0" smtClean="0"/>
              <a:t>Parallelization using </a:t>
            </a:r>
            <a:r>
              <a:rPr lang="en-US" dirty="0" err="1" smtClean="0"/>
              <a:t>OpenMP</a:t>
            </a:r>
            <a:endParaRPr lang="en-US" dirty="0"/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381000" y="1295400"/>
            <a:ext cx="8229600" cy="5257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50800" tIns="50800" rIns="132080" bIns="50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2588" defTabSz="914400">
              <a:lnSpc>
                <a:spcPct val="80000"/>
              </a:lnSpc>
            </a:pPr>
            <a:r>
              <a:rPr lang="en-US" sz="2400" b="1" i="0">
                <a:solidFill>
                  <a:srgbClr val="FF0000"/>
                </a:solidFill>
                <a:latin typeface="Courier New" pitchFamily="49" charset="0"/>
              </a:rPr>
              <a:t>from cython.parallel cimport prange</a:t>
            </a:r>
          </a:p>
          <a:p>
            <a:pPr marL="382588" defTabSz="914400">
              <a:lnSpc>
                <a:spcPct val="80000"/>
              </a:lnSpc>
            </a:pPr>
            <a:endParaRPr lang="en-US" sz="2400" b="1" i="0">
              <a:solidFill>
                <a:srgbClr val="FF0000"/>
              </a:solidFill>
              <a:latin typeface="Courier New" pitchFamily="49" charset="0"/>
            </a:endParaRPr>
          </a:p>
          <a:p>
            <a:pPr marL="382588" defTabSz="914400">
              <a:lnSpc>
                <a:spcPct val="80000"/>
              </a:lnSpc>
            </a:pPr>
            <a:r>
              <a:rPr lang="en-US" sz="2400" b="1" i="0">
                <a:solidFill>
                  <a:schemeClr val="tx1"/>
                </a:solidFill>
                <a:latin typeface="Courier New" pitchFamily="49" charset="0"/>
              </a:rPr>
              <a:t>cdef float abs_sq(...) </a:t>
            </a:r>
            <a:r>
              <a:rPr lang="en-US" sz="2400" b="1" i="0">
                <a:solidFill>
                  <a:srgbClr val="FF0000"/>
                </a:solidFill>
                <a:latin typeface="Courier New" pitchFamily="49" charset="0"/>
              </a:rPr>
              <a:t>nogil</a:t>
            </a:r>
            <a:r>
              <a:rPr lang="en-US" sz="2400" b="1" i="0">
                <a:solidFill>
                  <a:schemeClr val="tx1"/>
                </a:solidFill>
                <a:latin typeface="Courier New" pitchFamily="49" charset="0"/>
              </a:rPr>
              <a:t>:</a:t>
            </a:r>
          </a:p>
          <a:p>
            <a:pPr marL="382588" defTabSz="914400">
              <a:lnSpc>
                <a:spcPct val="80000"/>
              </a:lnSpc>
            </a:pPr>
            <a:r>
              <a:rPr lang="en-US" sz="2400" b="1" i="0">
                <a:solidFill>
                  <a:schemeClr val="tx1"/>
                </a:solidFill>
                <a:latin typeface="Courier New" pitchFamily="49" charset="0"/>
              </a:rPr>
              <a:t>    ...</a:t>
            </a:r>
          </a:p>
          <a:p>
            <a:pPr marL="382588" defTabSz="914400">
              <a:lnSpc>
                <a:spcPct val="80000"/>
              </a:lnSpc>
            </a:pPr>
            <a:endParaRPr lang="en-US" sz="2400" b="1" i="0">
              <a:solidFill>
                <a:schemeClr val="tx1"/>
              </a:solidFill>
              <a:latin typeface="Courier New" pitchFamily="49" charset="0"/>
            </a:endParaRPr>
          </a:p>
          <a:p>
            <a:pPr marL="382588" defTabSz="914400">
              <a:lnSpc>
                <a:spcPct val="80000"/>
              </a:lnSpc>
            </a:pPr>
            <a:r>
              <a:rPr lang="en-US" sz="2400" b="1" i="0">
                <a:solidFill>
                  <a:schemeClr val="tx1"/>
                </a:solidFill>
                <a:latin typeface="Courier New" pitchFamily="49" charset="0"/>
              </a:rPr>
              <a:t>cdef int kernel(...) </a:t>
            </a:r>
            <a:r>
              <a:rPr lang="en-US" sz="2400" b="1" i="0">
                <a:solidFill>
                  <a:srgbClr val="FF0000"/>
                </a:solidFill>
                <a:latin typeface="Courier New" pitchFamily="49" charset="0"/>
              </a:rPr>
              <a:t>nogil</a:t>
            </a:r>
            <a:r>
              <a:rPr lang="en-US" sz="2400" b="1" i="0">
                <a:solidFill>
                  <a:schemeClr val="tx1"/>
                </a:solidFill>
                <a:latin typeface="Courier New" pitchFamily="49" charset="0"/>
              </a:rPr>
              <a:t>:</a:t>
            </a:r>
          </a:p>
          <a:p>
            <a:pPr marL="382588" defTabSz="914400">
              <a:lnSpc>
                <a:spcPct val="80000"/>
              </a:lnSpc>
            </a:pPr>
            <a:r>
              <a:rPr lang="en-US" sz="2400" b="1" i="0">
                <a:solidFill>
                  <a:schemeClr val="tx1"/>
                </a:solidFill>
                <a:latin typeface="Courier New" pitchFamily="49" charset="0"/>
              </a:rPr>
              <a:t>    ...</a:t>
            </a:r>
          </a:p>
          <a:p>
            <a:pPr marL="382588" defTabSz="914400">
              <a:lnSpc>
                <a:spcPct val="80000"/>
              </a:lnSpc>
            </a:pPr>
            <a:endParaRPr lang="en-US" sz="2400" b="1" i="0">
              <a:solidFill>
                <a:schemeClr val="tx1"/>
              </a:solidFill>
              <a:latin typeface="Courier New" pitchFamily="49" charset="0"/>
            </a:endParaRPr>
          </a:p>
          <a:p>
            <a:pPr marL="382588" defTabSz="914400">
              <a:lnSpc>
                <a:spcPct val="80000"/>
              </a:lnSpc>
            </a:pPr>
            <a:r>
              <a:rPr lang="en-US" sz="2400" b="1" i="0">
                <a:solidFill>
                  <a:schemeClr val="tx1"/>
                </a:solidFill>
                <a:latin typeface="Courier New" pitchFamily="49" charset="0"/>
              </a:rPr>
              <a:t>def compute_julia_parallel(...):</a:t>
            </a:r>
          </a:p>
          <a:p>
            <a:pPr marL="382588" defTabSz="914400">
              <a:lnSpc>
                <a:spcPct val="80000"/>
              </a:lnSpc>
            </a:pPr>
            <a:r>
              <a:rPr lang="en-US" sz="2400" b="1" i="0">
                <a:solidFill>
                  <a:schemeClr val="tx1"/>
                </a:solidFill>
                <a:latin typeface="Courier New" pitchFamily="49" charset="0"/>
              </a:rPr>
              <a:t>    ...</a:t>
            </a:r>
          </a:p>
          <a:p>
            <a:pPr marL="382588" defTabSz="914400">
              <a:lnSpc>
                <a:spcPct val="80000"/>
              </a:lnSpc>
            </a:pPr>
            <a:r>
              <a:rPr lang="en-US" sz="2400" b="1" i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sz="2400" b="1" i="0">
                <a:solidFill>
                  <a:schemeClr val="accent2"/>
                </a:solidFill>
                <a:latin typeface="Courier New" pitchFamily="49" charset="0"/>
              </a:rPr>
              <a:t># release the GIL and run in parallel.</a:t>
            </a:r>
          </a:p>
          <a:p>
            <a:pPr marL="382588" defTabSz="914400">
              <a:lnSpc>
                <a:spcPct val="80000"/>
              </a:lnSpc>
            </a:pPr>
            <a:r>
              <a:rPr lang="en-US" sz="2400" b="1" i="0">
                <a:solidFill>
                  <a:schemeClr val="tx1"/>
                </a:solidFill>
                <a:latin typeface="Courier New" pitchFamily="49" charset="0"/>
              </a:rPr>
              <a:t>    for i in </a:t>
            </a:r>
            <a:r>
              <a:rPr lang="en-US" sz="2400" b="1" i="0">
                <a:solidFill>
                  <a:srgbClr val="FF0000"/>
                </a:solidFill>
                <a:latin typeface="Courier New" pitchFamily="49" charset="0"/>
              </a:rPr>
              <a:t>prange</a:t>
            </a:r>
            <a:r>
              <a:rPr lang="en-US" sz="2400" b="1" i="0">
                <a:solidFill>
                  <a:schemeClr val="tx1"/>
                </a:solidFill>
                <a:latin typeface="Courier New" pitchFamily="49" charset="0"/>
              </a:rPr>
              <a:t>(N, </a:t>
            </a:r>
            <a:r>
              <a:rPr lang="en-US" sz="2400" b="1" i="0">
                <a:solidFill>
                  <a:srgbClr val="FF0000"/>
                </a:solidFill>
                <a:latin typeface="Courier New" pitchFamily="49" charset="0"/>
              </a:rPr>
              <a:t>nogil=True</a:t>
            </a:r>
            <a:r>
              <a:rPr lang="en-US" sz="2400" b="1" i="0">
                <a:solidFill>
                  <a:schemeClr val="tx1"/>
                </a:solidFill>
                <a:latin typeface="Courier New" pitchFamily="49" charset="0"/>
              </a:rPr>
              <a:t>):</a:t>
            </a:r>
          </a:p>
          <a:p>
            <a:pPr marL="382588" defTabSz="914400">
              <a:lnSpc>
                <a:spcPct val="80000"/>
              </a:lnSpc>
            </a:pPr>
            <a:r>
              <a:rPr lang="en-US" sz="2400" b="1" i="0">
                <a:solidFill>
                  <a:schemeClr val="tx1"/>
                </a:solidFill>
                <a:latin typeface="Courier New" pitchFamily="49" charset="0"/>
              </a:rPr>
              <a:t>        ...</a:t>
            </a:r>
          </a:p>
        </p:txBody>
      </p:sp>
    </p:spTree>
    <p:extLst>
      <p:ext uri="{BB962C8B-B14F-4D97-AF65-F5344CB8AC3E}">
        <p14:creationId xmlns:p14="http://schemas.microsoft.com/office/powerpoint/2010/main" val="4083954667"/>
      </p:ext>
    </p:extLst>
  </p:cSld>
  <p:clrMapOvr>
    <a:masterClrMapping/>
  </p:clrMapOvr>
  <p:transition xmlns:p14="http://schemas.microsoft.com/office/powerpoint/2010/main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527FE0B-AA36-4C6E-89CF-CD6636EE82E2}" type="slidenum">
              <a:rPr lang="en-US"/>
              <a:pPr/>
              <a:t>52</a:t>
            </a:fld>
            <a:endParaRPr lang="en-US"/>
          </a:p>
        </p:txBody>
      </p:sp>
      <p:sp>
        <p:nvSpPr>
          <p:cNvPr id="1196034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 lIns="50800" tIns="50800" rIns="132080" bIns="50800"/>
          <a:lstStyle/>
          <a:p>
            <a:pPr marL="39688" defTabSz="914400"/>
            <a:r>
              <a:rPr lang="en-US"/>
              <a:t>Parallelization using OpenMP</a:t>
            </a:r>
            <a:endParaRPr lang="en-US" dirty="0"/>
          </a:p>
        </p:txBody>
      </p:sp>
      <p:sp>
        <p:nvSpPr>
          <p:cNvPr id="1196035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295400"/>
            <a:ext cx="8229600" cy="5257800"/>
          </a:xfrm>
        </p:spPr>
        <p:txBody>
          <a:bodyPr lIns="50800" tIns="50800" rIns="132080" bIns="50800"/>
          <a:lstStyle/>
          <a:p>
            <a:pPr marL="382588" defTabSz="914400">
              <a:lnSpc>
                <a:spcPct val="80000"/>
              </a:lnSpc>
            </a:pPr>
            <a:endParaRPr lang="en-US" sz="2000" b="1" dirty="0">
              <a:latin typeface="Courier"/>
              <a:cs typeface="Courier"/>
            </a:endParaRPr>
          </a:p>
          <a:p>
            <a:pPr marL="382588" defTabSz="914400">
              <a:lnSpc>
                <a:spcPct val="80000"/>
              </a:lnSpc>
            </a:pPr>
            <a:endParaRPr lang="en-US" sz="2000" b="1" dirty="0">
              <a:latin typeface="Courier"/>
              <a:cs typeface="Courier"/>
            </a:endParaRPr>
          </a:p>
          <a:p>
            <a:pPr marL="382588" defTabSz="914400">
              <a:lnSpc>
                <a:spcPct val="80000"/>
              </a:lnSpc>
            </a:pPr>
            <a:endParaRPr lang="en-US" sz="2000" b="1" dirty="0">
              <a:latin typeface="Courier"/>
              <a:cs typeface="Courier"/>
            </a:endParaRPr>
          </a:p>
          <a:p>
            <a:pPr marL="382588" defTabSz="914400">
              <a:lnSpc>
                <a:spcPct val="80000"/>
              </a:lnSpc>
            </a:pPr>
            <a:endParaRPr lang="en-US" sz="2000" b="1" dirty="0">
              <a:latin typeface="Courier"/>
              <a:cs typeface="Courier"/>
            </a:endParaRPr>
          </a:p>
          <a:p>
            <a:pPr marL="382588" defTabSz="914400">
              <a:lnSpc>
                <a:spcPct val="80000"/>
              </a:lnSpc>
            </a:pPr>
            <a:r>
              <a:rPr lang="en-US" sz="2000" b="1" dirty="0">
                <a:latin typeface="Courier"/>
                <a:cs typeface="Courier"/>
              </a:rPr>
              <a:t>Extension("julia_cython", ["julia_cython.pyx"],</a:t>
            </a:r>
          </a:p>
          <a:p>
            <a:pPr marL="382588" defTabSz="914400">
              <a:lnSpc>
                <a:spcPct val="80000"/>
              </a:lnSpc>
            </a:pPr>
            <a:r>
              <a:rPr lang="en-US" sz="2000" b="1" dirty="0">
                <a:latin typeface="Courier"/>
                <a:cs typeface="Courier"/>
              </a:rPr>
              <a:t>          </a:t>
            </a:r>
            <a:r>
              <a:rPr lang="en-US" sz="2000" b="1" dirty="0">
                <a:solidFill>
                  <a:srgbClr val="FF0000"/>
                </a:solidFill>
                <a:latin typeface="Courier"/>
                <a:cs typeface="Courier"/>
              </a:rPr>
              <a:t>extra_compile_args=[“-fopenmp”],</a:t>
            </a:r>
          </a:p>
          <a:p>
            <a:pPr marL="382588" defTabSz="914400">
              <a:lnSpc>
                <a:spcPct val="80000"/>
              </a:lnSpc>
            </a:pPr>
            <a:r>
              <a:rPr lang="en-US" sz="2000" b="1" dirty="0">
                <a:latin typeface="Courier"/>
                <a:cs typeface="Courier"/>
              </a:rPr>
              <a:t>          </a:t>
            </a:r>
            <a:r>
              <a:rPr lang="en-US" sz="2000" b="1" dirty="0">
                <a:solidFill>
                  <a:srgbClr val="FF0000"/>
                </a:solidFill>
                <a:latin typeface="Courier"/>
                <a:cs typeface="Courier"/>
              </a:rPr>
              <a:t>extra_link_args=[“-fopenmp”]</a:t>
            </a:r>
            <a:r>
              <a:rPr lang="en-US" sz="2000" b="1" dirty="0">
                <a:latin typeface="Courier"/>
                <a:cs typeface="Courie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502656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4C63844-751A-4AD6-B267-C810DD8734DB}" type="slidenum">
              <a:rPr lang="en-US"/>
              <a:pPr/>
              <a:t>53</a:t>
            </a:fld>
            <a:endParaRPr lang="en-US"/>
          </a:p>
        </p:txBody>
      </p:sp>
      <p:pic>
        <p:nvPicPr>
          <p:cNvPr id="1200130" name="Picture 72" descr="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10" y="3429000"/>
            <a:ext cx="4572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00131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 lIns="50800" tIns="50800" rIns="132080" bIns="50800"/>
          <a:lstStyle/>
          <a:p>
            <a:pPr marL="39688" defTabSz="914400"/>
            <a:r>
              <a:rPr lang="en-US"/>
              <a:t>Conclusion</a:t>
            </a:r>
          </a:p>
        </p:txBody>
      </p:sp>
      <p:graphicFrame>
        <p:nvGraphicFramePr>
          <p:cNvPr id="21591" name="Group 87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251380617"/>
              </p:ext>
            </p:extLst>
          </p:nvPr>
        </p:nvGraphicFramePr>
        <p:xfrm>
          <a:off x="457200" y="1143000"/>
          <a:ext cx="8229600" cy="2463800"/>
        </p:xfrm>
        <a:graphic>
          <a:graphicData uri="http://schemas.openxmlformats.org/drawingml/2006/table">
            <a:tbl>
              <a:tblPr/>
              <a:tblGrid>
                <a:gridCol w="3962400"/>
                <a:gridCol w="2057400"/>
                <a:gridCol w="2209800"/>
              </a:tblGrid>
              <a:tr h="381000"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Solution</a:t>
                      </a:r>
                    </a:p>
                  </a:txBody>
                  <a:tcPr marL="50800" marR="132080" marT="50800" marB="50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Time</a:t>
                      </a:r>
                    </a:p>
                  </a:txBody>
                  <a:tcPr marL="50800" marR="132080" marT="50800" marB="50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Speed-up</a:t>
                      </a:r>
                    </a:p>
                  </a:txBody>
                  <a:tcPr marL="50800" marR="132080" marT="50800" marB="50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Pure Python</a:t>
                      </a:r>
                    </a:p>
                  </a:txBody>
                  <a:tcPr marL="50800" marR="132080" marT="50800" marB="50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630.72 s</a:t>
                      </a:r>
                    </a:p>
                  </a:txBody>
                  <a:tcPr marL="50800" marR="132080" marT="50800" marB="50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x 1</a:t>
                      </a:r>
                    </a:p>
                  </a:txBody>
                  <a:tcPr marL="50800" marR="132080" marT="50800" marB="50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Cython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 (Step 1)</a:t>
                      </a:r>
                    </a:p>
                  </a:txBody>
                  <a:tcPr marL="50800" marR="132080" marT="50800" marB="50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2.7776 s</a:t>
                      </a:r>
                    </a:p>
                  </a:txBody>
                  <a:tcPr marL="50800" marR="132080" marT="50800" marB="50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x 227</a:t>
                      </a:r>
                    </a:p>
                  </a:txBody>
                  <a:tcPr marL="50800" marR="132080" marT="50800" marB="50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Cython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 (Step 2)</a:t>
                      </a:r>
                    </a:p>
                  </a:txBody>
                  <a:tcPr marL="50800" marR="132080" marT="50800" marB="50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1.9608 s</a:t>
                      </a:r>
                    </a:p>
                  </a:txBody>
                  <a:tcPr marL="50800" marR="132080" marT="50800" marB="50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x 322</a:t>
                      </a:r>
                    </a:p>
                  </a:txBody>
                  <a:tcPr marL="50800" marR="132080" marT="50800" marB="50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Cython+Numpy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 (Step 3)</a:t>
                      </a:r>
                    </a:p>
                  </a:txBody>
                  <a:tcPr marL="50800" marR="132080" marT="50800" marB="50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0.4012 s</a:t>
                      </a:r>
                    </a:p>
                  </a:txBody>
                  <a:tcPr marL="50800" marR="132080" marT="50800" marB="50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x 1572</a:t>
                      </a:r>
                    </a:p>
                  </a:txBody>
                  <a:tcPr marL="50800" marR="132080" marT="50800" marB="50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Cython+Numpy+prange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 (Step 4)</a:t>
                      </a:r>
                    </a:p>
                  </a:txBody>
                  <a:tcPr marL="50800" marR="132080" marT="50800" marB="50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0.2449 s</a:t>
                      </a:r>
                    </a:p>
                  </a:txBody>
                  <a:tcPr marL="50800" marR="132080" marT="50800" marB="50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x 2575</a:t>
                      </a:r>
                    </a:p>
                  </a:txBody>
                  <a:tcPr marL="50800" marR="132080" marT="50800" marB="50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00151" name="Text Box 73"/>
          <p:cNvSpPr txBox="1">
            <a:spLocks noChangeArrowheads="1"/>
          </p:cNvSpPr>
          <p:nvPr/>
        </p:nvSpPr>
        <p:spPr bwMode="auto">
          <a:xfrm>
            <a:off x="4191000" y="3810000"/>
            <a:ext cx="4435475" cy="142603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50800" tIns="50800" rIns="132080" bIns="50800">
            <a:spAutoFit/>
          </a:bodyPr>
          <a:lstStyle/>
          <a:p>
            <a:pPr defTabSz="914400">
              <a:spcBef>
                <a:spcPct val="0"/>
              </a:spcBef>
              <a:buClrTx/>
              <a:buFont typeface="Arial" charset="0"/>
              <a:buNone/>
            </a:pPr>
            <a:r>
              <a:rPr lang="en-US" sz="1800" dirty="0">
                <a:solidFill>
                  <a:srgbClr val="000000"/>
                </a:solidFill>
                <a:sym typeface="Arial" charset="0"/>
              </a:rPr>
              <a:t>Timing performed on a </a:t>
            </a:r>
            <a:r>
              <a:rPr lang="en-US" sz="1800" dirty="0">
                <a:solidFill>
                  <a:schemeClr val="tx1"/>
                </a:solidFill>
              </a:rPr>
              <a:t>2.3 GHz Intel Core </a:t>
            </a:r>
            <a:r>
              <a:rPr lang="en-US" sz="1800" dirty="0" smtClean="0">
                <a:solidFill>
                  <a:schemeClr val="tx1"/>
                </a:solidFill>
              </a:rPr>
              <a:t>i7 </a:t>
            </a:r>
            <a:r>
              <a:rPr lang="en-US" sz="1800" dirty="0" smtClean="0">
                <a:solidFill>
                  <a:srgbClr val="000000"/>
                </a:solidFill>
                <a:sym typeface="Arial" charset="0"/>
              </a:rPr>
              <a:t>MacBook </a:t>
            </a:r>
            <a:r>
              <a:rPr lang="en-US" sz="1800" dirty="0">
                <a:solidFill>
                  <a:srgbClr val="000000"/>
                </a:solidFill>
                <a:sym typeface="Arial" charset="0"/>
              </a:rPr>
              <a:t>Pro with </a:t>
            </a:r>
            <a:r>
              <a:rPr lang="en-US" sz="1800" dirty="0" smtClean="0">
                <a:solidFill>
                  <a:srgbClr val="000000"/>
                </a:solidFill>
                <a:sym typeface="Arial" charset="0"/>
              </a:rPr>
              <a:t>8GB </a:t>
            </a:r>
            <a:r>
              <a:rPr lang="en-US" sz="1800" dirty="0">
                <a:solidFill>
                  <a:srgbClr val="000000"/>
                </a:solidFill>
                <a:sym typeface="Arial" charset="0"/>
              </a:rPr>
              <a:t>RAM using a </a:t>
            </a:r>
            <a:r>
              <a:rPr lang="en-US" sz="1800" dirty="0" smtClean="0">
                <a:solidFill>
                  <a:srgbClr val="000000"/>
                </a:solidFill>
                <a:sym typeface="Arial" charset="0"/>
              </a:rPr>
              <a:t>2000x2000 </a:t>
            </a:r>
            <a:r>
              <a:rPr lang="en-US" sz="1800" dirty="0">
                <a:solidFill>
                  <a:srgbClr val="000000"/>
                </a:solidFill>
                <a:sym typeface="Arial" charset="0"/>
              </a:rPr>
              <a:t>array and an escape time of n=100</a:t>
            </a:r>
            <a:r>
              <a:rPr lang="en-US" sz="1800" dirty="0" smtClean="0">
                <a:solidFill>
                  <a:srgbClr val="000000"/>
                </a:solidFill>
                <a:sym typeface="Arial" charset="0"/>
              </a:rPr>
              <a:t>.</a:t>
            </a:r>
            <a:br>
              <a:rPr lang="en-US" sz="1800" dirty="0" smtClean="0">
                <a:solidFill>
                  <a:srgbClr val="000000"/>
                </a:solidFill>
                <a:sym typeface="Arial" charset="0"/>
              </a:rPr>
            </a:br>
            <a:r>
              <a:rPr lang="en-US" sz="1400" dirty="0" smtClean="0">
                <a:solidFill>
                  <a:schemeClr val="bg2">
                    <a:lumMod val="60000"/>
                    <a:lumOff val="40000"/>
                  </a:schemeClr>
                </a:solidFill>
                <a:sym typeface="Arial" charset="0"/>
              </a:rPr>
              <a:t>[July 20, 2012]</a:t>
            </a:r>
            <a:endParaRPr lang="en-US" sz="1400" dirty="0">
              <a:solidFill>
                <a:schemeClr val="bg2">
                  <a:lumMod val="60000"/>
                  <a:lumOff val="40000"/>
                </a:schemeClr>
              </a:solidFill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7295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4C63844-751A-4AD6-B267-C810DD8734DB}" type="slidenum">
              <a:rPr lang="en-US"/>
              <a:pPr/>
              <a:t>54</a:t>
            </a:fld>
            <a:endParaRPr lang="en-US"/>
          </a:p>
        </p:txBody>
      </p:sp>
      <p:sp>
        <p:nvSpPr>
          <p:cNvPr id="1200131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 lIns="50800" tIns="50800" rIns="132080" bIns="50800"/>
          <a:lstStyle/>
          <a:p>
            <a:pPr marL="39688" defTabSz="914400"/>
            <a:r>
              <a:rPr lang="en-US"/>
              <a:t>Cython in the age of Python JITs</a:t>
            </a: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40428" y="1515750"/>
            <a:ext cx="8551172" cy="502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0">
                <a:solidFill>
                  <a:schemeClr val="tx1"/>
                </a:solidFill>
              </a:rPr>
              <a:t>PyPy (for general Python code) and Numba (for numerical programming) are emerging ways to improve Python’s performance.  These just-in-time compilers dynamically infer the types of python variables and generate fast code on the fly.  For loop-heavy numerical programming, Numba is able to generate code as fast as Cython.</a:t>
            </a:r>
          </a:p>
          <a:p>
            <a:endParaRPr lang="en-US" sz="2000" i="0">
              <a:solidFill>
                <a:schemeClr val="tx1"/>
              </a:solidFill>
            </a:endParaRPr>
          </a:p>
          <a:p>
            <a:r>
              <a:rPr lang="en-US" sz="2000" i="0">
                <a:solidFill>
                  <a:schemeClr val="tx1"/>
                </a:solidFill>
              </a:rPr>
              <a:t>Cython’s merits:</a:t>
            </a:r>
          </a:p>
          <a:p>
            <a:pPr marL="342900" indent="-342900">
              <a:buFont typeface="Arial"/>
              <a:buChar char="•"/>
            </a:pPr>
            <a:r>
              <a:rPr lang="en-US" sz="2000" i="0">
                <a:solidFill>
                  <a:schemeClr val="tx1"/>
                </a:solidFill>
              </a:rPr>
              <a:t>Generates standalone C extension module – others do not need to have Cython installed.</a:t>
            </a:r>
          </a:p>
          <a:p>
            <a:pPr marL="342900" indent="-342900">
              <a:buFont typeface="Arial"/>
              <a:buChar char="•"/>
            </a:pPr>
            <a:r>
              <a:rPr lang="en-US" sz="2000" i="0">
                <a:solidFill>
                  <a:schemeClr val="tx1"/>
                </a:solidFill>
              </a:rPr>
              <a:t>Has mature wrapping and diagnosis capabilities (</a:t>
            </a:r>
            <a:r>
              <a:rPr lang="en-US" sz="2000" b="1" i="0">
                <a:solidFill>
                  <a:schemeClr val="tx1"/>
                </a:solidFill>
                <a:latin typeface="Courier"/>
                <a:cs typeface="Courier"/>
              </a:rPr>
              <a:t>cython –a</a:t>
            </a:r>
            <a:r>
              <a:rPr lang="en-US" sz="2000" i="0">
                <a:solidFill>
                  <a:schemeClr val="tx1"/>
                </a:solidFill>
              </a:rPr>
              <a:t>) that JITters lack.</a:t>
            </a:r>
          </a:p>
          <a:p>
            <a:pPr marL="342900" indent="-342900">
              <a:buFont typeface="Arial"/>
              <a:buChar char="•"/>
            </a:pPr>
            <a:r>
              <a:rPr lang="en-US" sz="2000" i="0">
                <a:solidFill>
                  <a:schemeClr val="tx1"/>
                </a:solidFill>
              </a:rPr>
              <a:t>Greater control over generated code.</a:t>
            </a:r>
          </a:p>
          <a:p>
            <a:pPr marL="342900" indent="-342900">
              <a:buFont typeface="Arial"/>
              <a:buChar char="•"/>
            </a:pPr>
            <a:r>
              <a:rPr lang="en-US" sz="2000" i="0">
                <a:solidFill>
                  <a:schemeClr val="tx1"/>
                </a:solidFill>
              </a:rPr>
              <a:t>Can speed up both general Python and numerical code.</a:t>
            </a:r>
          </a:p>
          <a:p>
            <a:pPr marL="342900" indent="-342900">
              <a:buFont typeface="Arial"/>
              <a:buChar char="•"/>
            </a:pPr>
            <a:r>
              <a:rPr lang="en-US" sz="2000" i="0">
                <a:solidFill>
                  <a:schemeClr val="tx1"/>
                </a:solidFill>
              </a:rPr>
              <a:t>Parallelization support.</a:t>
            </a:r>
          </a:p>
        </p:txBody>
      </p:sp>
    </p:spTree>
    <p:extLst>
      <p:ext uri="{BB962C8B-B14F-4D97-AF65-F5344CB8AC3E}">
        <p14:creationId xmlns:p14="http://schemas.microsoft.com/office/powerpoint/2010/main" val="31613256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E2ADACE-2F87-49EC-8B78-0955AF242884}" type="slidenum">
              <a:rPr lang="en-US"/>
              <a:pPr/>
              <a:t>6</a:t>
            </a:fld>
            <a:endParaRPr lang="en-US"/>
          </a:p>
        </p:txBody>
      </p:sp>
      <p:sp>
        <p:nvSpPr>
          <p:cNvPr id="409601" name="Rectangle 1"/>
          <p:cNvSpPr>
            <a:spLocks noGrp="1" noChangeArrowheads="1"/>
          </p:cNvSpPr>
          <p:nvPr>
            <p:ph type="title"/>
          </p:nvPr>
        </p:nvSpPr>
        <p:spPr>
          <a:xfrm>
            <a:off x="152400" y="198438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latin typeface="Arial" charset="0"/>
              </a:rPr>
              <a:t>For the record...</a:t>
            </a:r>
          </a:p>
        </p:txBody>
      </p:sp>
      <p:sp>
        <p:nvSpPr>
          <p:cNvPr id="409606" name="Rectangle 6"/>
          <p:cNvSpPr>
            <a:spLocks noChangeArrowheads="1"/>
          </p:cNvSpPr>
          <p:nvPr/>
        </p:nvSpPr>
        <p:spPr bwMode="auto">
          <a:xfrm>
            <a:off x="304800" y="1295400"/>
            <a:ext cx="8610600" cy="396875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HAND-WRITTEN EXTENSION MODULE                                   40x faster</a:t>
            </a:r>
            <a:endParaRPr lang="en-US" sz="2000" b="1" i="0">
              <a:solidFill>
                <a:srgbClr val="FFFFFF"/>
              </a:solidFill>
              <a:cs typeface="Courier New" pitchFamily="49" charset="0"/>
            </a:endParaRPr>
          </a:p>
        </p:txBody>
      </p:sp>
      <p:sp>
        <p:nvSpPr>
          <p:cNvPr id="409607" name="Rectangle 7"/>
          <p:cNvSpPr>
            <a:spLocks noChangeArrowheads="1"/>
          </p:cNvSpPr>
          <p:nvPr/>
        </p:nvSpPr>
        <p:spPr bwMode="auto">
          <a:xfrm>
            <a:off x="330200" y="1801811"/>
            <a:ext cx="8509000" cy="490378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>
                <a:solidFill>
                  <a:srgbClr val="000000"/>
                </a:solidFill>
                <a:latin typeface="Courier New" pitchFamily="49" charset="0"/>
              </a:rPr>
              <a:t>#include "Python.h"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200" b="1" i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>
                <a:solidFill>
                  <a:srgbClr val="000000"/>
                </a:solidFill>
                <a:latin typeface="Courier New" pitchFamily="49" charset="0"/>
              </a:rPr>
              <a:t>static PyObject* fib(PyObject *self, PyObject *args) 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>
                <a:solidFill>
                  <a:srgbClr val="000000"/>
                </a:solidFill>
                <a:latin typeface="Courier New" pitchFamily="49" charset="0"/>
              </a:rPr>
              <a:t>    int n, a, b, i, tmp;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>
                <a:solidFill>
                  <a:srgbClr val="000000"/>
                </a:solidFill>
                <a:latin typeface="Courier New" pitchFamily="49" charset="0"/>
              </a:rPr>
              <a:t>    if (!PyArg_ParseTuple(args, "i", &amp;n))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>
                <a:solidFill>
                  <a:srgbClr val="000000"/>
                </a:solidFill>
                <a:latin typeface="Courier New" pitchFamily="49" charset="0"/>
              </a:rPr>
              <a:t>        return NULL;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>
                <a:solidFill>
                  <a:srgbClr val="000000"/>
                </a:solidFill>
                <a:latin typeface="Courier New" pitchFamily="49" charset="0"/>
              </a:rPr>
              <a:t>    a = b = 1;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>
                <a:solidFill>
                  <a:srgbClr val="000000"/>
                </a:solidFill>
                <a:latin typeface="Courier New" pitchFamily="49" charset="0"/>
              </a:rPr>
              <a:t>    for (i=0; i&lt;n; i++) {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>
                <a:solidFill>
                  <a:srgbClr val="000000"/>
                </a:solidFill>
                <a:latin typeface="Courier New" pitchFamily="49" charset="0"/>
              </a:rPr>
              <a:t>        tmp=a; a+=b; b=tmp;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>
                <a:solidFill>
                  <a:srgbClr val="000000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>
                <a:solidFill>
                  <a:srgbClr val="000000"/>
                </a:solidFill>
                <a:latin typeface="Courier New" pitchFamily="49" charset="0"/>
              </a:rPr>
              <a:t>    return Py_BuildValue("i", a);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200" b="1" i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>
                <a:solidFill>
                  <a:srgbClr val="000000"/>
                </a:solidFill>
                <a:latin typeface="Courier New" pitchFamily="49" charset="0"/>
              </a:rPr>
              <a:t>static PyMethodDef ExampleMethods[] = {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>
                <a:solidFill>
                  <a:srgbClr val="000000"/>
                </a:solidFill>
                <a:latin typeface="Courier New" pitchFamily="49" charset="0"/>
              </a:rPr>
              <a:t>    {"fib", fib, METH_VARARGS, ""},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>
                <a:solidFill>
                  <a:srgbClr val="000000"/>
                </a:solidFill>
                <a:latin typeface="Courier New" pitchFamily="49" charset="0"/>
              </a:rPr>
              <a:t>    {NULL, NULL, 0, NULL}        /* Sentinel */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>
                <a:solidFill>
                  <a:srgbClr val="000000"/>
                </a:solidFill>
                <a:latin typeface="Courier New" pitchFamily="49" charset="0"/>
              </a:rPr>
              <a:t>};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200" b="1" i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>
                <a:solidFill>
                  <a:srgbClr val="000000"/>
                </a:solidFill>
                <a:latin typeface="Courier New" pitchFamily="49" charset="0"/>
              </a:rPr>
              <a:t>PyMODINIT_FUNC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>
                <a:solidFill>
                  <a:srgbClr val="000000"/>
                </a:solidFill>
                <a:latin typeface="Courier New" pitchFamily="49" charset="0"/>
              </a:rPr>
              <a:t>initfib(void)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>
                <a:solidFill>
                  <a:srgbClr val="000000"/>
                </a:solidFill>
                <a:latin typeface="Courier New" pitchFamily="49" charset="0"/>
              </a:rPr>
              <a:t>    (void) Py_InitModule(“fib", ExampleMethods);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281059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FE18A91-4EAF-428A-AF0B-776E918CBB8C}" type="slidenum">
              <a:rPr lang="en-US"/>
              <a:pPr/>
              <a:t>7</a:t>
            </a:fld>
            <a:endParaRPr lang="en-US"/>
          </a:p>
        </p:txBody>
      </p:sp>
      <p:sp>
        <p:nvSpPr>
          <p:cNvPr id="408577" name="Rectangle 1"/>
          <p:cNvSpPr>
            <a:spLocks noGrp="1" noChangeArrowheads="1"/>
          </p:cNvSpPr>
          <p:nvPr>
            <p:ph type="title"/>
          </p:nvPr>
        </p:nvSpPr>
        <p:spPr>
          <a:xfrm>
            <a:off x="152400" y="198438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latin typeface="Arial" charset="0"/>
              </a:rPr>
              <a:t>What is Cython?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3508" y="1382286"/>
            <a:ext cx="885698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 err="1" smtClean="0">
                <a:solidFill>
                  <a:srgbClr val="000000"/>
                </a:solidFill>
              </a:rPr>
              <a:t>Cython</a:t>
            </a:r>
            <a:r>
              <a:rPr lang="en-US" sz="2000" b="1" i="0" dirty="0">
                <a:solidFill>
                  <a:srgbClr val="000000"/>
                </a:solidFill>
              </a:rPr>
              <a:t> </a:t>
            </a:r>
            <a:r>
              <a:rPr lang="en-US" sz="2000" b="1" i="0" dirty="0" smtClean="0">
                <a:solidFill>
                  <a:srgbClr val="000000"/>
                </a:solidFill>
              </a:rPr>
              <a:t>is a Python-like language </a:t>
            </a:r>
            <a:r>
              <a:rPr lang="en-US" sz="2000" i="0" dirty="0" smtClean="0">
                <a:solidFill>
                  <a:srgbClr val="000000"/>
                </a:solidFill>
              </a:rPr>
              <a:t>that:</a:t>
            </a:r>
          </a:p>
          <a:p>
            <a:pPr marL="342900" indent="-342900">
              <a:buFont typeface="Arial"/>
              <a:buChar char="•"/>
            </a:pPr>
            <a:r>
              <a:rPr lang="en-US" sz="2000" b="1" i="0" dirty="0">
                <a:solidFill>
                  <a:srgbClr val="000000"/>
                </a:solidFill>
              </a:rPr>
              <a:t>Improves Python’s performance </a:t>
            </a:r>
            <a:r>
              <a:rPr lang="en-US" sz="2000" i="0" dirty="0">
                <a:solidFill>
                  <a:srgbClr val="000000"/>
                </a:solidFill>
              </a:rPr>
              <a:t>– 1000x speedups not uncommon</a:t>
            </a:r>
          </a:p>
          <a:p>
            <a:pPr marL="342900" indent="-342900">
              <a:buFont typeface="Arial"/>
              <a:buChar char="•"/>
            </a:pPr>
            <a:r>
              <a:rPr lang="en-US" sz="2000" b="1" i="0" dirty="0">
                <a:solidFill>
                  <a:srgbClr val="000000"/>
                </a:solidFill>
              </a:rPr>
              <a:t>wraps external code:</a:t>
            </a:r>
            <a:r>
              <a:rPr lang="en-US" sz="2000" i="0" dirty="0">
                <a:solidFill>
                  <a:srgbClr val="000000"/>
                </a:solidFill>
              </a:rPr>
              <a:t> C, C++, Fortran, others...</a:t>
            </a:r>
          </a:p>
          <a:p>
            <a:r>
              <a:rPr lang="en-US" sz="2000" i="0" dirty="0" smtClean="0">
                <a:solidFill>
                  <a:srgbClr val="000000"/>
                </a:solidFill>
              </a:rPr>
              <a:t> </a:t>
            </a:r>
            <a:endParaRPr lang="en-US" sz="2000" i="0" dirty="0">
              <a:solidFill>
                <a:srgbClr val="000000"/>
              </a:solidFill>
            </a:endParaRPr>
          </a:p>
          <a:p>
            <a:r>
              <a:rPr lang="en-US" sz="2000" b="1" i="0" dirty="0" smtClean="0">
                <a:solidFill>
                  <a:srgbClr val="000000"/>
                </a:solidFill>
              </a:rPr>
              <a:t>The </a:t>
            </a:r>
            <a:r>
              <a:rPr lang="en-US" sz="2000" b="1" i="0" dirty="0" err="1" smtClean="0">
                <a:solidFill>
                  <a:srgbClr val="000000"/>
                </a:solidFill>
                <a:latin typeface="Courier"/>
                <a:cs typeface="Courier"/>
              </a:rPr>
              <a:t>cython</a:t>
            </a:r>
            <a:r>
              <a:rPr lang="en-US" sz="2000" b="1" i="0" dirty="0" smtClean="0">
                <a:solidFill>
                  <a:srgbClr val="000000"/>
                </a:solidFill>
              </a:rPr>
              <a:t> command:</a:t>
            </a:r>
          </a:p>
          <a:p>
            <a:pPr marL="342900" indent="-342900">
              <a:buFont typeface="Arial"/>
              <a:buChar char="•"/>
            </a:pPr>
            <a:r>
              <a:rPr lang="en-US" sz="2000" i="0" dirty="0" smtClean="0">
                <a:solidFill>
                  <a:srgbClr val="000000"/>
                </a:solidFill>
              </a:rPr>
              <a:t> generates an optimized C or C++ source file from a </a:t>
            </a:r>
            <a:r>
              <a:rPr lang="en-US" sz="2000" i="0" dirty="0" err="1" smtClean="0">
                <a:solidFill>
                  <a:srgbClr val="000000"/>
                </a:solidFill>
              </a:rPr>
              <a:t>Cython</a:t>
            </a:r>
            <a:r>
              <a:rPr lang="en-US" sz="2000" i="0" dirty="0" smtClean="0">
                <a:solidFill>
                  <a:srgbClr val="000000"/>
                </a:solidFill>
              </a:rPr>
              <a:t> source file,</a:t>
            </a:r>
          </a:p>
          <a:p>
            <a:pPr marL="342900" indent="-342900">
              <a:buFont typeface="Arial"/>
              <a:buChar char="•"/>
            </a:pPr>
            <a:r>
              <a:rPr lang="en-US" sz="2000" i="0" dirty="0" smtClean="0">
                <a:solidFill>
                  <a:srgbClr val="000000"/>
                </a:solidFill>
              </a:rPr>
              <a:t> the C/C++ source is then compiled into a Python extension module.</a:t>
            </a:r>
          </a:p>
          <a:p>
            <a:endParaRPr lang="en-US" sz="2000" i="0" dirty="0">
              <a:solidFill>
                <a:srgbClr val="000000"/>
              </a:solidFill>
            </a:endParaRPr>
          </a:p>
          <a:p>
            <a:r>
              <a:rPr lang="en-US" sz="2000" b="1" i="0" dirty="0" err="1" smtClean="0">
                <a:solidFill>
                  <a:srgbClr val="000000"/>
                </a:solidFill>
              </a:rPr>
              <a:t>Other features:</a:t>
            </a:r>
            <a:endParaRPr lang="en-US" sz="2000" b="1" i="0" dirty="0" smtClean="0">
              <a:solidFill>
                <a:srgbClr val="000000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000" i="0" dirty="0" smtClean="0">
                <a:solidFill>
                  <a:srgbClr val="000000"/>
                </a:solidFill>
              </a:rPr>
              <a:t>built-in support for </a:t>
            </a:r>
            <a:r>
              <a:rPr lang="en-US" sz="2000" i="0" dirty="0" err="1" smtClean="0">
                <a:solidFill>
                  <a:srgbClr val="000000"/>
                </a:solidFill>
              </a:rPr>
              <a:t>NumPy,</a:t>
            </a:r>
          </a:p>
          <a:p>
            <a:pPr marL="342900" indent="-342900">
              <a:buFont typeface="Arial"/>
              <a:buChar char="•"/>
            </a:pPr>
            <a:r>
              <a:rPr lang="en-US" sz="2000" i="0" dirty="0" err="1">
                <a:solidFill>
                  <a:srgbClr val="000000"/>
                </a:solidFill>
              </a:rPr>
              <a:t>integrates with IPython,</a:t>
            </a:r>
            <a:endParaRPr lang="en-US" sz="2000" i="0" dirty="0" err="1" smtClean="0">
              <a:solidFill>
                <a:srgbClr val="000000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000" i="0" dirty="0" err="1">
                <a:solidFill>
                  <a:srgbClr val="000000"/>
                </a:solidFill>
              </a:rPr>
              <a:t>Combine C’s performance with Python’s ease of use.</a:t>
            </a:r>
            <a:endParaRPr lang="en-US" sz="2000" b="1" i="0" dirty="0">
              <a:solidFill>
                <a:srgbClr val="000000"/>
              </a:solidFill>
              <a:latin typeface="Courier"/>
              <a:cs typeface="Courier"/>
            </a:endParaRPr>
          </a:p>
          <a:p>
            <a:pPr algn="ctr"/>
            <a:r>
              <a:rPr lang="en-US" sz="2000" b="1" i="0" dirty="0" smtClean="0">
                <a:solidFill>
                  <a:srgbClr val="000000"/>
                </a:solidFill>
                <a:latin typeface="Courier"/>
                <a:cs typeface="Courier"/>
              </a:rPr>
              <a:t>http://</a:t>
            </a:r>
            <a:r>
              <a:rPr lang="en-US" sz="2000" b="1" i="0" dirty="0" err="1" smtClean="0">
                <a:solidFill>
                  <a:srgbClr val="000000"/>
                </a:solidFill>
                <a:latin typeface="Courier"/>
                <a:cs typeface="Courier"/>
              </a:rPr>
              <a:t>www.cython.org</a:t>
            </a:r>
            <a:r>
              <a:rPr lang="en-US" sz="2000" b="1" i="0" dirty="0" smtClean="0">
                <a:solidFill>
                  <a:srgbClr val="000000"/>
                </a:solidFill>
                <a:latin typeface="Courier"/>
                <a:cs typeface="Courier"/>
              </a:rPr>
              <a:t>/</a:t>
            </a:r>
            <a:endParaRPr lang="en-US" sz="2000" b="1" i="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80DDCC3-DEF2-45A7-B7A0-6DF8DF1ED7B6}" type="slidenum">
              <a:rPr lang="en-US"/>
              <a:pPr/>
              <a:t>8</a:t>
            </a:fld>
            <a:endParaRPr lang="en-US"/>
          </a:p>
        </p:txBody>
      </p:sp>
      <p:sp>
        <p:nvSpPr>
          <p:cNvPr id="399361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latin typeface="Arial" charset="0"/>
              </a:rPr>
              <a:t>Cython in the wild</a:t>
            </a:r>
            <a:endParaRPr lang="en-US">
              <a:latin typeface="Arial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648948"/>
              </p:ext>
            </p:extLst>
          </p:nvPr>
        </p:nvGraphicFramePr>
        <p:xfrm>
          <a:off x="228600" y="1219200"/>
          <a:ext cx="8534400" cy="4310739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2844800"/>
                <a:gridCol w="2844800"/>
                <a:gridCol w="2844800"/>
              </a:tblGrid>
              <a:tr h="478971">
                <a:tc>
                  <a:txBody>
                    <a:bodyPr/>
                    <a:lstStyle/>
                    <a:p>
                      <a:r>
                        <a:rPr lang="en-US"/>
                        <a:t>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Cython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KLOC</a:t>
                      </a:r>
                    </a:p>
                  </a:txBody>
                  <a:tcPr/>
                </a:tc>
              </a:tr>
              <a:tr h="478971">
                <a:tc>
                  <a:txBody>
                    <a:bodyPr/>
                    <a:lstStyle/>
                    <a:p>
                      <a:r>
                        <a:rPr lang="en-US"/>
                        <a:t>numpy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</a:tr>
              <a:tr h="478971">
                <a:tc>
                  <a:txBody>
                    <a:bodyPr/>
                    <a:lstStyle/>
                    <a:p>
                      <a:r>
                        <a:rPr lang="en-US"/>
                        <a:t>scipy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18</a:t>
                      </a:r>
                    </a:p>
                  </a:txBody>
                  <a:tcPr/>
                </a:tc>
              </a:tr>
              <a:tr h="478971">
                <a:tc>
                  <a:txBody>
                    <a:bodyPr/>
                    <a:lstStyle/>
                    <a:p>
                      <a:r>
                        <a:rPr lang="en-US"/>
                        <a:t>pandas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22</a:t>
                      </a:r>
                    </a:p>
                  </a:txBody>
                  <a:tcPr/>
                </a:tc>
              </a:tr>
              <a:tr h="478971">
                <a:tc>
                  <a:txBody>
                    <a:bodyPr/>
                    <a:lstStyle/>
                    <a:p>
                      <a:r>
                        <a:rPr lang="en-US"/>
                        <a:t>sympy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12 (cythonized</a:t>
                      </a:r>
                      <a:r>
                        <a:rPr lang="en-US" baseline="0"/>
                        <a:t> python)</a:t>
                      </a:r>
                      <a:endParaRPr lang="en-US"/>
                    </a:p>
                  </a:txBody>
                  <a:tcPr/>
                </a:tc>
              </a:tr>
              <a:tr h="478971">
                <a:tc>
                  <a:txBody>
                    <a:bodyPr/>
                    <a:lstStyle/>
                    <a:p>
                      <a:r>
                        <a:rPr lang="en-US"/>
                        <a:t>scikits-learn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</a:t>
                      </a:r>
                    </a:p>
                  </a:txBody>
                  <a:tcPr/>
                </a:tc>
              </a:tr>
              <a:tr h="478971">
                <a:tc>
                  <a:txBody>
                    <a:bodyPr/>
                    <a:lstStyle/>
                    <a:p>
                      <a:r>
                        <a:rPr lang="en-US"/>
                        <a:t>scikits-image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/>
                </a:tc>
              </a:tr>
              <a:tr h="478971">
                <a:tc>
                  <a:txBody>
                    <a:bodyPr/>
                    <a:lstStyle/>
                    <a:p>
                      <a:r>
                        <a:rPr lang="en-US"/>
                        <a:t>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387</a:t>
                      </a:r>
                    </a:p>
                  </a:txBody>
                  <a:tcPr/>
                </a:tc>
              </a:tr>
              <a:tr h="478971">
                <a:tc>
                  <a:txBody>
                    <a:bodyPr/>
                    <a:lstStyle/>
                    <a:p>
                      <a:r>
                        <a:rPr lang="en-US"/>
                        <a:t>mpi4py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805850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E2ADACE-2F87-49EC-8B78-0955AF242884}" type="slidenum">
              <a:rPr lang="en-US"/>
              <a:pPr/>
              <a:t>9</a:t>
            </a:fld>
            <a:endParaRPr lang="en-US"/>
          </a:p>
        </p:txBody>
      </p:sp>
      <p:sp>
        <p:nvSpPr>
          <p:cNvPr id="409601" name="Rectangle 1"/>
          <p:cNvSpPr>
            <a:spLocks noGrp="1" noChangeArrowheads="1"/>
          </p:cNvSpPr>
          <p:nvPr>
            <p:ph type="title"/>
          </p:nvPr>
        </p:nvSpPr>
        <p:spPr>
          <a:xfrm>
            <a:off x="152400" y="198438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latin typeface="Arial" charset="0"/>
              </a:rPr>
              <a:t>Speed up Python</a:t>
            </a:r>
            <a:endParaRPr lang="en-US">
              <a:latin typeface="Arial" charset="0"/>
            </a:endParaRPr>
          </a:p>
        </p:txBody>
      </p:sp>
      <p:sp>
        <p:nvSpPr>
          <p:cNvPr id="409606" name="Rectangle 6"/>
          <p:cNvSpPr>
            <a:spLocks noChangeArrowheads="1"/>
          </p:cNvSpPr>
          <p:nvPr/>
        </p:nvSpPr>
        <p:spPr bwMode="auto">
          <a:xfrm>
            <a:off x="152400" y="1447800"/>
            <a:ext cx="2590800" cy="400110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PYTHON</a:t>
            </a:r>
          </a:p>
        </p:txBody>
      </p:sp>
      <p:sp>
        <p:nvSpPr>
          <p:cNvPr id="409607" name="Rectangle 7"/>
          <p:cNvSpPr>
            <a:spLocks noChangeArrowheads="1"/>
          </p:cNvSpPr>
          <p:nvPr/>
        </p:nvSpPr>
        <p:spPr bwMode="auto">
          <a:xfrm>
            <a:off x="152399" y="1828800"/>
            <a:ext cx="2870200" cy="124618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chemeClr val="accent2"/>
                </a:solidFill>
                <a:latin typeface="Courier New" pitchFamily="49" charset="0"/>
              </a:rPr>
              <a:t>def fib(n):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chemeClr val="accent2"/>
                </a:solidFill>
                <a:latin typeface="Courier New" pitchFamily="49" charset="0"/>
              </a:rPr>
              <a:t>    a,b = 1,1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chemeClr val="accent2"/>
                </a:solidFill>
                <a:latin typeface="Courier New" pitchFamily="49" charset="0"/>
              </a:rPr>
              <a:t>    for i in range(n):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chemeClr val="accent2"/>
                </a:solidFill>
                <a:latin typeface="Courier New" pitchFamily="49" charset="0"/>
              </a:rPr>
              <a:t>        a, b = a+b, a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chemeClr val="accent2"/>
                </a:solidFill>
                <a:latin typeface="Courier New" pitchFamily="49" charset="0"/>
              </a:rPr>
              <a:t>    return a</a:t>
            </a:r>
            <a:endParaRPr lang="en-US" sz="1400" b="1" i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743200" y="4191000"/>
            <a:ext cx="2666999" cy="400110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CYTHON                                                                  </a:t>
            </a:r>
            <a:endParaRPr lang="en-US" sz="2000" b="1" i="0">
              <a:solidFill>
                <a:srgbClr val="FFFFFF"/>
              </a:solidFill>
              <a:cs typeface="Courier New" pitchFamily="49" charset="0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2743199" y="4572000"/>
            <a:ext cx="3214687" cy="1736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chemeClr val="accent2"/>
                </a:solidFill>
                <a:latin typeface="Courier New" pitchFamily="49" charset="0"/>
              </a:rPr>
              <a:t>def fib(</a:t>
            </a:r>
            <a:r>
              <a:rPr lang="en-US" sz="1400" b="1" i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sz="1400" b="1" i="0">
                <a:solidFill>
                  <a:schemeClr val="accent2"/>
                </a:solidFill>
                <a:latin typeface="Courier New" pitchFamily="49" charset="0"/>
              </a:rPr>
              <a:t> n):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chemeClr val="accent2"/>
                </a:solidFill>
                <a:latin typeface="Courier New" pitchFamily="49" charset="0"/>
              </a:rPr>
              <a:t>    </a:t>
            </a:r>
            <a:r>
              <a:rPr lang="en-US" sz="1400" b="1" i="0">
                <a:solidFill>
                  <a:srgbClr val="FF0000"/>
                </a:solidFill>
                <a:latin typeface="Courier New" pitchFamily="49" charset="0"/>
              </a:rPr>
              <a:t>cdef int i, a, b</a:t>
            </a:r>
            <a:endParaRPr lang="en-US" sz="1400" b="1" i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chemeClr val="accent2"/>
                </a:solidFill>
                <a:latin typeface="Courier New" pitchFamily="49" charset="0"/>
              </a:rPr>
              <a:t>    a,b = 1,1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chemeClr val="accent2"/>
                </a:solidFill>
                <a:latin typeface="Courier New" pitchFamily="49" charset="0"/>
              </a:rPr>
              <a:t>    for i in range(n):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chemeClr val="accent2"/>
                </a:solidFill>
                <a:latin typeface="Courier New" pitchFamily="49" charset="0"/>
              </a:rPr>
              <a:t>        a, b = a+b, a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chemeClr val="accent2"/>
                </a:solidFill>
                <a:latin typeface="Courier New" pitchFamily="49" charset="0"/>
              </a:rPr>
              <a:t>    return a</a:t>
            </a:r>
            <a:endParaRPr lang="en-US" sz="1400" b="1" i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6172201" y="1295400"/>
            <a:ext cx="2465494" cy="400110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GENERATED C                                                                  </a:t>
            </a:r>
            <a:endParaRPr lang="en-US" sz="2000" b="1" i="0">
              <a:solidFill>
                <a:srgbClr val="FFFFFF"/>
              </a:solidFill>
              <a:cs typeface="Courier New" pitchFamily="49" charset="0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6172199" y="1676400"/>
            <a:ext cx="2971801" cy="2590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" b="1" i="0">
                <a:solidFill>
                  <a:schemeClr val="accent2"/>
                </a:solidFill>
                <a:latin typeface="Courier New" pitchFamily="49" charset="0"/>
              </a:rPr>
              <a:t>static PyObject *__pyx_pf_5cyfib_cyfib(PyObject *__pyx_self, int __pyx_v_n) {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" b="1" i="0">
                <a:solidFill>
                  <a:schemeClr val="accent2"/>
                </a:solidFill>
                <a:latin typeface="Courier New" pitchFamily="49" charset="0"/>
              </a:rPr>
              <a:t>  int __pyx_v_a; int __pyx_v_b;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" b="1" i="0">
                <a:solidFill>
                  <a:schemeClr val="accent2"/>
                </a:solidFill>
                <a:latin typeface="Courier New" pitchFamily="49" charset="0"/>
              </a:rPr>
              <a:t>PyObject *__pyx_r = NULL; PyObject *__pyx_t_5 = NULL;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" b="1" i="0">
                <a:solidFill>
                  <a:schemeClr val="accent2"/>
                </a:solidFill>
                <a:latin typeface="Courier New" pitchFamily="49" charset="0"/>
              </a:rPr>
              <a:t>const char *__pyx_filename = NULL;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" b="1" i="0">
                <a:solidFill>
                  <a:schemeClr val="accent2"/>
                </a:solidFill>
                <a:latin typeface="Courier New" pitchFamily="49" charset="0"/>
              </a:rPr>
              <a:t>...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" b="1" i="0">
                <a:solidFill>
                  <a:schemeClr val="accent2"/>
                </a:solidFill>
                <a:latin typeface="Courier New" pitchFamily="49" charset="0"/>
              </a:rPr>
              <a:t>  for (__pyx_t_1=0; __pyx_t_1&lt;__pyx_t_2; __pyx_t_1+=1) {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" b="1" i="0">
                <a:solidFill>
                  <a:schemeClr val="accent2"/>
                </a:solidFill>
                <a:latin typeface="Courier New" pitchFamily="49" charset="0"/>
              </a:rPr>
              <a:t>    __pyx_v_i = __pyx_t_1;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" b="1" i="0">
                <a:solidFill>
                  <a:schemeClr val="accent2"/>
                </a:solidFill>
                <a:latin typeface="Courier New" pitchFamily="49" charset="0"/>
              </a:rPr>
              <a:t>    __pyx_t_3 = (__pyx_v_a + __pyx_v_b);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" b="1" i="0">
                <a:solidFill>
                  <a:schemeClr val="accent2"/>
                </a:solidFill>
                <a:latin typeface="Courier New" pitchFamily="49" charset="0"/>
              </a:rPr>
              <a:t>    __pyx_t_4 = __pyx_v_a;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" b="1" i="0">
                <a:solidFill>
                  <a:schemeClr val="accent2"/>
                </a:solidFill>
                <a:latin typeface="Courier New" pitchFamily="49" charset="0"/>
              </a:rPr>
              <a:t>    __pyx_v_a = __pyx_t_3;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" b="1" i="0">
                <a:solidFill>
                  <a:schemeClr val="accent2"/>
                </a:solidFill>
                <a:latin typeface="Courier New" pitchFamily="49" charset="0"/>
              </a:rPr>
              <a:t>    __pyx_v_b = __pyx_t_4;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" b="1" i="0">
                <a:solidFill>
                  <a:schemeClr val="accent2"/>
                </a:solidFill>
                <a:latin typeface="Courier New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" b="1" i="0">
                <a:solidFill>
                  <a:schemeClr val="accent2"/>
                </a:solidFill>
                <a:latin typeface="Courier New" pitchFamily="49" charset="0"/>
              </a:rPr>
              <a:t>...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" b="1" i="0">
                <a:solidFill>
                  <a:schemeClr val="accent2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" name="Right Arrow 1"/>
          <p:cNvSpPr/>
          <p:nvPr/>
        </p:nvSpPr>
        <p:spPr bwMode="auto">
          <a:xfrm rot="2286123">
            <a:off x="1819747" y="3425691"/>
            <a:ext cx="914400" cy="533400"/>
          </a:xfrm>
          <a:prstGeom prst="rightArrow">
            <a:avLst>
              <a:gd name="adj1" fmla="val 50000"/>
              <a:gd name="adj2" fmla="val 47711"/>
            </a:avLst>
          </a:prstGeom>
          <a:solidFill>
            <a:schemeClr val="accent3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4572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kumimoji="0" lang="en-US" sz="3200" b="0" i="1" u="none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7" name="Right Arrow 16"/>
          <p:cNvSpPr/>
          <p:nvPr/>
        </p:nvSpPr>
        <p:spPr bwMode="auto">
          <a:xfrm rot="19288519">
            <a:off x="5324400" y="3503317"/>
            <a:ext cx="914400" cy="533400"/>
          </a:xfrm>
          <a:prstGeom prst="rightArrow">
            <a:avLst/>
          </a:prstGeom>
          <a:solidFill>
            <a:schemeClr val="accent3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4572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kumimoji="0" lang="en-US" sz="3200" b="0" i="1" u="none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82289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000099"/>
      </a:accent2>
      <a:accent3>
        <a:srgbClr val="FFFFFF"/>
      </a:accent3>
      <a:accent4>
        <a:srgbClr val="000000"/>
      </a:accent4>
      <a:accent5>
        <a:srgbClr val="AAE2CA"/>
      </a:accent5>
      <a:accent6>
        <a:srgbClr val="00008A"/>
      </a:accent6>
      <a:hlink>
        <a:srgbClr val="000099"/>
      </a:hlink>
      <a:folHlink>
        <a:srgbClr val="000099"/>
      </a:folHlink>
    </a:clrScheme>
    <a:fontScheme name="Default Design">
      <a:majorFont>
        <a:latin typeface="Arial Unicode MS"/>
        <a:ea typeface="Lucida Sans Unicode"/>
        <a:cs typeface="Lucida Sans Unicode"/>
      </a:majorFont>
      <a:minorFont>
        <a:latin typeface="Arial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457200" rtl="0" eaLnBrk="1" fontAlgn="base" latinLnBrk="0" hangingPunct="1">
          <a:lnSpc>
            <a:spcPct val="100000"/>
          </a:lnSpc>
          <a:spcBef>
            <a:spcPts val="70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>
            <a:tab pos="342900" algn="l"/>
            <a:tab pos="455613" algn="l"/>
            <a:tab pos="912813" algn="l"/>
            <a:tab pos="1370013" algn="l"/>
            <a:tab pos="1827213" algn="l"/>
            <a:tab pos="2284413" algn="l"/>
            <a:tab pos="2741613" algn="l"/>
            <a:tab pos="3198813" algn="l"/>
            <a:tab pos="3656013" algn="l"/>
            <a:tab pos="4113213" algn="l"/>
            <a:tab pos="4570413" algn="l"/>
            <a:tab pos="5027613" algn="l"/>
            <a:tab pos="5484813" algn="l"/>
            <a:tab pos="5942013" algn="l"/>
            <a:tab pos="6399213" algn="l"/>
            <a:tab pos="6856413" algn="l"/>
            <a:tab pos="7313613" algn="l"/>
            <a:tab pos="7770813" algn="l"/>
            <a:tab pos="8228013" algn="l"/>
            <a:tab pos="8685213" algn="l"/>
            <a:tab pos="9142413" algn="l"/>
          </a:tabLst>
          <a:defRPr kumimoji="0" lang="en-GB" sz="3200" b="0" i="1" u="none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457200" rtl="0" eaLnBrk="1" fontAlgn="base" latinLnBrk="0" hangingPunct="1">
          <a:lnSpc>
            <a:spcPct val="100000"/>
          </a:lnSpc>
          <a:spcBef>
            <a:spcPts val="70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>
            <a:tab pos="342900" algn="l"/>
            <a:tab pos="455613" algn="l"/>
            <a:tab pos="912813" algn="l"/>
            <a:tab pos="1370013" algn="l"/>
            <a:tab pos="1827213" algn="l"/>
            <a:tab pos="2284413" algn="l"/>
            <a:tab pos="2741613" algn="l"/>
            <a:tab pos="3198813" algn="l"/>
            <a:tab pos="3656013" algn="l"/>
            <a:tab pos="4113213" algn="l"/>
            <a:tab pos="4570413" algn="l"/>
            <a:tab pos="5027613" algn="l"/>
            <a:tab pos="5484813" algn="l"/>
            <a:tab pos="5942013" algn="l"/>
            <a:tab pos="6399213" algn="l"/>
            <a:tab pos="6856413" algn="l"/>
            <a:tab pos="7313613" algn="l"/>
            <a:tab pos="7770813" algn="l"/>
            <a:tab pos="8228013" algn="l"/>
            <a:tab pos="8685213" algn="l"/>
            <a:tab pos="9142413" algn="l"/>
          </a:tabLst>
          <a:defRPr kumimoji="0" lang="en-GB" sz="3200" b="0" i="1" u="none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2000" i="0">
            <a:solidFill>
              <a:schemeClr val="tx1"/>
            </a:solidFill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000099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00008A"/>
        </a:accent6>
        <a:hlink>
          <a:srgbClr val="000099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13485</TotalTime>
  <Words>5681</Words>
  <Application>Microsoft Macintosh PowerPoint</Application>
  <PresentationFormat>Letter Paper (8.5x11 in)</PresentationFormat>
  <Paragraphs>1119</Paragraphs>
  <Slides>54</Slides>
  <Notes>49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Default Design</vt:lpstr>
      <vt:lpstr>PowerPoint Presentation</vt:lpstr>
      <vt:lpstr>Cython by example</vt:lpstr>
      <vt:lpstr>Cython by example</vt:lpstr>
      <vt:lpstr>Cython by example</vt:lpstr>
      <vt:lpstr>For the record...</vt:lpstr>
      <vt:lpstr>For the record...</vt:lpstr>
      <vt:lpstr>What is Cython?</vt:lpstr>
      <vt:lpstr>Cython in the wild</vt:lpstr>
      <vt:lpstr>Speed up Python</vt:lpstr>
      <vt:lpstr>Wrap C / C++</vt:lpstr>
      <vt:lpstr>Cython + IPython</vt:lpstr>
      <vt:lpstr>Cython pyx files</vt:lpstr>
      <vt:lpstr>Compiling with distutils</vt:lpstr>
      <vt:lpstr>Compiling an extension module</vt:lpstr>
      <vt:lpstr>pyximport</vt:lpstr>
      <vt:lpstr>PowerPoint Presentation</vt:lpstr>
      <vt:lpstr>cdef: declare C-level object</vt:lpstr>
      <vt:lpstr>def, cdef, cpdef</vt:lpstr>
      <vt:lpstr>def, cdef examples</vt:lpstr>
      <vt:lpstr>CPdef: combines def + cdef</vt:lpstr>
      <vt:lpstr>cimport: access C stdlib functions</vt:lpstr>
      <vt:lpstr>Profiling with annotations</vt:lpstr>
      <vt:lpstr>Profiling with annotations</vt:lpstr>
      <vt:lpstr>Profiling with annotations</vt:lpstr>
      <vt:lpstr>PowerPoint Presentation</vt:lpstr>
      <vt:lpstr>Pure Python mode</vt:lpstr>
      <vt:lpstr>Cython directives</vt:lpstr>
      <vt:lpstr>Wrapping external C functions</vt:lpstr>
      <vt:lpstr>Wrapping external C structures</vt:lpstr>
      <vt:lpstr>Python classes, extension types</vt:lpstr>
      <vt:lpstr>Python classes, extension types</vt:lpstr>
      <vt:lpstr>Python classes, extension types</vt:lpstr>
      <vt:lpstr>Wrap C++ class</vt:lpstr>
      <vt:lpstr>Wrap C++ class</vt:lpstr>
      <vt:lpstr>Wrap C++ class</vt:lpstr>
      <vt:lpstr>Wrap C++ class</vt:lpstr>
      <vt:lpstr>Classes from C++ libraries</vt:lpstr>
      <vt:lpstr>Classes from C++ libraries</vt:lpstr>
      <vt:lpstr>Templated classes</vt:lpstr>
      <vt:lpstr>cimport and pyd files</vt:lpstr>
      <vt:lpstr>Cython, NumPy, memoryviews</vt:lpstr>
      <vt:lpstr>Cython, NumPy, memoryviews</vt:lpstr>
      <vt:lpstr>Cython, NumPy, memoryviews</vt:lpstr>
      <vt:lpstr>Parallelization using OpenMP</vt:lpstr>
      <vt:lpstr>Capstone exercise: compute Julia set</vt:lpstr>
      <vt:lpstr>Capstone exercise: compute Julia set</vt:lpstr>
      <vt:lpstr>Add Type Information</vt:lpstr>
      <vt:lpstr>Use Cython C Functions</vt:lpstr>
      <vt:lpstr>Use typed memoryviews</vt:lpstr>
      <vt:lpstr>Add Cython directives</vt:lpstr>
      <vt:lpstr>Parallelization using OpenMP</vt:lpstr>
      <vt:lpstr>Parallelization using OpenMP</vt:lpstr>
      <vt:lpstr>Conclusion</vt:lpstr>
      <vt:lpstr>Cython in the age of Python JITs</vt:lpstr>
    </vt:vector>
  </TitlesOfParts>
  <Company>Amenity/Applewhite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Amenity/Applewhite</dc:creator>
  <cp:lastModifiedBy>Kurt Smith</cp:lastModifiedBy>
  <cp:revision>273</cp:revision>
  <cp:lastPrinted>2009-06-09T18:57:23Z</cp:lastPrinted>
  <dcterms:created xsi:type="dcterms:W3CDTF">2009-06-10T17:36:19Z</dcterms:created>
  <dcterms:modified xsi:type="dcterms:W3CDTF">2013-06-24T17:10:21Z</dcterms:modified>
</cp:coreProperties>
</file>