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51" r:id="rId2"/>
    <p:sldId id="652" r:id="rId3"/>
    <p:sldId id="653" r:id="rId4"/>
    <p:sldId id="654" r:id="rId5"/>
    <p:sldId id="655" r:id="rId6"/>
    <p:sldId id="656" r:id="rId7"/>
    <p:sldId id="834" r:id="rId8"/>
    <p:sldId id="657" r:id="rId9"/>
    <p:sldId id="658" r:id="rId10"/>
    <p:sldId id="659" r:id="rId11"/>
    <p:sldId id="838" r:id="rId12"/>
    <p:sldId id="839" r:id="rId13"/>
    <p:sldId id="840" r:id="rId14"/>
    <p:sldId id="660" r:id="rId15"/>
    <p:sldId id="822" r:id="rId16"/>
    <p:sldId id="824" r:id="rId17"/>
    <p:sldId id="825" r:id="rId18"/>
    <p:sldId id="826" r:id="rId19"/>
    <p:sldId id="830" r:id="rId20"/>
    <p:sldId id="831" r:id="rId21"/>
    <p:sldId id="835" r:id="rId22"/>
    <p:sldId id="836" r:id="rId23"/>
    <p:sldId id="837" r:id="rId24"/>
  </p:sldIdLst>
  <p:sldSz cx="9144000" cy="6858000" type="letter"/>
  <p:notesSz cx="7315200" cy="9601200"/>
  <p:defaultTextStyle>
    <a:defPPr>
      <a:defRPr lang="en-GB"/>
    </a:defPPr>
    <a:lvl1pPr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1" autoAdjust="0"/>
    <p:restoredTop sz="82800" autoAdjust="0"/>
  </p:normalViewPr>
  <p:slideViewPr>
    <p:cSldViewPr>
      <p:cViewPr varScale="1">
        <p:scale>
          <a:sx n="167" d="100"/>
          <a:sy n="167" d="100"/>
        </p:scale>
        <p:origin x="-424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fld id="{7C4D4A4E-888A-4EF8-A5C4-BEC52C7CA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19138"/>
            <a:ext cx="4789487" cy="3592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3587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117013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7013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fld id="{B1D52283-BDCE-4D99-A19B-2FEF5FD976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6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718735-E996-4328-AD78-FD136424B45A}" type="slidenum">
              <a:rPr lang="en-US"/>
              <a:pPr/>
              <a:t>1</a:t>
            </a:fld>
            <a:endParaRPr lang="en-US"/>
          </a:p>
        </p:txBody>
      </p:sp>
      <p:sp>
        <p:nvSpPr>
          <p:cNvPr id="95436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43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1</a:t>
            </a:r>
          </a:p>
          <a:p>
            <a:r>
              <a:rPr lang="en-US"/>
              <a:t>title = Cython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10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12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14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183BC-7AEB-40D5-90B8-8491CE9E1991}" type="slidenum">
              <a:rPr lang="en-US"/>
              <a:pPr/>
              <a:t>15</a:t>
            </a:fld>
            <a:endParaRPr lang="en-US"/>
          </a:p>
        </p:txBody>
      </p:sp>
      <p:sp>
        <p:nvSpPr>
          <p:cNvPr id="1178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78627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78628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17EF7820-C294-4A90-B7FF-C1CCB20D94EE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15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312D5E-04DD-489D-B7EC-1099BE2FE486}" type="slidenum">
              <a:rPr lang="en-US"/>
              <a:pPr/>
              <a:t>16</a:t>
            </a:fld>
            <a:endParaRPr lang="en-US"/>
          </a:p>
        </p:txBody>
      </p:sp>
      <p:sp>
        <p:nvSpPr>
          <p:cNvPr id="1182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272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82724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DBC21F0-13F7-4AF3-B9A4-E81956F4D4F9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16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35D98-DB44-4177-954C-7521F174611F}" type="slidenum">
              <a:rPr lang="en-US"/>
              <a:pPr/>
              <a:t>17</a:t>
            </a:fld>
            <a:endParaRPr lang="en-US"/>
          </a:p>
        </p:txBody>
      </p:sp>
      <p:sp>
        <p:nvSpPr>
          <p:cNvPr id="1184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477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8477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ADC5D3B1-A6BD-4976-9762-F328CBD595CC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17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0CCAA8-53F4-4C28-BB05-3B1089C37987}" type="slidenum">
              <a:rPr lang="en-US"/>
              <a:pPr/>
              <a:t>18</a:t>
            </a:fld>
            <a:endParaRPr lang="en-US"/>
          </a:p>
        </p:txBody>
      </p:sp>
      <p:sp>
        <p:nvSpPr>
          <p:cNvPr id="1186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6819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8682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34A2A7A8-5E84-4950-916D-57AF55B4F1D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18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ADCD5-9C7C-439F-B406-81A2C325551E}" type="slidenum">
              <a:rPr lang="en-US"/>
              <a:pPr/>
              <a:t>19</a:t>
            </a:fld>
            <a:endParaRPr lang="en-US"/>
          </a:p>
        </p:txBody>
      </p:sp>
      <p:sp>
        <p:nvSpPr>
          <p:cNvPr id="119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501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501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0FA36E99-CE01-410D-ACAD-4EDAE48EC1A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19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68D80-711C-4339-8725-DC13A6E06A4D}" type="slidenum">
              <a:rPr lang="en-US"/>
              <a:pPr/>
              <a:t>20</a:t>
            </a:fld>
            <a:endParaRPr lang="en-US"/>
          </a:p>
        </p:txBody>
      </p:sp>
      <p:sp>
        <p:nvSpPr>
          <p:cNvPr id="1197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7059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706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983FF15-859D-4E75-9E48-3F75A910D106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20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ADCD5-9C7C-439F-B406-81A2C325551E}" type="slidenum">
              <a:rPr lang="en-US"/>
              <a:pPr/>
              <a:t>21</a:t>
            </a:fld>
            <a:endParaRPr lang="en-US"/>
          </a:p>
        </p:txBody>
      </p:sp>
      <p:sp>
        <p:nvSpPr>
          <p:cNvPr id="119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501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501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0FA36E99-CE01-410D-ACAD-4EDAE48EC1A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21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5B461A-A0E1-44C9-B672-17D3045CCC04}" type="slidenum">
              <a:rPr lang="en-US"/>
              <a:pPr/>
              <a:t>2</a:t>
            </a:fld>
            <a:endParaRPr lang="en-US"/>
          </a:p>
        </p:txBody>
      </p:sp>
      <p:sp>
        <p:nvSpPr>
          <p:cNvPr id="955393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68D80-711C-4339-8725-DC13A6E06A4D}" type="slidenum">
              <a:rPr lang="en-US"/>
              <a:pPr/>
              <a:t>22</a:t>
            </a:fld>
            <a:endParaRPr lang="en-US"/>
          </a:p>
        </p:txBody>
      </p:sp>
      <p:sp>
        <p:nvSpPr>
          <p:cNvPr id="1197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7059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706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983FF15-859D-4E75-9E48-3F75A910D106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22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10268F-0708-49A8-9F4A-2207BA729AC5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0115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r>
              <a:rPr lang="en-US" dirty="0" smtClean="0"/>
              <a:t>[exercise]</a:t>
            </a:r>
          </a:p>
          <a:p>
            <a:pPr defTabSz="914400">
              <a:spcBef>
                <a:spcPct val="0"/>
              </a:spcBef>
            </a:pPr>
            <a:r>
              <a:rPr lang="en-US" dirty="0" smtClean="0"/>
              <a:t>title = </a:t>
            </a:r>
            <a:r>
              <a:rPr lang="en-US" dirty="0" err="1" smtClean="0"/>
              <a:t>cython_rankdata</a:t>
            </a:r>
            <a:endParaRPr lang="en-US" dirty="0" smtClean="0"/>
          </a:p>
          <a:p>
            <a:pPr defTabSz="914400">
              <a:spcBef>
                <a:spcPct val="0"/>
              </a:spcBef>
            </a:pPr>
            <a:r>
              <a:rPr lang="en-US" dirty="0" smtClean="0"/>
              <a:t>#</a:t>
            </a:r>
            <a:r>
              <a:rPr lang="en-US" baseline="0" dirty="0" smtClean="0"/>
              <a:t> end </a:t>
            </a:r>
            <a:r>
              <a:rPr lang="en-US" baseline="0" dirty="0" err="1" smtClean="0"/>
              <a:t>config</a:t>
            </a:r>
            <a:endParaRPr lang="en-US" baseline="0" smtClean="0"/>
          </a:p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20115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617C3DB2-4901-4883-8478-48084C2B6BA5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23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3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DFEC0-5AA9-4835-934B-4BE9279BDE7C}" type="slidenum">
              <a:rPr lang="en-US"/>
              <a:pPr/>
              <a:t>4</a:t>
            </a:fld>
            <a:endParaRPr lang="en-US"/>
          </a:p>
        </p:txBody>
      </p:sp>
      <p:sp>
        <p:nvSpPr>
          <p:cNvPr id="95744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F66B43-70C2-4893-8C24-53A490A35DB7}" type="slidenum">
              <a:rPr lang="en-US"/>
              <a:pPr/>
              <a:t>5</a:t>
            </a:fld>
            <a:endParaRPr lang="en-US"/>
          </a:p>
        </p:txBody>
      </p:sp>
      <p:sp>
        <p:nvSpPr>
          <p:cNvPr id="95846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8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 smtClean="0"/>
              <a:t>use ‘</a:t>
            </a:r>
            <a:r>
              <a:rPr lang="en-US" dirty="0" err="1" smtClean="0"/>
              <a:t>cython</a:t>
            </a:r>
            <a:r>
              <a:rPr lang="en-US" dirty="0" smtClean="0"/>
              <a:t> –a’ to generate</a:t>
            </a:r>
            <a:r>
              <a:rPr lang="en-US" baseline="0" dirty="0" smtClean="0"/>
              <a:t> an HTML page showing the generated code and part that may be optimized further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6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7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2AF5DB-3A5B-4983-A820-1A1F489C9E23}" type="slidenum">
              <a:rPr lang="en-US"/>
              <a:pPr/>
              <a:t>8</a:t>
            </a:fld>
            <a:endParaRPr lang="en-US"/>
          </a:p>
        </p:txBody>
      </p:sp>
      <p:sp>
        <p:nvSpPr>
          <p:cNvPr id="960513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05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Functions from C Libraries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CE663F-9001-49AD-9EA0-D5AE53741B8D}" type="slidenum">
              <a:rPr lang="en-US"/>
              <a:pPr/>
              <a:t>9</a:t>
            </a:fld>
            <a:endParaRPr lang="en-US"/>
          </a:p>
        </p:txBody>
      </p:sp>
      <p:sp>
        <p:nvSpPr>
          <p:cNvPr id="96153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15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Structures from C Libraries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C4873C-9B9C-4A12-A925-4D5CF5636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E94DDA-5396-4515-8C70-91DEDFBD9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5875" y="152400"/>
            <a:ext cx="2044700" cy="5935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984875" cy="5935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55C942-F81F-4B24-AAB0-B928E1E684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64463" cy="113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97063" cy="4492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7663" cy="4492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086600" y="6400800"/>
            <a:ext cx="1897063" cy="449263"/>
          </a:xfrm>
        </p:spPr>
        <p:txBody>
          <a:bodyPr/>
          <a:lstStyle>
            <a:lvl1pPr>
              <a:defRPr/>
            </a:lvl1pPr>
          </a:lstStyle>
          <a:p>
            <a:fld id="{E080C870-231A-4642-A24E-F8A21BCD4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23A3BD-A999-4378-97E7-C6A7F495E9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0DA52E-7AF6-422E-81E8-A27DF2461D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981200"/>
            <a:ext cx="3805237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981200"/>
            <a:ext cx="3806825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51E28F-90F9-474F-82DE-B9F202E72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33821B-AE3A-4DE6-9293-699C0583EF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5526D3-4828-4493-B1B4-648D6A36DD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3AE543-26BD-46E7-AD1F-C1FDD8828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59CD87-7B0D-4491-96C1-8A5A49649A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F15FB4-E98F-4F9F-ADC8-069C92BFB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0"/>
            <a:ext cx="9142413" cy="1198563"/>
            <a:chOff x="0" y="0"/>
            <a:chExt cx="5759" cy="7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5760" cy="7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28" y="48"/>
              <a:ext cx="984" cy="2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764463" cy="113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981200"/>
            <a:ext cx="7764462" cy="410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76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086600" y="64008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C6770BC6-8671-4981-9911-39213DCF03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85D18D2-FDAD-4FEC-9C7E-AB9D2A1BFE5B}" type="slidenum">
              <a:rPr lang="en-US"/>
              <a:pPr/>
              <a:t>1</a:t>
            </a:fld>
            <a:endParaRPr lang="en-US"/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1371600" y="3009900"/>
            <a:ext cx="6400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400" i="0" dirty="0" err="1" smtClean="0">
                <a:solidFill>
                  <a:srgbClr val="000000"/>
                </a:solidFill>
              </a:rPr>
              <a:t>Cython</a:t>
            </a:r>
            <a:endParaRPr lang="en-US" sz="4400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10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Classes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3" y="1638767"/>
            <a:ext cx="8997298" cy="3733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class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Shrubbery: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# Class level variables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width, height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def __init__(self, w, h):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self.width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= w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self.height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= h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def describe(self):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print "This shrubbery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",self.width,"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by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",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self.height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,"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cubits."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3713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SHRUBBERY.PYX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116540" y="4874093"/>
            <a:ext cx="8763000" cy="191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import shrubbery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x =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shrubbery.Shrubbery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(1, 2)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x.describe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This shrubbery is 1 by 2 cubits.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print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x.width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AttributeError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'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shrubbery.Shrubbery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' object has no attribute 'width'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156227" y="4389905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752600"/>
            <a:ext cx="87630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class Rectangle {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public: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x0, y0, x1, y1;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Rectangle(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x0,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y0,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x1,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y1);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~Rectangle();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getLength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getArea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move(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dx,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2087" y="13716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rectangle_extern.h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Classes from C++ libraries</a:t>
            </a:r>
            <a:endParaRPr lang="en-US" dirty="0">
              <a:latin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5638800"/>
            <a:ext cx="8153400" cy="654050"/>
          </a:xfrm>
          <a:prstGeom prst="rect">
            <a:avLst/>
          </a:prstGeom>
          <a:solidFill>
            <a:srgbClr val="C1CED7">
              <a:alpha val="67000"/>
            </a:srgbClr>
          </a:solidFill>
          <a:ln w="9360">
            <a:solidFill>
              <a:srgbClr val="C1CE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93775" y="5697538"/>
            <a:ext cx="7464425" cy="523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smtClean="0">
                <a:solidFill>
                  <a:srgbClr val="000000"/>
                </a:solidFill>
              </a:rPr>
              <a:t>The implementation of the class and methods is done inside </a:t>
            </a:r>
            <a:r>
              <a:rPr lang="en-US" sz="1400" b="1" i="0" dirty="0" err="1" smtClean="0">
                <a:solidFill>
                  <a:srgbClr val="000000"/>
                </a:solidFill>
              </a:rPr>
              <a:t>rectangle_extern.cpp</a:t>
            </a:r>
            <a:r>
              <a:rPr lang="en-US" sz="1400" b="1" i="0" dirty="0" smtClean="0">
                <a:solidFill>
                  <a:srgbClr val="000000"/>
                </a:solidFill>
              </a:rPr>
              <a:t>.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smtClean="0">
                <a:solidFill>
                  <a:srgbClr val="000000"/>
                </a:solidFill>
              </a:rPr>
              <a:t>See demo/</a:t>
            </a:r>
            <a:r>
              <a:rPr lang="en-US" sz="1400" b="1" i="0" dirty="0" err="1" smtClean="0">
                <a:solidFill>
                  <a:srgbClr val="000000"/>
                </a:solidFill>
              </a:rPr>
              <a:t>cython</a:t>
            </a:r>
            <a:r>
              <a:rPr lang="en-US" sz="1400" b="1" i="0" dirty="0" smtClean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</a:rPr>
              <a:t>for this </a:t>
            </a:r>
            <a:r>
              <a:rPr lang="en-US" sz="1400" b="1" i="0" dirty="0" smtClean="0">
                <a:solidFill>
                  <a:srgbClr val="000000"/>
                </a:solidFill>
              </a:rPr>
              <a:t>example</a:t>
            </a:r>
            <a:r>
              <a:rPr lang="en-US" sz="1400" b="1" i="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52444"/>
              </p:ext>
            </p:extLst>
          </p:nvPr>
        </p:nvGraphicFramePr>
        <p:xfrm>
          <a:off x="550862" y="5738813"/>
          <a:ext cx="4048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617143" imgH="617143" progId="">
                  <p:embed/>
                </p:oleObj>
              </mc:Choice>
              <mc:Fallback>
                <p:oleObj r:id="rId3" imgW="617143" imgH="61714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" y="5738813"/>
                        <a:ext cx="404813" cy="4016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83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12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rectangle.pyx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extern from "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rectangle_extern.h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cppclass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Rectangle: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Rectangle(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x0, y0, x1, y1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getLength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getArea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move(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PyRectangle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Rectangle *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thisptr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hold a C++ instance which we're wrapping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__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cinit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__(self,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x0,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y0,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x1,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y1):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self.thisptr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= new Rectangle(x0, y0, x1, y1)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__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dealloc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__(self):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del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self.thisptr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getLength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(self):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self.thisptr.getLength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Classes from C++ libraries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69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6227" y="40386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FROM PYTHON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540" y="4419600"/>
            <a:ext cx="9332260" cy="2060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[1]: import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rectangle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2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 r =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rectangle.PyRectangle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(1,1,2,2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)  </a:t>
            </a:r>
            <a:r>
              <a:rPr lang="en-US" sz="1600" b="1" i="0" dirty="0" smtClean="0">
                <a:solidFill>
                  <a:srgbClr val="000099"/>
                </a:solidFill>
                <a:latin typeface="Courier New" pitchFamily="49" charset="0"/>
              </a:rPr>
              <a:t># calls __</a:t>
            </a:r>
            <a:r>
              <a:rPr lang="en-US" sz="1600" b="1" i="0" dirty="0" err="1" smtClean="0">
                <a:solidFill>
                  <a:srgbClr val="000099"/>
                </a:solidFill>
                <a:latin typeface="Courier New" pitchFamily="49" charset="0"/>
              </a:rPr>
              <a:t>cinit</a:t>
            </a:r>
            <a:r>
              <a:rPr lang="en-US" sz="1600" b="1" i="0" dirty="0" smtClean="0">
                <a:solidFill>
                  <a:srgbClr val="000099"/>
                </a:solidFill>
                <a:latin typeface="Courier New" pitchFamily="49" charset="0"/>
              </a:rPr>
              <a:t>__</a:t>
            </a:r>
            <a:endParaRPr lang="en-US" sz="1600" b="1" i="0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[3]: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r.getLength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smtClean="0">
                <a:solidFill>
                  <a:srgbClr val="000000"/>
                </a:solidFill>
                <a:latin typeface="Courier New" pitchFamily="49" charset="0"/>
              </a:rPr>
              <a:t>Out[3]: 1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[4]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r.getHeight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 smtClean="0">
                <a:solidFill>
                  <a:srgbClr val="FF0000"/>
                </a:solidFill>
                <a:latin typeface="Courier New" pitchFamily="49" charset="0"/>
              </a:rPr>
              <a:t>AttributeError:rectangle.PyRectangle</a:t>
            </a:r>
            <a:r>
              <a:rPr lang="en-US" sz="1600" i="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object has no attribute </a:t>
            </a:r>
            <a:r>
              <a:rPr lang="en-US" sz="1600" i="0" dirty="0" err="1" smtClean="0">
                <a:solidFill>
                  <a:srgbClr val="FF0000"/>
                </a:solidFill>
                <a:latin typeface="Courier New" pitchFamily="49" charset="0"/>
              </a:rPr>
              <a:t>getHeight</a:t>
            </a:r>
            <a:endParaRPr lang="en-US" sz="1600" i="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[5]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600" b="1" i="0" smtClean="0">
                <a:solidFill>
                  <a:srgbClr val="000000"/>
                </a:solidFill>
                <a:latin typeface="Courier New" pitchFamily="49" charset="0"/>
              </a:rPr>
              <a:t>del r  </a:t>
            </a:r>
            <a:r>
              <a:rPr lang="en-US" sz="1600" b="1" i="0" smtClean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calls __</a:t>
            </a:r>
            <a:r>
              <a:rPr lang="en-US" sz="1600" b="1" i="0" dirty="0" err="1" smtClean="0">
                <a:solidFill>
                  <a:schemeClr val="accent2"/>
                </a:solidFill>
                <a:latin typeface="Courier New" pitchFamily="49" charset="0"/>
              </a:rPr>
              <a:t>dealloc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__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752600"/>
            <a:ext cx="7696200" cy="21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distutils.core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 import setup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Cython.Distutils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 import 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endParaRPr lang="en-US" sz="1400" i="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 smtClean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distutils.extension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 import </a:t>
            </a:r>
            <a:r>
              <a:rPr lang="en-US" sz="1400" i="0" dirty="0" smtClean="0">
                <a:solidFill>
                  <a:schemeClr val="tx1"/>
                </a:solidFill>
                <a:latin typeface="Courier New" pitchFamily="49" charset="0"/>
              </a:rPr>
              <a:t>Extension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 smtClean="0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(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ext_modules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=[Extension("rectangle", sources = ["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rectangle.pyx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",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                                        "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rectangle_extern.cpp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"],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               language = "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c++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")],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cmdclass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 = {'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r>
              <a:rPr lang="en-US" sz="1400" i="0" dirty="0">
                <a:solidFill>
                  <a:schemeClr val="tx1"/>
                </a:solidFill>
                <a:latin typeface="Courier New" pitchFamily="49" charset="0"/>
              </a:rPr>
              <a:t>': </a:t>
            </a:r>
            <a:r>
              <a:rPr lang="en-US" sz="1400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r>
              <a:rPr lang="en-US" sz="1400" i="0" dirty="0" smtClean="0">
                <a:solidFill>
                  <a:schemeClr val="tx1"/>
                </a:solidFill>
                <a:latin typeface="Courier New" pitchFamily="49" charset="0"/>
              </a:rPr>
              <a:t>})</a:t>
            </a:r>
            <a:endParaRPr lang="en-US" sz="1400" i="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1925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smtClean="0">
                <a:solidFill>
                  <a:srgbClr val="FFFFFF"/>
                </a:solidFill>
                <a:cs typeface="Courier New" pitchFamily="49" charset="0"/>
              </a:rPr>
              <a:t>SETUP.PY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Classes from C++ libraries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14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Using NumPy with Cython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3"/>
            <a:ext cx="8229600" cy="3459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chemeClr val="accent2"/>
                </a:solidFill>
                <a:latin typeface="Courier New" pitchFamily="49" charset="0"/>
              </a:rPr>
              <a:t>#cython: boundscheck=False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chemeClr val="accent2"/>
                </a:solidFill>
                <a:latin typeface="Courier New" pitchFamily="49" charset="0"/>
              </a:rPr>
              <a:t># Import the numpy cython module shipped with Cython.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cimport numpy as np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ctypedef np.float64_t DOUBLE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def sum(np.ndarray[DOUBLE] ary):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chemeClr val="accent2"/>
                </a:solidFill>
                <a:latin typeface="Courier New" pitchFamily="49" charset="0"/>
              </a:rPr>
              <a:t>    # How long is the array in the first dimension?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cdef int n = ary.shape[0]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chemeClr val="accent2"/>
                </a:solidFill>
                <a:latin typeface="Courier New" pitchFamily="49" charset="0"/>
              </a:rPr>
              <a:t>    # Define local variables used in calculations.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cdef unsigned int i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cdef double sum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chemeClr val="accent2"/>
                </a:solidFill>
                <a:latin typeface="Courier New" pitchFamily="49" charset="0"/>
              </a:rPr>
              <a:t>    # Sum algorithm implementation.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sum = 0.0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for i in range(0, n):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sum = sum + ary[i]        </a:t>
            </a:r>
          </a:p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return sum    </a:t>
            </a:r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4438650" y="5330825"/>
            <a:ext cx="3989388" cy="101758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C:\demo\cython&gt;test_sum.py</a:t>
            </a:r>
            <a:br>
              <a:rPr lang="en-US" sz="1200" b="1" i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200" i="0">
                <a:solidFill>
                  <a:srgbClr val="000000"/>
                </a:solidFill>
                <a:latin typeface="Courier New" pitchFamily="49" charset="0"/>
              </a:rPr>
              <a:t>elements: 1,000,000</a:t>
            </a:r>
            <a:br>
              <a:rPr lang="en-US" sz="1200" i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200" i="0">
                <a:solidFill>
                  <a:srgbClr val="000000"/>
                </a:solidFill>
                <a:latin typeface="Courier New" pitchFamily="49" charset="0"/>
              </a:rPr>
              <a:t>python sum(approx sec, result): 7.030</a:t>
            </a:r>
            <a:br>
              <a:rPr lang="en-US" sz="1200" i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200" i="0">
                <a:solidFill>
                  <a:srgbClr val="000000"/>
                </a:solidFill>
                <a:latin typeface="Courier New" pitchFamily="49" charset="0"/>
              </a:rPr>
              <a:t>numpy sum(sec, result): 0.047</a:t>
            </a:r>
            <a:br>
              <a:rPr lang="en-US" sz="1200" i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200" i="0">
                <a:solidFill>
                  <a:srgbClr val="000000"/>
                </a:solidFill>
                <a:latin typeface="Courier New" pitchFamily="49" charset="0"/>
              </a:rPr>
              <a:t>cython sum(sec, result): 0.047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B1BA50-9126-4A69-8513-3B2BF85469A2}" type="slidenum">
              <a:rPr lang="en-US"/>
              <a:pPr/>
              <a:t>15</a:t>
            </a:fld>
            <a:endParaRPr lang="en-US"/>
          </a:p>
        </p:txBody>
      </p:sp>
      <p:sp>
        <p:nvSpPr>
          <p:cNvPr id="117760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Problem: Make This Fast!</a:t>
            </a:r>
          </a:p>
        </p:txBody>
      </p:sp>
      <p:sp>
        <p:nvSpPr>
          <p:cNvPr id="117760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7764463" cy="4106863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def mandelbrot_escape(x, y, 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z_x = x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z_y = y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for i in range(n):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  z_x, z_y = z_x**2 - z_y**2 + x, 2*z_x*z_y + y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  if z_x**2 + z_y**2 &gt;= 4.0: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      break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else: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  i = -1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return i</a:t>
            </a:r>
          </a:p>
          <a:p>
            <a:pPr marL="382588" defTabSz="914400">
              <a:lnSpc>
                <a:spcPct val="80000"/>
              </a:lnSpc>
            </a:pPr>
            <a:endParaRPr lang="en-US" sz="16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def generate_mandelbrot(xs, ys, 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d = empty(shape=(len(ys), len(xs)))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for j in range(len(ys)):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  for i in range(len(xs)):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      d[j,i] = mandelbrot_escape(xs[i], ys[j], n)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return d</a:t>
            </a:r>
          </a:p>
          <a:p>
            <a:pPr marL="382588" defTabSz="914400">
              <a:lnSpc>
                <a:spcPct val="80000"/>
              </a:lnSpc>
            </a:pPr>
            <a:endParaRPr lang="en-US" sz="1600" b="1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2A3250-F466-4072-BB7C-C265CDBFE437}" type="slidenum">
              <a:rPr lang="en-US"/>
              <a:pPr/>
              <a:t>16</a:t>
            </a:fld>
            <a:endParaRPr lang="en-US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Step 1: Add Type Information</a:t>
            </a:r>
          </a:p>
        </p:txBody>
      </p:sp>
      <p:sp>
        <p:nvSpPr>
          <p:cNvPr id="118169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7764463" cy="4106863"/>
          </a:xfrm>
        </p:spPr>
        <p:txBody>
          <a:bodyPr lIns="50800" tIns="50800" rIns="132080" bIns="50800"/>
          <a:lstStyle/>
          <a:p>
            <a:pPr marL="382588" defTabSz="914400"/>
            <a:r>
              <a:rPr lang="en-US" sz="2400"/>
              <a:t>Type information can be added to function signatures: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def mandelbrot_escape(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1600" b="1">
                <a:latin typeface="Courier New" pitchFamily="49" charset="0"/>
              </a:rPr>
              <a:t> x,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1600" b="1">
                <a:latin typeface="Courier New" pitchFamily="49" charset="0"/>
              </a:rPr>
              <a:t> y,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n):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    ...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def generate_mandelbrot(xs, ys,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n):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    ...</a:t>
            </a:r>
          </a:p>
          <a:p>
            <a:pPr marL="382588" defTabSz="914400"/>
            <a:r>
              <a:rPr lang="en-US" sz="2400"/>
              <a:t>Variables can be declared to have a type using 'cdef':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def generate_mandelbrot(xs, ys, int n):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cdef int i,j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1600" b="1">
                <a:latin typeface="Courier New" pitchFamily="49" charset="0"/>
              </a:rPr>
              <a:t> N = len(xs)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1600" b="1">
                <a:latin typeface="Courier New" pitchFamily="49" charset="0"/>
              </a:rPr>
              <a:t> M = len(ys)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    ...</a:t>
            </a:r>
          </a:p>
          <a:p>
            <a:pPr marL="382588" defTabSz="914400"/>
            <a:endParaRPr lang="en-US" sz="1600" b="1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8C8B0F-7918-465C-B571-68CCD5C8B460}" type="slidenum">
              <a:rPr lang="en-US"/>
              <a:pPr/>
              <a:t>17</a:t>
            </a:fld>
            <a:endParaRPr lang="en-US"/>
          </a:p>
        </p:txBody>
      </p:sp>
      <p:sp>
        <p:nvSpPr>
          <p:cNvPr id="118374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Step 2: Use Cython C Functions</a:t>
            </a:r>
          </a:p>
        </p:txBody>
      </p:sp>
      <p:sp>
        <p:nvSpPr>
          <p:cNvPr id="118374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764463" cy="4106863"/>
          </a:xfrm>
        </p:spPr>
        <p:txBody>
          <a:bodyPr lIns="50800" tIns="50800" rIns="132080" bIns="50800"/>
          <a:lstStyle/>
          <a:p>
            <a:pPr marL="382588" defTabSz="914400"/>
            <a:r>
              <a:rPr lang="en-US" sz="2400"/>
              <a:t>In Cython you can declare functions to be C functions using 'cdef' instead of 'def':</a:t>
            </a:r>
          </a:p>
          <a:p>
            <a:pPr marL="731838" lvl="1" defTabSz="914400"/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1600" b="1">
                <a:latin typeface="Courier New" pitchFamily="49" charset="0"/>
              </a:rPr>
              <a:t> mandelbrot_escape(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float </a:t>
            </a:r>
            <a:r>
              <a:rPr lang="en-US" sz="1600" b="1">
                <a:latin typeface="Courier New" pitchFamily="49" charset="0"/>
              </a:rPr>
              <a:t>x,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1600" b="1">
                <a:latin typeface="Courier New" pitchFamily="49" charset="0"/>
              </a:rPr>
              <a:t> y,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n):</a:t>
            </a:r>
          </a:p>
          <a:p>
            <a:pPr marL="731838" lvl="1" defTabSz="914400"/>
            <a:r>
              <a:rPr lang="en-US" sz="1600" b="1">
                <a:latin typeface="Courier New" pitchFamily="49" charset="0"/>
              </a:rPr>
              <a:t>    ...</a:t>
            </a:r>
          </a:p>
          <a:p>
            <a:pPr marL="382588" defTabSz="914400"/>
            <a:r>
              <a:rPr lang="en-US" sz="2400"/>
              <a:t>This makes the functions:</a:t>
            </a:r>
          </a:p>
          <a:p>
            <a:pPr marL="731838" lvl="1" defTabSz="914400"/>
            <a:r>
              <a:rPr lang="en-US" sz="2000"/>
              <a:t>Generate actual C functions, so they are much faster.</a:t>
            </a:r>
          </a:p>
          <a:p>
            <a:pPr marL="731838" lvl="1" defTabSz="914400"/>
            <a:r>
              <a:rPr lang="en-US" sz="2000"/>
              <a:t>Not visible to Python, but freely usable in your Cython module.</a:t>
            </a:r>
          </a:p>
          <a:p>
            <a:pPr marL="382588" defTabSz="914400"/>
            <a:r>
              <a:rPr lang="en-US" sz="2400"/>
              <a:t>Arbitrary Python objects can still be passed in and out of C functions using the 'object' type.</a:t>
            </a:r>
          </a:p>
          <a:p>
            <a:pPr marL="382588" defTabSz="914400"/>
            <a:endParaRPr lang="en-US" sz="2400"/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7DFE878-51BA-461B-BA51-4150C2DC5D47}" type="slidenum">
              <a:rPr lang="en-US"/>
              <a:pPr/>
              <a:t>18</a:t>
            </a:fld>
            <a:endParaRPr lang="en-US"/>
          </a:p>
        </p:txBody>
      </p:sp>
      <p:sp>
        <p:nvSpPr>
          <p:cNvPr id="118579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 dirty="0" smtClean="0"/>
              <a:t>Solution 2: </a:t>
            </a:r>
            <a:r>
              <a:rPr lang="en-US" dirty="0"/>
              <a:t>This is Fast!</a:t>
            </a:r>
          </a:p>
        </p:txBody>
      </p:sp>
      <p:sp>
        <p:nvSpPr>
          <p:cNvPr id="118579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29600" cy="52578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1400" b="1">
                <a:latin typeface="Courier New" pitchFamily="49" charset="0"/>
              </a:rPr>
              <a:t> mandelbrot_escape(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1400" b="1">
                <a:latin typeface="Courier New" pitchFamily="49" charset="0"/>
              </a:rPr>
              <a:t> x,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1400" b="1">
                <a:latin typeface="Courier New" pitchFamily="49" charset="0"/>
              </a:rPr>
              <a:t> y,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>
                <a:latin typeface="Courier New" pitchFamily="49" charset="0"/>
              </a:rPr>
              <a:t> 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cdef double</a:t>
            </a:r>
            <a:r>
              <a:rPr lang="en-US" sz="1400" b="1">
                <a:latin typeface="Courier New" pitchFamily="49" charset="0"/>
              </a:rPr>
              <a:t> z_x = x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cdef double</a:t>
            </a:r>
            <a:r>
              <a:rPr lang="en-US" sz="1400" b="1">
                <a:latin typeface="Courier New" pitchFamily="49" charset="0"/>
              </a:rPr>
              <a:t> z_y = y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i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for i in range(n):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z_x, z_y = z_x**2 - z_y**2 + x, 2*z_x*z_y + y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if z_x**2 + z_y**2 &gt;= 4.0: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    break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else: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i = -1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return i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def generate_mandelbrot(xs, ys,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>
                <a:latin typeface="Courier New" pitchFamily="49" charset="0"/>
              </a:rPr>
              <a:t> 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cdef int i,j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1400" b="1">
                <a:latin typeface="Courier New" pitchFamily="49" charset="0"/>
              </a:rPr>
              <a:t> N = len(xs)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1400" b="1">
                <a:latin typeface="Courier New" pitchFamily="49" charset="0"/>
              </a:rPr>
              <a:t> M = len(ys)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d = empty(dtype=int, shape=(N, M))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for j in range(M):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for i in range(N):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    d[j,i] = mandelbrot_escape(xs[i], ys[j], n)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return d</a:t>
            </a:r>
          </a:p>
          <a:p>
            <a:pPr marL="382588" defTabSz="914400">
              <a:lnSpc>
                <a:spcPct val="80000"/>
              </a:lnSpc>
            </a:pPr>
            <a:endParaRPr lang="en-US" sz="1400" b="1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22B6A5-88E7-42DE-A958-7FAF7C6BB0BD}" type="slidenum">
              <a:rPr lang="en-US"/>
              <a:pPr/>
              <a:t>19</a:t>
            </a:fld>
            <a:endParaRPr lang="en-US"/>
          </a:p>
        </p:txBody>
      </p:sp>
      <p:sp>
        <p:nvSpPr>
          <p:cNvPr id="119398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Step 3: Use NumPy in Cython</a:t>
            </a:r>
          </a:p>
        </p:txBody>
      </p:sp>
      <p:sp>
        <p:nvSpPr>
          <p:cNvPr id="119398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7764463" cy="4106863"/>
          </a:xfrm>
        </p:spPr>
        <p:txBody>
          <a:bodyPr lIns="50800" tIns="50800" rIns="132080" bIns="50800"/>
          <a:lstStyle/>
          <a:p>
            <a:pPr marL="382588" defTabSz="914400"/>
            <a:r>
              <a:rPr lang="en-US" sz="2400"/>
              <a:t>In our example, we are still using Python-level numpy calls to do our array indexing:</a:t>
            </a:r>
            <a:endParaRPr lang="en-US" sz="14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    d[j,i] = mandelbrot_escape(xs[i], ys[j], n)</a:t>
            </a:r>
          </a:p>
          <a:p>
            <a:pPr marL="382588" defTabSz="914400"/>
            <a:r>
              <a:rPr lang="en-US" sz="2400"/>
              <a:t>If we use the Cython interface to NumPy, we can declare our arrays to be C-level numpy extension types, and gain even more speed.</a:t>
            </a:r>
          </a:p>
          <a:p>
            <a:pPr marL="382588" defTabSz="914400"/>
            <a:r>
              <a:rPr lang="en-US" sz="2400"/>
              <a:t>NumPy arrays are declared using a special buffer notation: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cimport numpy as np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...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cdef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np.ndarray[int, ndim=2]</a:t>
            </a:r>
            <a:r>
              <a:rPr lang="en-US" sz="1400" b="1">
                <a:latin typeface="Courier New" pitchFamily="49" charset="0"/>
              </a:rPr>
              <a:t> my_array</a:t>
            </a:r>
          </a:p>
          <a:p>
            <a:pPr marL="382588" defTabSz="914400"/>
            <a:r>
              <a:rPr lang="en-US" sz="2400"/>
              <a:t>You must declare both the type of the array, and the number of dimensions.  All the standard numpy types are declared in the numpy cython declarations.</a:t>
            </a:r>
          </a:p>
          <a:p>
            <a:pPr marL="382588" defTabSz="914400"/>
            <a:endParaRPr lang="en-US" sz="2400"/>
          </a:p>
          <a:p>
            <a:pPr marL="382588" defTabSz="914400"/>
            <a:endParaRPr lang="en-US" sz="2400"/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E18A91-4EAF-428A-AF0B-776E918CBB8C}" type="slidenum">
              <a:rPr lang="en-US"/>
              <a:pPr/>
              <a:t>2</a:t>
            </a:fld>
            <a:endParaRPr lang="en-US"/>
          </a:p>
        </p:txBody>
      </p:sp>
      <p:sp>
        <p:nvSpPr>
          <p:cNvPr id="408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What is Cython?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08" y="1382286"/>
            <a:ext cx="88569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 smtClean="0">
                <a:solidFill>
                  <a:srgbClr val="000000"/>
                </a:solidFill>
              </a:rPr>
              <a:t>Cython</a:t>
            </a:r>
            <a:r>
              <a:rPr lang="en-US" sz="2000" i="0" dirty="0">
                <a:solidFill>
                  <a:srgbClr val="000000"/>
                </a:solidFill>
              </a:rPr>
              <a:t> </a:t>
            </a:r>
            <a:r>
              <a:rPr lang="en-US" sz="2000" i="0" dirty="0" smtClean="0">
                <a:solidFill>
                  <a:srgbClr val="000000"/>
                </a:solidFill>
              </a:rPr>
              <a:t>is a Python-like language for writing extension modules.  It allows one to mix Python with C or C++ and significantly lowers the barrier to speeding up Python code.</a:t>
            </a:r>
          </a:p>
          <a:p>
            <a:endParaRPr lang="en-US" sz="2000" i="0" dirty="0">
              <a:solidFill>
                <a:srgbClr val="000000"/>
              </a:solidFill>
            </a:endParaRPr>
          </a:p>
          <a:p>
            <a:r>
              <a:rPr lang="en-US" sz="2000" i="0" dirty="0" smtClean="0">
                <a:solidFill>
                  <a:srgbClr val="000000"/>
                </a:solidFill>
              </a:rPr>
              <a:t>The </a:t>
            </a:r>
            <a:r>
              <a:rPr lang="en-US" sz="2000" b="1" i="0" dirty="0" err="1" smtClean="0">
                <a:solidFill>
                  <a:srgbClr val="000000"/>
                </a:solidFill>
                <a:latin typeface="Courier"/>
                <a:cs typeface="Courier"/>
              </a:rPr>
              <a:t>cython</a:t>
            </a:r>
            <a:r>
              <a:rPr lang="en-US" sz="2000" i="0" dirty="0" smtClean="0">
                <a:solidFill>
                  <a:srgbClr val="000000"/>
                </a:solidFill>
              </a:rPr>
              <a:t> command generates a C or C++ source file from a </a:t>
            </a:r>
            <a:r>
              <a:rPr lang="en-US" sz="2000" i="0" dirty="0" err="1" smtClean="0">
                <a:solidFill>
                  <a:srgbClr val="000000"/>
                </a:solidFill>
              </a:rPr>
              <a:t>Cython</a:t>
            </a:r>
            <a:r>
              <a:rPr lang="en-US" sz="2000" i="0" dirty="0" smtClean="0">
                <a:solidFill>
                  <a:srgbClr val="000000"/>
                </a:solidFill>
              </a:rPr>
              <a:t> source file; the C/C++ source is then compiled into a heavily optimized extension module.</a:t>
            </a:r>
          </a:p>
          <a:p>
            <a:endParaRPr lang="en-US" sz="2000" i="0" dirty="0">
              <a:solidFill>
                <a:srgbClr val="000000"/>
              </a:solidFill>
            </a:endParaRPr>
          </a:p>
          <a:p>
            <a:r>
              <a:rPr lang="en-US" sz="2000" i="0" dirty="0" err="1" smtClean="0">
                <a:solidFill>
                  <a:srgbClr val="000000"/>
                </a:solidFill>
              </a:rPr>
              <a:t>Cython</a:t>
            </a:r>
            <a:r>
              <a:rPr lang="en-US" sz="2000" i="0" dirty="0" smtClean="0">
                <a:solidFill>
                  <a:srgbClr val="000000"/>
                </a:solidFill>
              </a:rPr>
              <a:t> has built-in support for working with </a:t>
            </a:r>
            <a:r>
              <a:rPr lang="en-US" sz="2000" i="0" dirty="0" err="1" smtClean="0">
                <a:solidFill>
                  <a:srgbClr val="000000"/>
                </a:solidFill>
              </a:rPr>
              <a:t>NumPy</a:t>
            </a:r>
            <a:r>
              <a:rPr lang="en-US" sz="2000" i="0" dirty="0" smtClean="0">
                <a:solidFill>
                  <a:srgbClr val="000000"/>
                </a:solidFill>
              </a:rPr>
              <a:t> arrays and Python buffers, making numerical programming nearly as fast as C and (nearly) as easy as Python.</a:t>
            </a:r>
          </a:p>
          <a:p>
            <a:pPr algn="ctr"/>
            <a:endParaRPr lang="en-US" sz="2000" b="1" i="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r>
              <a:rPr lang="en-US" sz="2000" b="1" i="0" dirty="0" smtClean="0">
                <a:solidFill>
                  <a:srgbClr val="000000"/>
                </a:solidFill>
                <a:latin typeface="Courier"/>
                <a:cs typeface="Courier"/>
              </a:rPr>
              <a:t>http://</a:t>
            </a:r>
            <a:r>
              <a:rPr lang="en-US" sz="2000" b="1" i="0" dirty="0" err="1" smtClean="0">
                <a:solidFill>
                  <a:srgbClr val="000000"/>
                </a:solidFill>
                <a:latin typeface="Courier"/>
                <a:cs typeface="Courier"/>
              </a:rPr>
              <a:t>www.cython.org</a:t>
            </a:r>
            <a:r>
              <a:rPr lang="en-US" sz="2000" b="1" i="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endParaRPr lang="en-US" sz="2000" b="1" i="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27FE0B-AA36-4C6E-89CF-CD6636EE82E2}" type="slidenum">
              <a:rPr lang="en-US"/>
              <a:pPr/>
              <a:t>20</a:t>
            </a:fld>
            <a:endParaRPr lang="en-US"/>
          </a:p>
        </p:txBody>
      </p:sp>
      <p:sp>
        <p:nvSpPr>
          <p:cNvPr id="11960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 dirty="0" smtClean="0"/>
              <a:t>Solution 3: </a:t>
            </a:r>
            <a:r>
              <a:rPr lang="en-US" dirty="0"/>
              <a:t>This is </a:t>
            </a:r>
            <a:r>
              <a:rPr lang="en-US" i="1" dirty="0"/>
              <a:t>Really</a:t>
            </a:r>
            <a:r>
              <a:rPr lang="en-US" dirty="0"/>
              <a:t> Fast!</a:t>
            </a:r>
          </a:p>
        </p:txBody>
      </p:sp>
      <p:sp>
        <p:nvSpPr>
          <p:cNvPr id="11960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52578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2000" b="1"/>
              <a:t>mandel.pyx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cimport numpy as np</a:t>
            </a:r>
            <a:endParaRPr lang="en-US" sz="14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...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def generate_mandelbrot(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np.ndarray[double, ndim=1]</a:t>
            </a:r>
            <a:r>
              <a:rPr lang="en-US" sz="1400" b="1">
                <a:latin typeface="Courier New" pitchFamily="49" charset="0"/>
              </a:rPr>
              <a:t> xs,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np.ndarray[double, ndim=1]</a:t>
            </a:r>
            <a:r>
              <a:rPr lang="en-US" sz="1400" b="1">
                <a:latin typeface="Courier New" pitchFamily="49" charset="0"/>
              </a:rPr>
              <a:t> ys,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>
                <a:latin typeface="Courier New" pitchFamily="49" charset="0"/>
              </a:rPr>
              <a:t> 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cdef int i,j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cdef int N = len(xs)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cdef int M = len(ys)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cdef np.ndarray[int, ndim=2]</a:t>
            </a:r>
            <a:r>
              <a:rPr lang="en-US" sz="1400" b="1">
                <a:latin typeface="Courier New" pitchFamily="49" charset="0"/>
              </a:rPr>
              <a:t> d = empty(dtype=int, shape=(N, M))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for j in range(M):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for i in range(N):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        d[j,i] = mandelbrot_escape(xs[i], ys[j], n)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return d</a:t>
            </a:r>
          </a:p>
          <a:p>
            <a:pPr marL="382588" defTabSz="914400">
              <a:lnSpc>
                <a:spcPct val="80000"/>
              </a:lnSpc>
            </a:pPr>
            <a:r>
              <a:rPr lang="en-US" sz="2000" b="1"/>
              <a:t>setup.py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...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import numpy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...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ext = Extension("mandel", ["mandel.pyx"],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include_dirs = [numpy.get_include()]</a:t>
            </a:r>
            <a:r>
              <a:rPr lang="en-US" sz="1400" b="1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22B6A5-88E7-42DE-A958-7FAF7C6BB0BD}" type="slidenum">
              <a:rPr lang="en-US"/>
              <a:pPr/>
              <a:t>21</a:t>
            </a:fld>
            <a:endParaRPr lang="en-US"/>
          </a:p>
        </p:txBody>
      </p:sp>
      <p:sp>
        <p:nvSpPr>
          <p:cNvPr id="119398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 dirty="0"/>
              <a:t>Step </a:t>
            </a:r>
            <a:r>
              <a:rPr lang="en-US" dirty="0" smtClean="0"/>
              <a:t>4: Parallelization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119398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1"/>
            <a:ext cx="7764463" cy="1600200"/>
          </a:xfrm>
        </p:spPr>
        <p:txBody>
          <a:bodyPr lIns="50800" tIns="50800" rIns="132080" bIns="50800"/>
          <a:lstStyle/>
          <a:p>
            <a:r>
              <a:rPr lang="en-US" sz="2000" dirty="0" err="1" smtClean="0"/>
              <a:t>Cython</a:t>
            </a:r>
            <a:r>
              <a:rPr lang="en-US" sz="2000" dirty="0" smtClean="0"/>
              <a:t> </a:t>
            </a:r>
            <a:r>
              <a:rPr lang="en-US" sz="2000" dirty="0"/>
              <a:t>supports native </a:t>
            </a:r>
            <a:r>
              <a:rPr lang="en-US" sz="2000" dirty="0" smtClean="0"/>
              <a:t>parallelism. </a:t>
            </a:r>
            <a:r>
              <a:rPr lang="en-US" sz="2000" dirty="0"/>
              <a:t>To use this kind of parallelism, the </a:t>
            </a:r>
            <a:r>
              <a:rPr lang="en-US" sz="2000" dirty="0" smtClean="0"/>
              <a:t>Global Interpreter Lock (GIL) must </a:t>
            </a:r>
            <a:r>
              <a:rPr lang="en-US" sz="2000" dirty="0"/>
              <a:t>be </a:t>
            </a:r>
            <a:r>
              <a:rPr lang="en-US" sz="2000" dirty="0" smtClean="0"/>
              <a:t>released. </a:t>
            </a:r>
            <a:r>
              <a:rPr lang="en-US" sz="2000" dirty="0"/>
              <a:t>It currently supports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(more </a:t>
            </a:r>
            <a:r>
              <a:rPr lang="en-US" sz="2000" dirty="0" err="1"/>
              <a:t>backends</a:t>
            </a:r>
            <a:r>
              <a:rPr lang="en-US" sz="2000" dirty="0"/>
              <a:t> might be </a:t>
            </a:r>
            <a:r>
              <a:rPr lang="en-US" sz="2000" dirty="0" smtClean="0"/>
              <a:t>supported in the future).</a:t>
            </a:r>
            <a:endParaRPr lang="en-US" sz="2000" dirty="0"/>
          </a:p>
          <a:p>
            <a:pPr marL="382588" defTabSz="914400"/>
            <a:endParaRPr lang="en-US" sz="2000" dirty="0"/>
          </a:p>
          <a:p>
            <a:pPr marL="382588" defTabSz="914400"/>
            <a:endParaRPr lang="en-US" sz="20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9600" y="2590800"/>
            <a:ext cx="80010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 smtClean="0"/>
              <a:t>1) Release the GIL before a block of code:</a:t>
            </a:r>
          </a:p>
          <a:p>
            <a:pPr lvl="1"/>
            <a:r>
              <a:rPr lang="en-US" sz="1400" b="1" i="0" dirty="0">
                <a:solidFill>
                  <a:srgbClr val="FF0000"/>
                </a:solidFill>
                <a:latin typeface="Courier New"/>
                <a:cs typeface="Courier New"/>
              </a:rPr>
              <a:t>with </a:t>
            </a:r>
            <a:r>
              <a:rPr lang="en-US" sz="1400" b="1" i="0" dirty="0" err="1">
                <a:solidFill>
                  <a:srgbClr val="FF0000"/>
                </a:solidFill>
                <a:latin typeface="Courier New"/>
                <a:cs typeface="Courier New"/>
              </a:rPr>
              <a:t>nogil</a:t>
            </a:r>
            <a:r>
              <a:rPr lang="en-US" sz="1400" b="1" i="0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</a:p>
          <a:p>
            <a:pPr lvl="1"/>
            <a:r>
              <a:rPr lang="en-US" sz="1400" b="1" i="0" dirty="0" smtClean="0">
                <a:latin typeface="Courier New"/>
                <a:cs typeface="Courier New"/>
              </a:rPr>
              <a:t>	# This block of code is executed after releasing the GIL</a:t>
            </a:r>
          </a:p>
          <a:p>
            <a:r>
              <a:rPr lang="en-US" sz="2000" i="0" dirty="0" smtClean="0"/>
              <a:t>2) Declare that a </a:t>
            </a:r>
            <a:r>
              <a:rPr lang="en-US" sz="2000" i="0" dirty="0" err="1" smtClean="0"/>
              <a:t>cdef</a:t>
            </a:r>
            <a:r>
              <a:rPr lang="en-US" sz="2000" i="0" dirty="0" smtClean="0"/>
              <a:t> function can be called safely without the GIL:</a:t>
            </a:r>
          </a:p>
          <a:p>
            <a:pPr lvl="1"/>
            <a:r>
              <a:rPr lang="en-US" sz="1400" b="1" i="0" dirty="0" err="1">
                <a:latin typeface="Courier New"/>
                <a:cs typeface="Courier New"/>
              </a:rPr>
              <a:t>cdef</a:t>
            </a:r>
            <a:r>
              <a:rPr lang="en-US" sz="1400" b="1" i="0" dirty="0">
                <a:latin typeface="Courier New"/>
                <a:cs typeface="Courier New"/>
              </a:rPr>
              <a:t> </a:t>
            </a:r>
            <a:r>
              <a:rPr lang="en-US" sz="1400" b="1" i="0" dirty="0" err="1">
                <a:latin typeface="Courier New"/>
                <a:cs typeface="Courier New"/>
              </a:rPr>
              <a:t>int</a:t>
            </a:r>
            <a:r>
              <a:rPr lang="en-US" sz="1400" b="1" i="0" dirty="0">
                <a:latin typeface="Courier New"/>
                <a:cs typeface="Courier New"/>
              </a:rPr>
              <a:t> </a:t>
            </a:r>
            <a:r>
              <a:rPr lang="en-US" sz="1400" b="1" i="0" dirty="0" err="1">
                <a:latin typeface="Courier New"/>
                <a:cs typeface="Courier New"/>
              </a:rPr>
              <a:t>mandelbrot_escape</a:t>
            </a:r>
            <a:r>
              <a:rPr lang="en-US" sz="1400" b="1" i="0" dirty="0">
                <a:latin typeface="Courier New"/>
                <a:cs typeface="Courier New"/>
              </a:rPr>
              <a:t>(double x, double y, </a:t>
            </a:r>
            <a:r>
              <a:rPr lang="en-US" sz="1400" b="1" i="0" dirty="0" err="1">
                <a:latin typeface="Courier New"/>
                <a:cs typeface="Courier New"/>
              </a:rPr>
              <a:t>int</a:t>
            </a:r>
            <a:r>
              <a:rPr lang="en-US" sz="1400" b="1" i="0" dirty="0">
                <a:latin typeface="Courier New"/>
                <a:cs typeface="Courier New"/>
              </a:rPr>
              <a:t> n) </a:t>
            </a:r>
            <a:r>
              <a:rPr lang="en-US" sz="1400" b="1" i="0" dirty="0" err="1">
                <a:solidFill>
                  <a:srgbClr val="FF0000"/>
                </a:solidFill>
                <a:latin typeface="Courier New"/>
                <a:cs typeface="Courier New"/>
              </a:rPr>
              <a:t>nogil</a:t>
            </a:r>
            <a:r>
              <a:rPr lang="en-US" sz="1400" b="1" i="0" dirty="0">
                <a:latin typeface="Courier New"/>
                <a:cs typeface="Courier New"/>
              </a:rPr>
              <a:t>:</a:t>
            </a:r>
          </a:p>
          <a:p>
            <a:pPr lvl="1"/>
            <a:r>
              <a:rPr lang="en-US" sz="1400" b="1" i="0" dirty="0" smtClean="0">
                <a:latin typeface="Courier New"/>
                <a:cs typeface="Courier New"/>
              </a:rPr>
              <a:t>	…</a:t>
            </a:r>
          </a:p>
          <a:p>
            <a:pPr marL="382588" defTabSz="914400"/>
            <a:endParaRPr lang="en-US" sz="2400" i="0" dirty="0" smtClean="0"/>
          </a:p>
          <a:p>
            <a:pPr marL="382588" defTabSz="914400"/>
            <a:endParaRPr lang="en-US" sz="2400" i="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09600" y="4648200"/>
            <a:ext cx="80010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 smtClean="0"/>
              <a:t>3</a:t>
            </a:r>
            <a:r>
              <a:rPr lang="en-US" sz="2000" i="0" dirty="0"/>
              <a:t>) </a:t>
            </a:r>
            <a:r>
              <a:rPr lang="en-US" sz="2000" i="0" dirty="0" smtClean="0"/>
              <a:t>Parallelize for</a:t>
            </a:r>
            <a:r>
              <a:rPr lang="en-US" sz="2000" i="0" dirty="0"/>
              <a:t>-</a:t>
            </a:r>
            <a:r>
              <a:rPr lang="en-US" sz="2000" i="0" dirty="0" smtClean="0"/>
              <a:t>loops </a:t>
            </a:r>
            <a:r>
              <a:rPr lang="en-US" sz="2000" i="0" dirty="0"/>
              <a:t>with </a:t>
            </a:r>
            <a:r>
              <a:rPr lang="en-US" sz="2000" i="0" dirty="0" err="1"/>
              <a:t>prange</a:t>
            </a:r>
            <a:r>
              <a:rPr lang="en-US" sz="2000" i="0" dirty="0"/>
              <a:t>:</a:t>
            </a: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from </a:t>
            </a:r>
            <a:r>
              <a:rPr lang="en-US" sz="1400" b="1" i="0" dirty="0" err="1">
                <a:latin typeface="Courier New"/>
                <a:cs typeface="Courier New"/>
              </a:rPr>
              <a:t>cython.parallel</a:t>
            </a:r>
            <a:r>
              <a:rPr lang="en-US" sz="1400" b="1" i="0" dirty="0">
                <a:latin typeface="Courier New"/>
                <a:cs typeface="Courier New"/>
              </a:rPr>
              <a:t> import </a:t>
            </a:r>
            <a:r>
              <a:rPr lang="en-US" sz="1400" b="1" i="0" dirty="0" err="1">
                <a:latin typeface="Courier New"/>
                <a:cs typeface="Courier New"/>
              </a:rPr>
              <a:t>prange</a:t>
            </a:r>
            <a:endParaRPr lang="en-US" sz="1400" b="1" i="0" dirty="0">
              <a:latin typeface="Courier New"/>
              <a:cs typeface="Courier New"/>
            </a:endParaRP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...</a:t>
            </a: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for j in </a:t>
            </a:r>
            <a:r>
              <a:rPr lang="en-US" sz="1400" b="1" i="0" dirty="0" err="1">
                <a:latin typeface="Courier New"/>
                <a:cs typeface="Courier New"/>
              </a:rPr>
              <a:t>prange</a:t>
            </a:r>
            <a:r>
              <a:rPr lang="en-US" sz="1400" b="1" i="0" dirty="0">
                <a:latin typeface="Courier New"/>
                <a:cs typeface="Courier New"/>
              </a:rPr>
              <a:t>(M):</a:t>
            </a: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    for </a:t>
            </a:r>
            <a:r>
              <a:rPr lang="en-US" sz="1400" b="1" i="0" dirty="0" err="1">
                <a:latin typeface="Courier New"/>
                <a:cs typeface="Courier New"/>
              </a:rPr>
              <a:t>i</a:t>
            </a:r>
            <a:r>
              <a:rPr lang="en-US" sz="1400" b="1" i="0" dirty="0">
                <a:latin typeface="Courier New"/>
                <a:cs typeface="Courier New"/>
              </a:rPr>
              <a:t> in </a:t>
            </a:r>
            <a:r>
              <a:rPr lang="en-US" sz="1400" b="1" i="0" dirty="0" err="1">
                <a:latin typeface="Courier New"/>
                <a:cs typeface="Courier New"/>
              </a:rPr>
              <a:t>prange</a:t>
            </a:r>
            <a:r>
              <a:rPr lang="en-US" sz="1400" b="1" i="0" dirty="0">
                <a:latin typeface="Courier New"/>
                <a:cs typeface="Courier New"/>
              </a:rPr>
              <a:t>(N):</a:t>
            </a: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        d[</a:t>
            </a:r>
            <a:r>
              <a:rPr lang="en-US" sz="1400" b="1" i="0" dirty="0" err="1">
                <a:latin typeface="Courier New"/>
                <a:cs typeface="Courier New"/>
              </a:rPr>
              <a:t>j,i</a:t>
            </a:r>
            <a:r>
              <a:rPr lang="en-US" sz="1400" b="1" i="0" dirty="0">
                <a:latin typeface="Courier New"/>
                <a:cs typeface="Courier New"/>
              </a:rPr>
              <a:t>] = </a:t>
            </a:r>
            <a:r>
              <a:rPr lang="en-US" sz="1400" b="1" i="0" dirty="0" err="1">
                <a:latin typeface="Courier New"/>
                <a:cs typeface="Courier New"/>
              </a:rPr>
              <a:t>mandelbrot_escape</a:t>
            </a:r>
            <a:r>
              <a:rPr lang="en-US" sz="1400" b="1" i="0" dirty="0">
                <a:latin typeface="Courier New"/>
                <a:cs typeface="Courier New"/>
              </a:rPr>
              <a:t>(</a:t>
            </a:r>
            <a:r>
              <a:rPr lang="en-US" sz="1400" b="1" i="0" dirty="0" err="1">
                <a:latin typeface="Courier New"/>
                <a:cs typeface="Courier New"/>
              </a:rPr>
              <a:t>xs</a:t>
            </a:r>
            <a:r>
              <a:rPr lang="en-US" sz="1400" b="1" i="0" dirty="0">
                <a:latin typeface="Courier New"/>
                <a:cs typeface="Courier New"/>
              </a:rPr>
              <a:t>[</a:t>
            </a:r>
            <a:r>
              <a:rPr lang="en-US" sz="1400" b="1" i="0" dirty="0" err="1">
                <a:latin typeface="Courier New"/>
                <a:cs typeface="Courier New"/>
              </a:rPr>
              <a:t>i</a:t>
            </a:r>
            <a:r>
              <a:rPr lang="en-US" sz="1400" b="1" i="0" dirty="0">
                <a:latin typeface="Courier New"/>
                <a:cs typeface="Courier New"/>
              </a:rPr>
              <a:t>], </a:t>
            </a:r>
            <a:r>
              <a:rPr lang="en-US" sz="1400" b="1" i="0" dirty="0" err="1">
                <a:latin typeface="Courier New"/>
                <a:cs typeface="Courier New"/>
              </a:rPr>
              <a:t>ys</a:t>
            </a:r>
            <a:r>
              <a:rPr lang="en-US" sz="1400" b="1" i="0" dirty="0">
                <a:latin typeface="Courier New"/>
                <a:cs typeface="Courier New"/>
              </a:rPr>
              <a:t>[j], n)</a:t>
            </a:r>
          </a:p>
          <a:p>
            <a:pPr marL="382588" defTabSz="914400"/>
            <a:endParaRPr lang="en-US" sz="2400" i="0" dirty="0" smtClean="0"/>
          </a:p>
          <a:p>
            <a:pPr marL="382588" defTabSz="914400"/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370317129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27FE0B-AA36-4C6E-89CF-CD6636EE82E2}" type="slidenum">
              <a:rPr lang="en-US"/>
              <a:pPr/>
              <a:t>22</a:t>
            </a:fld>
            <a:endParaRPr lang="en-US"/>
          </a:p>
        </p:txBody>
      </p:sp>
      <p:sp>
        <p:nvSpPr>
          <p:cNvPr id="11960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Solution </a:t>
            </a:r>
            <a:r>
              <a:rPr lang="en-US" smtClean="0"/>
              <a:t>4: </a:t>
            </a:r>
            <a:r>
              <a:rPr lang="en-US" dirty="0" smtClean="0"/>
              <a:t>Even faster!</a:t>
            </a:r>
            <a:endParaRPr lang="en-US" dirty="0"/>
          </a:p>
        </p:txBody>
      </p:sp>
      <p:sp>
        <p:nvSpPr>
          <p:cNvPr id="11960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52578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2000" b="1" dirty="0" err="1"/>
              <a:t>mandel.pyx</a:t>
            </a:r>
            <a:endParaRPr lang="en-US" sz="2000" b="1" dirty="0"/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from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cython.parallel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import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prange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latin typeface="Courier New" pitchFamily="49" charset="0"/>
              </a:rPr>
              <a:t>... </a:t>
            </a:r>
          </a:p>
          <a:p>
            <a:pPr marL="382588" defTabSz="914400">
              <a:lnSpc>
                <a:spcPct val="80000"/>
              </a:lnSpc>
            </a:pPr>
            <a:r>
              <a:rPr lang="en-US" sz="1200" b="1" dirty="0" err="1" smtClean="0">
                <a:latin typeface="Courier New" pitchFamily="49" charset="0"/>
              </a:rPr>
              <a:t>cdef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mandelbrot_escape</a:t>
            </a:r>
            <a:r>
              <a:rPr lang="en-US" sz="1200" b="1" dirty="0">
                <a:latin typeface="Courier New" pitchFamily="49" charset="0"/>
              </a:rPr>
              <a:t>(double x, double y, 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n)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nogil</a:t>
            </a:r>
            <a:r>
              <a:rPr lang="en-US" sz="1200" b="1" dirty="0">
                <a:latin typeface="Courier New" pitchFamily="49" charset="0"/>
              </a:rPr>
              <a:t>:</a:t>
            </a: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latin typeface="Courier New" pitchFamily="49" charset="0"/>
              </a:rPr>
              <a:t>...</a:t>
            </a:r>
            <a:endParaRPr lang="en-US" sz="1200" b="1" dirty="0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200" b="1" dirty="0" err="1">
                <a:latin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generate_mandelbrot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np.ndarray</a:t>
            </a:r>
            <a:r>
              <a:rPr lang="en-US" sz="1200" b="1" dirty="0">
                <a:latin typeface="Courier New" pitchFamily="49" charset="0"/>
              </a:rPr>
              <a:t>[double, </a:t>
            </a:r>
            <a:r>
              <a:rPr lang="en-US" sz="1200" b="1" dirty="0" err="1">
                <a:latin typeface="Courier New" pitchFamily="49" charset="0"/>
              </a:rPr>
              <a:t>ndim</a:t>
            </a:r>
            <a:r>
              <a:rPr lang="en-US" sz="1200" b="1" dirty="0">
                <a:latin typeface="Courier New" pitchFamily="49" charset="0"/>
              </a:rPr>
              <a:t>=1] </a:t>
            </a:r>
            <a:r>
              <a:rPr lang="en-US" sz="1200" b="1" dirty="0" err="1">
                <a:latin typeface="Courier New" pitchFamily="49" charset="0"/>
              </a:rPr>
              <a:t>xs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latin typeface="Courier New" pitchFamily="49" charset="0"/>
              </a:rPr>
              <a:t>                        </a:t>
            </a:r>
            <a:r>
              <a:rPr lang="en-US" sz="1200" b="1" dirty="0" err="1" smtClean="0">
                <a:latin typeface="Courier New" pitchFamily="49" charset="0"/>
              </a:rPr>
              <a:t>np.ndarray</a:t>
            </a:r>
            <a:r>
              <a:rPr lang="en-US" sz="1200" b="1" dirty="0">
                <a:latin typeface="Courier New" pitchFamily="49" charset="0"/>
              </a:rPr>
              <a:t>[double, </a:t>
            </a:r>
            <a:r>
              <a:rPr lang="en-US" sz="1200" b="1" dirty="0" err="1">
                <a:latin typeface="Courier New" pitchFamily="49" charset="0"/>
              </a:rPr>
              <a:t>ndim</a:t>
            </a:r>
            <a:r>
              <a:rPr lang="en-US" sz="1200" b="1" dirty="0">
                <a:latin typeface="Courier New" pitchFamily="49" charset="0"/>
              </a:rPr>
              <a:t>=1] </a:t>
            </a:r>
            <a:r>
              <a:rPr lang="en-US" sz="1200" b="1" dirty="0" err="1">
                <a:latin typeface="Courier New" pitchFamily="49" charset="0"/>
              </a:rPr>
              <a:t>ys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latin typeface="Courier New" pitchFamily="49" charset="0"/>
              </a:rPr>
              <a:t>    "</a:t>
            </a:r>
            <a:r>
              <a:rPr lang="en-US" sz="1200" b="1" dirty="0">
                <a:latin typeface="Courier New" pitchFamily="49" charset="0"/>
              </a:rPr>
              <a:t>"" Generate a </a:t>
            </a:r>
            <a:r>
              <a:rPr lang="en-US" sz="1200" b="1" dirty="0" err="1">
                <a:latin typeface="Courier New" pitchFamily="49" charset="0"/>
              </a:rPr>
              <a:t>mandelbrot</a:t>
            </a:r>
            <a:r>
              <a:rPr lang="en-US" sz="1200" b="1" dirty="0">
                <a:latin typeface="Courier New" pitchFamily="49" charset="0"/>
              </a:rPr>
              <a:t> set """</a:t>
            </a: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cdef</a:t>
            </a:r>
            <a:r>
              <a:rPr lang="en-US" sz="1200" b="1" dirty="0" smtClean="0">
                <a:latin typeface="Courier New" pitchFamily="49" charset="0"/>
              </a:rPr>
              <a:t> ...</a:t>
            </a:r>
            <a:endParaRPr lang="en-US" sz="1200" b="1" dirty="0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   with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nogil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       for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j in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prange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(M):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           for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prange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(N):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latin typeface="Courier New" pitchFamily="49" charset="0"/>
              </a:rPr>
              <a:t>                d</a:t>
            </a:r>
            <a:r>
              <a:rPr lang="en-US" sz="1200" b="1" dirty="0">
                <a:latin typeface="Courier New" pitchFamily="49" charset="0"/>
              </a:rPr>
              <a:t>[</a:t>
            </a:r>
            <a:r>
              <a:rPr lang="en-US" sz="1200" b="1" dirty="0" err="1">
                <a:latin typeface="Courier New" pitchFamily="49" charset="0"/>
              </a:rPr>
              <a:t>j,i</a:t>
            </a:r>
            <a:r>
              <a:rPr lang="en-US" sz="1200" b="1" dirty="0">
                <a:latin typeface="Courier New" pitchFamily="49" charset="0"/>
              </a:rPr>
              <a:t>] = </a:t>
            </a:r>
            <a:r>
              <a:rPr lang="en-US" sz="1200" b="1" dirty="0" err="1">
                <a:latin typeface="Courier New" pitchFamily="49" charset="0"/>
              </a:rPr>
              <a:t>mandelbrot_escape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xs</a:t>
            </a:r>
            <a:r>
              <a:rPr lang="en-US" sz="1200" b="1" dirty="0">
                <a:latin typeface="Courier New" pitchFamily="49" charset="0"/>
              </a:rPr>
              <a:t>[</a:t>
            </a:r>
            <a:r>
              <a:rPr lang="en-US" sz="1200" b="1" dirty="0" err="1">
                <a:latin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</a:rPr>
              <a:t>], </a:t>
            </a:r>
            <a:r>
              <a:rPr lang="en-US" sz="1200" b="1" dirty="0" err="1">
                <a:latin typeface="Courier New" pitchFamily="49" charset="0"/>
              </a:rPr>
              <a:t>ys</a:t>
            </a:r>
            <a:r>
              <a:rPr lang="en-US" sz="1200" b="1" dirty="0">
                <a:latin typeface="Courier New" pitchFamily="49" charset="0"/>
              </a:rPr>
              <a:t>[j], n)</a:t>
            </a:r>
          </a:p>
          <a:p>
            <a:pPr marL="382588" defTabSz="914400">
              <a:lnSpc>
                <a:spcPct val="80000"/>
              </a:lnSpc>
            </a:pPr>
            <a:r>
              <a:rPr lang="en-US" sz="1200" b="1" dirty="0" smtClean="0">
                <a:latin typeface="Courier New" pitchFamily="49" charset="0"/>
              </a:rPr>
              <a:t>    return </a:t>
            </a:r>
            <a:r>
              <a:rPr lang="en-US" sz="1200" b="1" dirty="0">
                <a:latin typeface="Courier New" pitchFamily="49" charset="0"/>
              </a:rPr>
              <a:t>d</a:t>
            </a:r>
          </a:p>
          <a:p>
            <a:pPr marL="382588" defTabSz="914400">
              <a:lnSpc>
                <a:spcPct val="80000"/>
              </a:lnSpc>
            </a:pPr>
            <a:endParaRPr lang="en-US" sz="1800" b="1" dirty="0" smtClean="0"/>
          </a:p>
          <a:p>
            <a:pPr marL="382588" defTabSz="914400">
              <a:lnSpc>
                <a:spcPct val="80000"/>
              </a:lnSpc>
            </a:pPr>
            <a:r>
              <a:rPr lang="en-US" sz="2000" b="1" dirty="0" err="1" smtClean="0"/>
              <a:t>setup.py</a:t>
            </a:r>
            <a:endParaRPr lang="en-US" sz="1400" dirty="0" smtClean="0"/>
          </a:p>
          <a:p>
            <a:r>
              <a:rPr lang="en-US" sz="1200" b="1" dirty="0" err="1" smtClean="0">
                <a:latin typeface="Courier New"/>
                <a:cs typeface="Courier New"/>
              </a:rPr>
              <a:t>ext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smtClean="0">
                <a:latin typeface="Courier New"/>
                <a:cs typeface="Courier New"/>
              </a:rPr>
              <a:t>Extension("</a:t>
            </a:r>
            <a:r>
              <a:rPr lang="en-US" sz="1200" b="1" dirty="0" err="1" smtClean="0">
                <a:latin typeface="Courier New"/>
                <a:cs typeface="Courier New"/>
              </a:rPr>
              <a:t>mandel</a:t>
            </a:r>
            <a:r>
              <a:rPr lang="en-US" sz="1200" b="1" dirty="0" smtClean="0">
                <a:latin typeface="Courier New"/>
                <a:cs typeface="Courier New"/>
              </a:rPr>
              <a:t>", ["</a:t>
            </a:r>
            <a:r>
              <a:rPr lang="en-US" sz="1200" b="1" dirty="0" err="1" smtClean="0">
                <a:latin typeface="Courier New"/>
                <a:cs typeface="Courier New"/>
              </a:rPr>
              <a:t>mandelbrot.pyx</a:t>
            </a:r>
            <a:r>
              <a:rPr lang="en-US" sz="1200" b="1" dirty="0" smtClean="0">
                <a:latin typeface="Courier New"/>
                <a:cs typeface="Courier New"/>
              </a:rPr>
              <a:t>"],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        </a:t>
            </a:r>
            <a:r>
              <a:rPr lang="en-US" sz="1200" b="1" dirty="0" err="1" smtClean="0">
                <a:latin typeface="Courier New"/>
                <a:cs typeface="Courier New"/>
              </a:rPr>
              <a:t>include_dirs</a:t>
            </a:r>
            <a:r>
              <a:rPr lang="en-US" sz="1200" b="1" dirty="0" smtClean="0">
                <a:latin typeface="Courier New"/>
                <a:cs typeface="Courier New"/>
              </a:rPr>
              <a:t> = [</a:t>
            </a:r>
            <a:r>
              <a:rPr lang="en-US" sz="1200" b="1" dirty="0" err="1" smtClean="0">
                <a:latin typeface="Courier New"/>
                <a:cs typeface="Courier New"/>
              </a:rPr>
              <a:t>numpy.get_include</a:t>
            </a:r>
            <a:r>
              <a:rPr lang="en-US" sz="1200" b="1" dirty="0" smtClean="0">
                <a:latin typeface="Courier New"/>
                <a:cs typeface="Courier New"/>
              </a:rPr>
              <a:t>()],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      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extra_compile_args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=['-</a:t>
            </a:r>
            <a:r>
              <a:rPr lang="en-US" sz="12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fopenmp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'],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   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extra_link_args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=['-</a:t>
            </a:r>
            <a:r>
              <a:rPr lang="en-US" sz="12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fopenmp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’]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0265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C63844-751A-4AD6-B267-C810DD8734DB}" type="slidenum">
              <a:rPr lang="en-US"/>
              <a:pPr/>
              <a:t>23</a:t>
            </a:fld>
            <a:endParaRPr lang="en-US"/>
          </a:p>
        </p:txBody>
      </p:sp>
      <p:pic>
        <p:nvPicPr>
          <p:cNvPr id="1200130" name="Picture 7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" y="34290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01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Conclusion</a:t>
            </a:r>
          </a:p>
        </p:txBody>
      </p:sp>
      <p:graphicFrame>
        <p:nvGraphicFramePr>
          <p:cNvPr id="21591" name="Group 8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1380617"/>
              </p:ext>
            </p:extLst>
          </p:nvPr>
        </p:nvGraphicFramePr>
        <p:xfrm>
          <a:off x="457200" y="1143000"/>
          <a:ext cx="8229600" cy="2463800"/>
        </p:xfrm>
        <a:graphic>
          <a:graphicData uri="http://schemas.openxmlformats.org/drawingml/2006/table">
            <a:tbl>
              <a:tblPr/>
              <a:tblGrid>
                <a:gridCol w="3962400"/>
                <a:gridCol w="2057400"/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Solution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Time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Speed-up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Pure Python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630.72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1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1)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2.7776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227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2)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1.9608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322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Cython+Numpy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3)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0.4012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1572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Cython+Numpy+prange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4)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0.2449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2575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0151" name="Text Box 73"/>
          <p:cNvSpPr txBox="1">
            <a:spLocks noChangeArrowheads="1"/>
          </p:cNvSpPr>
          <p:nvPr/>
        </p:nvSpPr>
        <p:spPr bwMode="auto">
          <a:xfrm>
            <a:off x="4191000" y="3810000"/>
            <a:ext cx="4435475" cy="14260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0800" tIns="50800" rIns="132080" bIns="50800">
            <a:spAutoFit/>
          </a:bodyPr>
          <a:lstStyle/>
          <a:p>
            <a:pPr defTabSz="914400">
              <a:spcBef>
                <a:spcPct val="0"/>
              </a:spcBef>
              <a:buClrTx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sym typeface="Arial" charset="0"/>
              </a:rPr>
              <a:t>Timing performed on a </a:t>
            </a:r>
            <a:r>
              <a:rPr lang="en-US" sz="1800" dirty="0">
                <a:solidFill>
                  <a:schemeClr val="tx1"/>
                </a:solidFill>
              </a:rPr>
              <a:t>2.3 GHz Intel Core </a:t>
            </a:r>
            <a:r>
              <a:rPr lang="en-US" sz="1800" dirty="0" smtClean="0">
                <a:solidFill>
                  <a:schemeClr val="tx1"/>
                </a:solidFill>
              </a:rPr>
              <a:t>i7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MacBook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Pro with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8GB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RAM using a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2000x2000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array and an escape time of n=100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.</a:t>
            </a:r>
            <a:br>
              <a:rPr lang="en-US" sz="1800" dirty="0" smtClean="0">
                <a:solidFill>
                  <a:srgbClr val="000000"/>
                </a:solidFill>
                <a:sym typeface="Arial" charset="0"/>
              </a:rPr>
            </a:b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Arial" charset="0"/>
              </a:rPr>
              <a:t>[July 20, 2012]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29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3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A really simple example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3276600"/>
            <a:ext cx="8534400" cy="3170238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Cython has its own "extension builder" module that knows how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to build cython files into python modules.</a:t>
            </a: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distutils.core import setup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distutils.extension import Extension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Cython.Distutils import build_ext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ext = Extension("pi", sources=["pi.pyx"])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setup(ext_modules=[ext],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      cmdclass={'build_ext': build_ext})</a:t>
            </a: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2538413" y="5962650"/>
            <a:ext cx="3995737" cy="654050"/>
          </a:xfrm>
          <a:prstGeom prst="rect">
            <a:avLst/>
          </a:prstGeom>
          <a:solidFill>
            <a:srgbClr val="C1CED7">
              <a:alpha val="67000"/>
            </a:srgbClr>
          </a:solidFill>
          <a:ln w="9360">
            <a:solidFill>
              <a:srgbClr val="C1CE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3151188" y="6021388"/>
            <a:ext cx="3373437" cy="523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>
                <a:solidFill>
                  <a:srgbClr val="000000"/>
                </a:solidFill>
              </a:rPr>
              <a:t>See </a:t>
            </a:r>
            <a:r>
              <a:rPr lang="en-US" sz="1400" b="1" i="0" dirty="0" smtClean="0">
                <a:solidFill>
                  <a:srgbClr val="000000"/>
                </a:solidFill>
              </a:rPr>
              <a:t>demo/</a:t>
            </a:r>
            <a:r>
              <a:rPr lang="en-US" sz="1400" b="1" i="0" smtClean="0">
                <a:solidFill>
                  <a:srgbClr val="000000"/>
                </a:solidFill>
              </a:rPr>
              <a:t>cython </a:t>
            </a:r>
            <a:r>
              <a:rPr lang="en-US" sz="1400" b="1" i="0" dirty="0">
                <a:solidFill>
                  <a:srgbClr val="000000"/>
                </a:solidFill>
              </a:rPr>
              <a:t>for this example.  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>
                <a:solidFill>
                  <a:srgbClr val="000000"/>
                </a:solidFill>
              </a:rPr>
              <a:t>Build it using build.bat.</a:t>
            </a: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2708275" y="6062663"/>
          <a:ext cx="4048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1" r:id="rId4" imgW="617143" imgH="617143" progId="">
                  <p:embed/>
                </p:oleObj>
              </mc:Choice>
              <mc:Fallback>
                <p:oleObj r:id="rId4" imgW="617143" imgH="617143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6062663"/>
                        <a:ext cx="40481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41313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PI.PYX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66713" y="1844675"/>
            <a:ext cx="8534400" cy="922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Define a function. Include type information for the argument.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multiply_by_pi(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num):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return num * 3.14159265359</a:t>
            </a: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338138" y="2770188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SETUP_PI.PY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20CAD1-7266-40D1-B27B-B0BB144AFC22}" type="slidenum">
              <a:rPr lang="en-US"/>
              <a:pPr/>
              <a:t>4</a:t>
            </a:fld>
            <a:endParaRPr lang="en-US"/>
          </a:p>
        </p:txBody>
      </p:sp>
      <p:sp>
        <p:nvSpPr>
          <p:cNvPr id="410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2563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A simple Cython example</a:t>
            </a:r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279400" y="1739900"/>
            <a:ext cx="8796338" cy="32953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$ python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setup_pi.py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--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inplace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-c mingw32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 import pi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pi.multiply_by_pi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 File "&lt;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stdin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&gt;", line 1, in ?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TypeError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function takes exactly 1 argument (0 given)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pi.multiply_by_pi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dsa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 File "&lt;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stdin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&gt;", line 1, in ?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TypeError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an integer is required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pi.multiply_by_pi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(3)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9.4247779607700011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01625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MULTIPLY_BY_PI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58795-5134-43E3-8802-4ECB4147972E}" type="slidenum">
              <a:rPr lang="en-US"/>
              <a:pPr/>
              <a:t>5</a:t>
            </a:fld>
            <a:endParaRPr lang="en-US"/>
          </a:p>
        </p:txBody>
      </p:sp>
      <p:sp>
        <p:nvSpPr>
          <p:cNvPr id="411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74625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(some of) the generated code</a:t>
            </a:r>
          </a:p>
        </p:txBody>
      </p:sp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277813" y="1879600"/>
            <a:ext cx="8634412" cy="449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static PyObject *__pyx_f_2pi_multiply_by_pi(PyObject *__pyx_self, PyObject *__pyx_args, PyObject *__pyx_kwds); /*proto*/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static PyObject *__pyx_f_2pi_multiply_by_pi(PyObject *__pyx_self, PyObject *__pyx_args, PyObject *__pyx_kwds) {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int __pyx_v_num;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PyObject *__pyx_r;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PyObject *__pyx_1 = 0;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static char *__pyx_argnames[] = {"num",0};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if (!PyArg_ParseTupleAndKeywords(__pyx_args, __pyx_kwds, "i", __pyx_argnames,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&amp;__pyx_v_num)) return 0;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/* "C:\pi.pyx":2 */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b="1" i="0">
                <a:solidFill>
                  <a:srgbClr val="FF3300"/>
                </a:solidFill>
                <a:latin typeface="Courier New" pitchFamily="49" charset="0"/>
              </a:rPr>
              <a:t>__pyx_1 = PyFloat_FromDouble((__pyx_v_num * 3.14159265359));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if (!__pyx_1) {__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pyx_filename = __pyx_f[0]; __pyx_lineno = 2; goto __pyx_L1;}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__pyx_r = __pyx_1;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__pyx_1 = 0;</a:t>
            </a:r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309563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CODE GENERATED BY CYTHON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6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Def vs. CDef</a:t>
            </a:r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238125" y="1690688"/>
            <a:ext cx="4343400" cy="274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Python callable function.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+ offset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Call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inc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for values in sequence.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04800" y="1298575"/>
            <a:ext cx="39624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DEF — PYTHON FUNCTIONS</a:t>
            </a:r>
          </a:p>
        </p:txBody>
      </p:sp>
      <p:sp>
        <p:nvSpPr>
          <p:cNvPr id="412676" name="Line 4"/>
          <p:cNvSpPr>
            <a:spLocks noChangeShapeType="1"/>
          </p:cNvSpPr>
          <p:nvPr/>
        </p:nvSpPr>
        <p:spPr bwMode="auto">
          <a:xfrm>
            <a:off x="4572000" y="1441450"/>
            <a:ext cx="1588" cy="5416550"/>
          </a:xfrm>
          <a:prstGeom prst="line">
            <a:avLst/>
          </a:prstGeom>
          <a:noFill/>
          <a:ln w="38160">
            <a:solidFill>
              <a:srgbClr val="E7ECF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4876800" y="1300163"/>
            <a:ext cx="3962400" cy="36671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CDEF — C FUNCTIONS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261938" y="4438650"/>
            <a:ext cx="39624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INC FROM PYTHON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288925" y="4802188"/>
            <a:ext cx="4232275" cy="1685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inc is callable from Python.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inc.inc(1,3)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a = range(4)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inc.inc_seq(a, 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000000"/>
                </a:solidFill>
                <a:latin typeface="Courier New" pitchFamily="49" charset="0"/>
              </a:rPr>
              <a:t>[3,4,5,6]</a:t>
            </a: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4822825" y="1655763"/>
            <a:ext cx="4343400" cy="2784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becomes a C function call.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i="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     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sz="1600" b="1" i="0" smtClean="0">
                <a:solidFill>
                  <a:srgbClr val="000000"/>
                </a:solidFill>
                <a:latin typeface="Courier New" pitchFamily="49" charset="0"/>
              </a:rPr>
              <a:t>offset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for a sequence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4875213" y="4419600"/>
            <a:ext cx="39624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FAST_INC FROM PYTHON</a:t>
            </a: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4872038" y="4784725"/>
            <a:ext cx="4232275" cy="195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fast_inc not callable in Python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inc.fast_inc(1,3)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FF0000"/>
                </a:solidFill>
                <a:latin typeface="Courier New" pitchFamily="49" charset="0"/>
              </a:rPr>
              <a:t>Traceback: ... no 'fast_inc'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But fast_inc_seq is 2x faster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for large arrays.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inc.fast_inc_seq(a, 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000000"/>
                </a:solidFill>
                <a:latin typeface="Courier New" pitchFamily="49" charset="0"/>
              </a:rPr>
              <a:t>[3,4,5,6]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7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latin typeface="Arial" charset="0"/>
              </a:rPr>
              <a:t>CPdef</a:t>
            </a:r>
            <a:r>
              <a:rPr lang="en-US" dirty="0" smtClean="0">
                <a:latin typeface="Arial" charset="0"/>
              </a:rPr>
              <a:t>: combines </a:t>
            </a:r>
            <a:r>
              <a:rPr lang="en-US" dirty="0" err="1" smtClean="0">
                <a:latin typeface="Arial" charset="0"/>
              </a:rPr>
              <a:t>def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dirty="0" err="1" smtClean="0">
                <a:latin typeface="Arial" charset="0"/>
              </a:rPr>
              <a:t>cdef</a:t>
            </a:r>
            <a:endParaRPr lang="en-US" dirty="0">
              <a:latin typeface="Arial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8600" y="1295400"/>
            <a:ext cx="87630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CPDEF </a:t>
            </a: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— </a:t>
            </a: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C AND PYTHON </a:t>
            </a: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FUNCTIONS</a:t>
            </a: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676400"/>
            <a:ext cx="8305800" cy="2780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becomes a C function call.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 smtClean="0">
                <a:solidFill>
                  <a:srgbClr val="FF0000"/>
                </a:solidFill>
                <a:latin typeface="Courier New" pitchFamily="49" charset="0"/>
              </a:rPr>
              <a:t>cpdef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offset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Calls compiled version inside </a:t>
            </a:r>
            <a:r>
              <a:rPr lang="en-US" sz="1600" b="1" i="0" dirty="0" err="1" smtClean="0">
                <a:solidFill>
                  <a:schemeClr val="accent2"/>
                </a:solidFill>
                <a:latin typeface="Courier New" pitchFamily="49" charset="0"/>
              </a:rPr>
              <a:t>Cython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 file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228600" y="4495800"/>
            <a:ext cx="87630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FAST_INC FROM PYTHON</a:t>
            </a: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228600" y="4800600"/>
            <a:ext cx="8534400" cy="1697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is now callable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in 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Python via Python wrapper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inc.fast_inc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(1,3)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smtClean="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No speed degradation here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inc.inc_seq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(a, 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[3,4,5,6]</a:t>
            </a:r>
          </a:p>
        </p:txBody>
      </p:sp>
    </p:spTree>
    <p:extLst>
      <p:ext uri="{BB962C8B-B14F-4D97-AF65-F5344CB8AC3E}">
        <p14:creationId xmlns:p14="http://schemas.microsoft.com/office/powerpoint/2010/main" val="9168253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6A49898-32C4-4E64-ACAE-F5C518DFFB8C}" type="slidenum">
              <a:rPr lang="en-US"/>
              <a:pPr/>
              <a:t>8</a:t>
            </a:fld>
            <a:endParaRPr lang="en-US"/>
          </a:p>
        </p:txBody>
      </p:sp>
      <p:sp>
        <p:nvSpPr>
          <p:cNvPr id="413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8667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Functions from C Libraries</a:t>
            </a: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739900"/>
            <a:ext cx="8426450" cy="26924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len_extern.pyx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# First, "include" the header file you need.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extern from "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string.h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":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# Describe the interface for the functions used.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latin typeface="Courier New" pitchFamily="49" charset="0"/>
              </a:rPr>
              <a:t>	 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</a:rPr>
              <a:t>(char *c)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get_len</a:t>
            </a:r>
            <a:r>
              <a:rPr lang="en-US" sz="1600" b="1" dirty="0">
                <a:latin typeface="Courier New" pitchFamily="49" charset="0"/>
              </a:rPr>
              <a:t>(char *message):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#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can now be used from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Cython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code (but not Python)…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latin typeface="Courier New" pitchFamily="49" charset="0"/>
              </a:rPr>
              <a:t>    return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</a:rPr>
              <a:t>(message)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301625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EXTERNAL C FUNCTIONS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381000" y="4914900"/>
            <a:ext cx="8388350" cy="1087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import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len_extern.strlen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AttributeError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'module' object has no attribute '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strlen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'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len_extern.get_len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woohoo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!")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334963" y="451485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1B50E6E-094F-4452-9843-6DCFD5F946FF}" type="slidenum">
              <a:rPr lang="en-US"/>
              <a:pPr/>
              <a:t>9</a:t>
            </a:fld>
            <a:endParaRPr lang="en-US"/>
          </a:p>
        </p:txBody>
      </p:sp>
      <p:sp>
        <p:nvSpPr>
          <p:cNvPr id="4147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6225"/>
            <a:ext cx="7772400" cy="8667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Structures from C Libraries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603375"/>
            <a:ext cx="8426450" cy="4338637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extern from "</a:t>
            </a:r>
            <a:r>
              <a:rPr lang="en-US" sz="1400" b="1" dirty="0" err="1">
                <a:latin typeface="Courier New" pitchFamily="49" charset="0"/>
              </a:rPr>
              <a:t>time.h</a:t>
            </a:r>
            <a:r>
              <a:rPr lang="en-US" sz="1400" b="1" dirty="0">
                <a:latin typeface="Courier New" pitchFamily="49" charset="0"/>
              </a:rPr>
              <a:t>":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  # Declare only what is used from `tm` structure.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struct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tm: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tm_mday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Day of the month: 1-31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tm_mon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Months *since*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january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: 0-11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tm_year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Years since 1900</a:t>
            </a: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ctypedef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long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time_t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tm* </a:t>
            </a:r>
            <a:r>
              <a:rPr lang="en-US" sz="1400" b="1" dirty="0" err="1">
                <a:latin typeface="Courier New" pitchFamily="49" charset="0"/>
              </a:rPr>
              <a:t>localtime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*timer)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time(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*</a:t>
            </a:r>
            <a:r>
              <a:rPr lang="en-US" sz="1400" b="1" dirty="0" err="1">
                <a:latin typeface="Courier New" pitchFamily="49" charset="0"/>
              </a:rPr>
              <a:t>tloc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err="1">
                <a:latin typeface="Courier New" pitchFamily="49" charset="0"/>
              </a:rPr>
              <a:t>def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get_date</a:t>
            </a:r>
            <a:r>
              <a:rPr lang="en-US" sz="1400" b="1" dirty="0">
                <a:latin typeface="Courier New" pitchFamily="49" charset="0"/>
              </a:rPr>
              <a:t>():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8A"/>
                </a:solidFill>
                <a:latin typeface="Courier New" pitchFamily="49" charset="0"/>
              </a:rPr>
              <a:t>""" </a:t>
            </a:r>
            <a:r>
              <a:rPr lang="en-US" sz="1400" b="1" dirty="0">
                <a:solidFill>
                  <a:srgbClr val="00008A"/>
                </a:solidFill>
                <a:latin typeface="Courier New" pitchFamily="49" charset="0"/>
              </a:rPr>
              <a:t>Return a tuple with the current day, month, and year</a:t>
            </a:r>
            <a:r>
              <a:rPr lang="en-US" sz="1400" b="1" dirty="0" smtClean="0">
                <a:solidFill>
                  <a:srgbClr val="00008A"/>
                </a:solidFill>
                <a:latin typeface="Courier New" pitchFamily="49" charset="0"/>
              </a:rPr>
              <a:t>."""</a:t>
            </a:r>
            <a:endParaRPr lang="en-US" sz="1400" b="1" dirty="0">
              <a:solidFill>
                <a:srgbClr val="00008A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t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tm* </a:t>
            </a:r>
            <a:r>
              <a:rPr lang="en-US" sz="1400" b="1" dirty="0" err="1">
                <a:latin typeface="Courier New" pitchFamily="49" charset="0"/>
              </a:rPr>
              <a:t>ts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t = time(NULL)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ts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localtime</a:t>
            </a:r>
            <a:r>
              <a:rPr lang="en-US" sz="1400" b="1" dirty="0">
                <a:latin typeface="Courier New" pitchFamily="49" charset="0"/>
              </a:rPr>
              <a:t>(&amp;t)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return </a:t>
            </a:r>
            <a:r>
              <a:rPr lang="en-US" sz="1400" b="1" dirty="0" err="1">
                <a:latin typeface="Courier New" pitchFamily="49" charset="0"/>
              </a:rPr>
              <a:t>ts.tm_mday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ts.tm_mon</a:t>
            </a:r>
            <a:r>
              <a:rPr lang="en-US" sz="1400" b="1" dirty="0" smtClean="0">
                <a:latin typeface="Courier New" pitchFamily="49" charset="0"/>
              </a:rPr>
              <a:t> + 1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ts.tm_year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314325" y="11938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TIME_EXTERN.PYX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284163" y="6281738"/>
            <a:ext cx="8426450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extern_time.get_date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400" i="0" dirty="0">
                <a:solidFill>
                  <a:srgbClr val="000000"/>
                </a:solidFill>
                <a:latin typeface="Courier New" pitchFamily="49" charset="0"/>
              </a:rPr>
              <a:t>8</a:t>
            </a: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400" i="0" dirty="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, 2011)</a:t>
            </a:r>
            <a:endParaRPr lang="en-US" sz="140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258763" y="5862409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99"/>
      </a:hlink>
      <a:folHlink>
        <a:srgbClr val="000099"/>
      </a:folHlink>
    </a:clrScheme>
    <a:fontScheme name="Default Design">
      <a:majorFont>
        <a:latin typeface="Arial Unicode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008A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3083</Words>
  <Application>Microsoft Macintosh PowerPoint</Application>
  <PresentationFormat>Letter Paper (8.5x11 in)</PresentationFormat>
  <Paragraphs>489</Paragraphs>
  <Slides>23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PowerPoint Presentation</vt:lpstr>
      <vt:lpstr>What is Cython?</vt:lpstr>
      <vt:lpstr>A really simple example</vt:lpstr>
      <vt:lpstr>A simple Cython example</vt:lpstr>
      <vt:lpstr>(some of) the generated code</vt:lpstr>
      <vt:lpstr>Def vs. CDef</vt:lpstr>
      <vt:lpstr>CPdef: combines def + cdef</vt:lpstr>
      <vt:lpstr>Functions from C Libraries</vt:lpstr>
      <vt:lpstr>Structures from C Libraries</vt:lpstr>
      <vt:lpstr>Classes</vt:lpstr>
      <vt:lpstr>Classes from C++ libraries</vt:lpstr>
      <vt:lpstr>Classes from C++ libraries</vt:lpstr>
      <vt:lpstr>Classes from C++ libraries</vt:lpstr>
      <vt:lpstr>Using NumPy with Cython</vt:lpstr>
      <vt:lpstr>Problem: Make This Fast!</vt:lpstr>
      <vt:lpstr>Step 1: Add Type Information</vt:lpstr>
      <vt:lpstr>Step 2: Use Cython C Functions</vt:lpstr>
      <vt:lpstr>Solution 2: This is Fast!</vt:lpstr>
      <vt:lpstr>Step 3: Use NumPy in Cython</vt:lpstr>
      <vt:lpstr>Solution 3: This is Really Fast!</vt:lpstr>
      <vt:lpstr>Step 4: Parallelization using OpenMP</vt:lpstr>
      <vt:lpstr>Solution 4: Even faster!</vt:lpstr>
      <vt:lpstr>Conclusion</vt:lpstr>
    </vt:vector>
  </TitlesOfParts>
  <Company>Amenity/Applewhite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Amenity/Applewhite</dc:creator>
  <cp:lastModifiedBy>Kurt Smith</cp:lastModifiedBy>
  <cp:revision>97</cp:revision>
  <cp:lastPrinted>2009-06-09T18:57:23Z</cp:lastPrinted>
  <dcterms:created xsi:type="dcterms:W3CDTF">2009-06-10T17:36:19Z</dcterms:created>
  <dcterms:modified xsi:type="dcterms:W3CDTF">2013-04-08T21:46:38Z</dcterms:modified>
</cp:coreProperties>
</file>