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charts/style1.xml" ContentType="application/vnd.ms-office.chartstyl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charts/colors1.xml" ContentType="application/vnd.ms-office.chartcolorstyle+xml"/>
  <Override PartName="/ppt/charts/chart1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12192000" cy="6858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charts/_rels/chart1.xml.rels><?xml version="1.0" encoding="UTF-8" standalone="yes"?><Relationships xmlns="http://schemas.openxmlformats.org/package/2006/relationships"><Relationship Id="rId1" Type="http://schemas.microsoft.com/office/2011/relationships/chartStyle" Target="style1.xml" /><Relationship Id="rId2" Type="http://schemas.microsoft.com/office/2011/relationships/chartColorStyle" Target="colors1.xml" /><Relationship Id="rId3" Type="http://schemas.openxmlformats.org/officeDocument/2006/relationships/package" Target="../embeddings/Microsoft_Excel_Worksheet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4="http://schemas.microsoft.com/office/drawing/2007/8/2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title>
      <c:tx>
        <c:rich>
          <a:bodyPr/>
          <a:p>
            <a:pPr>
              <a:defRPr sz="1400" b="0" spc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/>
              <a:t>Volume (en db) en fonction du temps</a:t>
            </a:r>
            <a:endParaRPr/>
          </a:p>
        </c:rich>
      </c:tx>
      <c:layout/>
      <c:overlay val="0"/>
      <c:spPr bwMode="auto">
        <a:prstGeom prst="rect">
          <a:avLst/>
        </a:prstGeom>
        <a:noFill/>
        <a:ln>
          <a:noFill/>
        </a:ln>
      </c:spPr>
      <c:txPr>
        <a:bodyPr/>
        <a:p>
          <a:pPr>
            <a:defRPr sz="1400" b="0" spc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/>
        </a:p>
      </c:txPr>
    </c:title>
    <c:autoTitleDeleted val="0"/>
    <c:plotArea>
      <c:layout>
        <c:manualLayout/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 xml:space="preserve">Volume (en db)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1"/>
            </a:solidFill>
            <a:ln>
              <a:noFill/>
            </a:ln>
          </c:spPr>
          <c:dLbls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Sheet1!$A$2:$A$6</c:f>
              <c:strCache>
                <c:ptCount val="5"/>
                <c:pt idx="0">
                  <c:v>J+1</c:v>
                </c:pt>
                <c:pt idx="1">
                  <c:v>J+2</c:v>
                </c:pt>
                <c:pt idx="2">
                  <c:v>J+3</c:v>
                </c:pt>
                <c:pt idx="3">
                  <c:v>J+4</c:v>
                </c:pt>
                <c:pt idx="4">
                  <c:v>J+5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</c:v>
                </c:pt>
                <c:pt idx="1">
                  <c:v>75</c:v>
                </c:pt>
                <c:pt idx="2">
                  <c:v>50</c:v>
                </c:pt>
                <c:pt idx="3">
                  <c:v>25</c:v>
                </c:pt>
                <c:pt idx="4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 bwMode="auto">
            <a:prstGeom prst="rect">
              <a:avLst/>
            </a:prstGeom>
            <a:solidFill>
              <a:schemeClr val="accent2"/>
            </a:solidFill>
            <a:ln>
              <a:noFill/>
            </a:ln>
          </c:spPr>
          <c:dLbls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Sheet1!$A$2:$A$6</c:f>
              <c:strCache>
                <c:ptCount val="5"/>
                <c:pt idx="0">
                  <c:v>J+1</c:v>
                </c:pt>
                <c:pt idx="1">
                  <c:v>J+2</c:v>
                </c:pt>
                <c:pt idx="2">
                  <c:v>J+3</c:v>
                </c:pt>
                <c:pt idx="3">
                  <c:v>J+4</c:v>
                </c:pt>
                <c:pt idx="4">
                  <c:v>J+5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 bwMode="auto">
            <a:prstGeom prst="rect">
              <a:avLst/>
            </a:prstGeom>
            <a:solidFill>
              <a:schemeClr val="accent3"/>
            </a:solidFill>
            <a:ln>
              <a:noFill/>
            </a:ln>
          </c:spPr>
          <c:dLbls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Sheet1!$A$2:$A$6</c:f>
              <c:strCache>
                <c:ptCount val="5"/>
                <c:pt idx="0">
                  <c:v>J+1</c:v>
                </c:pt>
                <c:pt idx="1">
                  <c:v>J+2</c:v>
                </c:pt>
                <c:pt idx="2">
                  <c:v>J+3</c:v>
                </c:pt>
                <c:pt idx="3">
                  <c:v>J+4</c:v>
                </c:pt>
                <c:pt idx="4">
                  <c:v>J+5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</c:ser>
        <c:dLbls>
          <c:showBubbleSize val="0"/>
          <c:showCatName val="0"/>
          <c:showLeaderLines val="0"/>
          <c:showLegendKey val="0"/>
          <c:showPercent val="0"/>
          <c:showSerName val="0"/>
          <c:showVal val="0"/>
          <c:spPr bwMode="auto">
            <a:prstGeom prst="rect">
              <a:avLst/>
            </a:prstGeom>
            <a:noFill/>
            <a:ln>
              <a:noFill/>
            </a:ln>
          </c:spPr>
          <c:txPr>
            <a:bodyPr/>
            <a:p>
              <a:pPr>
                <a:defRPr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/>
            </a:p>
          </c:txPr>
        </c:dLbls>
        <c:axId val="725420201"/>
        <c:axId val="725420202"/>
      </c:areaChart>
      <c:catAx>
        <c:axId val="72542020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/>
          </a:p>
        </c:txPr>
        <c:crossAx val="725420202"/>
        <c:crosses val="autoZero"/>
        <c:auto val="1"/>
        <c:lblAlgn val="ctr"/>
        <c:lblOffset val="100"/>
        <c:noMultiLvlLbl val="0"/>
      </c:catAx>
      <c:valAx>
        <c:axId val="725420202"/>
        <c:scaling>
          <c:orientation val="minMax"/>
        </c:scaling>
        <c:delete val="0"/>
        <c:axPos val="l"/>
        <c:majorGridlines>
          <c:spPr bwMode="auto">
            <a:prstGeom prst="rect">
              <a:avLst/>
            </a:prstGeom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>
            <a:noFill/>
          </a:ln>
        </c:spPr>
        <c:txPr>
          <a:bodyPr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/>
          </a:p>
        </c:txPr>
        <c:crossAx val="725420201"/>
        <c:crosses val="autoZero"/>
        <c:crossBetween val="midCat"/>
      </c:valAx>
      <c:spPr bwMode="auto">
        <a:prstGeom prst="rect">
          <a:avLst/>
        </a:prstGeom>
        <a:noFill/>
        <a:ln>
          <a:noFill/>
        </a:ln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 bwMode="auto">
    <a:xfrm>
      <a:off x="838199" y="365124"/>
      <a:ext cx="10500978" cy="5783466"/>
    </a:xfrm>
    <a:prstGeom prst="rect">
      <a:avLst/>
    </a:prstGeom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</c:spPr>
  <c:txPr>
    <a:bodyPr/>
    <a:p>
      <a:pPr>
        <a:defRPr sz="1000">
          <a:solidFill>
            <a:schemeClr val="tx1"/>
          </a:solidFill>
          <a:latin typeface="+mn-lt"/>
          <a:ea typeface="+mn-ea"/>
          <a:cs typeface="+mn-cs"/>
        </a:defRPr>
      </a:pPr>
      <a:endParaRPr/>
    </a:p>
  </c:txPr>
  <c:externalData r:id="rId3">
    <c:autoUpdate val="0"/>
  </c:externalData>
  <c:printSettings>
    <c:headerFooter/>
    <c:pageMargins l="0.69999999999999996" r="0.69999999999999996" t="0.75" b="0.75" header="0.29999999999999999" footer="0.29999999999999999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/>
  </cs:dataLabel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9525">
        <a:solidFill>
          <a:schemeClr val="phClr"/>
        </a:solidFill>
      </a:ln>
    </cs:spPr>
  </cs:dataPointMarker>
  <cs:dataPointWirefram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spc="0"/>
  </cs:title>
  <cs:trend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wall>
  <cs:dataPointMarkerLayout symbol="circle" size="5"/>
</cs:chartStyle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 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48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Brief 3 : Déploiement scripté d’une application</a:t>
            </a:r>
            <a:endParaRPr sz="4800">
              <a:solidFill>
                <a:schemeClr val="tx1"/>
              </a:solidFill>
            </a:endParaRPr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97819636" name="" hidden="0"/>
          <p:cNvSpPr/>
          <p:nvPr isPhoto="0" userDrawn="0"/>
        </p:nvSpPr>
        <p:spPr bwMode="auto">
          <a:xfrm flipH="0" flipV="0">
            <a:off x="7359590" y="5880997"/>
            <a:ext cx="16790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42243536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744299" y="3602037"/>
            <a:ext cx="4703399" cy="23140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203415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4000"/>
              <a:t>4. </a:t>
            </a:r>
            <a:r>
              <a:rPr sz="4000" u="sng"/>
              <a:t>Conclusion</a:t>
            </a:r>
            <a:endParaRPr sz="4000"/>
          </a:p>
        </p:txBody>
      </p:sp>
      <p:sp>
        <p:nvSpPr>
          <p:cNvPr id="175726234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lnSpc>
                <a:spcPct val="150000"/>
              </a:lnSpc>
              <a:buFont typeface="Arial"/>
              <a:buChar char="–"/>
              <a:defRPr/>
            </a:pPr>
            <a:r>
              <a:rPr/>
              <a:t> Travail d’équipe compliqué par certains facteurs</a:t>
            </a:r>
            <a:endParaRPr/>
          </a:p>
          <a:p>
            <a:pPr>
              <a:lnSpc>
                <a:spcPct val="150000"/>
              </a:lnSpc>
              <a:buFont typeface="Arial"/>
              <a:buChar char="–"/>
              <a:defRPr/>
            </a:pPr>
            <a:r>
              <a:rPr/>
              <a:t> Un brief pas terminé</a:t>
            </a:r>
            <a:endParaRPr/>
          </a:p>
          <a:p>
            <a:pPr>
              <a:lnSpc>
                <a:spcPct val="150000"/>
              </a:lnSpc>
              <a:buFont typeface="Arial"/>
              <a:buChar char="–"/>
              <a:defRPr/>
            </a:pPr>
            <a:r>
              <a:rPr/>
              <a:t> Tout le monde a acquis de nouvelles compétences</a:t>
            </a:r>
            <a:endParaRPr/>
          </a:p>
          <a:p>
            <a:pPr>
              <a:lnSpc>
                <a:spcPct val="150000"/>
              </a:lnSpc>
              <a:buFont typeface="Arial"/>
              <a:buChar char="–"/>
              <a:defRPr/>
            </a:pPr>
            <a:r>
              <a:rPr/>
              <a:t> Ce qui a été fait fonctionne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130568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4000" u="none"/>
              <a:t>Sommaire</a:t>
            </a:r>
            <a:endParaRPr sz="4000" u="none"/>
          </a:p>
        </p:txBody>
      </p:sp>
      <p:sp>
        <p:nvSpPr>
          <p:cNvPr id="136066882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394023" indent="-394023">
              <a:lnSpc>
                <a:spcPct val="150000"/>
              </a:lnSpc>
              <a:buFont typeface="Arial"/>
              <a:buAutoNum type="arabicPeriod"/>
              <a:defRPr/>
            </a:pPr>
            <a:r>
              <a:rPr sz="2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Travail en </a:t>
            </a:r>
            <a:r>
              <a:rPr sz="2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équipe et communication</a:t>
            </a:r>
            <a:endParaRPr sz="2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sz="2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2. L’infrastructure</a:t>
            </a:r>
            <a:endParaRPr sz="2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lang="fr-FR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3. Le </a:t>
            </a:r>
            <a:r>
              <a:rPr sz="2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script</a:t>
            </a:r>
            <a:endParaRPr sz="2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sz="2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4. Conclusion</a:t>
            </a:r>
            <a:endParaRPr sz="2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340912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2" indent="-570252">
              <a:buAutoNum type="arabicPeriod"/>
              <a:defRPr/>
            </a:pPr>
            <a:r>
              <a:rPr lang="en-US" sz="4000" b="0" i="0" u="sng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Travail en </a:t>
            </a:r>
            <a:r>
              <a:rPr lang="en-US" sz="4000" b="0" i="0" u="sng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é</a:t>
            </a:r>
            <a:r>
              <a:rPr lang="en-US" sz="4000" b="0" i="0" u="sng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quipe et communication</a:t>
            </a:r>
            <a:endParaRPr sz="4000" u="sng"/>
          </a:p>
        </p:txBody>
      </p:sp>
      <p:sp>
        <p:nvSpPr>
          <p:cNvPr id="206090463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lnSpc>
                <a:spcPct val="150000"/>
              </a:lnSpc>
              <a:buFont typeface="Arial"/>
              <a:buChar char="–"/>
              <a:defRPr/>
            </a:pPr>
            <a:r>
              <a:rPr/>
              <a:t> Beaucoup de difficultés avec la méthode SCRUM</a:t>
            </a:r>
            <a:endParaRPr/>
          </a:p>
          <a:p>
            <a:pPr>
              <a:lnSpc>
                <a:spcPct val="150000"/>
              </a:lnSpc>
              <a:buFont typeface="Arial"/>
              <a:buChar char="–"/>
              <a:defRPr/>
            </a:pPr>
            <a:r>
              <a:rPr/>
              <a:t> 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Améliorer la planification</a:t>
            </a:r>
            <a:endParaRPr lang="fr-FR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150000"/>
              </a:lnSpc>
              <a:buFont typeface="Arial"/>
              <a:buChar char="–"/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Assigner des tâches</a:t>
            </a:r>
            <a:endParaRPr/>
          </a:p>
          <a:p>
            <a:pPr>
              <a:lnSpc>
                <a:spcPct val="150000"/>
              </a:lnSpc>
              <a:buFont typeface="Arial"/>
              <a:buChar char="–"/>
              <a:defRPr/>
            </a:pPr>
            <a:r>
              <a:rPr/>
              <a:t> F</a:t>
            </a:r>
            <a:r>
              <a:rPr lang="fr-FR"/>
              <a:t>aire un bilan </a:t>
            </a:r>
            <a:r>
              <a:rPr sz="2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à </a:t>
            </a:r>
            <a:r>
              <a:rPr lang="fr-FR"/>
              <a:t>chaque r</a:t>
            </a:r>
            <a:r>
              <a:rPr lang="en-US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é</a:t>
            </a:r>
            <a:r>
              <a:rPr lang="fr-FR"/>
              <a:t>union </a:t>
            </a:r>
            <a:endParaRPr lang="fr-FR"/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398267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graphicFrame>
        <p:nvGraphicFramePr>
          <p:cNvPr id="1325785855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838199" y="365124"/>
          <a:ext cx="10500978" cy="5783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45521143" name="" hidden="0"/>
          <p:cNvSpPr txBox="1"/>
          <p:nvPr isPhoto="0" userDrawn="0"/>
        </p:nvSpPr>
        <p:spPr bwMode="auto">
          <a:xfrm flipH="0" flipV="0">
            <a:off x="1566684" y="1507789"/>
            <a:ext cx="5734445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&lt;= Beaucoup d’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é</a:t>
            </a:r>
            <a:r>
              <a:rPr/>
              <a:t>changes / d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é</a:t>
            </a:r>
            <a:r>
              <a:rPr/>
              <a:t>bats houleux</a:t>
            </a:r>
            <a:endParaRPr/>
          </a:p>
        </p:txBody>
      </p:sp>
      <p:sp>
        <p:nvSpPr>
          <p:cNvPr id="846812479" name="" hidden="0"/>
          <p:cNvSpPr txBox="1"/>
          <p:nvPr isPhoto="0" userDrawn="0"/>
        </p:nvSpPr>
        <p:spPr bwMode="auto">
          <a:xfrm rot="0" flipH="0" flipV="0">
            <a:off x="8840712" y="5043691"/>
            <a:ext cx="3051059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Peu d’</a:t>
            </a:r>
            <a:r>
              <a:rPr lang="fr-F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échanges 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/ </a:t>
            </a:r>
            <a:r>
              <a:rPr lang="fr-F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individualisme 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=&gt;</a:t>
            </a:r>
            <a:endParaRPr/>
          </a:p>
        </p:txBody>
      </p:sp>
      <p:sp>
        <p:nvSpPr>
          <p:cNvPr id="401428508" name="" hidden="0"/>
          <p:cNvSpPr txBox="1"/>
          <p:nvPr isPhoto="0" userDrawn="0"/>
        </p:nvSpPr>
        <p:spPr bwMode="auto">
          <a:xfrm flipH="0" flipV="0">
            <a:off x="97199" y="1809749"/>
            <a:ext cx="3124559" cy="27435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Aboiement =&gt;</a:t>
            </a:r>
            <a:endParaRPr sz="1200"/>
          </a:p>
        </p:txBody>
      </p:sp>
      <p:sp>
        <p:nvSpPr>
          <p:cNvPr id="1404553191" name="" hidden="0"/>
          <p:cNvSpPr txBox="1"/>
          <p:nvPr isPhoto="0" userDrawn="0"/>
        </p:nvSpPr>
        <p:spPr bwMode="auto">
          <a:xfrm flipH="0" flipV="0">
            <a:off x="1373549" y="753550"/>
            <a:ext cx="1572473" cy="274356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&lt;= Décolage d’avion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816374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4000" u="none"/>
              <a:t>2. </a:t>
            </a:r>
            <a:r>
              <a:rPr sz="4000" u="sng"/>
              <a:t>L’infrastructure et le service</a:t>
            </a:r>
            <a:endParaRPr sz="4000" u="sng"/>
          </a:p>
        </p:txBody>
      </p:sp>
      <p:sp>
        <p:nvSpPr>
          <p:cNvPr id="56570835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lnSpc>
                <a:spcPct val="150000"/>
              </a:lnSpc>
              <a:buFont typeface="Arial"/>
              <a:buChar char="–"/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Comprendre et apprivoiser Azure (et sa CLI)</a:t>
            </a:r>
            <a:r>
              <a:rPr/>
              <a:t> </a:t>
            </a:r>
            <a:endParaRPr/>
          </a:p>
          <a:p>
            <a:pPr>
              <a:lnSpc>
                <a:spcPct val="150000"/>
              </a:lnSpc>
              <a:buFont typeface="Arial"/>
              <a:buChar char="–"/>
              <a:defRPr/>
            </a:pPr>
            <a:r>
              <a:rPr/>
              <a:t> Choisir les ressources nécessaires</a:t>
            </a:r>
            <a:endParaRPr/>
          </a:p>
          <a:p>
            <a:pPr>
              <a:lnSpc>
                <a:spcPct val="150000"/>
              </a:lnSpc>
              <a:buFont typeface="Arial"/>
              <a:buChar char="–"/>
              <a:defRPr/>
            </a:pPr>
            <a:r>
              <a:rPr/>
              <a:t> Schématiser l’infrastructure</a:t>
            </a:r>
            <a:endParaRPr/>
          </a:p>
          <a:p>
            <a:pPr>
              <a:lnSpc>
                <a:spcPct val="150000"/>
              </a:lnSpc>
              <a:buFont typeface="Arial"/>
              <a:buChar char="–"/>
              <a:defRPr/>
            </a:pPr>
            <a:r>
              <a:rPr/>
              <a:t> Tout déployer à la main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283488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0972382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4587491" name="" hidden="0"/>
          <p:cNvSpPr/>
          <p:nvPr isPhoto="0" userDrawn="0"/>
        </p:nvSpPr>
        <p:spPr bwMode="auto">
          <a:xfrm>
            <a:off x="8582060" y="330041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81970341" name="" hidden="0"/>
          <p:cNvSpPr/>
          <p:nvPr isPhoto="0" userDrawn="0"/>
        </p:nvSpPr>
        <p:spPr bwMode="auto">
          <a:xfrm>
            <a:off x="8601111" y="348426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98489099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932944" y="951290"/>
            <a:ext cx="6326111" cy="5797537"/>
          </a:xfrm>
          <a:prstGeom prst="rect">
            <a:avLst/>
          </a:prstGeom>
        </p:spPr>
      </p:pic>
      <p:sp>
        <p:nvSpPr>
          <p:cNvPr id="1853221717" name="" hidden="0"/>
          <p:cNvSpPr txBox="1"/>
          <p:nvPr isPhoto="0" userDrawn="0"/>
        </p:nvSpPr>
        <p:spPr bwMode="auto">
          <a:xfrm flipH="0" flipV="0">
            <a:off x="4615371" y="365124"/>
            <a:ext cx="2961255" cy="45723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/>
              <a:t>Choix des resources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162676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3073373" y="-38977"/>
            <a:ext cx="6540552" cy="1325562"/>
          </a:xfrm>
        </p:spPr>
        <p:txBody>
          <a:bodyPr/>
          <a:lstStyle/>
          <a:p>
            <a:pPr algn="ctr">
              <a:defRPr/>
            </a:pPr>
            <a:r>
              <a:rPr sz="2600"/>
              <a:t>Schéma</a:t>
            </a:r>
            <a:r>
              <a:rPr sz="2600"/>
              <a:t> de l’infrastructure</a:t>
            </a:r>
            <a:endParaRPr sz="2600"/>
          </a:p>
        </p:txBody>
      </p:sp>
      <p:sp>
        <p:nvSpPr>
          <p:cNvPr id="137620631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1305409947" name="" hidden="0"/>
          <p:cNvSpPr/>
          <p:nvPr isPhoto="0" userDrawn="0"/>
        </p:nvSpPr>
        <p:spPr bwMode="auto">
          <a:xfrm flipH="0" flipV="0">
            <a:off x="6010314" y="3415955"/>
            <a:ext cx="213233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268824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099447" y="1092724"/>
            <a:ext cx="10248200" cy="52460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753566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0556381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564018436" name="" hidden="0"/>
          <p:cNvSpPr/>
          <p:nvPr isPhoto="0" userDrawn="0"/>
        </p:nvSpPr>
        <p:spPr bwMode="auto">
          <a:xfrm>
            <a:off x="7511609" y="400129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80454108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95349" y="1390649"/>
            <a:ext cx="5330968" cy="3543299"/>
          </a:xfrm>
          <a:prstGeom prst="rect">
            <a:avLst/>
          </a:prstGeom>
        </p:spPr>
      </p:pic>
      <p:sp>
        <p:nvSpPr>
          <p:cNvPr id="1331769068" name="" hidden="0"/>
          <p:cNvSpPr txBox="1"/>
          <p:nvPr isPhoto="0" userDrawn="0"/>
        </p:nvSpPr>
        <p:spPr bwMode="auto">
          <a:xfrm flipH="0" flipV="0">
            <a:off x="3858338" y="277476"/>
            <a:ext cx="5097182" cy="5181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800"/>
              <a:t>Comprendre Azure</a:t>
            </a:r>
            <a:r>
              <a:rPr sz="2800"/>
              <a:t> et sa CLI</a:t>
            </a:r>
            <a:endParaRPr sz="2800"/>
          </a:p>
        </p:txBody>
      </p:sp>
      <p:sp>
        <p:nvSpPr>
          <p:cNvPr id="10727579" name="" hidden="0"/>
          <p:cNvSpPr/>
          <p:nvPr isPhoto="0" userDrawn="0"/>
        </p:nvSpPr>
        <p:spPr bwMode="auto">
          <a:xfrm flipH="0" flipV="0">
            <a:off x="8665451" y="2871900"/>
            <a:ext cx="134820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14255795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6312474" y="1709270"/>
            <a:ext cx="5029231" cy="2810808"/>
          </a:xfrm>
          <a:prstGeom prst="rect">
            <a:avLst/>
          </a:prstGeom>
        </p:spPr>
      </p:pic>
      <p:sp>
        <p:nvSpPr>
          <p:cNvPr id="1294616300" name="" hidden="0"/>
          <p:cNvSpPr txBox="1"/>
          <p:nvPr isPhoto="0" userDrawn="0"/>
        </p:nvSpPr>
        <p:spPr bwMode="auto">
          <a:xfrm flipH="0" flipV="0">
            <a:off x="2351200" y="4933949"/>
            <a:ext cx="2419267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Les Bastion sur Azure</a:t>
            </a:r>
            <a:endParaRPr/>
          </a:p>
        </p:txBody>
      </p:sp>
      <p:sp>
        <p:nvSpPr>
          <p:cNvPr id="785780226" name="" hidden="0"/>
          <p:cNvSpPr txBox="1"/>
          <p:nvPr isPhoto="0" userDrawn="0"/>
        </p:nvSpPr>
        <p:spPr bwMode="auto">
          <a:xfrm flipH="0" flipV="0">
            <a:off x="7976805" y="4933949"/>
            <a:ext cx="1377290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L’Azure CLI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583690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4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3. </a:t>
            </a:r>
            <a:r>
              <a:rPr lang="fr-FR" sz="4000" b="0" i="0" u="sng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Structuration </a:t>
            </a:r>
            <a:r>
              <a:rPr lang="fr-FR" sz="4000" b="0" i="0" u="sng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et rédaction du script</a:t>
            </a:r>
            <a:endParaRPr sz="4000" u="sng"/>
          </a:p>
        </p:txBody>
      </p:sp>
      <p:sp>
        <p:nvSpPr>
          <p:cNvPr id="89241662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lnSpc>
                <a:spcPct val="150000"/>
              </a:lnSpc>
              <a:buFont typeface="Arial"/>
              <a:buChar char="–"/>
              <a:defRPr/>
            </a:pPr>
            <a:r>
              <a:rPr/>
              <a:t> Séparation du script en deux parties (Infrastructure + Service)</a:t>
            </a:r>
            <a:endParaRPr/>
          </a:p>
          <a:p>
            <a:pPr>
              <a:lnSpc>
                <a:spcPct val="150000"/>
              </a:lnSpc>
              <a:buFont typeface="Arial"/>
              <a:buChar char="–"/>
              <a:defRPr/>
            </a:pPr>
            <a:r>
              <a:rPr/>
              <a:t> Utilisation d’un fichier de configuration JSON</a:t>
            </a:r>
            <a:endParaRPr/>
          </a:p>
          <a:p>
            <a:pPr>
              <a:lnSpc>
                <a:spcPct val="150000"/>
              </a:lnSpc>
              <a:buFont typeface="Arial"/>
              <a:buChar char="–"/>
              <a:defRPr/>
            </a:pPr>
            <a:r>
              <a:rPr/>
              <a:t> Lister les commandes</a:t>
            </a:r>
            <a:endParaRPr/>
          </a:p>
          <a:p>
            <a:pPr>
              <a:lnSpc>
                <a:spcPct val="150000"/>
              </a:lnSpc>
              <a:buFont typeface="Arial"/>
              <a:buChar char="–"/>
              <a:defRPr/>
            </a:pPr>
            <a:r>
              <a:rPr/>
              <a:t> Création d’une CLI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ONLYOFFICE/7.1.1.57</Application>
  <DocSecurity>0</DocSecurity>
  <PresentationFormat>Widescreen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2022-08-04T11:01:56Z</dcterms:modified>
  <cp:category/>
  <cp:contentStatus/>
  <cp:version/>
</cp:coreProperties>
</file>