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20" d="100"/>
          <a:sy n="120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215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C28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54080" y="1944142"/>
            <a:ext cx="7035692" cy="704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spcBef>
                <a:spcPts val="3216"/>
              </a:spcBef>
              <a:spcAft>
                <a:spcPts val="2000"/>
              </a:spcAft>
              <a:buNone/>
            </a:pPr>
            <a:r>
              <a:rPr lang="en-US" sz="480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Pureté et Immutabilité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1054080" y="2902893"/>
            <a:ext cx="7035692" cy="409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spcBef>
                <a:spcPts val="1000"/>
              </a:spcBef>
              <a:spcAft>
                <a:spcPts val="2324"/>
              </a:spcAft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4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58776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60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Concepts fondamentaux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507950" y="1539776"/>
            <a:ext cx="8128099" cy="1361926"/>
          </a:xfrm>
          <a:prstGeom prst="roundRect">
            <a:avLst>
              <a:gd name="adj" fmla="val 3730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555575" y="1539776"/>
            <a:ext cx="0" cy="1361926"/>
          </a:xfrm>
          <a:prstGeom prst="line">
            <a:avLst/>
          </a:prstGeom>
          <a:noFill/>
          <a:ln w="95250">
            <a:solidFill>
              <a:srgbClr val="2E4053"/>
            </a:solidFill>
            <a:prstDash val="solid"/>
          </a:ln>
        </p:spPr>
        <p:txBody>
          <a:bodyPr/>
          <a:lstStyle/>
          <a:p>
            <a:endParaRPr lang="fr-CH"/>
          </a:p>
        </p:txBody>
      </p:sp>
      <p:sp>
        <p:nvSpPr>
          <p:cNvPr id="6" name="Text 4"/>
          <p:cNvSpPr/>
          <p:nvPr/>
        </p:nvSpPr>
        <p:spPr>
          <a:xfrm>
            <a:off x="920651" y="1742926"/>
            <a:ext cx="7545907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spcAft>
                <a:spcPts val="1000"/>
              </a:spcAft>
              <a:buNone/>
            </a:pPr>
            <a:r>
              <a:rPr lang="en-US" sz="20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Fonction Pure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920651" y="2165152"/>
            <a:ext cx="7545907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 dépend que de ses paramètres et ne produit aucun effet de bord. Retourne toujours le même résultat pour les mêmes entrées.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507950" y="3130302"/>
            <a:ext cx="8128099" cy="1361926"/>
          </a:xfrm>
          <a:prstGeom prst="roundRect">
            <a:avLst>
              <a:gd name="adj" fmla="val 3730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Shape 7"/>
          <p:cNvSpPr/>
          <p:nvPr/>
        </p:nvSpPr>
        <p:spPr>
          <a:xfrm>
            <a:off x="555575" y="3130302"/>
            <a:ext cx="0" cy="1361926"/>
          </a:xfrm>
          <a:prstGeom prst="line">
            <a:avLst/>
          </a:prstGeom>
          <a:noFill/>
          <a:ln w="95250">
            <a:solidFill>
              <a:srgbClr val="2E4053"/>
            </a:solidFill>
            <a:prstDash val="solid"/>
          </a:ln>
        </p:spPr>
        <p:txBody>
          <a:bodyPr/>
          <a:lstStyle/>
          <a:p>
            <a:endParaRPr lang="fr-CH"/>
          </a:p>
        </p:txBody>
      </p:sp>
      <p:sp>
        <p:nvSpPr>
          <p:cNvPr id="10" name="Text 8"/>
          <p:cNvSpPr/>
          <p:nvPr/>
        </p:nvSpPr>
        <p:spPr>
          <a:xfrm>
            <a:off x="920651" y="3333452"/>
            <a:ext cx="7545907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spcAft>
                <a:spcPts val="1000"/>
              </a:spcAft>
              <a:buNone/>
            </a:pPr>
            <a:r>
              <a:rPr lang="en-US" sz="20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Immutabilité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920651" y="3755678"/>
            <a:ext cx="7545907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Les données ne sont jamais modifiées après leur création. Toute transformation produit une nouvelle valeur.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4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58776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60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Scénario : Calcul de distance GPS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507950" y="1539776"/>
            <a:ext cx="8128099" cy="1574602"/>
          </a:xfrm>
          <a:prstGeom prst="roundRect">
            <a:avLst>
              <a:gd name="adj" fmla="val 3226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825401" y="1793677"/>
            <a:ext cx="7643062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spcAft>
                <a:spcPts val="1200"/>
              </a:spcAft>
              <a:buNone/>
            </a:pPr>
            <a:r>
              <a:rPr lang="en-US" sz="22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Objectif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825401" y="2269927"/>
            <a:ext cx="7643062" cy="438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spcAft>
                <a:spcPts val="12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Calculer la distance totale parcourue à partir d'une liste de points GPS (latitude, longitude).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711101" y="3546128"/>
            <a:ext cx="787623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Aft>
                <a:spcPts val="12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class GpsPoint { double Latitude; double Longitude; }</a:t>
            </a:r>
            <a:endParaRPr lang="en-US" sz="15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6DBD4BF-1792-C54B-992A-C5F14D0C1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944" y="4042466"/>
            <a:ext cx="3556328" cy="6750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4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84052"/>
          </a:xfrm>
          <a:prstGeom prst="rect">
            <a:avLst/>
          </a:prstGeom>
          <a:solidFill>
            <a:srgbClr val="C0392B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53901"/>
            <a:ext cx="8290661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❌ Approche avec variable globale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507950" y="1314152"/>
            <a:ext cx="8128099" cy="542925"/>
          </a:xfrm>
          <a:prstGeom prst="roundRect">
            <a:avLst>
              <a:gd name="adj" fmla="val 9357"/>
            </a:avLst>
          </a:prstGeom>
          <a:solidFill>
            <a:srgbClr val="E74C3C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85648" y="1466552"/>
            <a:ext cx="7772704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DANGER : État mutable partagé !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507950" y="2034778"/>
            <a:ext cx="8128099" cy="2778621"/>
          </a:xfrm>
          <a:prstGeom prst="roundRect">
            <a:avLst>
              <a:gd name="adj" fmla="val 1828"/>
            </a:avLst>
          </a:prstGeom>
          <a:solidFill>
            <a:srgbClr val="2E4053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736550" y="2263378"/>
            <a:ext cx="7824317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20"/>
              </a:lnSpc>
              <a:buNone/>
            </a:pPr>
            <a:r>
              <a:rPr lang="en-US" sz="13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double totalDistance = 0;</a:t>
            </a: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736550" y="2494359"/>
            <a:ext cx="7824317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20"/>
              </a:lnSpc>
              <a:buNone/>
            </a:pPr>
            <a:r>
              <a:rPr lang="en-US" sz="13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double CalculerDistance(List&lt;GpsPoint&gt; points)</a:t>
            </a:r>
            <a:endParaRPr lang="en-US" sz="1300" dirty="0"/>
          </a:p>
        </p:txBody>
      </p:sp>
      <p:sp>
        <p:nvSpPr>
          <p:cNvPr id="9" name="Text 7"/>
          <p:cNvSpPr/>
          <p:nvPr/>
        </p:nvSpPr>
        <p:spPr>
          <a:xfrm>
            <a:off x="736550" y="2725341"/>
            <a:ext cx="7824317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20"/>
              </a:lnSpc>
              <a:buNone/>
            </a:pPr>
            <a:r>
              <a:rPr lang="en-US" sz="13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{</a:t>
            </a:r>
            <a:endParaRPr lang="en-US" sz="1300" dirty="0"/>
          </a:p>
        </p:txBody>
      </p:sp>
      <p:sp>
        <p:nvSpPr>
          <p:cNvPr id="10" name="Text 8"/>
          <p:cNvSpPr/>
          <p:nvPr/>
        </p:nvSpPr>
        <p:spPr>
          <a:xfrm>
            <a:off x="736550" y="2956322"/>
            <a:ext cx="7824317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20"/>
              </a:lnSpc>
              <a:buNone/>
            </a:pPr>
            <a:r>
              <a:rPr lang="en-US" sz="13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	for (int i = 0; i &lt; points.Count - 1; i++)</a:t>
            </a:r>
            <a:endParaRPr lang="en-US" sz="1300" dirty="0"/>
          </a:p>
        </p:txBody>
      </p:sp>
      <p:sp>
        <p:nvSpPr>
          <p:cNvPr id="11" name="Text 9"/>
          <p:cNvSpPr/>
          <p:nvPr/>
        </p:nvSpPr>
        <p:spPr>
          <a:xfrm>
            <a:off x="736550" y="3187303"/>
            <a:ext cx="7824317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20"/>
              </a:lnSpc>
              <a:buNone/>
            </a:pPr>
            <a:r>
              <a:rPr lang="en-US" sz="13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	{</a:t>
            </a:r>
            <a:endParaRPr lang="en-US" sz="1300" dirty="0"/>
          </a:p>
        </p:txBody>
      </p:sp>
      <p:sp>
        <p:nvSpPr>
          <p:cNvPr id="12" name="Text 10"/>
          <p:cNvSpPr/>
          <p:nvPr/>
        </p:nvSpPr>
        <p:spPr>
          <a:xfrm>
            <a:off x="736550" y="3418284"/>
            <a:ext cx="7824317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20"/>
              </a:lnSpc>
              <a:buNone/>
            </a:pPr>
            <a:r>
              <a:rPr lang="en-US" sz="13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		var d = HaversineDistance(points[i], points[i+1]);</a:t>
            </a:r>
            <a:endParaRPr lang="en-US" sz="1300" dirty="0"/>
          </a:p>
        </p:txBody>
      </p:sp>
      <p:sp>
        <p:nvSpPr>
          <p:cNvPr id="13" name="Text 11"/>
          <p:cNvSpPr/>
          <p:nvPr/>
        </p:nvSpPr>
        <p:spPr>
          <a:xfrm>
            <a:off x="736550" y="3649266"/>
            <a:ext cx="7824317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20"/>
              </a:lnSpc>
              <a:buNone/>
            </a:pPr>
            <a:r>
              <a:rPr lang="en-US" sz="13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		</a:t>
            </a:r>
            <a:r>
              <a:rPr lang="en-US" sz="1300" dirty="0" err="1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totalDistance</a:t>
            </a:r>
            <a:r>
              <a:rPr lang="en-US" sz="13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+= d;  // ⚠️ Modification d'état global</a:t>
            </a:r>
            <a:endParaRPr lang="en-US" sz="1300" dirty="0"/>
          </a:p>
        </p:txBody>
      </p:sp>
      <p:sp>
        <p:nvSpPr>
          <p:cNvPr id="14" name="Text 12"/>
          <p:cNvSpPr/>
          <p:nvPr/>
        </p:nvSpPr>
        <p:spPr>
          <a:xfrm>
            <a:off x="736550" y="3880247"/>
            <a:ext cx="7824317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20"/>
              </a:lnSpc>
              <a:buNone/>
            </a:pPr>
            <a:r>
              <a:rPr lang="en-US" sz="13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	}</a:t>
            </a:r>
            <a:endParaRPr lang="en-US" sz="1300" dirty="0"/>
          </a:p>
        </p:txBody>
      </p:sp>
      <p:sp>
        <p:nvSpPr>
          <p:cNvPr id="15" name="Text 13"/>
          <p:cNvSpPr/>
          <p:nvPr/>
        </p:nvSpPr>
        <p:spPr>
          <a:xfrm>
            <a:off x="736550" y="4111228"/>
            <a:ext cx="7824317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20"/>
              </a:lnSpc>
              <a:buNone/>
            </a:pPr>
            <a:r>
              <a:rPr lang="en-US" sz="13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	return totalDistance;</a:t>
            </a:r>
            <a:endParaRPr lang="en-US" sz="1300" dirty="0"/>
          </a:p>
        </p:txBody>
      </p:sp>
      <p:sp>
        <p:nvSpPr>
          <p:cNvPr id="16" name="Text 14"/>
          <p:cNvSpPr/>
          <p:nvPr/>
        </p:nvSpPr>
        <p:spPr>
          <a:xfrm>
            <a:off x="736550" y="4342209"/>
            <a:ext cx="7824317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20"/>
              </a:lnSpc>
              <a:buNone/>
            </a:pPr>
            <a:r>
              <a:rPr lang="en-US" sz="13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1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74527"/>
          </a:xfrm>
          <a:prstGeom prst="rect">
            <a:avLst/>
          </a:prstGeom>
          <a:solidFill>
            <a:srgbClr val="C0392B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53901"/>
            <a:ext cx="8290661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 problème avec la parallélisation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507950" y="1355527"/>
            <a:ext cx="3983507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0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Code parallèle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507950" y="1841302"/>
            <a:ext cx="3905399" cy="2921198"/>
          </a:xfrm>
          <a:prstGeom prst="roundRect">
            <a:avLst>
              <a:gd name="adj" fmla="val 1739"/>
            </a:avLst>
          </a:prstGeom>
          <a:solidFill>
            <a:srgbClr val="2E4053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698450" y="2031802"/>
            <a:ext cx="3594887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60"/>
              </a:lnSpc>
              <a:buNone/>
            </a:pPr>
            <a:r>
              <a:rPr lang="en-US" sz="12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var routes = new[]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698450" y="2229892"/>
            <a:ext cx="3594887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60"/>
              </a:lnSpc>
              <a:buNone/>
            </a:pPr>
            <a:r>
              <a:rPr lang="en-US" sz="12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{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698450" y="2427982"/>
            <a:ext cx="3594887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60"/>
              </a:lnSpc>
              <a:buNone/>
            </a:pPr>
            <a:r>
              <a:rPr lang="en-US" sz="12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	pointsRoute1,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698450" y="2626072"/>
            <a:ext cx="3594887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60"/>
              </a:lnSpc>
              <a:buNone/>
            </a:pPr>
            <a:r>
              <a:rPr lang="en-US" sz="12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	pointsRoute2,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698450" y="2824163"/>
            <a:ext cx="3594887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60"/>
              </a:lnSpc>
              <a:buNone/>
            </a:pPr>
            <a:r>
              <a:rPr lang="en-US" sz="12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	pointsRoute3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698450" y="3022253"/>
            <a:ext cx="3594887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60"/>
              </a:lnSpc>
              <a:buNone/>
            </a:pPr>
            <a:r>
              <a:rPr lang="en-US" sz="12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};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698450" y="3220343"/>
            <a:ext cx="3594887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60"/>
              </a:lnSpc>
              <a:buNone/>
            </a:pPr>
            <a:r>
              <a:rPr lang="en-US" sz="12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totalDistance = 0;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698450" y="3418433"/>
            <a:ext cx="3594887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60"/>
              </a:lnSpc>
              <a:buNone/>
            </a:pPr>
            <a:r>
              <a:rPr lang="en-US" sz="12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Parallel.ForEach(routes,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698450" y="3616523"/>
            <a:ext cx="3594887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60"/>
              </a:lnSpc>
              <a:buNone/>
            </a:pPr>
            <a:r>
              <a:rPr lang="en-US" sz="12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points =&gt;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698450" y="3814614"/>
            <a:ext cx="3594887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60"/>
              </a:lnSpc>
              <a:buNone/>
            </a:pPr>
            <a:r>
              <a:rPr lang="en-US" sz="12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{  //La </a:t>
            </a:r>
            <a:r>
              <a:rPr lang="en-US" sz="1200" dirty="0" err="1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fonction</a:t>
            </a:r>
            <a:r>
              <a:rPr lang="en-US" sz="12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</a:t>
            </a:r>
            <a:r>
              <a:rPr lang="en-US" sz="1200" dirty="0" err="1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utilise</a:t>
            </a:r>
            <a:r>
              <a:rPr lang="en-US" sz="12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</a:t>
            </a:r>
            <a:r>
              <a:rPr lang="en-US" sz="1200" dirty="0" err="1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totalDistance</a:t>
            </a:r>
            <a:endParaRPr lang="en-US" sz="1200" dirty="0">
              <a:solidFill>
                <a:srgbClr val="AAB7B8"/>
              </a:solidFill>
              <a:latin typeface="Courier New" pitchFamily="34" charset="0"/>
              <a:ea typeface="Courier New" pitchFamily="34" charset="-122"/>
              <a:cs typeface="Courier New" pitchFamily="34" charset="-120"/>
            </a:endParaRPr>
          </a:p>
          <a:p>
            <a:pPr marL="0" indent="0" algn="l">
              <a:lnSpc>
                <a:spcPts val="1560"/>
              </a:lnSpc>
              <a:buNone/>
            </a:pP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698450" y="4012704"/>
            <a:ext cx="3594887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60"/>
              </a:lnSpc>
              <a:buNone/>
            </a:pPr>
            <a:r>
              <a:rPr lang="en-US" sz="12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</a:t>
            </a:r>
            <a:r>
              <a:rPr lang="en-US" sz="1200" dirty="0" err="1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CalculerDistance</a:t>
            </a:r>
            <a:r>
              <a:rPr lang="en-US" sz="12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(points);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698450" y="4210794"/>
            <a:ext cx="3594887" cy="1980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60"/>
              </a:lnSpc>
              <a:buNone/>
            </a:pPr>
            <a:r>
              <a:rPr lang="en-US" sz="12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});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4730800" y="1355527"/>
            <a:ext cx="3983507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0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Résultats</a:t>
            </a:r>
            <a:endParaRPr lang="en-US" sz="2000" dirty="0"/>
          </a:p>
        </p:txBody>
      </p:sp>
      <p:sp>
        <p:nvSpPr>
          <p:cNvPr id="19" name="Text 17"/>
          <p:cNvSpPr/>
          <p:nvPr/>
        </p:nvSpPr>
        <p:spPr>
          <a:xfrm>
            <a:off x="4730800" y="1841302"/>
            <a:ext cx="3905399" cy="1847850"/>
          </a:xfrm>
          <a:prstGeom prst="roundRect">
            <a:avLst>
              <a:gd name="adj" fmla="val 2749"/>
            </a:avLst>
          </a:prstGeom>
          <a:solidFill>
            <a:srgbClr val="E74C3C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0" name="Text 18"/>
          <p:cNvSpPr/>
          <p:nvPr/>
        </p:nvSpPr>
        <p:spPr>
          <a:xfrm>
            <a:off x="4921300" y="2031802"/>
            <a:ext cx="3594887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⚠️ Race Condition !</a:t>
            </a:r>
            <a:endParaRPr lang="en-US" sz="1400" dirty="0"/>
          </a:p>
        </p:txBody>
      </p:sp>
      <p:sp>
        <p:nvSpPr>
          <p:cNvPr id="21" name="Text 19"/>
          <p:cNvSpPr/>
          <p:nvPr/>
        </p:nvSpPr>
        <p:spPr>
          <a:xfrm>
            <a:off x="4921300" y="2241352"/>
            <a:ext cx="3594887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Les 3 threads modifient</a:t>
            </a:r>
            <a:endParaRPr lang="en-US" sz="1400" dirty="0"/>
          </a:p>
        </p:txBody>
      </p:sp>
      <p:sp>
        <p:nvSpPr>
          <p:cNvPr id="22" name="Text 20"/>
          <p:cNvSpPr/>
          <p:nvPr/>
        </p:nvSpPr>
        <p:spPr>
          <a:xfrm>
            <a:off x="4921300" y="2450902"/>
            <a:ext cx="3594887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totalDistance en même temps</a:t>
            </a:r>
            <a:endParaRPr lang="en-US" sz="1400" dirty="0"/>
          </a:p>
        </p:txBody>
      </p:sp>
      <p:sp>
        <p:nvSpPr>
          <p:cNvPr id="23" name="Text 21"/>
          <p:cNvSpPr/>
          <p:nvPr/>
        </p:nvSpPr>
        <p:spPr>
          <a:xfrm>
            <a:off x="4921300" y="2660452"/>
            <a:ext cx="3594887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Exécution 1: 1247 km</a:t>
            </a:r>
            <a:endParaRPr lang="en-US" sz="1400" dirty="0"/>
          </a:p>
        </p:txBody>
      </p:sp>
      <p:sp>
        <p:nvSpPr>
          <p:cNvPr id="24" name="Text 22"/>
          <p:cNvSpPr/>
          <p:nvPr/>
        </p:nvSpPr>
        <p:spPr>
          <a:xfrm>
            <a:off x="4921300" y="2870002"/>
            <a:ext cx="3594887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Exécution 2: 1583 km</a:t>
            </a:r>
            <a:endParaRPr lang="en-US" sz="1400" dirty="0"/>
          </a:p>
        </p:txBody>
      </p:sp>
      <p:sp>
        <p:nvSpPr>
          <p:cNvPr id="25" name="Text 23"/>
          <p:cNvSpPr/>
          <p:nvPr/>
        </p:nvSpPr>
        <p:spPr>
          <a:xfrm>
            <a:off x="4921300" y="3079552"/>
            <a:ext cx="3594887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Exécution 3: 1421 km</a:t>
            </a:r>
            <a:endParaRPr lang="en-US" sz="1400" dirty="0"/>
          </a:p>
        </p:txBody>
      </p:sp>
      <p:sp>
        <p:nvSpPr>
          <p:cNvPr id="26" name="Text 24"/>
          <p:cNvSpPr/>
          <p:nvPr/>
        </p:nvSpPr>
        <p:spPr>
          <a:xfrm>
            <a:off x="4921300" y="3289102"/>
            <a:ext cx="3594887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Résultats différents !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4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84052"/>
          </a:xfrm>
          <a:prstGeom prst="rect">
            <a:avLst/>
          </a:prstGeom>
          <a:solidFill>
            <a:srgbClr val="2ECC71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53901"/>
            <a:ext cx="8290661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Solution avec Aggregate (seed)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507950" y="1314152"/>
            <a:ext cx="8128099" cy="542925"/>
          </a:xfrm>
          <a:prstGeom prst="roundRect">
            <a:avLst>
              <a:gd name="adj" fmla="val 9357"/>
            </a:avLst>
          </a:prstGeom>
          <a:solidFill>
            <a:srgbClr val="27AE60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471374" y="1466552"/>
            <a:ext cx="7986978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Fonction pure + Immutabilité = Thread-safe =&gt; on </a:t>
            </a:r>
            <a:r>
              <a:rPr lang="en-US" sz="1600" b="1" dirty="0" err="1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accumule</a:t>
            </a: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le total </a:t>
            </a:r>
            <a:r>
              <a:rPr lang="en-US" sz="1600" b="1" dirty="0" err="1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localement</a:t>
            </a: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…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71374" y="2034778"/>
            <a:ext cx="8128099" cy="2778621"/>
          </a:xfrm>
          <a:prstGeom prst="roundRect">
            <a:avLst>
              <a:gd name="adj" fmla="val 1828"/>
            </a:avLst>
          </a:prstGeom>
          <a:solidFill>
            <a:srgbClr val="2E4053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736550" y="2263378"/>
            <a:ext cx="7824317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20"/>
              </a:lnSpc>
              <a:buNone/>
            </a:pPr>
            <a:r>
              <a:rPr lang="en-US" sz="13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double CalculerDistance(List&lt;GpsPoint&gt; points)</a:t>
            </a: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736550" y="2494359"/>
            <a:ext cx="7824317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20"/>
              </a:lnSpc>
              <a:buNone/>
            </a:pPr>
            <a:r>
              <a:rPr lang="en-US" sz="13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{</a:t>
            </a:r>
            <a:endParaRPr lang="en-US" sz="1300" dirty="0"/>
          </a:p>
        </p:txBody>
      </p:sp>
      <p:sp>
        <p:nvSpPr>
          <p:cNvPr id="9" name="Text 7"/>
          <p:cNvSpPr/>
          <p:nvPr/>
        </p:nvSpPr>
        <p:spPr>
          <a:xfrm>
            <a:off x="736550" y="2725341"/>
            <a:ext cx="7824317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20"/>
              </a:lnSpc>
            </a:pPr>
            <a:r>
              <a:rPr lang="en-US" sz="13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return </a:t>
            </a:r>
            <a:r>
              <a:rPr lang="en-US" sz="1300" dirty="0" err="1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points.Zip</a:t>
            </a:r>
            <a:r>
              <a:rPr lang="en-US" sz="13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</a:t>
            </a:r>
            <a:r>
              <a:rPr lang="en-US" sz="1300" dirty="0" err="1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points.Skip</a:t>
            </a:r>
            <a:r>
              <a:rPr lang="en-US" sz="13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(1), (p1, p2) =&gt; (p1, p2))</a:t>
            </a:r>
            <a:endParaRPr lang="en-US" sz="1300" dirty="0"/>
          </a:p>
          <a:p>
            <a:pPr marL="0" indent="0" algn="l">
              <a:lnSpc>
                <a:spcPts val="1820"/>
              </a:lnSpc>
              <a:buNone/>
            </a:pPr>
            <a:endParaRPr lang="en-US" sz="1300" dirty="0"/>
          </a:p>
        </p:txBody>
      </p:sp>
      <p:sp>
        <p:nvSpPr>
          <p:cNvPr id="11" name="Text 9"/>
          <p:cNvSpPr/>
          <p:nvPr/>
        </p:nvSpPr>
        <p:spPr>
          <a:xfrm>
            <a:off x="736550" y="2956941"/>
            <a:ext cx="7824317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20"/>
              </a:lnSpc>
              <a:buNone/>
            </a:pPr>
            <a:r>
              <a:rPr lang="en-US" sz="13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.Aggregate(</a:t>
            </a:r>
            <a:endParaRPr lang="en-US" sz="1300" dirty="0"/>
          </a:p>
        </p:txBody>
      </p:sp>
      <p:sp>
        <p:nvSpPr>
          <p:cNvPr id="12" name="Text 10"/>
          <p:cNvSpPr/>
          <p:nvPr/>
        </p:nvSpPr>
        <p:spPr>
          <a:xfrm>
            <a:off x="1319683" y="3241776"/>
            <a:ext cx="7824317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20"/>
              </a:lnSpc>
              <a:buNone/>
            </a:pPr>
            <a:r>
              <a:rPr lang="en-US" sz="13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0.0,  // ✓ Compte initial (pas de variable globale)</a:t>
            </a:r>
            <a:endParaRPr lang="en-US" sz="1300" dirty="0"/>
          </a:p>
        </p:txBody>
      </p:sp>
      <p:sp>
        <p:nvSpPr>
          <p:cNvPr id="13" name="Text 11"/>
          <p:cNvSpPr/>
          <p:nvPr/>
        </p:nvSpPr>
        <p:spPr>
          <a:xfrm>
            <a:off x="1280618" y="3467805"/>
            <a:ext cx="7824317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20"/>
              </a:lnSpc>
              <a:buNone/>
            </a:pPr>
            <a:r>
              <a:rPr lang="en-US" sz="13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(total, pair) =&gt; total + HaversineDistance(</a:t>
            </a:r>
            <a:endParaRPr lang="en-US" sz="1300" dirty="0"/>
          </a:p>
        </p:txBody>
      </p:sp>
      <p:sp>
        <p:nvSpPr>
          <p:cNvPr id="14" name="Text 12"/>
          <p:cNvSpPr/>
          <p:nvPr/>
        </p:nvSpPr>
        <p:spPr>
          <a:xfrm>
            <a:off x="5535623" y="3461852"/>
            <a:ext cx="7824317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20"/>
              </a:lnSpc>
              <a:buNone/>
            </a:pPr>
            <a:r>
              <a:rPr lang="en-US" sz="13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pair.p1, pair.p2)</a:t>
            </a:r>
            <a:endParaRPr lang="en-US" sz="1300" dirty="0"/>
          </a:p>
        </p:txBody>
      </p:sp>
      <p:sp>
        <p:nvSpPr>
          <p:cNvPr id="15" name="Text 13"/>
          <p:cNvSpPr/>
          <p:nvPr/>
        </p:nvSpPr>
        <p:spPr>
          <a:xfrm>
            <a:off x="736550" y="4111228"/>
            <a:ext cx="7824317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20"/>
              </a:lnSpc>
              <a:buNone/>
            </a:pPr>
            <a:r>
              <a:rPr lang="en-US" sz="13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);</a:t>
            </a:r>
            <a:endParaRPr lang="en-US" sz="1300" dirty="0"/>
          </a:p>
        </p:txBody>
      </p:sp>
      <p:sp>
        <p:nvSpPr>
          <p:cNvPr id="16" name="Text 14"/>
          <p:cNvSpPr/>
          <p:nvPr/>
        </p:nvSpPr>
        <p:spPr>
          <a:xfrm>
            <a:off x="736550" y="4342209"/>
            <a:ext cx="7824317" cy="230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20"/>
              </a:lnSpc>
              <a:buNone/>
            </a:pPr>
            <a:r>
              <a:rPr lang="en-US" sz="1300" dirty="0">
                <a:solidFill>
                  <a:srgbClr val="AAB7B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13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4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74527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53901"/>
            <a:ext cx="8290661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Comparaison des approches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507950" y="1291977"/>
            <a:ext cx="3937099" cy="977801"/>
          </a:xfrm>
          <a:prstGeom prst="roundRect">
            <a:avLst>
              <a:gd name="adj" fmla="val 5195"/>
            </a:avLst>
          </a:prstGeom>
          <a:solidFill>
            <a:srgbClr val="E74C3C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62889" y="1647527"/>
            <a:ext cx="362722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Variable globale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507950" y="2422178"/>
            <a:ext cx="3937099" cy="2403872"/>
          </a:xfrm>
          <a:prstGeom prst="roundRect">
            <a:avLst>
              <a:gd name="adj" fmla="val 2113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698450" y="2612678"/>
            <a:ext cx="3627221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spcAft>
                <a:spcPts val="1000"/>
              </a:spcAft>
              <a:buNone/>
            </a:pPr>
            <a:r>
              <a:rPr lang="en-US" sz="16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Problèmes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698450" y="2977753"/>
            <a:ext cx="3556099" cy="1333500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marL="127000" indent="-127000" algn="l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État mutable partagé</a:t>
            </a:r>
            <a:endParaRPr lang="en-US" sz="1400" dirty="0"/>
          </a:p>
          <a:p>
            <a:pPr marL="127000" indent="-127000" algn="l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Race conditions</a:t>
            </a:r>
            <a:endParaRPr lang="en-US" sz="1400" dirty="0"/>
          </a:p>
          <a:p>
            <a:pPr marL="127000" indent="-127000" algn="l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Non thread-safe</a:t>
            </a:r>
            <a:endParaRPr lang="en-US" sz="1400" dirty="0"/>
          </a:p>
          <a:p>
            <a:pPr marL="127000" indent="-127000" algn="l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Résultats imprévisibles</a:t>
            </a:r>
            <a:endParaRPr lang="en-US" sz="1400" dirty="0"/>
          </a:p>
          <a:p>
            <a:pPr marL="127000" indent="-127000" algn="l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Difficile à tester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4698950" y="1291977"/>
            <a:ext cx="3937099" cy="977801"/>
          </a:xfrm>
          <a:prstGeom prst="roundRect">
            <a:avLst>
              <a:gd name="adj" fmla="val 5195"/>
            </a:avLst>
          </a:prstGeom>
          <a:solidFill>
            <a:srgbClr val="2ECC71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4853889" y="1647527"/>
            <a:ext cx="362722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Aggregate avec seed</a:t>
            </a: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4698950" y="2422178"/>
            <a:ext cx="3937099" cy="2403872"/>
          </a:xfrm>
          <a:prstGeom prst="roundRect">
            <a:avLst>
              <a:gd name="adj" fmla="val 2113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4889450" y="2612678"/>
            <a:ext cx="3627221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spcAft>
                <a:spcPts val="1000"/>
              </a:spcAft>
              <a:buNone/>
            </a:pPr>
            <a:r>
              <a:rPr lang="en-US" sz="16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Avantages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4889450" y="2977753"/>
            <a:ext cx="3556099" cy="1333500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marL="127000" indent="-127000" algn="l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Fonction pure</a:t>
            </a:r>
            <a:endParaRPr lang="en-US" sz="1400" dirty="0"/>
          </a:p>
          <a:p>
            <a:pPr marL="127000" indent="-127000" algn="l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Immutable</a:t>
            </a:r>
            <a:endParaRPr lang="en-US" sz="1400" dirty="0"/>
          </a:p>
          <a:p>
            <a:pPr marL="127000" indent="-127000" algn="l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Thread-safe</a:t>
            </a:r>
            <a:endParaRPr lang="en-US" sz="1400" dirty="0"/>
          </a:p>
          <a:p>
            <a:pPr marL="127000" indent="-127000" algn="l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Résultats prévisibles</a:t>
            </a:r>
            <a:endParaRPr lang="en-US" sz="1400" dirty="0"/>
          </a:p>
          <a:p>
            <a:pPr marL="127000" indent="-127000" algn="l">
              <a:lnSpc>
                <a:spcPts val="2100"/>
              </a:lnSpc>
              <a:buSzPct val="100000"/>
              <a:buChar char="•"/>
            </a:pPr>
            <a:r>
              <a:rPr lang="en-US" sz="14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Facile à tester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C28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26669" y="381000"/>
            <a:ext cx="8290661" cy="619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spcAft>
                <a:spcPts val="3000"/>
              </a:spcAft>
              <a:buNone/>
            </a:pPr>
            <a:r>
              <a:rPr lang="en-US" sz="420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Points clés à retenir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762000" y="1764060"/>
            <a:ext cx="7620000" cy="603052"/>
          </a:xfrm>
          <a:prstGeom prst="roundRect">
            <a:avLst>
              <a:gd name="adj" fmla="val 8424"/>
            </a:avLst>
          </a:prstGeom>
          <a:solidFill>
            <a:srgbClr val="2E4053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hape 2"/>
          <p:cNvSpPr/>
          <p:nvPr/>
        </p:nvSpPr>
        <p:spPr>
          <a:xfrm>
            <a:off x="809625" y="1764060"/>
            <a:ext cx="0" cy="603052"/>
          </a:xfrm>
          <a:prstGeom prst="line">
            <a:avLst/>
          </a:prstGeom>
          <a:noFill/>
          <a:ln w="95250">
            <a:solidFill>
              <a:srgbClr val="2ECC71"/>
            </a:solidFill>
            <a:prstDash val="solid"/>
          </a:ln>
        </p:spPr>
        <p:txBody>
          <a:bodyPr/>
          <a:lstStyle/>
          <a:p>
            <a:endParaRPr lang="fr-CH"/>
          </a:p>
        </p:txBody>
      </p:sp>
      <p:sp>
        <p:nvSpPr>
          <p:cNvPr id="5" name="Text 3"/>
          <p:cNvSpPr/>
          <p:nvPr/>
        </p:nvSpPr>
        <p:spPr>
          <a:xfrm>
            <a:off x="1174700" y="1941761"/>
            <a:ext cx="7027646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0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Les </a:t>
            </a:r>
            <a:r>
              <a:rPr lang="en-US" sz="1500" b="1" dirty="0">
                <a:solidFill>
                  <a:srgbClr val="2ECC7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fonctions pures</a:t>
            </a:r>
            <a:r>
              <a:rPr lang="en-US" sz="150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facilitent le raisonnement sur le code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762000" y="2519511"/>
            <a:ext cx="7620000" cy="603052"/>
          </a:xfrm>
          <a:prstGeom prst="roundRect">
            <a:avLst>
              <a:gd name="adj" fmla="val 8424"/>
            </a:avLst>
          </a:prstGeom>
          <a:solidFill>
            <a:srgbClr val="2E4053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Shape 5"/>
          <p:cNvSpPr/>
          <p:nvPr/>
        </p:nvSpPr>
        <p:spPr>
          <a:xfrm>
            <a:off x="809625" y="2519511"/>
            <a:ext cx="0" cy="603052"/>
          </a:xfrm>
          <a:prstGeom prst="line">
            <a:avLst/>
          </a:prstGeom>
          <a:noFill/>
          <a:ln w="95250">
            <a:solidFill>
              <a:srgbClr val="2ECC71"/>
            </a:solidFill>
            <a:prstDash val="solid"/>
          </a:ln>
        </p:spPr>
        <p:txBody>
          <a:bodyPr/>
          <a:lstStyle/>
          <a:p>
            <a:endParaRPr lang="fr-CH"/>
          </a:p>
        </p:txBody>
      </p:sp>
      <p:sp>
        <p:nvSpPr>
          <p:cNvPr id="8" name="Text 6"/>
          <p:cNvSpPr/>
          <p:nvPr/>
        </p:nvSpPr>
        <p:spPr>
          <a:xfrm>
            <a:off x="1174700" y="2697212"/>
            <a:ext cx="7027646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0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L'</a:t>
            </a:r>
            <a:r>
              <a:rPr lang="en-US" sz="1500" b="1" dirty="0">
                <a:solidFill>
                  <a:srgbClr val="2ECC7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immutabilité</a:t>
            </a:r>
            <a:r>
              <a:rPr lang="en-US" sz="150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élimine les race conditions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762000" y="3274963"/>
            <a:ext cx="7620000" cy="603052"/>
          </a:xfrm>
          <a:prstGeom prst="roundRect">
            <a:avLst>
              <a:gd name="adj" fmla="val 8424"/>
            </a:avLst>
          </a:prstGeom>
          <a:solidFill>
            <a:srgbClr val="2E4053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" name="Shape 8"/>
          <p:cNvSpPr/>
          <p:nvPr/>
        </p:nvSpPr>
        <p:spPr>
          <a:xfrm>
            <a:off x="809625" y="3274963"/>
            <a:ext cx="0" cy="603052"/>
          </a:xfrm>
          <a:prstGeom prst="line">
            <a:avLst/>
          </a:prstGeom>
          <a:noFill/>
          <a:ln w="95250">
            <a:solidFill>
              <a:srgbClr val="2ECC71"/>
            </a:solidFill>
            <a:prstDash val="solid"/>
          </a:ln>
        </p:spPr>
        <p:txBody>
          <a:bodyPr/>
          <a:lstStyle/>
          <a:p>
            <a:endParaRPr lang="fr-CH"/>
          </a:p>
        </p:txBody>
      </p:sp>
      <p:sp>
        <p:nvSpPr>
          <p:cNvPr id="11" name="Text 9"/>
          <p:cNvSpPr/>
          <p:nvPr/>
        </p:nvSpPr>
        <p:spPr>
          <a:xfrm>
            <a:off x="1174700" y="3452664"/>
            <a:ext cx="7027646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00" b="1" dirty="0">
                <a:solidFill>
                  <a:srgbClr val="2ECC7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Aggregate avec seed</a:t>
            </a:r>
            <a:r>
              <a:rPr lang="en-US" sz="150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est thread-safe par conception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762000" y="4030414"/>
            <a:ext cx="7620000" cy="603052"/>
          </a:xfrm>
          <a:prstGeom prst="roundRect">
            <a:avLst>
              <a:gd name="adj" fmla="val 8424"/>
            </a:avLst>
          </a:prstGeom>
          <a:solidFill>
            <a:srgbClr val="2E4053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3" name="Shape 11"/>
          <p:cNvSpPr/>
          <p:nvPr/>
        </p:nvSpPr>
        <p:spPr>
          <a:xfrm>
            <a:off x="809625" y="4030414"/>
            <a:ext cx="0" cy="603052"/>
          </a:xfrm>
          <a:prstGeom prst="line">
            <a:avLst/>
          </a:prstGeom>
          <a:noFill/>
          <a:ln w="95250">
            <a:solidFill>
              <a:srgbClr val="2ECC71"/>
            </a:solidFill>
            <a:prstDash val="solid"/>
          </a:ln>
        </p:spPr>
        <p:txBody>
          <a:bodyPr/>
          <a:lstStyle/>
          <a:p>
            <a:endParaRPr lang="fr-CH"/>
          </a:p>
        </p:txBody>
      </p:sp>
      <p:sp>
        <p:nvSpPr>
          <p:cNvPr id="14" name="Text 12"/>
          <p:cNvSpPr/>
          <p:nvPr/>
        </p:nvSpPr>
        <p:spPr>
          <a:xfrm>
            <a:off x="1174700" y="4208115"/>
            <a:ext cx="7027646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0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Évitez les variables globales dans du code parallèle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400</Words>
  <Application>Microsoft Office PowerPoint</Application>
  <PresentationFormat>Affichage à l'écran (16:9)</PresentationFormat>
  <Paragraphs>83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Courier New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Pureté et Immutabilité avec LINQ</dc:title>
  <dc:subject>PptxGenJS Presentation</dc:subject>
  <dc:creator>Enseignant CFC Informatique</dc:creator>
  <cp:lastModifiedBy>Jonathan Melly</cp:lastModifiedBy>
  <cp:revision>3</cp:revision>
  <dcterms:created xsi:type="dcterms:W3CDTF">2025-09-30T12:31:04Z</dcterms:created>
  <dcterms:modified xsi:type="dcterms:W3CDTF">2025-10-01T05:53:31Z</dcterms:modified>
</cp:coreProperties>
</file>