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7" d="100"/>
          <a:sy n="167" d="100"/>
        </p:scale>
        <p:origin x="11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15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54080" y="1944142"/>
            <a:ext cx="7035692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3216"/>
              </a:spcBef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Pureté et Immutabilité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054080" y="2902893"/>
            <a:ext cx="7035692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1000"/>
              </a:spcBef>
              <a:spcAft>
                <a:spcPts val="2324"/>
              </a:spcAft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Concepts fondamentaux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539776"/>
            <a:ext cx="8128099" cy="1361926"/>
          </a:xfrm>
          <a:prstGeom prst="roundRect">
            <a:avLst>
              <a:gd name="adj" fmla="val 373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55575" y="1539776"/>
            <a:ext cx="0" cy="1361926"/>
          </a:xfrm>
          <a:prstGeom prst="line">
            <a:avLst/>
          </a:prstGeom>
          <a:noFill/>
          <a:ln w="95250">
            <a:solidFill>
              <a:srgbClr val="2E4053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6" name="Text 4"/>
          <p:cNvSpPr/>
          <p:nvPr/>
        </p:nvSpPr>
        <p:spPr>
          <a:xfrm>
            <a:off x="920651" y="1742926"/>
            <a:ext cx="75459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 Pure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20651" y="2165152"/>
            <a:ext cx="754590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 dépend que de ses paramètres et ne produit aucun effet de bord. Retourne toujours le même résultat pour les mêmes entrées.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7950" y="3130302"/>
            <a:ext cx="8128099" cy="1361926"/>
          </a:xfrm>
          <a:prstGeom prst="roundRect">
            <a:avLst>
              <a:gd name="adj" fmla="val 373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55575" y="3130302"/>
            <a:ext cx="0" cy="1361926"/>
          </a:xfrm>
          <a:prstGeom prst="line">
            <a:avLst/>
          </a:prstGeom>
          <a:noFill/>
          <a:ln w="95250">
            <a:solidFill>
              <a:srgbClr val="2E4053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0" name="Text 8"/>
          <p:cNvSpPr/>
          <p:nvPr/>
        </p:nvSpPr>
        <p:spPr>
          <a:xfrm>
            <a:off x="920651" y="3333452"/>
            <a:ext cx="75459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Immutabilité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20651" y="3755678"/>
            <a:ext cx="754590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données ne sont jamais modifiées après leur création. Toute transformation produit une nouvelle valeur.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Scénario : Calcul de distance GPS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539776"/>
            <a:ext cx="8128099" cy="1574602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25401" y="1793677"/>
            <a:ext cx="7643062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Objectif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25401" y="2269927"/>
            <a:ext cx="7643062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Calculer la distance totale parcourue à partir d'une liste de points GPS (latitude, longitude).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11101" y="3546128"/>
            <a:ext cx="787623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GpsPoint { double Latitude; double Longitude; }</a:t>
            </a:r>
            <a:endParaRPr lang="en-US" sz="15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DBD4BF-1792-C54B-992A-C5F14D0C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44" y="4042466"/>
            <a:ext cx="3556328" cy="675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84052"/>
          </a:xfrm>
          <a:prstGeom prst="rect">
            <a:avLst/>
          </a:prstGeom>
          <a:solidFill>
            <a:srgbClr val="C0392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Approche avec variable globale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314152"/>
            <a:ext cx="8128099" cy="542925"/>
          </a:xfrm>
          <a:prstGeom prst="roundRect">
            <a:avLst>
              <a:gd name="adj" fmla="val 9357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85648" y="1466552"/>
            <a:ext cx="7772704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DANGER : État mutable partagé !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2034778"/>
            <a:ext cx="8128099" cy="2778621"/>
          </a:xfrm>
          <a:prstGeom prst="roundRect">
            <a:avLst>
              <a:gd name="adj" fmla="val 1828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6550" y="226337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double totalDistance = 0;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36550" y="249435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double CalculerDistance(List&lt;GpsPoint&gt; points)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36550" y="2725341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36550" y="2956322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for (int i = 0; i &lt; points.Count - 1; i++)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36550" y="3187303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{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736550" y="3418284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	var d = HaversineDistance(points[i], points[i+1]);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736550" y="3649266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	</a:t>
            </a:r>
            <a:r>
              <a:rPr lang="en-US" sz="13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totalDistance</a:t>
            </a: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+= d;  // ⚠️ Modification d'état global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36550" y="3880247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}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36550" y="411122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return totalDistance;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36550" y="434220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C0392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 problème avec la parallélisation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355527"/>
            <a:ext cx="39835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parallèle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841302"/>
            <a:ext cx="3905399" cy="2921198"/>
          </a:xfrm>
          <a:prstGeom prst="roundRect">
            <a:avLst>
              <a:gd name="adj" fmla="val 1739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98450" y="203180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var routes = new[]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98450" y="222989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98450" y="242798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pointsRoute1,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698450" y="262607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pointsRoute2,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698450" y="282416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pointsRoute3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98450" y="302225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98450" y="322034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totalDistance = 0;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98450" y="341843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Parallel.ForEach(routes,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98450" y="361652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points =&gt;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698450" y="3814614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  //La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fonction</a:t>
            </a: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utilise</a:t>
            </a: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totalDistance</a:t>
            </a:r>
            <a:endParaRPr lang="en-US" sz="1200" dirty="0">
              <a:solidFill>
                <a:srgbClr val="AAB7B8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pPr marL="0" indent="0" algn="l">
              <a:lnSpc>
                <a:spcPts val="1560"/>
              </a:lnSpc>
              <a:buNone/>
            </a:pP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698450" y="4012704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CalculerDistance</a:t>
            </a: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(points);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98450" y="4210794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730800" y="1355527"/>
            <a:ext cx="39835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4730800" y="1841302"/>
            <a:ext cx="3905399" cy="1847850"/>
          </a:xfrm>
          <a:prstGeom prst="roundRect">
            <a:avLst>
              <a:gd name="adj" fmla="val 2749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921300" y="20318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Race Condition !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921300" y="224135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3 threads modifient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4921300" y="24509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totalDistance en même temps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4921300" y="266045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Exécution 1: 1247 km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4921300" y="28700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Exécution 2: 1583 km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4921300" y="307955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Exécution 3: 1421 km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4921300" y="32891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 différents !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84052"/>
          </a:xfrm>
          <a:prstGeom prst="rect">
            <a:avLst/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Solution avec Aggregate (seed)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314152"/>
            <a:ext cx="8128099" cy="542925"/>
          </a:xfrm>
          <a:prstGeom prst="roundRect">
            <a:avLst>
              <a:gd name="adj" fmla="val 9357"/>
            </a:avLst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71374" y="1466552"/>
            <a:ext cx="798697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 pure + Immutabilité = Thread-safe =&gt; on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accumule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 total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localement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…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71374" y="2034778"/>
            <a:ext cx="8128099" cy="2778621"/>
          </a:xfrm>
          <a:prstGeom prst="roundRect">
            <a:avLst>
              <a:gd name="adj" fmla="val 1828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6550" y="226337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double CalculerDistance(List&lt;GpsPoint&gt; points)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36550" y="249435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36550" y="2725341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20"/>
              </a:lnSpc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return </a:t>
            </a:r>
            <a:r>
              <a:rPr lang="en-US" sz="13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points.Zip</a:t>
            </a: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3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points.Skip</a:t>
            </a: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(1), (p1, p2) =&gt; (p1, p2))</a:t>
            </a:r>
            <a:endParaRPr lang="en-US" sz="1300" dirty="0"/>
          </a:p>
          <a:p>
            <a:pPr marL="0" indent="0" algn="l">
              <a:lnSpc>
                <a:spcPts val="1820"/>
              </a:lnSpc>
              <a:buNone/>
            </a:pP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36550" y="2956941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.Aggregate(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1319683" y="3241776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0.0,  // ✓ Seed initial (pas de variable globale)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280618" y="3467805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(total, pair) =&gt; total + HaversineDistance(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535623" y="3461852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pair.p1, pair.p2)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36550" y="411122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36550" y="434220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Comparaison des approches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91977"/>
            <a:ext cx="3937099" cy="977801"/>
          </a:xfrm>
          <a:prstGeom prst="roundRect">
            <a:avLst>
              <a:gd name="adj" fmla="val 5195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2889" y="1647527"/>
            <a:ext cx="36272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 globale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2422178"/>
            <a:ext cx="3937099" cy="2403872"/>
          </a:xfrm>
          <a:prstGeom prst="roundRect">
            <a:avLst>
              <a:gd name="adj" fmla="val 211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98450" y="2612678"/>
            <a:ext cx="362722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Problèmes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98450" y="2977753"/>
            <a:ext cx="3556099" cy="13335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État mutable partagé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Race conditions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 thread-safe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 imprévisibles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Difficile à tester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698950" y="1291977"/>
            <a:ext cx="3937099" cy="977801"/>
          </a:xfrm>
          <a:prstGeom prst="roundRect">
            <a:avLst>
              <a:gd name="adj" fmla="val 5195"/>
            </a:avLst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53889" y="1647527"/>
            <a:ext cx="36272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Aggregate avec seed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4698950" y="2422178"/>
            <a:ext cx="3937099" cy="2403872"/>
          </a:xfrm>
          <a:prstGeom prst="roundRect">
            <a:avLst>
              <a:gd name="adj" fmla="val 211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89450" y="2612678"/>
            <a:ext cx="362722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Avantages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889450" y="2977753"/>
            <a:ext cx="3556099" cy="13335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 pure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Immutable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Thread-safe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 prévisibles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Facile à tester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669" y="381000"/>
            <a:ext cx="8290661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Aft>
                <a:spcPts val="3000"/>
              </a:spcAft>
              <a:buNone/>
            </a:pPr>
            <a:r>
              <a:rPr lang="en-US" sz="4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Points clés à retenir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62000" y="1764060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809625" y="1764060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5" name="Text 3"/>
          <p:cNvSpPr/>
          <p:nvPr/>
        </p:nvSpPr>
        <p:spPr>
          <a:xfrm>
            <a:off x="1174700" y="1941761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</a:t>
            </a:r>
            <a:r>
              <a:rPr lang="en-US" sz="15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fonctions pures</a:t>
            </a: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facilitent le raisonnement sur le code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62000" y="2519511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809625" y="2519511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8" name="Text 6"/>
          <p:cNvSpPr/>
          <p:nvPr/>
        </p:nvSpPr>
        <p:spPr>
          <a:xfrm>
            <a:off x="1174700" y="2697212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</a:t>
            </a:r>
            <a:r>
              <a:rPr lang="en-US" sz="15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immutabilité</a:t>
            </a: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élimine les race conditions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762000" y="3274963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809625" y="3274963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1" name="Text 9"/>
          <p:cNvSpPr/>
          <p:nvPr/>
        </p:nvSpPr>
        <p:spPr>
          <a:xfrm>
            <a:off x="1174700" y="3452664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Aggregate avec seed</a:t>
            </a: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est thread-safe par conception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62000" y="4030414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809625" y="4030414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4" name="Text 12"/>
          <p:cNvSpPr/>
          <p:nvPr/>
        </p:nvSpPr>
        <p:spPr>
          <a:xfrm>
            <a:off x="1174700" y="4208115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Évitez les variables globales dans du code parallèle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400</Words>
  <Application>Microsoft Office PowerPoint</Application>
  <PresentationFormat>Affichage à l'écran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Pureté et Immutabilité avec LINQ</dc:title>
  <dc:subject>PptxGenJS Presentation</dc:subject>
  <dc:creator>Enseignant CFC Informatique</dc:creator>
  <cp:lastModifiedBy>Jonathan Melly</cp:lastModifiedBy>
  <cp:revision>2</cp:revision>
  <dcterms:created xsi:type="dcterms:W3CDTF">2025-09-30T12:31:04Z</dcterms:created>
  <dcterms:modified xsi:type="dcterms:W3CDTF">2025-09-30T12:45:13Z</dcterms:modified>
</cp:coreProperties>
</file>