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411" r:id="rId2"/>
    <p:sldId id="516" r:id="rId3"/>
    <p:sldId id="517" r:id="rId4"/>
    <p:sldId id="502" r:id="rId5"/>
    <p:sldId id="503" r:id="rId6"/>
    <p:sldId id="504" r:id="rId7"/>
    <p:sldId id="512" r:id="rId8"/>
    <p:sldId id="514" r:id="rId9"/>
    <p:sldId id="505" r:id="rId10"/>
    <p:sldId id="511" r:id="rId11"/>
    <p:sldId id="506" r:id="rId12"/>
    <p:sldId id="507" r:id="rId13"/>
    <p:sldId id="513" r:id="rId14"/>
    <p:sldId id="508" r:id="rId15"/>
    <p:sldId id="509" r:id="rId16"/>
    <p:sldId id="510" r:id="rId17"/>
    <p:sldId id="515" r:id="rId18"/>
    <p:sldId id="487" r:id="rId19"/>
    <p:sldId id="488" r:id="rId20"/>
    <p:sldId id="489" r:id="rId21"/>
    <p:sldId id="475" r:id="rId22"/>
    <p:sldId id="492" r:id="rId23"/>
    <p:sldId id="491" r:id="rId24"/>
    <p:sldId id="497" r:id="rId25"/>
    <p:sldId id="494" r:id="rId26"/>
    <p:sldId id="490" r:id="rId27"/>
    <p:sldId id="498" r:id="rId28"/>
    <p:sldId id="500" r:id="rId29"/>
    <p:sldId id="47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6FF"/>
    <a:srgbClr val="1EA0FF"/>
    <a:srgbClr val="FF00A7"/>
    <a:srgbClr val="B9DCE6"/>
    <a:srgbClr val="80C2D5"/>
    <a:srgbClr val="7598A4"/>
    <a:srgbClr val="72ABBD"/>
    <a:srgbClr val="FFF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83540" autoAdjust="0"/>
  </p:normalViewPr>
  <p:slideViewPr>
    <p:cSldViewPr snapToObjects="1" showGuides="1">
      <p:cViewPr>
        <p:scale>
          <a:sx n="76" d="100"/>
          <a:sy n="76" d="100"/>
        </p:scale>
        <p:origin x="-2504" y="-1512"/>
      </p:cViewPr>
      <p:guideLst>
        <p:guide orient="horz" pos="575"/>
        <p:guide/>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20712A-4EF3-DA45-AA1E-CFB71BCF4209}" type="datetimeFigureOut">
              <a:rPr lang="en-US" smtClean="0"/>
              <a:t>2/22/16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83728-4F15-1C4B-A41D-7D38C986F9F9}" type="slidenum">
              <a:rPr lang="en-US" smtClean="0"/>
              <a:t>‹#›</a:t>
            </a:fld>
            <a:endParaRPr lang="en-US"/>
          </a:p>
        </p:txBody>
      </p:sp>
    </p:spTree>
    <p:extLst>
      <p:ext uri="{BB962C8B-B14F-4D97-AF65-F5344CB8AC3E}">
        <p14:creationId xmlns:p14="http://schemas.microsoft.com/office/powerpoint/2010/main" val="4273373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B4599-E23D-FC47-95F2-77B50D4F94C6}" type="datetimeFigureOut">
              <a:rPr lang="en-US" smtClean="0"/>
              <a:pPr/>
              <a:t>2/22/16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72892-E56D-A547-B502-96178A1BC013}" type="slidenum">
              <a:rPr lang="en-US" smtClean="0"/>
              <a:pPr/>
              <a:t>‹#›</a:t>
            </a:fld>
            <a:endParaRPr lang="en-US"/>
          </a:p>
        </p:txBody>
      </p:sp>
    </p:spTree>
    <p:extLst>
      <p:ext uri="{BB962C8B-B14F-4D97-AF65-F5344CB8AC3E}">
        <p14:creationId xmlns:p14="http://schemas.microsoft.com/office/powerpoint/2010/main" val="16211687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www.narrativescience.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A955059-F18B-4A46-8E2C-80467ADA89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Bots are</a:t>
            </a:r>
            <a:r>
              <a:rPr lang="en-US" baseline="0" dirty="0" smtClean="0"/>
              <a:t> also beginning to manifest more and more on social media, which is a hugely important area for content dissemination now. Some are produced by news organizations, as well as civic hackers, and also critics who are using the medium make statements and share opinions. </a:t>
            </a:r>
          </a:p>
          <a:p>
            <a:endParaRPr lang="en-US" baseline="0" dirty="0" smtClean="0"/>
          </a:p>
          <a:p>
            <a:r>
              <a:rPr lang="en-US" baseline="0" dirty="0" smtClean="0"/>
              <a:t>Lots of quake bots out there</a:t>
            </a:r>
          </a:p>
          <a:p>
            <a:r>
              <a:rPr lang="en-US" baseline="0" dirty="0" smtClean="0"/>
              <a:t>Also some interest civic ones dealing with edits on </a:t>
            </a:r>
            <a:r>
              <a:rPr lang="en-US" baseline="0" dirty="0" err="1" smtClean="0"/>
              <a:t>wikipedia</a:t>
            </a:r>
            <a:r>
              <a:rPr lang="en-US" baseline="0" dirty="0" smtClean="0"/>
              <a:t> (use this to talk about open source of these things and ability to spread)</a:t>
            </a:r>
          </a:p>
          <a:p>
            <a:r>
              <a:rPr lang="en-US" baseline="0" dirty="0" smtClean="0"/>
              <a:t>Bots that re-share information on certain topics or monitor individuals in power</a:t>
            </a:r>
          </a:p>
          <a:p>
            <a:r>
              <a:rPr lang="en-US" baseline="0" dirty="0" smtClean="0"/>
              <a:t>More info on census </a:t>
            </a:r>
            <a:r>
              <a:rPr lang="en-US" baseline="0" dirty="0" err="1" smtClean="0"/>
              <a:t>americans</a:t>
            </a:r>
            <a:r>
              <a:rPr lang="en-US" baseline="0" dirty="0" smtClean="0"/>
              <a:t> bot: http://</a:t>
            </a:r>
            <a:r>
              <a:rPr lang="en-US" baseline="0" dirty="0" err="1" smtClean="0"/>
              <a:t>fivethirtyeight.com</a:t>
            </a:r>
            <a:r>
              <a:rPr lang="en-US" baseline="0" dirty="0" smtClean="0"/>
              <a:t>/</a:t>
            </a:r>
            <a:r>
              <a:rPr lang="en-US" baseline="0" dirty="0" err="1" smtClean="0"/>
              <a:t>datalab</a:t>
            </a:r>
            <a:r>
              <a:rPr lang="en-US" baseline="0" dirty="0" smtClean="0"/>
              <a:t>/introducing-</a:t>
            </a:r>
            <a:r>
              <a:rPr lang="en-US" baseline="0" dirty="0" err="1" smtClean="0"/>
              <a:t>censusamericans</a:t>
            </a:r>
            <a:r>
              <a:rPr lang="en-US" baseline="0" dirty="0" smtClean="0"/>
              <a:t>-a-twitter-bot-for-</a:t>
            </a:r>
            <a:r>
              <a:rPr lang="en-US" baseline="0" dirty="0" err="1" smtClean="0"/>
              <a:t>america</a:t>
            </a:r>
            <a:r>
              <a:rPr lang="en-US" baseline="0" dirty="0" smtClean="0"/>
              <a:t>/ (</a:t>
            </a:r>
            <a:r>
              <a:rPr lang="en-US" sz="1200" kern="1200" dirty="0" smtClean="0">
                <a:solidFill>
                  <a:schemeClr val="tx1"/>
                </a:solidFill>
                <a:latin typeface="+mn-lt"/>
                <a:ea typeface="+mn-ea"/>
                <a:cs typeface="+mn-cs"/>
              </a:rPr>
              <a:t>it tweets short biographies of Americans based on data they provided to the U.S. Census Bureau between 2009 and 2013)</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12</a:t>
            </a:fld>
            <a:endParaRPr lang="en-US"/>
          </a:p>
        </p:txBody>
      </p:sp>
    </p:spTree>
    <p:extLst>
      <p:ext uri="{BB962C8B-B14F-4D97-AF65-F5344CB8AC3E}">
        <p14:creationId xmlns:p14="http://schemas.microsoft.com/office/powerpoint/2010/main" val="29242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NYTAnon</a:t>
            </a:r>
            <a:r>
              <a:rPr lang="en-US" dirty="0" smtClean="0"/>
              <a:t> highlights usage</a:t>
            </a:r>
            <a:r>
              <a:rPr lang="en-US" baseline="0" dirty="0" smtClean="0"/>
              <a:t> of anonymous sources in NYT. Basically it searches articles via the article search </a:t>
            </a:r>
            <a:r>
              <a:rPr lang="en-US" baseline="0" dirty="0" err="1" smtClean="0"/>
              <a:t>api</a:t>
            </a:r>
            <a:r>
              <a:rPr lang="en-US" baseline="0" dirty="0" smtClean="0"/>
              <a:t> for key phrases.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13</a:t>
            </a:fld>
            <a:endParaRPr lang="en-US"/>
          </a:p>
        </p:txBody>
      </p:sp>
    </p:spTree>
    <p:extLst>
      <p:ext uri="{BB962C8B-B14F-4D97-AF65-F5344CB8AC3E}">
        <p14:creationId xmlns:p14="http://schemas.microsoft.com/office/powerpoint/2010/main" val="392936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one particular bot put out by</a:t>
            </a:r>
            <a:r>
              <a:rPr lang="en-US" baseline="0" dirty="0" smtClean="0"/>
              <a:t> the New York Times. </a:t>
            </a:r>
            <a:r>
              <a:rPr lang="en-US" dirty="0" smtClean="0"/>
              <a:t>There are also some interesting questions</a:t>
            </a:r>
            <a:r>
              <a:rPr lang="en-US" baseline="0" dirty="0" smtClean="0"/>
              <a:t> and challenges when we put algorithms smack in the center of the newsroom. </a:t>
            </a:r>
            <a:endParaRPr lang="en-US" dirty="0" smtClean="0"/>
          </a:p>
          <a:p>
            <a:endParaRPr lang="en-US" dirty="0" smtClean="0"/>
          </a:p>
          <a:p>
            <a:r>
              <a:rPr lang="en-US" dirty="0" smtClean="0"/>
              <a:t>Idea of 4</a:t>
            </a:r>
            <a:r>
              <a:rPr lang="en-US" baseline="30000" dirty="0" smtClean="0"/>
              <a:t>th</a:t>
            </a:r>
            <a:r>
              <a:rPr lang="en-US" dirty="0" smtClean="0"/>
              <a:t> down bot and what it predicts:</a:t>
            </a:r>
            <a:r>
              <a:rPr lang="en-US" baseline="0" dirty="0" smtClean="0"/>
              <a:t> </a:t>
            </a:r>
            <a:r>
              <a:rPr lang="en-US" dirty="0" smtClean="0"/>
              <a:t>For every fourth down in a game, it uses that model to decide whether the coach should ideally “go for it,” “punt,” or “go for a field goal.”</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14</a:t>
            </a:fld>
            <a:endParaRPr lang="en-US"/>
          </a:p>
        </p:txBody>
      </p:sp>
    </p:spTree>
    <p:extLst>
      <p:ext uri="{BB962C8B-B14F-4D97-AF65-F5344CB8AC3E}">
        <p14:creationId xmlns:p14="http://schemas.microsoft.com/office/powerpoint/2010/main" val="1225878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http://nyt4thdownbot.com/</a:t>
            </a:r>
          </a:p>
          <a:p>
            <a:endParaRPr lang="en-US" dirty="0" smtClean="0"/>
          </a:p>
          <a:p>
            <a:r>
              <a:rPr lang="en-US" dirty="0" smtClean="0"/>
              <a:t>This is an example</a:t>
            </a:r>
            <a:r>
              <a:rPr lang="en-US" baseline="0" dirty="0" smtClean="0"/>
              <a:t> of the output, it also tweets about these things. So it is doing data mining / prediction, and also generating outputs</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15</a:t>
            </a:fld>
            <a:endParaRPr lang="en-US"/>
          </a:p>
        </p:txBody>
      </p:sp>
    </p:spTree>
    <p:extLst>
      <p:ext uri="{BB962C8B-B14F-4D97-AF65-F5344CB8AC3E}">
        <p14:creationId xmlns:p14="http://schemas.microsoft.com/office/powerpoint/2010/main" val="122587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baseline="0" dirty="0" smtClean="0"/>
              <a:t>there’s a model, with data and a simple calculation algorithms for the decision / prediction that the bot makes. </a:t>
            </a:r>
          </a:p>
          <a:p>
            <a:endParaRPr lang="en-US" baseline="0" dirty="0" smtClean="0"/>
          </a:p>
          <a:p>
            <a:r>
              <a:rPr lang="en-US" baseline="0" dirty="0" smtClean="0"/>
              <a:t>Burke and </a:t>
            </a:r>
            <a:r>
              <a:rPr lang="en-US" baseline="0" dirty="0" err="1" smtClean="0"/>
              <a:t>Quealy</a:t>
            </a:r>
            <a:r>
              <a:rPr lang="en-US" baseline="0" dirty="0" smtClean="0"/>
              <a:t> do a deft job of explaining how the bot defines its world. It pays attention to the </a:t>
            </a:r>
            <a:r>
              <a:rPr lang="en-US" b="1" baseline="0" dirty="0" smtClean="0"/>
              <a:t>yard line </a:t>
            </a:r>
            <a:r>
              <a:rPr lang="en-US" baseline="0" dirty="0" smtClean="0"/>
              <a:t>on the fourth down as well </a:t>
            </a:r>
            <a:r>
              <a:rPr lang="en-US" b="1" baseline="0" dirty="0" smtClean="0"/>
              <a:t>as how many minutes are left </a:t>
            </a:r>
            <a:r>
              <a:rPr lang="en-US" baseline="0" dirty="0" smtClean="0"/>
              <a:t>in the game. Those are the inputs to the algorithm. It also defines two criteria that inform its predictions: expected points and win percentage. The model’s limitations are clearly delineated—it </a:t>
            </a:r>
            <a:r>
              <a:rPr lang="en-US" b="1" baseline="0" dirty="0" smtClean="0"/>
              <a:t>can’t do overtime properly for instance</a:t>
            </a:r>
            <a:r>
              <a:rPr lang="en-US" baseline="0" dirty="0" smtClean="0"/>
              <a:t>. And Burke and </a:t>
            </a:r>
            <a:r>
              <a:rPr lang="en-US" baseline="0" dirty="0" err="1" smtClean="0"/>
              <a:t>Quealy</a:t>
            </a:r>
            <a:r>
              <a:rPr lang="en-US" baseline="0" dirty="0" smtClean="0"/>
              <a:t> explain the bias of the bot, too: With its data-driven bravado, </a:t>
            </a:r>
            <a:r>
              <a:rPr lang="en-US" b="1" baseline="0" dirty="0" smtClean="0"/>
              <a:t>it’s less conservative than the average NFL coach</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all kinds of questions that having these bots around raise: how should journalists be transparent about the bots they use? Source code transparency? What’s the right way to visualize the model to communicate that? How to represent accuracy? How to explain bias of bot? </a:t>
            </a:r>
          </a:p>
        </p:txBody>
      </p:sp>
      <p:sp>
        <p:nvSpPr>
          <p:cNvPr id="4" name="Slide Number Placeholder 3"/>
          <p:cNvSpPr>
            <a:spLocks noGrp="1"/>
          </p:cNvSpPr>
          <p:nvPr>
            <p:ph type="sldNum" sz="quarter" idx="10"/>
          </p:nvPr>
        </p:nvSpPr>
        <p:spPr/>
        <p:txBody>
          <a:bodyPr/>
          <a:lstStyle/>
          <a:p>
            <a:fld id="{F9A72892-E56D-A547-B502-96178A1BC013}" type="slidenum">
              <a:rPr lang="en-US" smtClean="0"/>
              <a:pPr/>
              <a:t>16</a:t>
            </a:fld>
            <a:endParaRPr lang="en-US"/>
          </a:p>
        </p:txBody>
      </p:sp>
    </p:spTree>
    <p:extLst>
      <p:ext uri="{BB962C8B-B14F-4D97-AF65-F5344CB8AC3E}">
        <p14:creationId xmlns:p14="http://schemas.microsoft.com/office/powerpoint/2010/main" val="3720270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Likely uses: Routine coverage, areas where high quality data is </a:t>
            </a:r>
            <a:r>
              <a:rPr lang="en-US" dirty="0" err="1" smtClean="0"/>
              <a:t>availabl</a:t>
            </a:r>
            <a:endParaRPr lang="en-US" dirty="0" smtClean="0"/>
          </a:p>
          <a:p>
            <a:r>
              <a:rPr lang="en-US" dirty="0" smtClean="0"/>
              <a:t>Advantages:</a:t>
            </a:r>
            <a:r>
              <a:rPr lang="en-US" baseline="0" dirty="0" smtClean="0"/>
              <a:t> large scale, personalization, quicker, cheaper, fewer errors</a:t>
            </a:r>
          </a:p>
          <a:p>
            <a:r>
              <a:rPr lang="en-US" baseline="0" dirty="0" smtClean="0"/>
              <a:t>Limitations: data availability &amp; quality, insight “outside the box”, writing quality (humor, sarcasm</a:t>
            </a:r>
            <a:r>
              <a:rPr lang="en-US" baseline="0" smtClean="0"/>
              <a:t>, metaphor)</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17</a:t>
            </a:fld>
            <a:endParaRPr lang="en-US"/>
          </a:p>
        </p:txBody>
      </p:sp>
    </p:spTree>
    <p:extLst>
      <p:ext uri="{BB962C8B-B14F-4D97-AF65-F5344CB8AC3E}">
        <p14:creationId xmlns:p14="http://schemas.microsoft.com/office/powerpoint/2010/main" val="2444442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roles are created for journalists in automated </a:t>
            </a:r>
            <a:r>
              <a:rPr lang="en-US" dirty="0" err="1" smtClean="0"/>
              <a:t>systtems</a:t>
            </a:r>
            <a:r>
              <a:rPr lang="en-US" dirty="0" smtClean="0"/>
              <a:t>:</a:t>
            </a:r>
            <a:r>
              <a:rPr lang="en-US" baseline="0" dirty="0" smtClean="0"/>
              <a:t> automation editor at AP, data collection, “meta-writer” to work on encoding narrative frames</a:t>
            </a:r>
          </a:p>
          <a:p>
            <a:endParaRPr lang="en-US" baseline="0" dirty="0" smtClean="0"/>
          </a:p>
          <a:p>
            <a:r>
              <a:rPr lang="en-US" baseline="0" dirty="0" smtClean="0"/>
              <a:t>Trust: mitigated human bias? Numbers more trustworthy?</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18</a:t>
            </a:fld>
            <a:endParaRPr lang="en-US"/>
          </a:p>
        </p:txBody>
      </p:sp>
    </p:spTree>
    <p:extLst>
      <p:ext uri="{BB962C8B-B14F-4D97-AF65-F5344CB8AC3E}">
        <p14:creationId xmlns:p14="http://schemas.microsoft.com/office/powerpoint/2010/main" val="2444442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 style, wording, specify important metrics, editorial thresholds of “small” or “large”, deciding what constitutes a fair comparison</a:t>
            </a:r>
            <a:r>
              <a:rPr lang="en-US" baseline="0" dirty="0" smtClean="0"/>
              <a:t> based on data context, editing / checking to see if data was used appropriately and is high quality, doing additional reporting and adding context</a:t>
            </a:r>
          </a:p>
          <a:p>
            <a:endParaRPr lang="en-US" baseline="0" dirty="0" smtClean="0"/>
          </a:p>
          <a:p>
            <a:r>
              <a:rPr lang="en-US" baseline="0" dirty="0" smtClean="0"/>
              <a:t>Errors: benchmarking, testing, posting corrections</a:t>
            </a:r>
            <a:endParaRPr lang="en-US" dirty="0" smtClean="0"/>
          </a:p>
          <a:p>
            <a:endParaRPr lang="en-US" dirty="0" smtClean="0"/>
          </a:p>
          <a:p>
            <a:r>
              <a:rPr lang="en-US" dirty="0" smtClean="0"/>
              <a:t>Cons: discoverability</a:t>
            </a:r>
            <a:r>
              <a:rPr lang="en-US" baseline="0" dirty="0" smtClean="0"/>
              <a:t> (what can it do?); command syntax (is it flexible enough?). </a:t>
            </a:r>
          </a:p>
          <a:p>
            <a:r>
              <a:rPr lang="en-US" baseline="0" dirty="0" smtClean="0"/>
              <a:t>Pros: fits with </a:t>
            </a:r>
            <a:r>
              <a:rPr lang="en-US" baseline="0" dirty="0" err="1" smtClean="0"/>
              <a:t>exisitng</a:t>
            </a:r>
            <a:r>
              <a:rPr lang="en-US" baseline="0" dirty="0" smtClean="0"/>
              <a:t> practices</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19</a:t>
            </a:fld>
            <a:endParaRPr lang="en-US"/>
          </a:p>
        </p:txBody>
      </p:sp>
    </p:spTree>
    <p:extLst>
      <p:ext uri="{BB962C8B-B14F-4D97-AF65-F5344CB8AC3E}">
        <p14:creationId xmlns:p14="http://schemas.microsoft.com/office/powerpoint/2010/main" val="1282836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Dangers: platform can censor you, block</a:t>
            </a:r>
            <a:r>
              <a:rPr lang="en-US" baseline="0" dirty="0" smtClean="0"/>
              <a:t> you just because it doesn’t “get it”; you have to be careful to play by the rules of the platform e.g. rate limits; some people might report you (</a:t>
            </a:r>
            <a:r>
              <a:rPr lang="en-US" baseline="0" dirty="0" err="1" smtClean="0"/>
              <a:t>e.g</a:t>
            </a:r>
            <a:r>
              <a:rPr lang="en-US" baseline="0" dirty="0" smtClean="0"/>
              <a:t> flag as “offensive” or “spam” just because they don’t like the content of what you’re sharing</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20</a:t>
            </a:fld>
            <a:endParaRPr lang="en-US"/>
          </a:p>
        </p:txBody>
      </p:sp>
    </p:spTree>
    <p:extLst>
      <p:ext uri="{BB962C8B-B14F-4D97-AF65-F5344CB8AC3E}">
        <p14:creationId xmlns:p14="http://schemas.microsoft.com/office/powerpoint/2010/main" val="2527524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Protest bot listens to people</a:t>
            </a:r>
            <a:r>
              <a:rPr lang="en-US" baseline="0" dirty="0" smtClean="0"/>
              <a:t> using the </a:t>
            </a:r>
            <a:r>
              <a:rPr lang="en-US" baseline="0" dirty="0" err="1" smtClean="0"/>
              <a:t>hashtag</a:t>
            </a:r>
            <a:r>
              <a:rPr lang="en-US" baseline="0" dirty="0" smtClean="0"/>
              <a:t> “#</a:t>
            </a:r>
            <a:r>
              <a:rPr lang="en-US" baseline="0" dirty="0" err="1" smtClean="0"/>
              <a:t>ThisDayInHistory</a:t>
            </a:r>
            <a:r>
              <a:rPr lang="en-US" baseline="0" dirty="0" smtClean="0"/>
              <a:t>” and then it responds to those people with a new event that also happened on this day. The events that it responds with come from Wikipedia and have been filtered to only include those that relate to protests, riots, and civic unrest. It responds with an image of the event description as well as a link to the Wikipedia page. </a:t>
            </a:r>
          </a:p>
          <a:p>
            <a:endParaRPr lang="en-US" baseline="0" dirty="0" smtClean="0"/>
          </a:p>
          <a:p>
            <a:r>
              <a:rPr lang="en-US" baseline="0" dirty="0" smtClean="0"/>
              <a:t>It’s amazing that people really follow and respond to the bot, often thanking it for information.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22</a:t>
            </a:fld>
            <a:endParaRPr lang="en-US"/>
          </a:p>
        </p:txBody>
      </p:sp>
    </p:spTree>
    <p:extLst>
      <p:ext uri="{BB962C8B-B14F-4D97-AF65-F5344CB8AC3E}">
        <p14:creationId xmlns:p14="http://schemas.microsoft.com/office/powerpoint/2010/main" val="380980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area</a:t>
            </a:r>
            <a:r>
              <a:rPr lang="en-US" baseline="0" dirty="0" smtClean="0"/>
              <a:t> where algorithms are beginning to influence us in the media is that they can automatically produce stories directly from structured data. </a:t>
            </a:r>
          </a:p>
          <a:p>
            <a:endParaRPr lang="en-US" dirty="0" smtClean="0"/>
          </a:p>
          <a:p>
            <a:r>
              <a:rPr lang="en-US" dirty="0" smtClean="0"/>
              <a:t>Automated Insights recently announced that it is producing and publishing 3,000 earnings report articles per quarter for the Associated Press, all automatically generated from data</a:t>
            </a:r>
          </a:p>
          <a:p>
            <a:endParaRPr lang="en-US" dirty="0" smtClean="0"/>
          </a:p>
          <a:p>
            <a:r>
              <a:rPr lang="en-US" dirty="0" smtClean="0"/>
              <a:t>Other</a:t>
            </a:r>
            <a:r>
              <a:rPr lang="en-US" baseline="0" dirty="0" smtClean="0"/>
              <a:t> companies like Narrative science do this for sports data, or in other business oriented scenarios.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4</a:t>
            </a:fld>
            <a:endParaRPr lang="en-US"/>
          </a:p>
        </p:txBody>
      </p:sp>
    </p:spTree>
    <p:extLst>
      <p:ext uri="{BB962C8B-B14F-4D97-AF65-F5344CB8AC3E}">
        <p14:creationId xmlns:p14="http://schemas.microsoft.com/office/powerpoint/2010/main" val="3893576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www.compjour.org</a:t>
            </a:r>
            <a:r>
              <a:rPr lang="en-US" dirty="0" smtClean="0"/>
              <a:t>/files/code/bots/sample-memo/</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26</a:t>
            </a:fld>
            <a:endParaRPr lang="en-US"/>
          </a:p>
        </p:txBody>
      </p:sp>
    </p:spTree>
    <p:extLst>
      <p:ext uri="{BB962C8B-B14F-4D97-AF65-F5344CB8AC3E}">
        <p14:creationId xmlns:p14="http://schemas.microsoft.com/office/powerpoint/2010/main" val="941952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29</a:t>
            </a:fld>
            <a:endParaRPr lang="en-US"/>
          </a:p>
        </p:txBody>
      </p:sp>
    </p:spTree>
    <p:extLst>
      <p:ext uri="{BB962C8B-B14F-4D97-AF65-F5344CB8AC3E}">
        <p14:creationId xmlns:p14="http://schemas.microsoft.com/office/powerpoint/2010/main" val="330182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AI output. It’s straightforward and readable without being</a:t>
            </a:r>
            <a:r>
              <a:rPr lang="en-US" baseline="0" dirty="0" smtClean="0"/>
              <a:t> flowery. But in fact this was the 2</a:t>
            </a:r>
            <a:r>
              <a:rPr lang="en-US" baseline="30000" dirty="0" smtClean="0"/>
              <a:t>nd</a:t>
            </a:r>
            <a:r>
              <a:rPr lang="en-US" baseline="0" dirty="0" smtClean="0"/>
              <a:t> go at it. The first time, the output had an error in it. </a:t>
            </a:r>
          </a:p>
          <a:p>
            <a:endParaRPr lang="en-US" baseline="0" dirty="0" smtClean="0"/>
          </a:p>
          <a:p>
            <a:r>
              <a:rPr lang="en-US" baseline="0" dirty="0" smtClean="0"/>
              <a:t>Initial research has shown that often people can’t even tell the difference b/t the human and machine generated text.</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5</a:t>
            </a:fld>
            <a:endParaRPr lang="en-US"/>
          </a:p>
        </p:txBody>
      </p:sp>
    </p:spTree>
    <p:extLst>
      <p:ext uri="{BB962C8B-B14F-4D97-AF65-F5344CB8AC3E}">
        <p14:creationId xmlns:p14="http://schemas.microsoft.com/office/powerpoint/2010/main" val="296486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Robot writers can make incorrect decisions at any of these stages leading to errors or inaccuracies. One of the biggest challenges for these technologies is to have CLEAN input data, as that minimizes the potential for downstream error. In this example we see the implications of an algorithmic writer </a:t>
            </a:r>
            <a:r>
              <a:rPr lang="en-US" b="1" baseline="0" dirty="0" smtClean="0"/>
              <a:t>not understanding CONTEXT</a:t>
            </a:r>
            <a:r>
              <a:rPr lang="en-US" baseline="0" dirty="0" smtClean="0"/>
              <a:t>: that a company was bought and that it was delisted, leading to a share price of 0.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http://</a:t>
            </a:r>
            <a:r>
              <a:rPr lang="en-US" baseline="0" dirty="0" err="1" smtClean="0"/>
              <a:t>jimromenesko.com</a:t>
            </a:r>
            <a:r>
              <a:rPr lang="en-US" baseline="0" dirty="0" smtClean="0"/>
              <a:t>/2014/11/20/someone-</a:t>
            </a:r>
            <a:r>
              <a:rPr lang="en-US" baseline="0" dirty="0" err="1" smtClean="0"/>
              <a:t>didnt</a:t>
            </a:r>
            <a:r>
              <a:rPr lang="en-US" baseline="0" dirty="0" smtClean="0"/>
              <a:t>-get-the-memo-about-move/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Can also raise the concern of data accuracy here. What if a data stream were to be hacked and polluted (a so called “pollution attack”) … this could have implications particularly in e.g. this domain of finance.</a:t>
            </a:r>
          </a:p>
        </p:txBody>
      </p:sp>
      <p:sp>
        <p:nvSpPr>
          <p:cNvPr id="4" name="Slide Number Placeholder 3"/>
          <p:cNvSpPr>
            <a:spLocks noGrp="1"/>
          </p:cNvSpPr>
          <p:nvPr>
            <p:ph type="sldNum" sz="quarter" idx="10"/>
          </p:nvPr>
        </p:nvSpPr>
        <p:spPr/>
        <p:txBody>
          <a:bodyPr/>
          <a:lstStyle/>
          <a:p>
            <a:fld id="{7A955059-F18B-4A46-8E2C-80467ADA89E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Automatically</a:t>
            </a:r>
            <a:r>
              <a:rPr lang="en-US" baseline="0" dirty="0" smtClean="0"/>
              <a:t> generated text isn’t just used in financial reporting. Here’s an example of its use in a news app produced by </a:t>
            </a:r>
            <a:r>
              <a:rPr lang="en-US" baseline="0" dirty="0" err="1" smtClean="0"/>
              <a:t>Propublica</a:t>
            </a:r>
            <a:r>
              <a:rPr lang="en-US" baseline="0" dirty="0" smtClean="0"/>
              <a:t> called the opportunity gap. </a:t>
            </a:r>
            <a:r>
              <a:rPr lang="en-US" dirty="0" smtClean="0"/>
              <a:t>http://</a:t>
            </a:r>
            <a:r>
              <a:rPr lang="en-US" dirty="0" err="1" smtClean="0"/>
              <a:t>projects.propublica.org</a:t>
            </a:r>
            <a:r>
              <a:rPr lang="en-US" dirty="0" smtClean="0"/>
              <a:t>/schools/schools/240051000510</a:t>
            </a:r>
          </a:p>
          <a:p>
            <a:endParaRPr lang="en-US" dirty="0" smtClean="0"/>
          </a:p>
          <a:p>
            <a:r>
              <a:rPr lang="en-US" dirty="0" smtClean="0"/>
              <a:t>More context on the project: https://</a:t>
            </a:r>
            <a:r>
              <a:rPr lang="en-US" dirty="0" err="1" smtClean="0"/>
              <a:t>www.propublica.org</a:t>
            </a:r>
            <a:r>
              <a:rPr lang="en-US" dirty="0" smtClean="0"/>
              <a:t>/nerds/item/how-to-edit-52000-stories-at-once</a:t>
            </a:r>
          </a:p>
          <a:p>
            <a:r>
              <a:rPr lang="en-US" dirty="0" smtClean="0"/>
              <a:t>“</a:t>
            </a:r>
            <a:r>
              <a:rPr lang="en-US" sz="1200" kern="1200" dirty="0" smtClean="0">
                <a:solidFill>
                  <a:schemeClr val="tx1"/>
                </a:solidFill>
                <a:latin typeface="+mn-lt"/>
                <a:ea typeface="+mn-ea"/>
                <a:cs typeface="+mn-cs"/>
              </a:rPr>
              <a:t>Also launching with this new release are short narrative descriptions of almost all of the more than 52,000 schools in our database, generated algorithmically by </a:t>
            </a:r>
            <a:r>
              <a:rPr lang="en-US" sz="1200" kern="1200" dirty="0" smtClean="0">
                <a:solidFill>
                  <a:schemeClr val="tx1"/>
                </a:solidFill>
                <a:latin typeface="+mn-lt"/>
                <a:ea typeface="+mn-ea"/>
                <a:cs typeface="+mn-cs"/>
                <a:hlinkClick r:id="rId3"/>
              </a:rPr>
              <a:t>Narrative Science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“Unlike a normal editing process, we weren't just working with a single story but tens of thousands of them. It isn’t practical to read 52,000 narratives. Also, Narrative Science’s systems are more complex than simple boilerplate with interpolated variables. Editing one narrative does not mean you’ve edited them all. In addition to recasting whole paragraphs, their systems generate a variety of sentences to express the same kind of data, so that reading the narratives for several schools would seem more natural and not automated. So edits that made sense in one case ended up not working in other cases, and sentences that seemed correct given one set of circumstances seemed wrong in others – often subtly.”</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7</a:t>
            </a:fld>
            <a:endParaRPr lang="en-US"/>
          </a:p>
        </p:txBody>
      </p:sp>
    </p:spTree>
    <p:extLst>
      <p:ext uri="{BB962C8B-B14F-4D97-AF65-F5344CB8AC3E}">
        <p14:creationId xmlns:p14="http://schemas.microsoft.com/office/powerpoint/2010/main" val="324738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 Times quakes page are written</a:t>
            </a:r>
            <a:r>
              <a:rPr lang="en-US" baseline="0" dirty="0" smtClean="0"/>
              <a:t> by their </a:t>
            </a:r>
            <a:r>
              <a:rPr lang="en-US" baseline="0" dirty="0" err="1" smtClean="0"/>
              <a:t>QuakeBot</a:t>
            </a:r>
            <a:r>
              <a:rPr lang="en-US" baseline="0" dirty="0" smtClean="0"/>
              <a:t>: http://</a:t>
            </a:r>
            <a:r>
              <a:rPr lang="en-US" baseline="0" dirty="0" err="1" smtClean="0"/>
              <a:t>www.latimes.com</a:t>
            </a:r>
            <a:r>
              <a:rPr lang="en-US" baseline="0" dirty="0" smtClean="0"/>
              <a:t>/local/earthquakes/, often with additional reporting layered in. More info here: https://</a:t>
            </a:r>
            <a:r>
              <a:rPr lang="en-US" baseline="0" dirty="0" err="1" smtClean="0"/>
              <a:t>source.opennews.org</a:t>
            </a:r>
            <a:r>
              <a:rPr lang="en-US" baseline="0" dirty="0" smtClean="0"/>
              <a:t>/en-US/articles/how-break-news-while-you-sleep/</a:t>
            </a:r>
          </a:p>
          <a:p>
            <a:endParaRPr lang="en-US" baseline="0" dirty="0" smtClean="0"/>
          </a:p>
          <a:p>
            <a:r>
              <a:rPr lang="en-US" baseline="0" dirty="0" smtClean="0"/>
              <a:t>The way this works is that USGS has an earthquake notification service, and the author of the </a:t>
            </a:r>
            <a:r>
              <a:rPr lang="en-US" baseline="0" dirty="0" err="1" smtClean="0"/>
              <a:t>quakebot</a:t>
            </a:r>
            <a:r>
              <a:rPr lang="en-US" baseline="0" dirty="0" smtClean="0"/>
              <a:t> set it up to send him an email </a:t>
            </a:r>
            <a:r>
              <a:rPr lang="en-US" baseline="0" dirty="0" err="1" smtClean="0"/>
              <a:t>whenver</a:t>
            </a:r>
            <a:r>
              <a:rPr lang="en-US" baseline="0" dirty="0" smtClean="0"/>
              <a:t> there was a quake &gt; 2.5 magnitude. Then he would parse that email into its constituent elements and generate the text of the report. Since USGS will send out further updates they need to track that and update their own DB or editors. </a:t>
            </a:r>
          </a:p>
          <a:p>
            <a:endParaRPr lang="en-US" baseline="0" dirty="0" smtClean="0"/>
          </a:p>
          <a:p>
            <a:r>
              <a:rPr lang="en-US" baseline="0" dirty="0" smtClean="0"/>
              <a:t>The other interesting human element here are the thresholds used to define newsworthiness. The magnitude of the earthquake needs to be larger depending on whether it’s local, regional, national, </a:t>
            </a:r>
            <a:r>
              <a:rPr lang="en-US" baseline="0" smtClean="0"/>
              <a:t>or international news.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8</a:t>
            </a:fld>
            <a:endParaRPr lang="en-US"/>
          </a:p>
        </p:txBody>
      </p:sp>
    </p:spTree>
    <p:extLst>
      <p:ext uri="{BB962C8B-B14F-4D97-AF65-F5344CB8AC3E}">
        <p14:creationId xmlns:p14="http://schemas.microsoft.com/office/powerpoint/2010/main" val="135599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the general flow of how a writing bot works. It’s similar to how a human journalists might assess data and think about writing a story, and as such there are many EDITORIAL DECISIONS that get made in that process.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point though is that errors might get introduced at any stage. What if the data input is noisy? What if there are thresholds that need to be tuned?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Clearly there are many editorial decisions being made by these systems, from the data used (or not used) as input, how that data is used for augmentation or personalization, the definitions and </a:t>
            </a:r>
            <a:r>
              <a:rPr lang="en-US" baseline="0" dirty="0" err="1" smtClean="0"/>
              <a:t>operationalizations</a:t>
            </a:r>
            <a:r>
              <a:rPr lang="en-US" baseline="0" dirty="0" smtClean="0"/>
              <a:t> of the features or angles computed, and the criteria used to prioritize those features. Add to this questions of errors and mistakes, data quality, and the identity of the algorithms that produced the text and there are many ethical considerations to be aware of</a:t>
            </a:r>
          </a:p>
        </p:txBody>
      </p:sp>
      <p:sp>
        <p:nvSpPr>
          <p:cNvPr id="4" name="Slide Number Placeholder 3"/>
          <p:cNvSpPr>
            <a:spLocks noGrp="1"/>
          </p:cNvSpPr>
          <p:nvPr>
            <p:ph type="sldNum" sz="quarter" idx="10"/>
          </p:nvPr>
        </p:nvSpPr>
        <p:spPr/>
        <p:txBody>
          <a:bodyPr/>
          <a:lstStyle/>
          <a:p>
            <a:fld id="{7A955059-F18B-4A46-8E2C-80467ADA89E0}"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Algorithms are increasingly used throughout the newsroom to accomplish various tasks. Some of these we might personify as “bots” and others we may just consider as computationally enhanced tools.</a:t>
            </a:r>
            <a:endParaRPr lang="en-US" dirty="0" smtClean="0"/>
          </a:p>
          <a:p>
            <a:endParaRPr lang="en-US" baseline="0" dirty="0" smtClean="0"/>
          </a:p>
          <a:p>
            <a:r>
              <a:rPr lang="en-US" baseline="0" dirty="0" smtClean="0"/>
              <a:t>Editorial support tools are about enhancing the role of journalists by using computing to speed up or augment their work. </a:t>
            </a:r>
          </a:p>
          <a:p>
            <a:endParaRPr lang="en-US" baseline="0" dirty="0" smtClean="0"/>
          </a:p>
          <a:p>
            <a:r>
              <a:rPr lang="en-US" baseline="0" dirty="0" smtClean="0"/>
              <a:t>This includes tasks across the news production pipeline from information gathering, to story production, and dissemination. The driving factor here is about SCALE and ability to create or cope with more information faster or with fewer people. </a:t>
            </a:r>
            <a:endParaRPr lang="en-US" dirty="0" smtClean="0"/>
          </a:p>
        </p:txBody>
      </p:sp>
      <p:sp>
        <p:nvSpPr>
          <p:cNvPr id="4" name="Slide Number Placeholder 3"/>
          <p:cNvSpPr>
            <a:spLocks noGrp="1"/>
          </p:cNvSpPr>
          <p:nvPr>
            <p:ph type="sldNum" sz="quarter" idx="10"/>
          </p:nvPr>
        </p:nvSpPr>
        <p:spPr/>
        <p:txBody>
          <a:bodyPr/>
          <a:lstStyle/>
          <a:p>
            <a:fld id="{F9A72892-E56D-A547-B502-96178A1BC013}" type="slidenum">
              <a:rPr lang="en-US" smtClean="0"/>
              <a:pPr/>
              <a:t>10</a:t>
            </a:fld>
            <a:endParaRPr lang="en-US"/>
          </a:p>
        </p:txBody>
      </p:sp>
    </p:spTree>
    <p:extLst>
      <p:ext uri="{BB962C8B-B14F-4D97-AF65-F5344CB8AC3E}">
        <p14:creationId xmlns:p14="http://schemas.microsoft.com/office/powerpoint/2010/main" val="353836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a:t>
            </a:r>
            <a:r>
              <a:rPr lang="en-US" dirty="0" smtClean="0"/>
              <a:t>re </a:t>
            </a:r>
            <a:r>
              <a:rPr lang="en-US" dirty="0" smtClean="0"/>
              <a:t>efforts underway to consider how to responsibly use algorithms. </a:t>
            </a:r>
            <a:r>
              <a:rPr lang="en-US" dirty="0" smtClean="0"/>
              <a:t>This</a:t>
            </a:r>
            <a:r>
              <a:rPr lang="en-US" baseline="0" dirty="0" smtClean="0"/>
              <a:t> is still underway…</a:t>
            </a:r>
            <a:endParaRPr lang="en-US" dirty="0" smtClean="0"/>
          </a:p>
        </p:txBody>
      </p:sp>
      <p:sp>
        <p:nvSpPr>
          <p:cNvPr id="4" name="Slide Number Placeholder 3"/>
          <p:cNvSpPr>
            <a:spLocks noGrp="1"/>
          </p:cNvSpPr>
          <p:nvPr>
            <p:ph type="sldNum" sz="quarter" idx="10"/>
          </p:nvPr>
        </p:nvSpPr>
        <p:spPr/>
        <p:txBody>
          <a:bodyPr/>
          <a:lstStyle/>
          <a:p>
            <a:fld id="{F9A72892-E56D-A547-B502-96178A1BC013}" type="slidenum">
              <a:rPr lang="en-US" smtClean="0"/>
              <a:pPr/>
              <a:t>11</a:t>
            </a:fld>
            <a:endParaRPr lang="en-US"/>
          </a:p>
        </p:txBody>
      </p:sp>
    </p:spTree>
    <p:extLst>
      <p:ext uri="{BB962C8B-B14F-4D97-AF65-F5344CB8AC3E}">
        <p14:creationId xmlns:p14="http://schemas.microsoft.com/office/powerpoint/2010/main" val="244990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2B617BB-BDCF-E049-914F-58FDBB7AD14D}" type="datetimeFigureOut">
              <a:rPr lang="en-US" smtClean="0"/>
              <a:pPr/>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617BB-BDCF-E049-914F-58FDBB7AD14D}" type="datetimeFigureOut">
              <a:rPr lang="en-US" smtClean="0"/>
              <a:pPr/>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617BB-BDCF-E049-914F-58FDBB7AD14D}" type="datetimeFigureOut">
              <a:rPr lang="en-US" smtClean="0"/>
              <a:pPr/>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617BB-BDCF-E049-914F-58FDBB7AD14D}" type="datetimeFigureOut">
              <a:rPr lang="en-US" smtClean="0"/>
              <a:pPr/>
              <a:t>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617BB-BDCF-E049-914F-58FDBB7AD14D}" type="datetimeFigureOut">
              <a:rPr lang="en-US" smtClean="0"/>
              <a:pPr/>
              <a:t>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617BB-BDCF-E049-914F-58FDBB7AD14D}" type="datetimeFigureOut">
              <a:rPr lang="en-US" smtClean="0"/>
              <a:pPr/>
              <a:t>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6838"/>
            <a:ext cx="8229600" cy="741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7600"/>
            <a:ext cx="8229600" cy="4749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617BB-BDCF-E049-914F-58FDBB7AD14D}" type="datetimeFigureOut">
              <a:rPr lang="en-US" smtClean="0"/>
              <a:pPr/>
              <a:t>2/22/16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55350-2D2D-8B49-B78B-AB318FDB11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xStyles>
    <p:titleStyle>
      <a:lvl1pPr algn="ctr" defTabSz="457200" rtl="0" eaLnBrk="1" latinLnBrk="0" hangingPunct="1">
        <a:spcBef>
          <a:spcPct val="0"/>
        </a:spcBef>
        <a:buNone/>
        <a:defRPr sz="4000" b="1" i="0" kern="1200" baseline="0">
          <a:solidFill>
            <a:schemeClr val="bg1">
              <a:lumMod val="75000"/>
            </a:schemeClr>
          </a:solidFill>
          <a:latin typeface="Gill Sans MT"/>
          <a:ea typeface="+mj-ea"/>
          <a:cs typeface="Abadi MT Condensed Extra Bold"/>
        </a:defRPr>
      </a:lvl1pPr>
    </p:titleStyle>
    <p:bodyStyle>
      <a:lvl1pPr marL="0" indent="0" algn="l" defTabSz="457200" rtl="0" eaLnBrk="1" latinLnBrk="0" hangingPunct="1">
        <a:spcBef>
          <a:spcPts val="0"/>
        </a:spcBef>
        <a:buFontTx/>
        <a:buNone/>
        <a:defRPr sz="3200" b="1" kern="1200">
          <a:solidFill>
            <a:schemeClr val="tx1"/>
          </a:solidFill>
          <a:latin typeface="Gill Sans"/>
          <a:ea typeface="+mn-ea"/>
          <a:cs typeface="Abadi MT Condensed Light"/>
        </a:defRPr>
      </a:lvl1pPr>
      <a:lvl2pPr marL="0" indent="0" algn="l" defTabSz="457200" rtl="0" eaLnBrk="1" latinLnBrk="0" hangingPunct="1">
        <a:spcBef>
          <a:spcPts val="0"/>
        </a:spcBef>
        <a:buFont typeface="Arial"/>
        <a:buNone/>
        <a:defRPr sz="2600" kern="1200">
          <a:solidFill>
            <a:schemeClr val="tx1">
              <a:lumMod val="65000"/>
              <a:lumOff val="35000"/>
            </a:schemeClr>
          </a:solidFill>
          <a:latin typeface="Gill Sans"/>
          <a:ea typeface="+mn-ea"/>
          <a:cs typeface="Abadi MT Condensed Light"/>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hyperlink" Target="http://fivethirtyeight.com/datalab/introducing-censusamericans-a-twitter-bot-for-america/" TargetMode="External"/><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nyt4thdownbot.com/" TargetMode="External"/><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utomatedinsights.com/" TargetMode="Externa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protestbot" TargetMode="External"/><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ompjour.org/files/code/bots/sample-memo/" TargetMode="External"/><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projects.propublica.org/schools/schools/240051000510"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397000"/>
            <a:ext cx="8839201" cy="3327401"/>
          </a:xfrm>
          <a:prstGeom prst="rect">
            <a:avLst/>
          </a:prstGeom>
        </p:spPr>
        <p:txBody>
          <a:bodyPr vert="horz" lIns="91440" tIns="45720" rIns="91440" bIns="45720" rtlCol="0" anchor="ctr">
            <a:noAutofit/>
          </a:bodyPr>
          <a:lstStyle/>
          <a:p>
            <a:pPr lvl="0" algn="ctr">
              <a:spcBef>
                <a:spcPct val="0"/>
              </a:spcBef>
              <a:defRPr/>
            </a:pPr>
            <a:r>
              <a:rPr lang="en-US" sz="4800" dirty="0" smtClean="0">
                <a:latin typeface="Abadi MT Condensed Extra Bold"/>
                <a:ea typeface="+mj-ea"/>
                <a:cs typeface="Abadi MT Condensed Extra Bold"/>
              </a:rPr>
              <a:t>Automated News Production</a:t>
            </a:r>
            <a:endParaRPr kumimoji="0" lang="en-US" sz="4800" b="0" i="0" u="none" strike="noStrike" kern="1200" cap="none" spc="0" normalizeH="0" noProof="0" dirty="0" smtClean="0">
              <a:ln>
                <a:noFill/>
              </a:ln>
              <a:effectLst/>
              <a:uLnTx/>
              <a:uFillTx/>
              <a:latin typeface="Abadi MT Condensed Extra Bold"/>
              <a:ea typeface="+mj-ea"/>
              <a:cs typeface="Abadi MT Condensed Extra Bold"/>
            </a:endParaRPr>
          </a:p>
        </p:txBody>
      </p:sp>
      <p:sp>
        <p:nvSpPr>
          <p:cNvPr id="7" name="Title 1"/>
          <p:cNvSpPr txBox="1">
            <a:spLocks/>
          </p:cNvSpPr>
          <p:nvPr/>
        </p:nvSpPr>
        <p:spPr>
          <a:xfrm>
            <a:off x="622301" y="1092200"/>
            <a:ext cx="5626100" cy="1104899"/>
          </a:xfrm>
          <a:prstGeom prst="rect">
            <a:avLst/>
          </a:prstGeom>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endParaRPr kumimoji="0" lang="en-US" sz="6000" b="0" i="0" u="none" strike="noStrike" kern="1200" cap="none" spc="0" normalizeH="0" baseline="0" noProof="0" dirty="0" smtClean="0">
              <a:ln>
                <a:noFill/>
              </a:ln>
              <a:effectLst/>
              <a:uLnTx/>
              <a:uFillTx/>
              <a:latin typeface="Abadi MT Condensed Extra Bold"/>
              <a:ea typeface="+mj-ea"/>
              <a:cs typeface="Abadi MT Condensed Extra Bold"/>
            </a:endParaRPr>
          </a:p>
        </p:txBody>
      </p:sp>
      <p:sp>
        <p:nvSpPr>
          <p:cNvPr id="6" name="Title 1"/>
          <p:cNvSpPr txBox="1">
            <a:spLocks/>
          </p:cNvSpPr>
          <p:nvPr/>
        </p:nvSpPr>
        <p:spPr>
          <a:xfrm>
            <a:off x="-5145" y="5257800"/>
            <a:ext cx="9144000" cy="1653321"/>
          </a:xfrm>
          <a:prstGeom prst="rect">
            <a:avLst/>
          </a:prstGeom>
        </p:spPr>
        <p:txBody>
          <a:bodyPr vert="horz" lIns="0" tIns="45720" rIns="0" bIns="45720" rtlCol="0" anchor="ctr">
            <a:normAutofit/>
          </a:bodyPr>
          <a:lstStyle>
            <a:lvl1pPr algn="l" defTabSz="457200" rtl="0" eaLnBrk="1" latinLnBrk="0" hangingPunct="1">
              <a:spcBef>
                <a:spcPct val="0"/>
              </a:spcBef>
              <a:buNone/>
              <a:defRPr sz="4400" kern="1200">
                <a:solidFill>
                  <a:srgbClr val="80C2D5"/>
                </a:solidFill>
                <a:latin typeface="Abadi MT Condensed Extra Bold"/>
                <a:ea typeface="+mj-ea"/>
                <a:cs typeface="Abadi MT Condensed Extra Bold"/>
              </a:defRPr>
            </a:lvl1pPr>
          </a:lstStyle>
          <a:p>
            <a:pPr marL="0" lvl="1" algn="ctr" defTabSz="457200" rtl="0">
              <a:spcBef>
                <a:spcPct val="0"/>
              </a:spcBef>
            </a:pPr>
            <a:r>
              <a:rPr lang="en-US" sz="2222" dirty="0" smtClean="0">
                <a:solidFill>
                  <a:schemeClr val="tx1">
                    <a:lumMod val="50000"/>
                    <a:lumOff val="50000"/>
                  </a:schemeClr>
                </a:solidFill>
                <a:latin typeface="Abadi MT Condensed Extra Bold"/>
                <a:cs typeface="Abadi MT Condensed Extra Bold"/>
              </a:rPr>
              <a:t>JOUR479V/779V – Computational Journalism</a:t>
            </a:r>
          </a:p>
          <a:p>
            <a:pPr marL="0" lvl="1" algn="ctr" defTabSz="457200" rtl="0">
              <a:spcBef>
                <a:spcPct val="0"/>
              </a:spcBef>
            </a:pPr>
            <a:r>
              <a:rPr lang="en-US" sz="2222" dirty="0" smtClean="0">
                <a:solidFill>
                  <a:schemeClr val="tx1">
                    <a:lumMod val="50000"/>
                    <a:lumOff val="50000"/>
                  </a:schemeClr>
                </a:solidFill>
                <a:latin typeface="Abadi MT Condensed Extra Bold"/>
                <a:cs typeface="Abadi MT Condensed Extra Bold"/>
              </a:rPr>
              <a:t>University of Maryland, College Park</a:t>
            </a:r>
          </a:p>
          <a:p>
            <a:pPr marL="0" lvl="1" algn="ctr">
              <a:spcBef>
                <a:spcPct val="0"/>
              </a:spcBef>
            </a:pPr>
            <a:r>
              <a:rPr lang="en-US" sz="2222" dirty="0" smtClean="0">
                <a:solidFill>
                  <a:schemeClr val="tx1">
                    <a:lumMod val="50000"/>
                    <a:lumOff val="50000"/>
                  </a:schemeClr>
                </a:solidFill>
                <a:latin typeface="Abadi MT Condensed Extra Bold"/>
                <a:cs typeface="Abadi MT Condensed Extra Bold"/>
              </a:rPr>
              <a:t>Nick </a:t>
            </a:r>
            <a:r>
              <a:rPr lang="en-US" sz="2222" dirty="0" err="1" smtClean="0">
                <a:solidFill>
                  <a:schemeClr val="tx1">
                    <a:lumMod val="50000"/>
                    <a:lumOff val="50000"/>
                  </a:schemeClr>
                </a:solidFill>
                <a:latin typeface="Abadi MT Condensed Extra Bold"/>
                <a:cs typeface="Abadi MT Condensed Extra Bold"/>
              </a:rPr>
              <a:t>Diakopoulos</a:t>
            </a:r>
            <a:r>
              <a:rPr lang="en-US" sz="2222" dirty="0" smtClean="0">
                <a:solidFill>
                  <a:schemeClr val="tx1">
                    <a:lumMod val="50000"/>
                    <a:lumOff val="50000"/>
                  </a:schemeClr>
                </a:solidFill>
                <a:latin typeface="Abadi MT Condensed Extra Bold"/>
                <a:cs typeface="Abadi MT Condensed Extra Bold"/>
              </a:rPr>
              <a:t>, Ph.D.</a:t>
            </a:r>
            <a:endParaRPr lang="en-US" sz="2222" dirty="0">
              <a:solidFill>
                <a:schemeClr val="tx1">
                  <a:lumMod val="50000"/>
                  <a:lumOff val="50000"/>
                </a:schemeClr>
              </a:solidFill>
              <a:latin typeface="Abadi MT Condensed Extra Bold"/>
              <a:cs typeface="Abadi MT Condensed Extra Bold"/>
            </a:endParaRPr>
          </a:p>
          <a:p>
            <a:pPr marL="0" lvl="1" algn="ctr" defTabSz="457200" rtl="0">
              <a:spcBef>
                <a:spcPct val="0"/>
              </a:spcBef>
            </a:pPr>
            <a:endParaRPr lang="en-US" sz="2222" dirty="0" smtClean="0">
              <a:solidFill>
                <a:schemeClr val="tx1">
                  <a:lumMod val="50000"/>
                  <a:lumOff val="50000"/>
                </a:schemeClr>
              </a:solidFill>
              <a:latin typeface="Abadi MT Condensed Extra Bold"/>
              <a:cs typeface="Abadi MT Condensed Extra Bold"/>
            </a:endParaRPr>
          </a:p>
        </p:txBody>
      </p:sp>
    </p:spTree>
    <p:extLst>
      <p:ext uri="{BB962C8B-B14F-4D97-AF65-F5344CB8AC3E}">
        <p14:creationId xmlns:p14="http://schemas.microsoft.com/office/powerpoint/2010/main" val="243477844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41362"/>
          </a:xfrm>
        </p:spPr>
        <p:txBody>
          <a:bodyPr>
            <a:noAutofit/>
          </a:bodyPr>
          <a:lstStyle/>
          <a:p>
            <a:pPr algn="ctr"/>
            <a:r>
              <a:rPr lang="en-US" b="1" dirty="0" smtClean="0">
                <a:solidFill>
                  <a:srgbClr val="BFBFBF"/>
                </a:solidFill>
                <a:latin typeface="Gill Sans MT"/>
                <a:cs typeface="Gill Sans MT"/>
              </a:rPr>
              <a:t>Editorial Support Algorithms</a:t>
            </a:r>
            <a:endParaRPr lang="en-US" b="1" dirty="0">
              <a:solidFill>
                <a:srgbClr val="BFBFBF"/>
              </a:solidFill>
              <a:latin typeface="Gill Sans MT"/>
              <a:cs typeface="Gill Sans MT"/>
            </a:endParaRPr>
          </a:p>
        </p:txBody>
      </p:sp>
      <p:pic>
        <p:nvPicPr>
          <p:cNvPr id="3" name="Picture 2"/>
          <p:cNvPicPr>
            <a:picLocks noChangeAspect="1"/>
          </p:cNvPicPr>
          <p:nvPr/>
        </p:nvPicPr>
        <p:blipFill>
          <a:blip r:embed="rId3"/>
          <a:stretch>
            <a:fillRect/>
          </a:stretch>
        </p:blipFill>
        <p:spPr>
          <a:xfrm>
            <a:off x="27152" y="1642686"/>
            <a:ext cx="9067800" cy="2819400"/>
          </a:xfrm>
          <a:prstGeom prst="rect">
            <a:avLst/>
          </a:prstGeom>
        </p:spPr>
      </p:pic>
      <p:sp>
        <p:nvSpPr>
          <p:cNvPr id="4" name="Rectangle 3"/>
          <p:cNvSpPr/>
          <p:nvPr/>
        </p:nvSpPr>
        <p:spPr>
          <a:xfrm>
            <a:off x="533400" y="3974207"/>
            <a:ext cx="1364476" cy="1200328"/>
          </a:xfrm>
          <a:prstGeom prst="rect">
            <a:avLst/>
          </a:prstGeom>
        </p:spPr>
        <p:txBody>
          <a:bodyPr wrap="none">
            <a:spAutoFit/>
          </a:bodyPr>
          <a:lstStyle/>
          <a:p>
            <a:r>
              <a:rPr lang="en-US" sz="2400" dirty="0">
                <a:latin typeface="Gill Sans"/>
                <a:cs typeface="Gill Sans"/>
              </a:rPr>
              <a:t>gathering, </a:t>
            </a:r>
            <a:endParaRPr lang="en-US" sz="2400" dirty="0" smtClean="0">
              <a:latin typeface="Gill Sans"/>
              <a:cs typeface="Gill Sans"/>
            </a:endParaRPr>
          </a:p>
          <a:p>
            <a:r>
              <a:rPr lang="en-US" sz="2400" dirty="0" smtClean="0">
                <a:latin typeface="Gill Sans"/>
                <a:cs typeface="Gill Sans"/>
              </a:rPr>
              <a:t>curating</a:t>
            </a:r>
            <a:r>
              <a:rPr lang="en-US" sz="2400" dirty="0">
                <a:latin typeface="Gill Sans"/>
                <a:cs typeface="Gill Sans"/>
              </a:rPr>
              <a:t>, </a:t>
            </a:r>
            <a:endParaRPr lang="en-US" sz="2400" dirty="0" smtClean="0">
              <a:latin typeface="Gill Sans"/>
              <a:cs typeface="Gill Sans"/>
            </a:endParaRPr>
          </a:p>
          <a:p>
            <a:r>
              <a:rPr lang="en-US" sz="2400" dirty="0" smtClean="0">
                <a:latin typeface="Gill Sans"/>
                <a:cs typeface="Gill Sans"/>
              </a:rPr>
              <a:t>vetting</a:t>
            </a:r>
            <a:endParaRPr lang="en-US" sz="2400" dirty="0"/>
          </a:p>
        </p:txBody>
      </p:sp>
      <p:sp>
        <p:nvSpPr>
          <p:cNvPr id="9" name="Rectangle 8"/>
          <p:cNvSpPr/>
          <p:nvPr/>
        </p:nvSpPr>
        <p:spPr>
          <a:xfrm>
            <a:off x="2438400" y="3975594"/>
            <a:ext cx="1744137" cy="830997"/>
          </a:xfrm>
          <a:prstGeom prst="rect">
            <a:avLst/>
          </a:prstGeom>
        </p:spPr>
        <p:txBody>
          <a:bodyPr wrap="none">
            <a:spAutoFit/>
          </a:bodyPr>
          <a:lstStyle/>
          <a:p>
            <a:r>
              <a:rPr lang="en-US" sz="2400" dirty="0">
                <a:latin typeface="Gill Sans"/>
                <a:cs typeface="Gill Sans"/>
              </a:rPr>
              <a:t>d</a:t>
            </a:r>
            <a:r>
              <a:rPr lang="en-US" sz="2400" dirty="0" smtClean="0">
                <a:latin typeface="Gill Sans"/>
                <a:cs typeface="Gill Sans"/>
              </a:rPr>
              <a:t>ata mining</a:t>
            </a:r>
          </a:p>
          <a:p>
            <a:r>
              <a:rPr lang="en-US" sz="2400" dirty="0">
                <a:latin typeface="Gill Sans"/>
                <a:cs typeface="Gill Sans"/>
              </a:rPr>
              <a:t>s</a:t>
            </a:r>
            <a:r>
              <a:rPr lang="en-US" sz="2400" dirty="0" smtClean="0">
                <a:latin typeface="Gill Sans"/>
                <a:cs typeface="Gill Sans"/>
              </a:rPr>
              <a:t>tory finding</a:t>
            </a:r>
            <a:endParaRPr lang="en-US" sz="2400" dirty="0"/>
          </a:p>
        </p:txBody>
      </p:sp>
      <p:sp>
        <p:nvSpPr>
          <p:cNvPr id="10" name="Rectangle 9"/>
          <p:cNvSpPr/>
          <p:nvPr/>
        </p:nvSpPr>
        <p:spPr>
          <a:xfrm>
            <a:off x="4334937" y="3981272"/>
            <a:ext cx="1719792" cy="1200328"/>
          </a:xfrm>
          <a:prstGeom prst="rect">
            <a:avLst/>
          </a:prstGeom>
        </p:spPr>
        <p:txBody>
          <a:bodyPr wrap="none">
            <a:spAutoFit/>
          </a:bodyPr>
          <a:lstStyle/>
          <a:p>
            <a:r>
              <a:rPr lang="en-US" sz="2400" dirty="0">
                <a:latin typeface="Gill Sans"/>
                <a:cs typeface="Gill Sans"/>
              </a:rPr>
              <a:t>s</a:t>
            </a:r>
            <a:r>
              <a:rPr lang="en-US" sz="2400" dirty="0" smtClean="0">
                <a:latin typeface="Gill Sans"/>
                <a:cs typeface="Gill Sans"/>
              </a:rPr>
              <a:t>torytelling</a:t>
            </a:r>
          </a:p>
          <a:p>
            <a:r>
              <a:rPr lang="en-US" sz="2400" dirty="0">
                <a:latin typeface="Gill Sans"/>
                <a:cs typeface="Gill Sans"/>
              </a:rPr>
              <a:t>w</a:t>
            </a:r>
            <a:r>
              <a:rPr lang="en-US" sz="2400" dirty="0" smtClean="0">
                <a:latin typeface="Gill Sans"/>
                <a:cs typeface="Gill Sans"/>
              </a:rPr>
              <a:t>riting</a:t>
            </a:r>
          </a:p>
          <a:p>
            <a:r>
              <a:rPr lang="en-US" sz="2400" dirty="0" smtClean="0">
                <a:latin typeface="Gill Sans"/>
                <a:cs typeface="Gill Sans"/>
              </a:rPr>
              <a:t>visualization</a:t>
            </a:r>
            <a:endParaRPr lang="en-US" sz="2400" dirty="0"/>
          </a:p>
        </p:txBody>
      </p:sp>
      <p:sp>
        <p:nvSpPr>
          <p:cNvPr id="11" name="Rectangle 10"/>
          <p:cNvSpPr/>
          <p:nvPr/>
        </p:nvSpPr>
        <p:spPr>
          <a:xfrm>
            <a:off x="6324600" y="3973308"/>
            <a:ext cx="1736473" cy="830997"/>
          </a:xfrm>
          <a:prstGeom prst="rect">
            <a:avLst/>
          </a:prstGeom>
        </p:spPr>
        <p:txBody>
          <a:bodyPr wrap="none">
            <a:spAutoFit/>
          </a:bodyPr>
          <a:lstStyle/>
          <a:p>
            <a:r>
              <a:rPr lang="en-US" sz="2400" dirty="0">
                <a:latin typeface="Gill Sans"/>
                <a:cs typeface="Gill Sans"/>
              </a:rPr>
              <a:t>c</a:t>
            </a:r>
            <a:r>
              <a:rPr lang="en-US" sz="2400" dirty="0" smtClean="0">
                <a:latin typeface="Gill Sans"/>
                <a:cs typeface="Gill Sans"/>
              </a:rPr>
              <a:t>ontent </a:t>
            </a:r>
          </a:p>
          <a:p>
            <a:r>
              <a:rPr lang="en-US" sz="2400" dirty="0" smtClean="0">
                <a:latin typeface="Gill Sans"/>
                <a:cs typeface="Gill Sans"/>
              </a:rPr>
              <a:t>optimization</a:t>
            </a:r>
            <a:endParaRPr lang="en-US" sz="2400" dirty="0"/>
          </a:p>
        </p:txBody>
      </p:sp>
    </p:spTree>
    <p:extLst>
      <p:ext uri="{BB962C8B-B14F-4D97-AF65-F5344CB8AC3E}">
        <p14:creationId xmlns:p14="http://schemas.microsoft.com/office/powerpoint/2010/main" val="26846106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Bot Ethics</a:t>
            </a:r>
            <a:endParaRPr lang="en-US" dirty="0"/>
          </a:p>
        </p:txBody>
      </p:sp>
      <p:sp>
        <p:nvSpPr>
          <p:cNvPr id="3" name="Content Placeholder 2"/>
          <p:cNvSpPr>
            <a:spLocks noGrp="1"/>
          </p:cNvSpPr>
          <p:nvPr>
            <p:ph idx="1"/>
          </p:nvPr>
        </p:nvSpPr>
        <p:spPr>
          <a:xfrm>
            <a:off x="457200" y="1117600"/>
            <a:ext cx="8229600" cy="5054600"/>
          </a:xfrm>
        </p:spPr>
        <p:txBody>
          <a:bodyPr>
            <a:normAutofit lnSpcReduction="10000"/>
          </a:bodyPr>
          <a:lstStyle/>
          <a:p>
            <a:pPr lvl="1"/>
            <a:r>
              <a:rPr lang="en-US" sz="2800" dirty="0" smtClean="0">
                <a:solidFill>
                  <a:schemeClr val="tx1"/>
                </a:solidFill>
              </a:rPr>
              <a:t>How accurate is the data? Do you have the rights?</a:t>
            </a:r>
          </a:p>
          <a:p>
            <a:pPr lvl="1"/>
            <a:endParaRPr lang="en-US" sz="2800" dirty="0">
              <a:solidFill>
                <a:schemeClr val="tx1"/>
              </a:solidFill>
            </a:endParaRPr>
          </a:p>
          <a:p>
            <a:pPr lvl="1"/>
            <a:r>
              <a:rPr lang="en-US" sz="2800" dirty="0" smtClean="0">
                <a:solidFill>
                  <a:schemeClr val="tx1"/>
                </a:solidFill>
              </a:rPr>
              <a:t>Is the automation repetitive? Does it match your style?</a:t>
            </a:r>
          </a:p>
          <a:p>
            <a:pPr lvl="1"/>
            <a:endParaRPr lang="en-US" sz="2800" dirty="0">
              <a:solidFill>
                <a:schemeClr val="tx1"/>
              </a:solidFill>
            </a:endParaRPr>
          </a:p>
          <a:p>
            <a:pPr lvl="1"/>
            <a:r>
              <a:rPr lang="en-US" sz="2800" dirty="0" smtClean="0">
                <a:solidFill>
                  <a:schemeClr val="tx1"/>
                </a:solidFill>
              </a:rPr>
              <a:t>Will you disclose that it’s even automatically produced?</a:t>
            </a:r>
          </a:p>
          <a:p>
            <a:pPr lvl="1"/>
            <a:endParaRPr lang="en-US" sz="2800" dirty="0">
              <a:solidFill>
                <a:schemeClr val="tx1"/>
              </a:solidFill>
            </a:endParaRPr>
          </a:p>
          <a:p>
            <a:pPr lvl="1"/>
            <a:r>
              <a:rPr lang="en-US" sz="2800" dirty="0" smtClean="0">
                <a:solidFill>
                  <a:schemeClr val="tx1"/>
                </a:solidFill>
              </a:rPr>
              <a:t>“The computer did it” isn’t much of an explanation</a:t>
            </a:r>
          </a:p>
          <a:p>
            <a:pPr lvl="1"/>
            <a:endParaRPr lang="en-US" sz="2800" dirty="0">
              <a:solidFill>
                <a:schemeClr val="tx1"/>
              </a:solidFill>
            </a:endParaRPr>
          </a:p>
          <a:p>
            <a:pPr lvl="1"/>
            <a:r>
              <a:rPr lang="en-US" sz="2800" dirty="0" smtClean="0">
                <a:solidFill>
                  <a:schemeClr val="tx1"/>
                </a:solidFill>
              </a:rPr>
              <a:t>How to communicate accuracy or bias of bot?</a:t>
            </a:r>
          </a:p>
          <a:p>
            <a:pPr lvl="1"/>
            <a:endParaRPr lang="en-US" sz="2800" dirty="0">
              <a:solidFill>
                <a:schemeClr val="tx1"/>
              </a:solidFill>
            </a:endParaRPr>
          </a:p>
          <a:p>
            <a:pPr lvl="1"/>
            <a:r>
              <a:rPr lang="en-US" sz="2800" dirty="0" smtClean="0">
                <a:solidFill>
                  <a:schemeClr val="tx1"/>
                </a:solidFill>
              </a:rPr>
              <a:t>What should journo-bots be allowed to do? Do we need bot editors?</a:t>
            </a:r>
          </a:p>
          <a:p>
            <a:pPr lvl="1"/>
            <a:endParaRPr lang="en-US" sz="2800" dirty="0">
              <a:solidFill>
                <a:schemeClr val="tx1"/>
              </a:solidFill>
            </a:endParaRPr>
          </a:p>
        </p:txBody>
      </p:sp>
      <p:sp>
        <p:nvSpPr>
          <p:cNvPr id="4" name="Rectangle 3"/>
          <p:cNvSpPr/>
          <p:nvPr/>
        </p:nvSpPr>
        <p:spPr>
          <a:xfrm>
            <a:off x="1066800" y="6504801"/>
            <a:ext cx="8000999" cy="276999"/>
          </a:xfrm>
          <a:prstGeom prst="rect">
            <a:avLst/>
          </a:prstGeom>
        </p:spPr>
        <p:txBody>
          <a:bodyPr wrap="square">
            <a:spAutoFit/>
          </a:bodyPr>
          <a:lstStyle/>
          <a:p>
            <a:pPr algn="r"/>
            <a:r>
              <a:rPr lang="en-US" sz="1200" dirty="0" smtClean="0">
                <a:latin typeface="Helvetica"/>
                <a:cs typeface="Helvetica"/>
              </a:rPr>
              <a:t>Tom Kent. https</a:t>
            </a:r>
            <a:r>
              <a:rPr lang="en-US" sz="1200" dirty="0">
                <a:latin typeface="Helvetica"/>
                <a:cs typeface="Helvetica"/>
              </a:rPr>
              <a:t>://</a:t>
            </a:r>
            <a:r>
              <a:rPr lang="en-US" sz="1200" dirty="0" err="1">
                <a:latin typeface="Helvetica"/>
                <a:cs typeface="Helvetica"/>
              </a:rPr>
              <a:t>medium.com</a:t>
            </a:r>
            <a:r>
              <a:rPr lang="en-US" sz="1200" dirty="0">
                <a:latin typeface="Helvetica"/>
                <a:cs typeface="Helvetica"/>
              </a:rPr>
              <a:t>/@</a:t>
            </a:r>
            <a:r>
              <a:rPr lang="en-US" sz="1200" dirty="0" err="1">
                <a:latin typeface="Helvetica"/>
                <a:cs typeface="Helvetica"/>
              </a:rPr>
              <a:t>tjrkent</a:t>
            </a:r>
            <a:r>
              <a:rPr lang="en-US" sz="1200" dirty="0">
                <a:latin typeface="Helvetica"/>
                <a:cs typeface="Helvetica"/>
              </a:rPr>
              <a:t>/an-ethical-checklist-for-robot-journalism-1f41dcbd7be2</a:t>
            </a:r>
          </a:p>
        </p:txBody>
      </p:sp>
    </p:spTree>
    <p:extLst>
      <p:ext uri="{BB962C8B-B14F-4D97-AF65-F5344CB8AC3E}">
        <p14:creationId xmlns:p14="http://schemas.microsoft.com/office/powerpoint/2010/main" val="24833755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741362"/>
          </a:xfrm>
        </p:spPr>
        <p:txBody>
          <a:bodyPr>
            <a:noAutofit/>
          </a:bodyPr>
          <a:lstStyle/>
          <a:p>
            <a:pPr algn="ctr"/>
            <a:r>
              <a:rPr lang="en-US" b="1" dirty="0" smtClean="0">
                <a:solidFill>
                  <a:srgbClr val="BFBFBF"/>
                </a:solidFill>
                <a:latin typeface="Gill Sans MT"/>
                <a:cs typeface="Gill Sans MT"/>
              </a:rPr>
              <a:t>News Bot Examples</a:t>
            </a:r>
            <a:endParaRPr lang="en-US" b="1" dirty="0">
              <a:solidFill>
                <a:srgbClr val="BFBFBF"/>
              </a:solidFill>
              <a:latin typeface="Gill Sans MT"/>
              <a:cs typeface="Gill Sans MT"/>
            </a:endParaRPr>
          </a:p>
        </p:txBody>
      </p:sp>
      <p:pic>
        <p:nvPicPr>
          <p:cNvPr id="5" name="Picture 4"/>
          <p:cNvPicPr>
            <a:picLocks noChangeAspect="1"/>
          </p:cNvPicPr>
          <p:nvPr/>
        </p:nvPicPr>
        <p:blipFill>
          <a:blip r:embed="rId3"/>
          <a:stretch>
            <a:fillRect/>
          </a:stretch>
        </p:blipFill>
        <p:spPr>
          <a:xfrm>
            <a:off x="789152" y="990600"/>
            <a:ext cx="7610908" cy="1447800"/>
          </a:xfrm>
          <a:prstGeom prst="rect">
            <a:avLst/>
          </a:prstGeom>
        </p:spPr>
      </p:pic>
      <p:pic>
        <p:nvPicPr>
          <p:cNvPr id="6" name="Picture 5"/>
          <p:cNvPicPr>
            <a:picLocks noChangeAspect="1"/>
          </p:cNvPicPr>
          <p:nvPr/>
        </p:nvPicPr>
        <p:blipFill>
          <a:blip r:embed="rId4"/>
          <a:stretch>
            <a:fillRect/>
          </a:stretch>
        </p:blipFill>
        <p:spPr>
          <a:xfrm>
            <a:off x="789152" y="2667000"/>
            <a:ext cx="8306491" cy="1600200"/>
          </a:xfrm>
          <a:prstGeom prst="rect">
            <a:avLst/>
          </a:prstGeom>
        </p:spPr>
      </p:pic>
      <p:pic>
        <p:nvPicPr>
          <p:cNvPr id="7" name="Picture 6"/>
          <p:cNvPicPr>
            <a:picLocks noChangeAspect="1"/>
          </p:cNvPicPr>
          <p:nvPr/>
        </p:nvPicPr>
        <p:blipFill>
          <a:blip r:embed="rId5"/>
          <a:stretch>
            <a:fillRect/>
          </a:stretch>
        </p:blipFill>
        <p:spPr>
          <a:xfrm>
            <a:off x="762000" y="4495800"/>
            <a:ext cx="7765082" cy="1676400"/>
          </a:xfrm>
          <a:prstGeom prst="rect">
            <a:avLst/>
          </a:prstGeom>
        </p:spPr>
      </p:pic>
    </p:spTree>
    <p:extLst>
      <p:ext uri="{BB962C8B-B14F-4D97-AF65-F5344CB8AC3E}">
        <p14:creationId xmlns:p14="http://schemas.microsoft.com/office/powerpoint/2010/main" val="165882527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Bots</a:t>
            </a:r>
            <a:endParaRPr lang="en-US" dirty="0"/>
          </a:p>
        </p:txBody>
      </p:sp>
      <p:pic>
        <p:nvPicPr>
          <p:cNvPr id="5" name="Picture 4"/>
          <p:cNvPicPr>
            <a:picLocks noChangeAspect="1"/>
          </p:cNvPicPr>
          <p:nvPr/>
        </p:nvPicPr>
        <p:blipFill>
          <a:blip r:embed="rId3"/>
          <a:stretch>
            <a:fillRect/>
          </a:stretch>
        </p:blipFill>
        <p:spPr>
          <a:xfrm>
            <a:off x="894848" y="3581400"/>
            <a:ext cx="7353300" cy="2959100"/>
          </a:xfrm>
          <a:prstGeom prst="rect">
            <a:avLst/>
          </a:prstGeom>
        </p:spPr>
      </p:pic>
      <p:pic>
        <p:nvPicPr>
          <p:cNvPr id="6" name="Picture 5">
            <a:hlinkClick r:id="rId4"/>
          </p:cNvPr>
          <p:cNvPicPr>
            <a:picLocks noChangeAspect="1"/>
          </p:cNvPicPr>
          <p:nvPr/>
        </p:nvPicPr>
        <p:blipFill>
          <a:blip r:embed="rId5"/>
          <a:stretch>
            <a:fillRect/>
          </a:stretch>
        </p:blipFill>
        <p:spPr>
          <a:xfrm>
            <a:off x="894848" y="863916"/>
            <a:ext cx="7642630" cy="2565083"/>
          </a:xfrm>
          <a:prstGeom prst="rect">
            <a:avLst/>
          </a:prstGeom>
        </p:spPr>
      </p:pic>
    </p:spTree>
    <p:extLst>
      <p:ext uri="{BB962C8B-B14F-4D97-AF65-F5344CB8AC3E}">
        <p14:creationId xmlns:p14="http://schemas.microsoft.com/office/powerpoint/2010/main" val="218095536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09800" y="609600"/>
            <a:ext cx="4368800" cy="4368800"/>
          </a:xfrm>
          <a:prstGeom prst="rect">
            <a:avLst/>
          </a:prstGeom>
        </p:spPr>
      </p:pic>
      <p:sp>
        <p:nvSpPr>
          <p:cNvPr id="6" name="Rectangle 5"/>
          <p:cNvSpPr/>
          <p:nvPr/>
        </p:nvSpPr>
        <p:spPr>
          <a:xfrm>
            <a:off x="0" y="5105400"/>
            <a:ext cx="9144000" cy="369332"/>
          </a:xfrm>
          <a:prstGeom prst="rect">
            <a:avLst/>
          </a:prstGeom>
        </p:spPr>
        <p:txBody>
          <a:bodyPr wrap="square">
            <a:spAutoFit/>
          </a:bodyPr>
          <a:lstStyle/>
          <a:p>
            <a:pPr algn="ctr"/>
            <a:r>
              <a:rPr lang="en-US" b="1" dirty="0" smtClean="0">
                <a:latin typeface="Gill Sans"/>
                <a:cs typeface="Gill Sans"/>
              </a:rPr>
              <a:t>New York Times 4</a:t>
            </a:r>
            <a:r>
              <a:rPr lang="en-US" b="1" baseline="30000" dirty="0" smtClean="0">
                <a:latin typeface="Gill Sans"/>
                <a:cs typeface="Gill Sans"/>
              </a:rPr>
              <a:t>th</a:t>
            </a:r>
            <a:r>
              <a:rPr lang="en-US" b="1" dirty="0" smtClean="0">
                <a:latin typeface="Gill Sans"/>
                <a:cs typeface="Gill Sans"/>
              </a:rPr>
              <a:t> Down Bot</a:t>
            </a:r>
            <a:endParaRPr lang="en-US" b="1" dirty="0"/>
          </a:p>
        </p:txBody>
      </p:sp>
    </p:spTree>
    <p:extLst>
      <p:ext uri="{BB962C8B-B14F-4D97-AF65-F5344CB8AC3E}">
        <p14:creationId xmlns:p14="http://schemas.microsoft.com/office/powerpoint/2010/main" val="364108933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p:cNvPr>
          <p:cNvPicPr>
            <a:picLocks noChangeAspect="1"/>
          </p:cNvPicPr>
          <p:nvPr/>
        </p:nvPicPr>
        <p:blipFill>
          <a:blip r:embed="rId4"/>
          <a:stretch>
            <a:fillRect/>
          </a:stretch>
        </p:blipFill>
        <p:spPr>
          <a:xfrm>
            <a:off x="38100" y="0"/>
            <a:ext cx="9051740" cy="6858000"/>
          </a:xfrm>
          <a:prstGeom prst="rect">
            <a:avLst/>
          </a:prstGeom>
        </p:spPr>
      </p:pic>
    </p:spTree>
    <p:extLst>
      <p:ext uri="{BB962C8B-B14F-4D97-AF65-F5344CB8AC3E}">
        <p14:creationId xmlns:p14="http://schemas.microsoft.com/office/powerpoint/2010/main" val="257713666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
            <a:ext cx="2392465" cy="1905000"/>
          </a:xfrm>
          <a:prstGeom prst="rect">
            <a:avLst/>
          </a:prstGeom>
        </p:spPr>
      </p:pic>
      <p:pic>
        <p:nvPicPr>
          <p:cNvPr id="5" name="Picture 4"/>
          <p:cNvPicPr>
            <a:picLocks noChangeAspect="1"/>
          </p:cNvPicPr>
          <p:nvPr/>
        </p:nvPicPr>
        <p:blipFill>
          <a:blip r:embed="rId4"/>
          <a:stretch>
            <a:fillRect/>
          </a:stretch>
        </p:blipFill>
        <p:spPr>
          <a:xfrm>
            <a:off x="2373284" y="476920"/>
            <a:ext cx="2971800" cy="818480"/>
          </a:xfrm>
          <a:prstGeom prst="rect">
            <a:avLst/>
          </a:prstGeom>
        </p:spPr>
      </p:pic>
      <p:pic>
        <p:nvPicPr>
          <p:cNvPr id="6" name="Picture 5"/>
          <p:cNvPicPr>
            <a:picLocks noChangeAspect="1"/>
          </p:cNvPicPr>
          <p:nvPr/>
        </p:nvPicPr>
        <p:blipFill>
          <a:blip r:embed="rId5"/>
          <a:stretch>
            <a:fillRect/>
          </a:stretch>
        </p:blipFill>
        <p:spPr>
          <a:xfrm>
            <a:off x="5410200" y="103882"/>
            <a:ext cx="3619500" cy="1549400"/>
          </a:xfrm>
          <a:prstGeom prst="rect">
            <a:avLst/>
          </a:prstGeom>
        </p:spPr>
      </p:pic>
      <p:pic>
        <p:nvPicPr>
          <p:cNvPr id="2" name="Picture 1"/>
          <p:cNvPicPr>
            <a:picLocks noChangeAspect="1"/>
          </p:cNvPicPr>
          <p:nvPr/>
        </p:nvPicPr>
        <p:blipFill>
          <a:blip r:embed="rId6"/>
          <a:stretch>
            <a:fillRect/>
          </a:stretch>
        </p:blipFill>
        <p:spPr>
          <a:xfrm>
            <a:off x="0" y="2101273"/>
            <a:ext cx="9144000" cy="4567358"/>
          </a:xfrm>
          <a:prstGeom prst="rect">
            <a:avLst/>
          </a:prstGeom>
        </p:spPr>
      </p:pic>
    </p:spTree>
    <p:extLst>
      <p:ext uri="{BB962C8B-B14F-4D97-AF65-F5344CB8AC3E}">
        <p14:creationId xmlns:p14="http://schemas.microsoft.com/office/powerpoint/2010/main" val="254496614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a:xfrm>
            <a:off x="457200" y="1117600"/>
            <a:ext cx="8229600" cy="5511800"/>
          </a:xfrm>
        </p:spPr>
        <p:txBody>
          <a:bodyPr/>
          <a:lstStyle/>
          <a:p>
            <a:r>
              <a:rPr lang="en-US" dirty="0" smtClean="0"/>
              <a:t>Guide to Automated Journalism</a:t>
            </a:r>
          </a:p>
          <a:p>
            <a:pPr lvl="1"/>
            <a:r>
              <a:rPr lang="en-US" dirty="0" smtClean="0"/>
              <a:t>What types of news writing do you think are more likely to be automated? Beyond sports and finance, what will come next?</a:t>
            </a:r>
          </a:p>
          <a:p>
            <a:pPr lvl="1"/>
            <a:endParaRPr lang="en-US" dirty="0"/>
          </a:p>
          <a:p>
            <a:pPr lvl="1"/>
            <a:r>
              <a:rPr lang="en-US" dirty="0" smtClean="0"/>
              <a:t>What are advantages and limitations of automated journalism? </a:t>
            </a:r>
          </a:p>
          <a:p>
            <a:pPr lvl="1"/>
            <a:endParaRPr lang="en-US" dirty="0"/>
          </a:p>
          <a:p>
            <a:pPr lvl="1"/>
            <a:r>
              <a:rPr lang="en-US" dirty="0" smtClean="0"/>
              <a:t>Why might automated news be perceived as more credible but less readable than human-written news?</a:t>
            </a:r>
          </a:p>
          <a:p>
            <a:pPr lvl="1"/>
            <a:endParaRPr lang="en-US" dirty="0">
              <a:solidFill>
                <a:srgbClr val="F79646"/>
              </a:solidFill>
            </a:endParaRPr>
          </a:p>
        </p:txBody>
      </p:sp>
    </p:spTree>
    <p:extLst>
      <p:ext uri="{BB962C8B-B14F-4D97-AF65-F5344CB8AC3E}">
        <p14:creationId xmlns:p14="http://schemas.microsoft.com/office/powerpoint/2010/main" val="150015654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a:xfrm>
            <a:off x="457200" y="1117600"/>
            <a:ext cx="8229600" cy="5511800"/>
          </a:xfrm>
        </p:spPr>
        <p:txBody>
          <a:bodyPr/>
          <a:lstStyle/>
          <a:p>
            <a:r>
              <a:rPr lang="en-US" dirty="0" smtClean="0"/>
              <a:t>The Robotic Reporter</a:t>
            </a:r>
          </a:p>
          <a:p>
            <a:pPr lvl="1"/>
            <a:r>
              <a:rPr lang="en-US" dirty="0" smtClean="0"/>
              <a:t>To what extent do you think automation will replace humans in journalism? Will jobs be lost?</a:t>
            </a:r>
            <a:endParaRPr lang="en-US" dirty="0" smtClean="0">
              <a:solidFill>
                <a:srgbClr val="F79646"/>
              </a:solidFill>
            </a:endParaRPr>
          </a:p>
          <a:p>
            <a:pPr lvl="1"/>
            <a:endParaRPr lang="en-US" dirty="0" smtClean="0"/>
          </a:p>
          <a:p>
            <a:pPr lvl="1"/>
            <a:r>
              <a:rPr lang="en-US" dirty="0" smtClean="0"/>
              <a:t>Should we but more authority / trust in automated journalists?</a:t>
            </a:r>
            <a:endParaRPr lang="en-US" dirty="0"/>
          </a:p>
          <a:p>
            <a:endParaRPr lang="en-US" dirty="0"/>
          </a:p>
        </p:txBody>
      </p:sp>
    </p:spTree>
    <p:extLst>
      <p:ext uri="{BB962C8B-B14F-4D97-AF65-F5344CB8AC3E}">
        <p14:creationId xmlns:p14="http://schemas.microsoft.com/office/powerpoint/2010/main" val="375628333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dirty="0" smtClean="0"/>
              <a:t>Automation in the Newsroom</a:t>
            </a:r>
          </a:p>
          <a:p>
            <a:pPr lvl="1"/>
            <a:r>
              <a:rPr lang="en-US" dirty="0"/>
              <a:t>What </a:t>
            </a:r>
            <a:r>
              <a:rPr lang="en-US" dirty="0" smtClean="0"/>
              <a:t>role do humans still play in automated writing algorithms?</a:t>
            </a:r>
          </a:p>
          <a:p>
            <a:pPr lvl="1"/>
            <a:endParaRPr lang="en-US" dirty="0" smtClean="0"/>
          </a:p>
          <a:p>
            <a:pPr lvl="1"/>
            <a:r>
              <a:rPr lang="en-US" dirty="0" smtClean="0"/>
              <a:t>How should newsrooms handle errors in automation?</a:t>
            </a:r>
            <a:endParaRPr lang="en-US" dirty="0"/>
          </a:p>
          <a:p>
            <a:endParaRPr lang="en-US" dirty="0"/>
          </a:p>
          <a:p>
            <a:r>
              <a:rPr lang="en-US" dirty="0" smtClean="0"/>
              <a:t>News York Times Slack Bot</a:t>
            </a:r>
          </a:p>
          <a:p>
            <a:pPr lvl="1"/>
            <a:r>
              <a:rPr lang="en-US" dirty="0" smtClean="0"/>
              <a:t>What are the pros / cons to interacting with a bot via chat?</a:t>
            </a:r>
            <a:endParaRPr lang="en-US" dirty="0"/>
          </a:p>
        </p:txBody>
      </p:sp>
    </p:spTree>
    <p:extLst>
      <p:ext uri="{BB962C8B-B14F-4D97-AF65-F5344CB8AC3E}">
        <p14:creationId xmlns:p14="http://schemas.microsoft.com/office/powerpoint/2010/main" val="174007592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a:hlinkClick r:id="rId2"/>
          </p:cNvPr>
          <p:cNvPicPr>
            <a:picLocks noChangeAspect="1"/>
          </p:cNvPicPr>
          <p:nvPr/>
        </p:nvPicPr>
        <p:blipFill>
          <a:blip r:embed="rId3"/>
          <a:stretch>
            <a:fillRect/>
          </a:stretch>
        </p:blipFill>
        <p:spPr>
          <a:xfrm>
            <a:off x="0" y="1168400"/>
            <a:ext cx="9144000" cy="4498882"/>
          </a:xfrm>
          <a:prstGeom prst="rect">
            <a:avLst/>
          </a:prstGeom>
        </p:spPr>
      </p:pic>
      <p:sp>
        <p:nvSpPr>
          <p:cNvPr id="5" name="Rectangle 4"/>
          <p:cNvSpPr/>
          <p:nvPr/>
        </p:nvSpPr>
        <p:spPr>
          <a:xfrm>
            <a:off x="6858000" y="5742801"/>
            <a:ext cx="2287806" cy="276999"/>
          </a:xfrm>
          <a:prstGeom prst="rect">
            <a:avLst/>
          </a:prstGeom>
        </p:spPr>
        <p:txBody>
          <a:bodyPr wrap="none">
            <a:spAutoFit/>
          </a:bodyPr>
          <a:lstStyle/>
          <a:p>
            <a:pPr algn="r"/>
            <a:r>
              <a:rPr lang="en-US" sz="1200" dirty="0">
                <a:latin typeface="Helvetica"/>
                <a:cs typeface="Helvetica"/>
              </a:rPr>
              <a:t>https://</a:t>
            </a:r>
            <a:r>
              <a:rPr lang="en-US" sz="1200" dirty="0" err="1">
                <a:latin typeface="Helvetica"/>
                <a:cs typeface="Helvetica"/>
              </a:rPr>
              <a:t>automatedinsights.com</a:t>
            </a:r>
            <a:r>
              <a:rPr lang="en-US" sz="1200" dirty="0">
                <a:latin typeface="Helvetica"/>
                <a:cs typeface="Helvetica"/>
              </a:rPr>
              <a:t>/</a:t>
            </a:r>
          </a:p>
        </p:txBody>
      </p:sp>
    </p:spTree>
    <p:extLst>
      <p:ext uri="{BB962C8B-B14F-4D97-AF65-F5344CB8AC3E}">
        <p14:creationId xmlns:p14="http://schemas.microsoft.com/office/powerpoint/2010/main" val="115876099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dirty="0" smtClean="0"/>
              <a:t>News Bots: Automating news and information dissemination on Twitter</a:t>
            </a:r>
          </a:p>
          <a:p>
            <a:pPr lvl="1"/>
            <a:r>
              <a:rPr lang="en-US" dirty="0" smtClean="0"/>
              <a:t>What are the dangers of deploying public interest news bots on proprietary / private platforms like Twitter?</a:t>
            </a:r>
          </a:p>
          <a:p>
            <a:pPr lvl="1"/>
            <a:endParaRPr lang="en-US" dirty="0"/>
          </a:p>
          <a:p>
            <a:pPr lvl="1"/>
            <a:r>
              <a:rPr lang="en-US" dirty="0" smtClean="0"/>
              <a:t>Do you think news bots have the capacity to hold institutions accountable? </a:t>
            </a:r>
            <a:endParaRPr lang="en-US" dirty="0"/>
          </a:p>
        </p:txBody>
      </p:sp>
    </p:spTree>
    <p:extLst>
      <p:ext uri="{BB962C8B-B14F-4D97-AF65-F5344CB8AC3E}">
        <p14:creationId xmlns:p14="http://schemas.microsoft.com/office/powerpoint/2010/main" val="4401801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68575"/>
            <a:ext cx="7772400" cy="1470025"/>
          </a:xfrm>
        </p:spPr>
        <p:txBody>
          <a:bodyPr/>
          <a:lstStyle/>
          <a:p>
            <a:r>
              <a:rPr lang="en-US" dirty="0" smtClean="0">
                <a:solidFill>
                  <a:schemeClr val="tx1"/>
                </a:solidFill>
              </a:rPr>
              <a:t>Break</a:t>
            </a:r>
            <a:endParaRPr lang="en-US" dirty="0">
              <a:solidFill>
                <a:schemeClr val="tx1"/>
              </a:solidFill>
            </a:endParaRPr>
          </a:p>
        </p:txBody>
      </p:sp>
    </p:spTree>
    <p:extLst>
      <p:ext uri="{BB962C8B-B14F-4D97-AF65-F5344CB8AC3E}">
        <p14:creationId xmlns:p14="http://schemas.microsoft.com/office/powerpoint/2010/main" val="143733214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Protest Bot</a:t>
            </a:r>
            <a:endParaRPr lang="en-US" dirty="0"/>
          </a:p>
        </p:txBody>
      </p:sp>
      <p:pic>
        <p:nvPicPr>
          <p:cNvPr id="4" name="Picture 3">
            <a:hlinkClick r:id="rId3"/>
          </p:cNvPr>
          <p:cNvPicPr>
            <a:picLocks noChangeAspect="1"/>
          </p:cNvPicPr>
          <p:nvPr/>
        </p:nvPicPr>
        <p:blipFill>
          <a:blip r:embed="rId4"/>
          <a:stretch>
            <a:fillRect/>
          </a:stretch>
        </p:blipFill>
        <p:spPr>
          <a:xfrm>
            <a:off x="865526" y="917200"/>
            <a:ext cx="7391400" cy="5419810"/>
          </a:xfrm>
          <a:prstGeom prst="rect">
            <a:avLst/>
          </a:prstGeom>
        </p:spPr>
      </p:pic>
      <p:sp>
        <p:nvSpPr>
          <p:cNvPr id="5" name="Rectangle 4"/>
          <p:cNvSpPr/>
          <p:nvPr/>
        </p:nvSpPr>
        <p:spPr>
          <a:xfrm>
            <a:off x="6119932" y="6339304"/>
            <a:ext cx="2125402" cy="276999"/>
          </a:xfrm>
          <a:prstGeom prst="rect">
            <a:avLst/>
          </a:prstGeom>
        </p:spPr>
        <p:txBody>
          <a:bodyPr wrap="none">
            <a:spAutoFit/>
          </a:bodyPr>
          <a:lstStyle/>
          <a:p>
            <a:pPr algn="r"/>
            <a:r>
              <a:rPr lang="en-US" sz="1200" dirty="0">
                <a:latin typeface="Helvetica"/>
                <a:cs typeface="Helvetica"/>
              </a:rPr>
              <a:t>https://</a:t>
            </a:r>
            <a:r>
              <a:rPr lang="en-US" sz="1200" dirty="0" err="1">
                <a:latin typeface="Helvetica"/>
                <a:cs typeface="Helvetica"/>
              </a:rPr>
              <a:t>twitter.com</a:t>
            </a:r>
            <a:r>
              <a:rPr lang="en-US" sz="1200" dirty="0">
                <a:latin typeface="Helvetica"/>
                <a:cs typeface="Helvetica"/>
              </a:rPr>
              <a:t>/</a:t>
            </a:r>
            <a:r>
              <a:rPr lang="en-US" sz="1200" dirty="0" err="1">
                <a:latin typeface="Helvetica"/>
                <a:cs typeface="Helvetica"/>
              </a:rPr>
              <a:t>protestbot</a:t>
            </a:r>
            <a:endParaRPr lang="en-US" sz="1200" dirty="0">
              <a:latin typeface="Helvetica"/>
              <a:cs typeface="Helvetica"/>
            </a:endParaRPr>
          </a:p>
        </p:txBody>
      </p:sp>
    </p:spTree>
    <p:extLst>
      <p:ext uri="{BB962C8B-B14F-4D97-AF65-F5344CB8AC3E}">
        <p14:creationId xmlns:p14="http://schemas.microsoft.com/office/powerpoint/2010/main" val="231880083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 Brainstorming</a:t>
            </a:r>
            <a:endParaRPr lang="en-US" dirty="0"/>
          </a:p>
        </p:txBody>
      </p:sp>
      <p:sp>
        <p:nvSpPr>
          <p:cNvPr id="3" name="Content Placeholder 2"/>
          <p:cNvSpPr>
            <a:spLocks noGrp="1"/>
          </p:cNvSpPr>
          <p:nvPr>
            <p:ph idx="1"/>
          </p:nvPr>
        </p:nvSpPr>
        <p:spPr>
          <a:xfrm>
            <a:off x="457200" y="1117600"/>
            <a:ext cx="8229600" cy="5359400"/>
          </a:xfrm>
        </p:spPr>
        <p:txBody>
          <a:bodyPr/>
          <a:lstStyle/>
          <a:p>
            <a:r>
              <a:rPr lang="en-US" dirty="0" smtClean="0"/>
              <a:t>Let’s get in groups of 3</a:t>
            </a:r>
          </a:p>
          <a:p>
            <a:endParaRPr lang="en-US" dirty="0"/>
          </a:p>
          <a:p>
            <a:r>
              <a:rPr lang="en-US" dirty="0" smtClean="0"/>
              <a:t>(15 </a:t>
            </a:r>
            <a:r>
              <a:rPr lang="en-US" dirty="0" err="1" smtClean="0"/>
              <a:t>mins</a:t>
            </a:r>
            <a:r>
              <a:rPr lang="en-US" dirty="0" smtClean="0"/>
              <a:t>)</a:t>
            </a:r>
          </a:p>
          <a:p>
            <a:r>
              <a:rPr lang="en-US" dirty="0" smtClean="0"/>
              <a:t>Each group come up with at least 5 ideas for bots with some news goal</a:t>
            </a:r>
          </a:p>
          <a:p>
            <a:endParaRPr lang="en-US" dirty="0"/>
          </a:p>
          <a:p>
            <a:r>
              <a:rPr lang="en-US" dirty="0" smtClean="0"/>
              <a:t>What inputs should it have? </a:t>
            </a:r>
          </a:p>
          <a:p>
            <a:r>
              <a:rPr lang="en-US" dirty="0" smtClean="0"/>
              <a:t>What are outputs? Will it interact?</a:t>
            </a:r>
          </a:p>
          <a:p>
            <a:r>
              <a:rPr lang="en-US" dirty="0"/>
              <a:t>What should it DO? (and why?)</a:t>
            </a:r>
          </a:p>
          <a:p>
            <a:endParaRPr lang="en-US" dirty="0" smtClean="0"/>
          </a:p>
          <a:p>
            <a:endParaRPr lang="en-US" dirty="0"/>
          </a:p>
        </p:txBody>
      </p:sp>
    </p:spTree>
    <p:extLst>
      <p:ext uri="{BB962C8B-B14F-4D97-AF65-F5344CB8AC3E}">
        <p14:creationId xmlns:p14="http://schemas.microsoft.com/office/powerpoint/2010/main" val="117313034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 Brainstorm - Dimensions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3038307"/>
              </p:ext>
            </p:extLst>
          </p:nvPr>
        </p:nvGraphicFramePr>
        <p:xfrm>
          <a:off x="609600" y="1219200"/>
          <a:ext cx="8077200" cy="5114925"/>
        </p:xfrm>
        <a:graphic>
          <a:graphicData uri="http://schemas.openxmlformats.org/drawingml/2006/table">
            <a:tbl>
              <a:tblPr firstRow="1" bandRow="1">
                <a:tableStyleId>{2D5ABB26-0587-4C30-8999-92F81FD0307C}</a:tableStyleId>
              </a:tblPr>
              <a:tblGrid>
                <a:gridCol w="2019300"/>
                <a:gridCol w="2019300"/>
                <a:gridCol w="2019300"/>
                <a:gridCol w="2019300"/>
              </a:tblGrid>
              <a:tr h="638175">
                <a:tc>
                  <a:txBody>
                    <a:bodyPr/>
                    <a:lstStyle/>
                    <a:p>
                      <a:pPr algn="ctr"/>
                      <a:r>
                        <a:rPr lang="en-US" b="1" dirty="0" smtClean="0">
                          <a:latin typeface="Gill Sans"/>
                          <a:cs typeface="Gill Sans"/>
                        </a:rPr>
                        <a:t>Inputs</a:t>
                      </a:r>
                      <a:endParaRPr lang="en-US" b="1" dirty="0">
                        <a:latin typeface="Gill Sans"/>
                        <a:cs typeface="Gill Sans"/>
                      </a:endParaRPr>
                    </a:p>
                  </a:txBody>
                  <a:tcPr anchor="ctr">
                    <a:lnB w="12700" cap="flat" cmpd="sng" algn="ctr">
                      <a:solidFill>
                        <a:scrgbClr r="0" g="0" b="0"/>
                      </a:solidFill>
                      <a:prstDash val="solid"/>
                      <a:round/>
                      <a:headEnd type="none" w="med" len="med"/>
                      <a:tailEnd type="none" w="med" len="med"/>
                    </a:lnB>
                  </a:tcPr>
                </a:tc>
                <a:tc>
                  <a:txBody>
                    <a:bodyPr/>
                    <a:lstStyle/>
                    <a:p>
                      <a:pPr algn="ctr"/>
                      <a:r>
                        <a:rPr lang="en-US" b="1" dirty="0" smtClean="0">
                          <a:latin typeface="Gill Sans"/>
                          <a:cs typeface="Gill Sans"/>
                        </a:rPr>
                        <a:t>Outputs</a:t>
                      </a:r>
                      <a:endParaRPr lang="en-US" b="1" dirty="0">
                        <a:latin typeface="Gill Sans"/>
                        <a:cs typeface="Gill Sans"/>
                      </a:endParaRPr>
                    </a:p>
                  </a:txBody>
                  <a:tcPr anchor="ctr">
                    <a:lnB w="12700" cap="flat" cmpd="sng" algn="ctr">
                      <a:solidFill>
                        <a:scrgbClr r="0" g="0" b="0"/>
                      </a:solidFill>
                      <a:prstDash val="solid"/>
                      <a:round/>
                      <a:headEnd type="none" w="med" len="med"/>
                      <a:tailEnd type="none" w="med" len="med"/>
                    </a:lnB>
                  </a:tcPr>
                </a:tc>
                <a:tc>
                  <a:txBody>
                    <a:bodyPr/>
                    <a:lstStyle/>
                    <a:p>
                      <a:pPr algn="ctr"/>
                      <a:r>
                        <a:rPr lang="en-US" b="1" dirty="0" smtClean="0">
                          <a:latin typeface="Gill Sans"/>
                          <a:cs typeface="Gill Sans"/>
                        </a:rPr>
                        <a:t>Algorithms</a:t>
                      </a:r>
                      <a:endParaRPr lang="en-US" b="1" dirty="0">
                        <a:latin typeface="Gill Sans"/>
                        <a:cs typeface="Gill Sans"/>
                      </a:endParaRPr>
                    </a:p>
                  </a:txBody>
                  <a:tcPr anchor="ctr">
                    <a:lnB w="12700" cap="flat" cmpd="sng" algn="ctr">
                      <a:solidFill>
                        <a:scrgbClr r="0" g="0" b="0"/>
                      </a:solidFill>
                      <a:prstDash val="solid"/>
                      <a:round/>
                      <a:headEnd type="none" w="med" len="med"/>
                      <a:tailEnd type="none" w="med" len="med"/>
                    </a:lnB>
                  </a:tcPr>
                </a:tc>
                <a:tc>
                  <a:txBody>
                    <a:bodyPr/>
                    <a:lstStyle/>
                    <a:p>
                      <a:pPr algn="ctr"/>
                      <a:r>
                        <a:rPr lang="en-US" b="1" dirty="0" smtClean="0">
                          <a:latin typeface="Gill Sans"/>
                          <a:cs typeface="Gill Sans"/>
                        </a:rPr>
                        <a:t>Intent / Function</a:t>
                      </a:r>
                      <a:endParaRPr lang="en-US" b="1" dirty="0">
                        <a:latin typeface="Gill Sans"/>
                        <a:cs typeface="Gill Sans"/>
                      </a:endParaRPr>
                    </a:p>
                  </a:txBody>
                  <a:tcPr anchor="ctr">
                    <a:lnB w="12700" cap="flat" cmpd="sng" algn="ctr">
                      <a:solidFill>
                        <a:scrgbClr r="0" g="0" b="0"/>
                      </a:solidFill>
                      <a:prstDash val="solid"/>
                      <a:round/>
                      <a:headEnd type="none" w="med" len="med"/>
                      <a:tailEnd type="none" w="med" len="med"/>
                    </a:lnB>
                  </a:tcPr>
                </a:tc>
              </a:tr>
              <a:tr h="638175">
                <a:tc>
                  <a:txBody>
                    <a:bodyPr/>
                    <a:lstStyle/>
                    <a:p>
                      <a:pPr algn="ctr"/>
                      <a:r>
                        <a:rPr lang="en-US" dirty="0" smtClean="0">
                          <a:latin typeface="Gill Sans"/>
                          <a:cs typeface="Gill Sans"/>
                        </a:rPr>
                        <a:t>Database / Archive</a:t>
                      </a:r>
                      <a:endParaRPr lang="en-US" dirty="0">
                        <a:latin typeface="Gill Sans"/>
                        <a:cs typeface="Gill Sans"/>
                      </a:endParaRPr>
                    </a:p>
                  </a:txBody>
                  <a:tcPr anchor="ctr">
                    <a:lnT w="12700" cap="flat" cmpd="sng" algn="ctr">
                      <a:solidFill>
                        <a:scrgbClr r="0" g="0" b="0"/>
                      </a:solidFill>
                      <a:prstDash val="solid"/>
                      <a:round/>
                      <a:headEnd type="none" w="med" len="med"/>
                      <a:tailEnd type="none" w="med" len="med"/>
                    </a:lnT>
                  </a:tcPr>
                </a:tc>
                <a:tc>
                  <a:txBody>
                    <a:bodyPr/>
                    <a:lstStyle/>
                    <a:p>
                      <a:pPr algn="ctr"/>
                      <a:r>
                        <a:rPr lang="en-US" dirty="0" smtClean="0">
                          <a:latin typeface="Gill Sans"/>
                          <a:cs typeface="Gill Sans"/>
                        </a:rPr>
                        <a:t>Commentary</a:t>
                      </a:r>
                      <a:endParaRPr lang="en-US" dirty="0">
                        <a:latin typeface="Gill Sans"/>
                        <a:cs typeface="Gill Sans"/>
                      </a:endParaRPr>
                    </a:p>
                  </a:txBody>
                  <a:tcPr anchor="ctr">
                    <a:lnT w="12700" cap="flat" cmpd="sng" algn="ctr">
                      <a:solidFill>
                        <a:scrgbClr r="0" g="0" b="0"/>
                      </a:solidFill>
                      <a:prstDash val="solid"/>
                      <a:round/>
                      <a:headEnd type="none" w="med" len="med"/>
                      <a:tailEnd type="none" w="med" len="med"/>
                    </a:lnT>
                  </a:tcPr>
                </a:tc>
                <a:tc>
                  <a:txBody>
                    <a:bodyPr/>
                    <a:lstStyle/>
                    <a:p>
                      <a:pPr algn="ctr"/>
                      <a:r>
                        <a:rPr lang="en-US" dirty="0" smtClean="0">
                          <a:latin typeface="Gill Sans"/>
                          <a:cs typeface="Gill Sans"/>
                        </a:rPr>
                        <a:t>Analyzing </a:t>
                      </a:r>
                      <a:endParaRPr lang="en-US" dirty="0">
                        <a:latin typeface="Gill Sans"/>
                        <a:cs typeface="Gill Sans"/>
                      </a:endParaRPr>
                    </a:p>
                  </a:txBody>
                  <a:tcPr anchor="ctr">
                    <a:lnT w="12700" cap="flat" cmpd="sng" algn="ctr">
                      <a:solidFill>
                        <a:scrgbClr r="0" g="0" b="0"/>
                      </a:solidFill>
                      <a:prstDash val="solid"/>
                      <a:round/>
                      <a:headEnd type="none" w="med" len="med"/>
                      <a:tailEnd type="none" w="med" len="med"/>
                    </a:lnT>
                  </a:tcPr>
                </a:tc>
                <a:tc>
                  <a:txBody>
                    <a:bodyPr/>
                    <a:lstStyle/>
                    <a:p>
                      <a:pPr algn="ctr"/>
                      <a:r>
                        <a:rPr lang="en-US" dirty="0" smtClean="0">
                          <a:latin typeface="Gill Sans"/>
                          <a:cs typeface="Gill Sans"/>
                        </a:rPr>
                        <a:t>Accountability</a:t>
                      </a:r>
                      <a:endParaRPr lang="en-US" dirty="0">
                        <a:latin typeface="Gill Sans"/>
                        <a:cs typeface="Gill Sans"/>
                      </a:endParaRPr>
                    </a:p>
                  </a:txBody>
                  <a:tcPr anchor="ctr">
                    <a:lnT w="12700" cap="flat" cmpd="sng" algn="ctr">
                      <a:solidFill>
                        <a:scrgbClr r="0" g="0" b="0"/>
                      </a:solidFill>
                      <a:prstDash val="solid"/>
                      <a:round/>
                      <a:headEnd type="none" w="med" len="med"/>
                      <a:tailEnd type="none" w="med" len="med"/>
                    </a:lnT>
                  </a:tcPr>
                </a:tc>
              </a:tr>
              <a:tr h="638175">
                <a:tc>
                  <a:txBody>
                    <a:bodyPr/>
                    <a:lstStyle/>
                    <a:p>
                      <a:pPr algn="ctr"/>
                      <a:r>
                        <a:rPr lang="en-US" dirty="0" smtClean="0">
                          <a:latin typeface="Gill Sans"/>
                          <a:cs typeface="Gill Sans"/>
                        </a:rPr>
                        <a:t>Other Websites</a:t>
                      </a:r>
                      <a:endParaRPr lang="en-US" dirty="0">
                        <a:latin typeface="Gill Sans"/>
                        <a:cs typeface="Gill Sans"/>
                      </a:endParaRPr>
                    </a:p>
                  </a:txBody>
                  <a:tcPr anchor="ctr"/>
                </a:tc>
                <a:tc>
                  <a:txBody>
                    <a:bodyPr/>
                    <a:lstStyle/>
                    <a:p>
                      <a:pPr algn="ctr"/>
                      <a:r>
                        <a:rPr lang="en-US" dirty="0" smtClean="0">
                          <a:latin typeface="Gill Sans"/>
                          <a:cs typeface="Gill Sans"/>
                        </a:rPr>
                        <a:t>Geo-specific</a:t>
                      </a:r>
                      <a:endParaRPr lang="en-US" dirty="0">
                        <a:latin typeface="Gill Sans"/>
                        <a:cs typeface="Gill Sans"/>
                      </a:endParaRPr>
                    </a:p>
                  </a:txBody>
                  <a:tcPr anchor="ctr"/>
                </a:tc>
                <a:tc>
                  <a:txBody>
                    <a:bodyPr/>
                    <a:lstStyle/>
                    <a:p>
                      <a:pPr algn="ctr"/>
                      <a:r>
                        <a:rPr lang="en-US" dirty="0" smtClean="0">
                          <a:latin typeface="Gill Sans"/>
                          <a:cs typeface="Gill Sans"/>
                        </a:rPr>
                        <a:t>Augmenting</a:t>
                      </a:r>
                      <a:endParaRPr lang="en-US" dirty="0">
                        <a:latin typeface="Gill Sans"/>
                        <a:cs typeface="Gill Sans"/>
                      </a:endParaRPr>
                    </a:p>
                  </a:txBody>
                  <a:tcPr anchor="ctr"/>
                </a:tc>
                <a:tc>
                  <a:txBody>
                    <a:bodyPr/>
                    <a:lstStyle/>
                    <a:p>
                      <a:pPr algn="ctr"/>
                      <a:r>
                        <a:rPr lang="en-US" dirty="0" smtClean="0">
                          <a:latin typeface="Gill Sans"/>
                          <a:cs typeface="Gill Sans"/>
                        </a:rPr>
                        <a:t>Breaking News</a:t>
                      </a:r>
                      <a:endParaRPr lang="en-US" dirty="0">
                        <a:latin typeface="Gill Sans"/>
                        <a:cs typeface="Gill Sans"/>
                      </a:endParaRPr>
                    </a:p>
                  </a:txBody>
                  <a:tcPr anchor="ctr"/>
                </a:tc>
              </a:tr>
              <a:tr h="638175">
                <a:tc>
                  <a:txBody>
                    <a:bodyPr/>
                    <a:lstStyle/>
                    <a:p>
                      <a:pPr algn="ctr"/>
                      <a:r>
                        <a:rPr lang="en-US" dirty="0" smtClean="0">
                          <a:latin typeface="Gill Sans"/>
                          <a:cs typeface="Gill Sans"/>
                        </a:rPr>
                        <a:t>RSS feeds</a:t>
                      </a:r>
                    </a:p>
                  </a:txBody>
                  <a:tcPr anchor="ctr"/>
                </a:tc>
                <a:tc>
                  <a:txBody>
                    <a:bodyPr/>
                    <a:lstStyle/>
                    <a:p>
                      <a:pPr algn="ctr"/>
                      <a:r>
                        <a:rPr lang="en-US" dirty="0" smtClean="0">
                          <a:latin typeface="Gill Sans"/>
                          <a:cs typeface="Gill Sans"/>
                        </a:rPr>
                        <a:t>Niche</a:t>
                      </a:r>
                      <a:r>
                        <a:rPr lang="en-US" baseline="0" dirty="0" smtClean="0">
                          <a:latin typeface="Gill Sans"/>
                          <a:cs typeface="Gill Sans"/>
                        </a:rPr>
                        <a:t> </a:t>
                      </a:r>
                      <a:endParaRPr lang="en-US" dirty="0">
                        <a:latin typeface="Gill Sans"/>
                        <a:cs typeface="Gill Sans"/>
                      </a:endParaRPr>
                    </a:p>
                  </a:txBody>
                  <a:tcPr anchor="ctr"/>
                </a:tc>
                <a:tc>
                  <a:txBody>
                    <a:bodyPr/>
                    <a:lstStyle/>
                    <a:p>
                      <a:pPr algn="ctr"/>
                      <a:r>
                        <a:rPr lang="en-US" dirty="0" smtClean="0">
                          <a:latin typeface="Gill Sans"/>
                          <a:cs typeface="Gill Sans"/>
                        </a:rPr>
                        <a:t>Curating / Aggregating</a:t>
                      </a:r>
                      <a:endParaRPr lang="en-US" dirty="0">
                        <a:latin typeface="Gill Sans"/>
                        <a:cs typeface="Gill Sans"/>
                      </a:endParaRPr>
                    </a:p>
                  </a:txBody>
                  <a:tcPr anchor="ctr"/>
                </a:tc>
                <a:tc>
                  <a:txBody>
                    <a:bodyPr/>
                    <a:lstStyle/>
                    <a:p>
                      <a:pPr algn="ctr"/>
                      <a:r>
                        <a:rPr lang="en-US" dirty="0" smtClean="0">
                          <a:latin typeface="Gill Sans"/>
                          <a:cs typeface="Gill Sans"/>
                        </a:rPr>
                        <a:t>Critique / Opinion</a:t>
                      </a:r>
                      <a:endParaRPr lang="en-US" dirty="0">
                        <a:latin typeface="Gill Sans"/>
                        <a:cs typeface="Gill Sans"/>
                      </a:endParaRPr>
                    </a:p>
                  </a:txBody>
                  <a:tcPr anchor="ctr"/>
                </a:tc>
              </a:tr>
              <a:tr h="638175">
                <a:tc>
                  <a:txBody>
                    <a:bodyPr/>
                    <a:lstStyle/>
                    <a:p>
                      <a:pPr algn="ctr"/>
                      <a:r>
                        <a:rPr lang="en-US" dirty="0" smtClean="0">
                          <a:latin typeface="Gill Sans"/>
                          <a:cs typeface="Gill Sans"/>
                        </a:rPr>
                        <a:t>Other</a:t>
                      </a:r>
                      <a:r>
                        <a:rPr lang="en-US" baseline="0" dirty="0" smtClean="0">
                          <a:latin typeface="Gill Sans"/>
                          <a:cs typeface="Gill Sans"/>
                        </a:rPr>
                        <a:t> Tweets</a:t>
                      </a:r>
                      <a:endParaRPr lang="en-US" dirty="0">
                        <a:latin typeface="Gill Sans"/>
                        <a:cs typeface="Gill Sans"/>
                      </a:endParaRPr>
                    </a:p>
                  </a:txBody>
                  <a:tcPr anchor="ctr"/>
                </a:tc>
                <a:tc>
                  <a:txBody>
                    <a:bodyPr/>
                    <a:lstStyle/>
                    <a:p>
                      <a:pPr algn="ctr"/>
                      <a:r>
                        <a:rPr lang="en-US" dirty="0" smtClean="0">
                          <a:latin typeface="Gill Sans"/>
                          <a:cs typeface="Gill Sans"/>
                        </a:rPr>
                        <a:t>Topical</a:t>
                      </a:r>
                      <a:endParaRPr lang="en-US" dirty="0">
                        <a:latin typeface="Gill Sans"/>
                        <a:cs typeface="Gill Sans"/>
                      </a:endParaRPr>
                    </a:p>
                  </a:txBody>
                  <a:tcPr anchor="ctr"/>
                </a:tc>
                <a:tc>
                  <a:txBody>
                    <a:bodyPr/>
                    <a:lstStyle/>
                    <a:p>
                      <a:pPr algn="ctr"/>
                      <a:r>
                        <a:rPr lang="en-US" dirty="0" smtClean="0">
                          <a:latin typeface="Gill Sans"/>
                          <a:cs typeface="Gill Sans"/>
                        </a:rPr>
                        <a:t>Generating</a:t>
                      </a:r>
                      <a:endParaRPr lang="en-US" dirty="0">
                        <a:latin typeface="Gill Sans"/>
                        <a:cs typeface="Gill Sans"/>
                      </a:endParaRPr>
                    </a:p>
                  </a:txBody>
                  <a:tcPr anchor="ctr"/>
                </a:tc>
                <a:tc>
                  <a:txBody>
                    <a:bodyPr/>
                    <a:lstStyle/>
                    <a:p>
                      <a:pPr algn="ctr"/>
                      <a:r>
                        <a:rPr lang="en-US" dirty="0" smtClean="0">
                          <a:latin typeface="Gill Sans"/>
                          <a:cs typeface="Gill Sans"/>
                        </a:rPr>
                        <a:t>Discovery / Investigation</a:t>
                      </a:r>
                      <a:endParaRPr lang="en-US" dirty="0">
                        <a:latin typeface="Gill Sans"/>
                        <a:cs typeface="Gill Sans"/>
                      </a:endParaRPr>
                    </a:p>
                  </a:txBody>
                  <a:tcPr anchor="ctr"/>
                </a:tc>
              </a:tr>
              <a:tr h="638175">
                <a:tc>
                  <a:txBody>
                    <a:bodyPr/>
                    <a:lstStyle/>
                    <a:p>
                      <a:pPr algn="ctr"/>
                      <a:r>
                        <a:rPr lang="en-US" dirty="0" smtClean="0">
                          <a:latin typeface="Gill Sans"/>
                          <a:cs typeface="Gill Sans"/>
                        </a:rPr>
                        <a:t>Tweet</a:t>
                      </a:r>
                      <a:r>
                        <a:rPr lang="en-US" baseline="0" dirty="0" smtClean="0">
                          <a:latin typeface="Gill Sans"/>
                          <a:cs typeface="Gill Sans"/>
                        </a:rPr>
                        <a:t> Replies</a:t>
                      </a:r>
                      <a:endParaRPr lang="en-US" dirty="0">
                        <a:latin typeface="Gill Sans"/>
                        <a:cs typeface="Gill Sans"/>
                      </a:endParaRPr>
                    </a:p>
                  </a:txBody>
                  <a:tcPr anchor="ctr"/>
                </a:tc>
                <a:tc>
                  <a:txBody>
                    <a:bodyPr/>
                    <a:lstStyle/>
                    <a:p>
                      <a:pPr algn="ctr"/>
                      <a:endParaRPr lang="en-US" dirty="0">
                        <a:latin typeface="Gill Sans"/>
                        <a:cs typeface="Gill Sans"/>
                      </a:endParaRPr>
                    </a:p>
                  </a:txBody>
                  <a:tcPr anchor="ctr"/>
                </a:tc>
                <a:tc>
                  <a:txBody>
                    <a:bodyPr/>
                    <a:lstStyle/>
                    <a:p>
                      <a:pPr algn="ctr"/>
                      <a:r>
                        <a:rPr lang="en-US" dirty="0" smtClean="0">
                          <a:latin typeface="Gill Sans"/>
                          <a:cs typeface="Gill Sans"/>
                        </a:rPr>
                        <a:t>Reacting / Responding</a:t>
                      </a:r>
                      <a:endParaRPr lang="en-US" dirty="0">
                        <a:latin typeface="Gill Sans"/>
                        <a:cs typeface="Gill Sans"/>
                      </a:endParaRPr>
                    </a:p>
                  </a:txBody>
                  <a:tcPr anchor="ctr"/>
                </a:tc>
                <a:tc>
                  <a:txBody>
                    <a:bodyPr/>
                    <a:lstStyle/>
                    <a:p>
                      <a:pPr algn="ctr"/>
                      <a:r>
                        <a:rPr lang="en-US" dirty="0" smtClean="0">
                          <a:latin typeface="Gill Sans"/>
                          <a:cs typeface="Gill Sans"/>
                        </a:rPr>
                        <a:t>Entertainment</a:t>
                      </a:r>
                      <a:endParaRPr lang="en-US" dirty="0">
                        <a:latin typeface="Gill Sans"/>
                        <a:cs typeface="Gill Sans"/>
                      </a:endParaRPr>
                    </a:p>
                  </a:txBody>
                  <a:tcPr anchor="ctr"/>
                </a:tc>
              </a:tr>
              <a:tr h="638175">
                <a:tc>
                  <a:txBody>
                    <a:bodyPr/>
                    <a:lstStyle/>
                    <a:p>
                      <a:pPr algn="ctr"/>
                      <a:r>
                        <a:rPr lang="en-US" dirty="0" smtClean="0">
                          <a:latin typeface="Gill Sans"/>
                          <a:cs typeface="Gill Sans"/>
                        </a:rPr>
                        <a:t>Other Twitter Accounts</a:t>
                      </a:r>
                      <a:endParaRPr lang="en-US" dirty="0">
                        <a:latin typeface="Gill Sans"/>
                        <a:cs typeface="Gill Sans"/>
                      </a:endParaRPr>
                    </a:p>
                  </a:txBody>
                  <a:tcPr anchor="ctr"/>
                </a:tc>
                <a:tc>
                  <a:txBody>
                    <a:bodyPr/>
                    <a:lstStyle/>
                    <a:p>
                      <a:pPr algn="ctr"/>
                      <a:endParaRPr lang="en-US">
                        <a:latin typeface="Gill Sans"/>
                        <a:cs typeface="Gill Sans"/>
                      </a:endParaRPr>
                    </a:p>
                  </a:txBody>
                  <a:tcPr anchor="ctr"/>
                </a:tc>
                <a:tc>
                  <a:txBody>
                    <a:bodyPr/>
                    <a:lstStyle/>
                    <a:p>
                      <a:pPr algn="ctr"/>
                      <a:r>
                        <a:rPr lang="en-US" dirty="0" smtClean="0">
                          <a:latin typeface="Gill Sans"/>
                          <a:cs typeface="Gill Sans"/>
                        </a:rPr>
                        <a:t>Rebroadcasting</a:t>
                      </a:r>
                      <a:endParaRPr lang="en-US" dirty="0">
                        <a:latin typeface="Gill Sans"/>
                        <a:cs typeface="Gill Sans"/>
                      </a:endParaRPr>
                    </a:p>
                  </a:txBody>
                  <a:tcPr anchor="ctr"/>
                </a:tc>
                <a:tc>
                  <a:txBody>
                    <a:bodyPr/>
                    <a:lstStyle/>
                    <a:p>
                      <a:pPr algn="ctr"/>
                      <a:r>
                        <a:rPr lang="en-US" dirty="0" smtClean="0">
                          <a:latin typeface="Gill Sans"/>
                          <a:cs typeface="Gill Sans"/>
                        </a:rPr>
                        <a:t>Informing</a:t>
                      </a:r>
                      <a:endParaRPr lang="en-US" dirty="0">
                        <a:latin typeface="Gill Sans"/>
                        <a:cs typeface="Gill Sans"/>
                      </a:endParaRPr>
                    </a:p>
                  </a:txBody>
                  <a:tcPr anchor="ctr"/>
                </a:tc>
              </a:tr>
              <a:tr h="638175">
                <a:tc>
                  <a:txBody>
                    <a:bodyPr/>
                    <a:lstStyle/>
                    <a:p>
                      <a:pPr algn="ctr"/>
                      <a:r>
                        <a:rPr lang="en-US" dirty="0" smtClean="0">
                          <a:latin typeface="Gill Sans"/>
                          <a:cs typeface="Gill Sans"/>
                        </a:rPr>
                        <a:t>Hashtags</a:t>
                      </a:r>
                      <a:endParaRPr lang="en-US" dirty="0">
                        <a:latin typeface="Gill Sans"/>
                        <a:cs typeface="Gill Sans"/>
                      </a:endParaRPr>
                    </a:p>
                  </a:txBody>
                  <a:tcPr anchor="ctr"/>
                </a:tc>
                <a:tc>
                  <a:txBody>
                    <a:bodyPr/>
                    <a:lstStyle/>
                    <a:p>
                      <a:pPr algn="ctr"/>
                      <a:endParaRPr lang="en-US">
                        <a:latin typeface="Gill Sans"/>
                        <a:cs typeface="Gill Sans"/>
                      </a:endParaRPr>
                    </a:p>
                  </a:txBody>
                  <a:tcPr anchor="ctr"/>
                </a:tc>
                <a:tc>
                  <a:txBody>
                    <a:bodyPr/>
                    <a:lstStyle/>
                    <a:p>
                      <a:pPr algn="ctr"/>
                      <a:endParaRPr lang="en-US">
                        <a:latin typeface="Gill Sans"/>
                        <a:cs typeface="Gill Sans"/>
                      </a:endParaRPr>
                    </a:p>
                  </a:txBody>
                  <a:tcPr anchor="ctr"/>
                </a:tc>
                <a:tc>
                  <a:txBody>
                    <a:bodyPr/>
                    <a:lstStyle/>
                    <a:p>
                      <a:pPr algn="ctr"/>
                      <a:r>
                        <a:rPr lang="en-US" dirty="0" smtClean="0">
                          <a:latin typeface="Gill Sans"/>
                          <a:cs typeface="Gill Sans"/>
                        </a:rPr>
                        <a:t>Service</a:t>
                      </a:r>
                      <a:endParaRPr lang="en-US" dirty="0">
                        <a:latin typeface="Gill Sans"/>
                        <a:cs typeface="Gill Sans"/>
                      </a:endParaRPr>
                    </a:p>
                  </a:txBody>
                  <a:tcPr anchor="ctr"/>
                </a:tc>
              </a:tr>
            </a:tbl>
          </a:graphicData>
        </a:graphic>
      </p:graphicFrame>
    </p:spTree>
    <p:extLst>
      <p:ext uri="{BB962C8B-B14F-4D97-AF65-F5344CB8AC3E}">
        <p14:creationId xmlns:p14="http://schemas.microsoft.com/office/powerpoint/2010/main" val="421921507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 Design</a:t>
            </a:r>
            <a:endParaRPr lang="en-US" dirty="0"/>
          </a:p>
        </p:txBody>
      </p:sp>
      <p:sp>
        <p:nvSpPr>
          <p:cNvPr id="3" name="Content Placeholder 2"/>
          <p:cNvSpPr>
            <a:spLocks noGrp="1"/>
          </p:cNvSpPr>
          <p:nvPr>
            <p:ph idx="1"/>
          </p:nvPr>
        </p:nvSpPr>
        <p:spPr>
          <a:xfrm>
            <a:off x="457200" y="1117600"/>
            <a:ext cx="8229600" cy="5359400"/>
          </a:xfrm>
        </p:spPr>
        <p:txBody>
          <a:bodyPr/>
          <a:lstStyle/>
          <a:p>
            <a:r>
              <a:rPr lang="en-US" dirty="0" smtClean="0"/>
              <a:t>(15 </a:t>
            </a:r>
            <a:r>
              <a:rPr lang="en-US" dirty="0" err="1" smtClean="0"/>
              <a:t>mins</a:t>
            </a:r>
            <a:r>
              <a:rPr lang="en-US" dirty="0"/>
              <a:t>)</a:t>
            </a:r>
            <a:r>
              <a:rPr lang="en-US" dirty="0" smtClean="0"/>
              <a:t> </a:t>
            </a:r>
          </a:p>
          <a:p>
            <a:r>
              <a:rPr lang="en-US" dirty="0" smtClean="0"/>
              <a:t>Pick one bot and write out detailed steps that bot needs to take (don’t worry about code). </a:t>
            </a:r>
          </a:p>
          <a:p>
            <a:endParaRPr lang="en-US" dirty="0"/>
          </a:p>
          <a:p>
            <a:r>
              <a:rPr lang="en-US" dirty="0" smtClean="0"/>
              <a:t>Are the inputs </a:t>
            </a:r>
            <a:r>
              <a:rPr lang="en-US" dirty="0"/>
              <a:t>available to make it work? </a:t>
            </a:r>
            <a:endParaRPr lang="en-US" dirty="0" smtClean="0"/>
          </a:p>
          <a:p>
            <a:r>
              <a:rPr lang="en-US" dirty="0" smtClean="0"/>
              <a:t>Is it feasible? </a:t>
            </a:r>
            <a:endParaRPr lang="en-US" dirty="0"/>
          </a:p>
          <a:p>
            <a:r>
              <a:rPr lang="en-US" dirty="0" smtClean="0"/>
              <a:t>What’s the algorithm?</a:t>
            </a:r>
          </a:p>
        </p:txBody>
      </p:sp>
    </p:spTree>
    <p:extLst>
      <p:ext uri="{BB962C8B-B14F-4D97-AF65-F5344CB8AC3E}">
        <p14:creationId xmlns:p14="http://schemas.microsoft.com/office/powerpoint/2010/main" val="389356864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a:hlinkClick r:id="rId3"/>
          </p:cNvPr>
          <p:cNvPicPr>
            <a:picLocks noChangeAspect="1"/>
          </p:cNvPicPr>
          <p:nvPr/>
        </p:nvPicPr>
        <p:blipFill>
          <a:blip r:embed="rId4"/>
          <a:stretch>
            <a:fillRect/>
          </a:stretch>
        </p:blipFill>
        <p:spPr>
          <a:xfrm>
            <a:off x="342900" y="0"/>
            <a:ext cx="8442647" cy="6858000"/>
          </a:xfrm>
          <a:prstGeom prst="rect">
            <a:avLst/>
          </a:prstGeom>
        </p:spPr>
      </p:pic>
    </p:spTree>
    <p:extLst>
      <p:ext uri="{BB962C8B-B14F-4D97-AF65-F5344CB8AC3E}">
        <p14:creationId xmlns:p14="http://schemas.microsoft.com/office/powerpoint/2010/main" val="40058581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 </a:t>
            </a:r>
            <a:r>
              <a:rPr lang="en-US" dirty="0" err="1" smtClean="0"/>
              <a:t>Redux</a:t>
            </a:r>
            <a:endParaRPr lang="en-US" dirty="0"/>
          </a:p>
        </p:txBody>
      </p:sp>
      <p:sp>
        <p:nvSpPr>
          <p:cNvPr id="3" name="Content Placeholder 2"/>
          <p:cNvSpPr>
            <a:spLocks noGrp="1"/>
          </p:cNvSpPr>
          <p:nvPr>
            <p:ph idx="1"/>
          </p:nvPr>
        </p:nvSpPr>
        <p:spPr/>
        <p:txBody>
          <a:bodyPr/>
          <a:lstStyle/>
          <a:p>
            <a:r>
              <a:rPr lang="en-US" dirty="0" smtClean="0"/>
              <a:t>(15 </a:t>
            </a:r>
            <a:r>
              <a:rPr lang="en-US" dirty="0" err="1" smtClean="0"/>
              <a:t>mins</a:t>
            </a:r>
            <a:r>
              <a:rPr lang="en-US" dirty="0" smtClean="0"/>
              <a:t>)</a:t>
            </a:r>
          </a:p>
          <a:p>
            <a:r>
              <a:rPr lang="en-US" dirty="0" smtClean="0"/>
              <a:t>Any volunteers to explain your detailed bot idea back to class?</a:t>
            </a:r>
          </a:p>
          <a:p>
            <a:endParaRPr lang="en-US" dirty="0"/>
          </a:p>
          <a:p>
            <a:r>
              <a:rPr lang="en-US" dirty="0" smtClean="0"/>
              <a:t>Feedback from class: </a:t>
            </a:r>
          </a:p>
          <a:p>
            <a:r>
              <a:rPr lang="en-US" dirty="0" smtClean="0"/>
              <a:t>Will it work? </a:t>
            </a:r>
          </a:p>
          <a:p>
            <a:r>
              <a:rPr lang="en-US" dirty="0" smtClean="0"/>
              <a:t>Will is have journalistic value? </a:t>
            </a:r>
            <a:endParaRPr lang="en-US" dirty="0"/>
          </a:p>
        </p:txBody>
      </p:sp>
    </p:spTree>
    <p:extLst>
      <p:ext uri="{BB962C8B-B14F-4D97-AF65-F5344CB8AC3E}">
        <p14:creationId xmlns:p14="http://schemas.microsoft.com/office/powerpoint/2010/main" val="50100707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 Implementation</a:t>
            </a:r>
            <a:endParaRPr lang="en-US" dirty="0"/>
          </a:p>
        </p:txBody>
      </p:sp>
      <p:sp>
        <p:nvSpPr>
          <p:cNvPr id="3" name="Content Placeholder 2"/>
          <p:cNvSpPr>
            <a:spLocks noGrp="1"/>
          </p:cNvSpPr>
          <p:nvPr>
            <p:ph idx="1"/>
          </p:nvPr>
        </p:nvSpPr>
        <p:spPr/>
        <p:txBody>
          <a:bodyPr/>
          <a:lstStyle/>
          <a:p>
            <a:r>
              <a:rPr lang="en-US" dirty="0" smtClean="0"/>
              <a:t>Let’s jump over to </a:t>
            </a:r>
            <a:r>
              <a:rPr lang="en-US" dirty="0" err="1" smtClean="0"/>
              <a:t>Jupyter</a:t>
            </a:r>
            <a:r>
              <a:rPr lang="en-US" dirty="0" smtClean="0"/>
              <a:t> to look at how to use the Twitter API</a:t>
            </a:r>
            <a:endParaRPr lang="en-US" dirty="0"/>
          </a:p>
        </p:txBody>
      </p:sp>
    </p:spTree>
    <p:extLst>
      <p:ext uri="{BB962C8B-B14F-4D97-AF65-F5344CB8AC3E}">
        <p14:creationId xmlns:p14="http://schemas.microsoft.com/office/powerpoint/2010/main" val="331148492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p:txBody>
      </p:sp>
    </p:spTree>
    <p:extLst>
      <p:ext uri="{BB962C8B-B14F-4D97-AF65-F5344CB8AC3E}">
        <p14:creationId xmlns:p14="http://schemas.microsoft.com/office/powerpoint/2010/main" val="127418581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23900" y="0"/>
            <a:ext cx="7687179" cy="6858000"/>
          </a:xfrm>
          <a:prstGeom prst="rect">
            <a:avLst/>
          </a:prstGeom>
        </p:spPr>
      </p:pic>
    </p:spTree>
    <p:extLst>
      <p:ext uri="{BB962C8B-B14F-4D97-AF65-F5344CB8AC3E}">
        <p14:creationId xmlns:p14="http://schemas.microsoft.com/office/powerpoint/2010/main" val="402775666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Automated Writing Software</a:t>
            </a:r>
            <a:endParaRPr lang="en-US" dirty="0"/>
          </a:p>
        </p:txBody>
      </p:sp>
      <p:pic>
        <p:nvPicPr>
          <p:cNvPr id="4" name="Picture 3"/>
          <p:cNvPicPr>
            <a:picLocks noChangeAspect="1"/>
          </p:cNvPicPr>
          <p:nvPr/>
        </p:nvPicPr>
        <p:blipFill>
          <a:blip r:embed="rId3"/>
          <a:stretch>
            <a:fillRect/>
          </a:stretch>
        </p:blipFill>
        <p:spPr>
          <a:xfrm>
            <a:off x="4724400" y="2362200"/>
            <a:ext cx="3556000" cy="2271577"/>
          </a:xfrm>
          <a:prstGeom prst="rect">
            <a:avLst/>
          </a:prstGeom>
        </p:spPr>
      </p:pic>
      <p:pic>
        <p:nvPicPr>
          <p:cNvPr id="5" name="Picture 4"/>
          <p:cNvPicPr>
            <a:picLocks noChangeAspect="1"/>
          </p:cNvPicPr>
          <p:nvPr/>
        </p:nvPicPr>
        <p:blipFill>
          <a:blip r:embed="rId4"/>
          <a:stretch>
            <a:fillRect/>
          </a:stretch>
        </p:blipFill>
        <p:spPr>
          <a:xfrm>
            <a:off x="990600" y="1600200"/>
            <a:ext cx="2819400" cy="2167151"/>
          </a:xfrm>
          <a:prstGeom prst="rect">
            <a:avLst/>
          </a:prstGeom>
        </p:spPr>
      </p:pic>
      <p:pic>
        <p:nvPicPr>
          <p:cNvPr id="6" name="Picture 5"/>
          <p:cNvPicPr>
            <a:picLocks noChangeAspect="1"/>
          </p:cNvPicPr>
          <p:nvPr/>
        </p:nvPicPr>
        <p:blipFill>
          <a:blip r:embed="rId5"/>
          <a:stretch>
            <a:fillRect/>
          </a:stretch>
        </p:blipFill>
        <p:spPr>
          <a:xfrm>
            <a:off x="2438400" y="5181600"/>
            <a:ext cx="3627685" cy="1220593"/>
          </a:xfrm>
          <a:prstGeom prst="rect">
            <a:avLst/>
          </a:prstGeom>
        </p:spPr>
      </p:pic>
    </p:spTree>
    <p:extLst>
      <p:ext uri="{BB962C8B-B14F-4D97-AF65-F5344CB8AC3E}">
        <p14:creationId xmlns:p14="http://schemas.microsoft.com/office/powerpoint/2010/main" val="121600467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28537" y="0"/>
            <a:ext cx="5131993" cy="6858000"/>
          </a:xfrm>
          <a:prstGeom prst="rect">
            <a:avLst/>
          </a:prstGeom>
        </p:spPr>
      </p:pic>
      <p:pic>
        <p:nvPicPr>
          <p:cNvPr id="5" name="Picture 4"/>
          <p:cNvPicPr>
            <a:picLocks noChangeAspect="1"/>
          </p:cNvPicPr>
          <p:nvPr/>
        </p:nvPicPr>
        <p:blipFill>
          <a:blip r:embed="rId3">
            <a:alphaModFix amt="36000"/>
          </a:blip>
          <a:stretch>
            <a:fillRect/>
          </a:stretch>
        </p:blipFill>
        <p:spPr>
          <a:xfrm>
            <a:off x="2022153" y="0"/>
            <a:ext cx="5131993" cy="6858000"/>
          </a:xfrm>
          <a:prstGeom prst="rect">
            <a:avLst/>
          </a:prstGeom>
        </p:spPr>
      </p:pic>
      <p:pic>
        <p:nvPicPr>
          <p:cNvPr id="6" name="Picture 5"/>
          <p:cNvPicPr>
            <a:picLocks noChangeAspect="1"/>
          </p:cNvPicPr>
          <p:nvPr/>
        </p:nvPicPr>
        <p:blipFill>
          <a:blip r:embed="rId4"/>
          <a:stretch>
            <a:fillRect/>
          </a:stretch>
        </p:blipFill>
        <p:spPr>
          <a:xfrm>
            <a:off x="990600" y="2438400"/>
            <a:ext cx="7452911" cy="137160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normAutofit/>
          </a:bodyPr>
          <a:lstStyle/>
          <a:p>
            <a:endParaRPr lang="en-US"/>
          </a:p>
        </p:txBody>
      </p:sp>
    </p:spTree>
    <p:extLst>
      <p:ext uri="{BB962C8B-B14F-4D97-AF65-F5344CB8AC3E}">
        <p14:creationId xmlns:p14="http://schemas.microsoft.com/office/powerpoint/2010/main" val="261090263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7153" y="6280666"/>
            <a:ext cx="8692517" cy="369332"/>
          </a:xfrm>
          <a:prstGeom prst="rect">
            <a:avLst/>
          </a:prstGeom>
        </p:spPr>
        <p:txBody>
          <a:bodyPr wrap="square">
            <a:spAutoFit/>
          </a:bodyPr>
          <a:lstStyle/>
          <a:p>
            <a:endParaRPr lang="en-US" dirty="0"/>
          </a:p>
        </p:txBody>
      </p:sp>
      <p:pic>
        <p:nvPicPr>
          <p:cNvPr id="5" name="Picture 4"/>
          <p:cNvPicPr>
            <a:picLocks noChangeAspect="1"/>
          </p:cNvPicPr>
          <p:nvPr/>
        </p:nvPicPr>
        <p:blipFill>
          <a:blip r:embed="rId3"/>
          <a:stretch>
            <a:fillRect/>
          </a:stretch>
        </p:blipFill>
        <p:spPr>
          <a:xfrm>
            <a:off x="17125" y="242492"/>
            <a:ext cx="8978900" cy="6375400"/>
          </a:xfrm>
          <a:prstGeom prst="rect">
            <a:avLst/>
          </a:prstGeom>
        </p:spPr>
      </p:pic>
    </p:spTree>
    <p:extLst>
      <p:ext uri="{BB962C8B-B14F-4D97-AF65-F5344CB8AC3E}">
        <p14:creationId xmlns:p14="http://schemas.microsoft.com/office/powerpoint/2010/main" val="257397441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mv="urn:schemas-microsoft-com:mac:vml" xmlns="">
      <p:transition spd="slow" advClick="0" advTm="1500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a:hlinkClick r:id="rId3"/>
          </p:cNvPr>
          <p:cNvPicPr>
            <a:picLocks noChangeAspect="1"/>
          </p:cNvPicPr>
          <p:nvPr/>
        </p:nvPicPr>
        <p:blipFill>
          <a:blip r:embed="rId4"/>
          <a:stretch>
            <a:fillRect/>
          </a:stretch>
        </p:blipFill>
        <p:spPr>
          <a:xfrm>
            <a:off x="1397000" y="0"/>
            <a:ext cx="6337657" cy="6858000"/>
          </a:xfrm>
          <a:prstGeom prst="rect">
            <a:avLst/>
          </a:prstGeom>
        </p:spPr>
      </p:pic>
    </p:spTree>
    <p:extLst>
      <p:ext uri="{BB962C8B-B14F-4D97-AF65-F5344CB8AC3E}">
        <p14:creationId xmlns:p14="http://schemas.microsoft.com/office/powerpoint/2010/main" val="255307027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44700" y="0"/>
            <a:ext cx="5053693" cy="6858000"/>
          </a:xfrm>
          <a:prstGeom prst="rect">
            <a:avLst/>
          </a:prstGeom>
        </p:spPr>
      </p:pic>
      <p:sp>
        <p:nvSpPr>
          <p:cNvPr id="7" name="Title 6"/>
          <p:cNvSpPr>
            <a:spLocks noGrp="1"/>
          </p:cNvSpPr>
          <p:nvPr>
            <p:ph type="title"/>
          </p:nvPr>
        </p:nvSpPr>
        <p:spPr/>
        <p:txBody>
          <a:bodyPr/>
          <a:lstStyle/>
          <a:p>
            <a:endParaRPr lang="en-US"/>
          </a:p>
        </p:txBody>
      </p:sp>
      <p:sp>
        <p:nvSpPr>
          <p:cNvPr id="5" name="Rectangle 4"/>
          <p:cNvSpPr/>
          <p:nvPr/>
        </p:nvSpPr>
        <p:spPr>
          <a:xfrm>
            <a:off x="2743200" y="6581001"/>
            <a:ext cx="6400800" cy="276999"/>
          </a:xfrm>
          <a:prstGeom prst="rect">
            <a:avLst/>
          </a:prstGeom>
        </p:spPr>
        <p:txBody>
          <a:bodyPr wrap="square">
            <a:spAutoFit/>
          </a:bodyPr>
          <a:lstStyle/>
          <a:p>
            <a:pPr algn="r"/>
            <a:r>
              <a:rPr lang="en-US" sz="1200" dirty="0">
                <a:latin typeface="Helvetica"/>
                <a:cs typeface="Helvetica"/>
              </a:rPr>
              <a:t>http://</a:t>
            </a:r>
            <a:r>
              <a:rPr lang="en-US" sz="1200" dirty="0" err="1">
                <a:latin typeface="Helvetica"/>
                <a:cs typeface="Helvetica"/>
              </a:rPr>
              <a:t>www.latimes.com</a:t>
            </a:r>
            <a:r>
              <a:rPr lang="en-US" sz="1200" dirty="0">
                <a:latin typeface="Helvetica"/>
                <a:cs typeface="Helvetica"/>
              </a:rPr>
              <a:t>/local/earthquakes/</a:t>
            </a:r>
          </a:p>
        </p:txBody>
      </p:sp>
      <p:pic>
        <p:nvPicPr>
          <p:cNvPr id="8" name="Picture 7"/>
          <p:cNvPicPr>
            <a:picLocks noChangeAspect="1"/>
          </p:cNvPicPr>
          <p:nvPr/>
        </p:nvPicPr>
        <p:blipFill>
          <a:blip r:embed="rId4"/>
          <a:stretch>
            <a:fillRect/>
          </a:stretch>
        </p:blipFill>
        <p:spPr>
          <a:xfrm>
            <a:off x="0" y="635000"/>
            <a:ext cx="9144000" cy="5587332"/>
          </a:xfrm>
          <a:prstGeom prst="rect">
            <a:avLst/>
          </a:prstGeom>
        </p:spPr>
      </p:pic>
      <p:pic>
        <p:nvPicPr>
          <p:cNvPr id="9" name="Picture 8"/>
          <p:cNvPicPr>
            <a:picLocks noChangeAspect="1"/>
          </p:cNvPicPr>
          <p:nvPr/>
        </p:nvPicPr>
        <p:blipFill>
          <a:blip r:embed="rId5"/>
          <a:stretch>
            <a:fillRect/>
          </a:stretch>
        </p:blipFill>
        <p:spPr>
          <a:xfrm>
            <a:off x="0" y="2082800"/>
            <a:ext cx="9144000" cy="2690813"/>
          </a:xfrm>
          <a:prstGeom prst="rect">
            <a:avLst/>
          </a:prstGeom>
        </p:spPr>
      </p:pic>
    </p:spTree>
    <p:extLst>
      <p:ext uri="{BB962C8B-B14F-4D97-AF65-F5344CB8AC3E}">
        <p14:creationId xmlns:p14="http://schemas.microsoft.com/office/powerpoint/2010/main" val="332497581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0638"/>
            <a:ext cx="9144000" cy="855662"/>
          </a:xfrm>
        </p:spPr>
        <p:txBody>
          <a:bodyPr/>
          <a:lstStyle/>
          <a:p>
            <a:pPr algn="ctr"/>
            <a:r>
              <a:rPr lang="en-US" b="1" dirty="0" smtClean="0">
                <a:solidFill>
                  <a:srgbClr val="BFBFBF"/>
                </a:solidFill>
                <a:latin typeface="Gill Sans MT"/>
                <a:cs typeface="Gill Sans MT"/>
              </a:rPr>
              <a:t>Automated Writing Pipeline</a:t>
            </a:r>
            <a:endParaRPr lang="en-US" b="1" dirty="0">
              <a:solidFill>
                <a:srgbClr val="BFBFBF"/>
              </a:solidFill>
              <a:latin typeface="Gill Sans MT"/>
              <a:cs typeface="Gill Sans MT"/>
            </a:endParaRPr>
          </a:p>
        </p:txBody>
      </p:sp>
      <p:sp>
        <p:nvSpPr>
          <p:cNvPr id="6" name="Rectangle 5"/>
          <p:cNvSpPr/>
          <p:nvPr/>
        </p:nvSpPr>
        <p:spPr>
          <a:xfrm>
            <a:off x="247153" y="6280666"/>
            <a:ext cx="8692517" cy="369332"/>
          </a:xfrm>
          <a:prstGeom prst="rect">
            <a:avLst/>
          </a:prstGeom>
        </p:spPr>
        <p:txBody>
          <a:bodyPr wrap="square">
            <a:spAutoFit/>
          </a:bodyPr>
          <a:lstStyle/>
          <a:p>
            <a:endParaRPr lang="en-US" dirty="0"/>
          </a:p>
        </p:txBody>
      </p:sp>
      <p:sp>
        <p:nvSpPr>
          <p:cNvPr id="5" name="Content Placeholder 2"/>
          <p:cNvSpPr txBox="1">
            <a:spLocks/>
          </p:cNvSpPr>
          <p:nvPr/>
        </p:nvSpPr>
        <p:spPr>
          <a:xfrm>
            <a:off x="349573" y="5638800"/>
            <a:ext cx="8490012" cy="762000"/>
          </a:xfrm>
          <a:prstGeom prst="rect">
            <a:avLst/>
          </a:prstGeom>
          <a:noFill/>
          <a:ln>
            <a:noFill/>
          </a:ln>
        </p:spPr>
        <p:txBody>
          <a:bodyPr vert="horz" lIns="91440" tIns="45720" rIns="91440" bIns="45720" rtlCol="0">
            <a:normAutofit/>
          </a:bodyPr>
          <a:lstStyle/>
          <a:p>
            <a:pPr>
              <a:spcAft>
                <a:spcPts val="1800"/>
              </a:spcAft>
            </a:pPr>
            <a:endParaRPr lang="en-US" sz="3200" dirty="0">
              <a:latin typeface="Gill Sans"/>
              <a:cs typeface="Gill Sans"/>
            </a:endParaRPr>
          </a:p>
        </p:txBody>
      </p:sp>
      <p:pic>
        <p:nvPicPr>
          <p:cNvPr id="7" name="Picture 6"/>
          <p:cNvPicPr>
            <a:picLocks noChangeAspect="1"/>
          </p:cNvPicPr>
          <p:nvPr/>
        </p:nvPicPr>
        <p:blipFill rotWithShape="1">
          <a:blip r:embed="rId3"/>
          <a:srcRect r="2553" b="3422"/>
          <a:stretch/>
        </p:blipFill>
        <p:spPr>
          <a:xfrm>
            <a:off x="295753" y="912813"/>
            <a:ext cx="8615790" cy="5870496"/>
          </a:xfrm>
          <a:prstGeom prst="rect">
            <a:avLst/>
          </a:prstGeom>
        </p:spPr>
      </p:pic>
    </p:spTree>
    <p:extLst>
      <p:ext uri="{BB962C8B-B14F-4D97-AF65-F5344CB8AC3E}">
        <p14:creationId xmlns:p14="http://schemas.microsoft.com/office/powerpoint/2010/main" val="300561462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mv="urn:schemas-microsoft-com:mac:vml" xmlns="">
      <p:transition spd="slow" advClick="0" advTm="150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43416</TotalTime>
  <Words>2328</Words>
  <Application>Microsoft Macintosh PowerPoint</Application>
  <PresentationFormat>On-screen Show (4:3)</PresentationFormat>
  <Paragraphs>209</Paragraphs>
  <Slides>29</Slides>
  <Notes>21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Automated Writing Software</vt:lpstr>
      <vt:lpstr>PowerPoint Presentation</vt:lpstr>
      <vt:lpstr>PowerPoint Presentation</vt:lpstr>
      <vt:lpstr>PowerPoint Presentation</vt:lpstr>
      <vt:lpstr>PowerPoint Presentation</vt:lpstr>
      <vt:lpstr>Automated Writing Pipeline</vt:lpstr>
      <vt:lpstr>Editorial Support Algorithms</vt:lpstr>
      <vt:lpstr>Bot Ethics</vt:lpstr>
      <vt:lpstr>News Bot Examples</vt:lpstr>
      <vt:lpstr>More Bots</vt:lpstr>
      <vt:lpstr>PowerPoint Presentation</vt:lpstr>
      <vt:lpstr>PowerPoint Presentation</vt:lpstr>
      <vt:lpstr>PowerPoint Presentation</vt:lpstr>
      <vt:lpstr>Readings</vt:lpstr>
      <vt:lpstr>Readings</vt:lpstr>
      <vt:lpstr>Readings</vt:lpstr>
      <vt:lpstr>Readings</vt:lpstr>
      <vt:lpstr>Break</vt:lpstr>
      <vt:lpstr>Protest Bot</vt:lpstr>
      <vt:lpstr>Bots Brainstorming</vt:lpstr>
      <vt:lpstr>Bots Brainstorm - Dimensions</vt:lpstr>
      <vt:lpstr>Bots Design</vt:lpstr>
      <vt:lpstr>PowerPoint Presentation</vt:lpstr>
      <vt:lpstr>Bots Redux</vt:lpstr>
      <vt:lpstr>Bot Implementation</vt:lpstr>
      <vt:lpstr>Questions?</vt:lpstr>
    </vt:vector>
  </TitlesOfParts>
  <Company>Rutgers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Nicholas Diakopoulos, Ph.D. Rutgers University School of Communication and Information</dc:title>
  <dc:creator>Nick Diakopoulos</dc:creator>
  <cp:lastModifiedBy>Nick</cp:lastModifiedBy>
  <cp:revision>440</cp:revision>
  <cp:lastPrinted>2015-01-26T22:48:29Z</cp:lastPrinted>
  <dcterms:created xsi:type="dcterms:W3CDTF">2011-09-25T22:28:55Z</dcterms:created>
  <dcterms:modified xsi:type="dcterms:W3CDTF">2016-02-22T18:16:19Z</dcterms:modified>
</cp:coreProperties>
</file>