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6" r:id="rId39"/>
    <p:sldId id="297" r:id="rId40"/>
    <p:sldId id="298" r:id="rId41"/>
    <p:sldId id="301" r:id="rId42"/>
    <p:sldId id="302" r:id="rId43"/>
    <p:sldId id="303" r:id="rId44"/>
    <p:sldId id="305" r:id="rId45"/>
    <p:sldId id="306" r:id="rId46"/>
    <p:sldId id="304" r:id="rId47"/>
    <p:sldId id="299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84530" autoAdjust="0"/>
  </p:normalViewPr>
  <p:slideViewPr>
    <p:cSldViewPr snapToGrid="0">
      <p:cViewPr varScale="1">
        <p:scale>
          <a:sx n="61" d="100"/>
          <a:sy n="61" d="100"/>
        </p:scale>
        <p:origin x="109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DE94BB-3025-4208-A946-3AA6BCB2C1F3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02A5E3D-7448-4D29-905F-A9E5BD1CEF1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16828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5E3D-7448-4D29-905F-A9E5BD1CEF1B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493370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5E3D-7448-4D29-905F-A9E5BD1CEF1B}" type="slidenum">
              <a:rPr lang="en-IN" smtClean="0"/>
              <a:t>15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65187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5E3D-7448-4D29-905F-A9E5BD1CEF1B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8771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02A5E3D-7448-4D29-905F-A9E5BD1CEF1B}" type="slidenum">
              <a:rPr lang="en-IN" smtClean="0"/>
              <a:t>41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95303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A2AA2-CFAA-4137-A7C7-E126C44875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7E9895-5108-4976-841E-D54B79BAA3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551693-8032-40D2-B8BC-4AF1E545C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C7F0-D8F3-40DA-87C3-30995741C3B9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67AC1F-6FEC-4066-A011-9F36555D63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8BF5CD-91EE-4241-9F60-CEFD8E09E5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C9C-D4EF-45E5-B609-397E1FA9E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33949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E237D-B44E-41DB-BBAD-CC31D753F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5DA999-2835-481E-9519-2064E32FE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CCCE83-C1A6-453C-B1CF-45FF00B16C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C7F0-D8F3-40DA-87C3-30995741C3B9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54B9DB-4783-4534-BE62-A32833DAC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EA613F-F92A-4C7C-8C00-D38190286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C9C-D4EF-45E5-B609-397E1FA9E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24312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820782F-5A2E-457B-AF04-244F05D5B7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265233-E6B2-44C9-A10C-7D3CE74B5B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E775A-A964-4165-975E-489BF5D53E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C7F0-D8F3-40DA-87C3-30995741C3B9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991F6C-EA67-43E9-B981-126E2BBBE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95EF3-4F02-4A28-B829-07EBB9CA5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C9C-D4EF-45E5-B609-397E1FA9E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9795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28E06-38A7-4B11-ACA6-BE1413665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65803-4551-4AE3-8E05-4071F03D59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1ED6F4-EC74-4727-AE61-9A75CB8CCE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C7F0-D8F3-40DA-87C3-30995741C3B9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65CBFA-9A38-48F6-A3AF-4F7649392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4F5241-80FC-470A-9420-C446674D0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C9C-D4EF-45E5-B609-397E1FA9E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24696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95DEB-4027-415F-8B10-6648B98D8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9323075-1855-4C01-AA17-818A6A3A91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86B9D-1F70-4834-BA39-C31E77955F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C7F0-D8F3-40DA-87C3-30995741C3B9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B8EA5-E736-4904-B262-568EBAFC7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F11FA-63E9-49D4-A39B-D71F60056C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C9C-D4EF-45E5-B609-397E1FA9E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5029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0928E-01B0-408C-B84E-8810DBA29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3DE164-8E41-4468-AC58-8792AB2DABF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622C5CA-C793-4944-B28A-3434758882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841714A-8FB1-44F2-858E-12D242B212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C7F0-D8F3-40DA-87C3-30995741C3B9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A72E519-8ED9-4285-8670-0C608321DB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F3E8A-975C-4D38-B1D3-056DAB5E1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C9C-D4EF-45E5-B609-397E1FA9E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24921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242D18-663C-43E0-8E49-545472F734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EBAD14-AEBB-43F5-B875-F9A191E265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AFF3-4A18-416D-ACC7-9CE2BF5497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26A3CF7-3FAA-41C5-A77A-EF4EB0D6BE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3E70145-E80F-4952-B22B-A161EC7974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BBA9B21-F141-4EB1-B693-4EAABF0A4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C7F0-D8F3-40DA-87C3-30995741C3B9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A3134-E162-4D09-B664-817CF385E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E8A9E8D-9692-4DF3-874F-41ADC3EBB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C9C-D4EF-45E5-B609-397E1FA9E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4444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F83206-BDC0-4D40-873C-7B602552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78BC3-FDA7-49F4-8C62-F649E00F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C7F0-D8F3-40DA-87C3-30995741C3B9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D5E410-6370-40E9-91CC-11FFC38E3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21C76D-D457-403C-9925-FC7540C83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C9C-D4EF-45E5-B609-397E1FA9E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73852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54831F-C547-4BCD-9DD1-39942F6BAA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C7F0-D8F3-40DA-87C3-30995741C3B9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FE496C-D054-463C-A5F3-75DE05FF66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0E9E35-C88A-4399-BC12-EBBC00E49C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C9C-D4EF-45E5-B609-397E1FA9E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85770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32CC16-C3F6-4881-85DF-6BCFE73CAF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1CEBF0-0E14-4680-BEB1-847A600326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756501-EC68-444E-8F4A-173E9351B3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BF582-FA83-4B2A-BCF1-F8A6C53EA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C7F0-D8F3-40DA-87C3-30995741C3B9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BC4269-30D9-4BB8-9D03-212C37FCE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13AF52-46C7-4EE2-9BF6-1512BB26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C9C-D4EF-45E5-B609-397E1FA9E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1578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0401F-983A-43C5-9754-256C74CF72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5119AC-764D-4B5C-AF6D-C06F209D55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3571BB-FA40-442A-89E2-D4695A2B5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7601C6-21F1-4B5D-AC82-9826C23004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03C7F0-D8F3-40DA-87C3-30995741C3B9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030525-46A1-4E8C-A8AA-D7188EC2A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F51424-E6E1-41A2-814A-CE9A66D2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E24C9C-D4EF-45E5-B609-397E1FA9E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8228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AD6CB7-2385-4BF7-B532-78962B4202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B5B58-E390-4879-9B6E-807F762540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93A78-3BDD-4DEA-B78F-ECFBC92527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03C7F0-D8F3-40DA-87C3-30995741C3B9}" type="datetimeFigureOut">
              <a:rPr lang="en-IN" smtClean="0"/>
              <a:t>11-09-2025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D7E6F1-3431-4460-AACF-460721FD09C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9A0A4-9669-41FA-9C11-A50CF3D037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E24C9C-D4EF-45E5-B609-397E1FA9EA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71581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1F63F-C419-4033-A052-0496C2CAC7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90522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UNIT - I</a:t>
            </a:r>
            <a:endParaRPr lang="en-IN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E886E7-2289-45E4-AAE7-3FC54D08A3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7843"/>
            <a:ext cx="9144000" cy="1639957"/>
          </a:xfrm>
        </p:spPr>
        <p:txBody>
          <a:bodyPr>
            <a:normAutofit/>
          </a:bodyPr>
          <a:lstStyle/>
          <a:p>
            <a:r>
              <a:rPr lang="en-US" sz="4800" b="1" dirty="0"/>
              <a:t>Introduction to Management</a:t>
            </a:r>
            <a:endParaRPr lang="en-IN" sz="4800" b="1" dirty="0"/>
          </a:p>
        </p:txBody>
      </p:sp>
    </p:spTree>
    <p:extLst>
      <p:ext uri="{BB962C8B-B14F-4D97-AF65-F5344CB8AC3E}">
        <p14:creationId xmlns:p14="http://schemas.microsoft.com/office/powerpoint/2010/main" val="27084911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68A12-7F63-4E50-8F37-B2EB1A738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3209" y="497646"/>
            <a:ext cx="10515600" cy="1325563"/>
          </a:xfrm>
        </p:spPr>
        <p:txBody>
          <a:bodyPr/>
          <a:lstStyle/>
          <a:p>
            <a:pPr algn="ctr"/>
            <a:r>
              <a:rPr lang="en-US" b="1" dirty="0"/>
              <a:t>Evaluation of Management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3494299-A88A-423A-B7DC-E835E2D77D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62471" y="1669774"/>
            <a:ext cx="8189842" cy="52537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40376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1A9D3-CEB4-432A-9169-93DF40C8C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dirty="0"/>
              <a:t>Need of Management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86508F-6F42-4262-8A44-39BAC532A1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is necessary to coordinate group efforts, achieve organizational goals, and use resources efficiently by providing direction, planning, organizing, and controlling activities. </a:t>
            </a:r>
          </a:p>
          <a:p>
            <a:r>
              <a:rPr lang="en-US" dirty="0"/>
              <a:t>It helps businesses adapt to change, foster innovation, increase productivity, and ensure stability and growth, which ultimately benefits employees, customers, and society.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11104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443173-EB63-45DD-BA22-6B3E5439C7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Why Management Needed</a:t>
            </a:r>
            <a:endParaRPr lang="en-IN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6B21DFA-C1DE-4307-96E1-D8EEF75333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61696" y="2063158"/>
            <a:ext cx="10392103" cy="421036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 Narrow" panose="020B0606020202030204" pitchFamily="34" charset="0"/>
              </a:rPr>
              <a:t>Achieving Goals: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45D7E"/>
                </a:solidFill>
                <a:effectLst/>
                <a:latin typeface="Arial Narrow" panose="020B0606020202030204" pitchFamily="34" charset="0"/>
              </a:rPr>
              <a:t>Management provides clear direction and aligns individual efforts towards common organizational goals, making them achievable and efficient.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 Narrow" panose="020B0606020202030204" pitchFamily="34" charset="0"/>
              </a:rPr>
              <a:t>Resource Optimization: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45D7E"/>
                </a:solidFill>
                <a:effectLst/>
                <a:latin typeface="Arial Narrow" panose="020B0606020202030204" pitchFamily="34" charset="0"/>
              </a:rPr>
              <a:t>It ensures that scarce resources like time, money, and manpower are used effectively and optimally, reducing waste and increasing productivity.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 Narrow" panose="020B0606020202030204" pitchFamily="34" charset="0"/>
              </a:rPr>
              <a:t>Efficiency and Productivity: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45D7E"/>
                </a:solidFill>
                <a:effectLst/>
                <a:latin typeface="Arial Narrow" panose="020B0606020202030204" pitchFamily="34" charset="0"/>
              </a:rPr>
              <a:t>By streamlining operations, setting clear processes, and motivating staff, management improves overall efficiency and boosts output.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 Narrow" panose="020B0606020202030204" pitchFamily="34" charset="0"/>
              </a:rPr>
              <a:t>Adaptability to Change: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1D35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545D7E"/>
                </a:solidFill>
                <a:effectLst/>
                <a:latin typeface="Arial Narrow" panose="020B0606020202030204" pitchFamily="34" charset="0"/>
              </a:rPr>
              <a:t>Management helps organizations navigate dynamic environments by anticipating and adapting to market changes, technological advancements, and evolving customer demands.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480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814C5-4CB5-40D7-A101-6D37501B7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Why Management Needed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05BA8C-C3D9-44CD-97F9-65358BA8F7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4701" y="1891861"/>
            <a:ext cx="11014843" cy="4601013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altLang="en-US" sz="8600" b="1" dirty="0">
                <a:solidFill>
                  <a:srgbClr val="001D35"/>
                </a:solidFill>
                <a:latin typeface="Arial Narrow" panose="020B0606020202030204" pitchFamily="34" charset="0"/>
              </a:rPr>
              <a:t>Innovation and Growth:</a:t>
            </a:r>
          </a:p>
          <a:p>
            <a:pPr marL="0" indent="0">
              <a:buNone/>
            </a:pPr>
            <a:r>
              <a:rPr lang="en-US" altLang="en-US" sz="8600" dirty="0">
                <a:solidFill>
                  <a:srgbClr val="001D35"/>
                </a:solidFill>
                <a:latin typeface="Arial Narrow" panose="020B0606020202030204" pitchFamily="34" charset="0"/>
              </a:rPr>
              <a:t>It fosters a creative environment for new ideas, encouraging research, innovation, and the development of new products or services to maintain a competitive edge. </a:t>
            </a:r>
          </a:p>
          <a:p>
            <a:pPr marL="0" indent="0">
              <a:buNone/>
            </a:pPr>
            <a:r>
              <a:rPr lang="en-US" altLang="en-US" sz="8600" b="1" dirty="0">
                <a:solidFill>
                  <a:srgbClr val="001D35"/>
                </a:solidFill>
                <a:latin typeface="Arial Narrow" panose="020B0606020202030204" pitchFamily="34" charset="0"/>
              </a:rPr>
              <a:t>Coordination and Stability:</a:t>
            </a:r>
          </a:p>
          <a:p>
            <a:pPr marL="0" indent="0">
              <a:buNone/>
            </a:pPr>
            <a:r>
              <a:rPr lang="en-US" altLang="en-US" sz="8600" dirty="0">
                <a:solidFill>
                  <a:srgbClr val="001D35"/>
                </a:solidFill>
                <a:latin typeface="Arial Narrow" panose="020B0606020202030204" pitchFamily="34" charset="0"/>
              </a:rPr>
              <a:t>Management coordinates the work of various divisions and teams, ensuring smooth operations and stability within the organization. </a:t>
            </a:r>
          </a:p>
          <a:p>
            <a:pPr marL="0" indent="0">
              <a:buNone/>
            </a:pPr>
            <a:r>
              <a:rPr lang="en-US" altLang="en-US" sz="8600" b="1" dirty="0">
                <a:solidFill>
                  <a:srgbClr val="001D35"/>
                </a:solidFill>
                <a:latin typeface="Arial Narrow" panose="020B0606020202030204" pitchFamily="34" charset="0"/>
              </a:rPr>
              <a:t>Employee Satisfaction and Motivation:</a:t>
            </a:r>
          </a:p>
          <a:p>
            <a:pPr marL="0" indent="0">
              <a:buNone/>
            </a:pPr>
            <a:r>
              <a:rPr lang="en-US" altLang="en-US" sz="8600" dirty="0">
                <a:solidFill>
                  <a:srgbClr val="001D35"/>
                </a:solidFill>
                <a:latin typeface="Arial Narrow" panose="020B0606020202030204" pitchFamily="34" charset="0"/>
              </a:rPr>
              <a:t>It creates a positive work atmosphere, fosters teamwork, and provides employees with clear responsibilities and opportunities for development, leading to higher job satisfaction and commitment. </a:t>
            </a:r>
          </a:p>
          <a:p>
            <a:pPr marL="0" indent="0">
              <a:buNone/>
            </a:pPr>
            <a:r>
              <a:rPr lang="en-US" altLang="en-US" sz="8600" b="1" dirty="0">
                <a:solidFill>
                  <a:srgbClr val="001D35"/>
                </a:solidFill>
                <a:latin typeface="Arial Narrow" panose="020B0606020202030204" pitchFamily="34" charset="0"/>
              </a:rPr>
              <a:t>Societal Contribution:</a:t>
            </a:r>
          </a:p>
          <a:p>
            <a:pPr marL="0" indent="0">
              <a:buNone/>
            </a:pPr>
            <a:r>
              <a:rPr lang="en-US" altLang="en-US" sz="8600" dirty="0">
                <a:solidFill>
                  <a:srgbClr val="001D35"/>
                </a:solidFill>
                <a:latin typeface="Arial Narrow" panose="020B0606020202030204" pitchFamily="34" charset="0"/>
              </a:rPr>
              <a:t>Beyond profit, management helps organizations fulfill social responsibilities by providing quality goods and services, creating employment, and contributing to the economy and societal development. </a:t>
            </a:r>
          </a:p>
          <a:p>
            <a:pPr marL="0" indent="0">
              <a:buNone/>
            </a:pPr>
            <a:endParaRPr lang="en-US" altLang="en-US" dirty="0">
              <a:solidFill>
                <a:srgbClr val="001D35"/>
              </a:solidFill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732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3F7715-52A9-4397-BE36-6A7D90E4C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dirty="0"/>
              <a:t>Levels of Management</a:t>
            </a:r>
            <a:endParaRPr lang="en-IN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65235554-BE5A-4E0A-AE58-7A331C8932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22901" y="1690688"/>
            <a:ext cx="9513416" cy="4878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240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CC5041-FA48-496D-8E28-76303F6FB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Levels of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5B4EC9-F81C-43F3-88D3-BA6CC31214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three main levels of management are Top-Level, Middle-Level, and Lower-Level (or First-Line) management, each with distinct roles, responsibilities, and examples. </a:t>
            </a:r>
          </a:p>
          <a:p>
            <a:r>
              <a:rPr lang="en-US" dirty="0"/>
              <a:t>Top-level managers (like CEOs) focus on strategic goals and overall organizational direction. </a:t>
            </a:r>
          </a:p>
          <a:p>
            <a:r>
              <a:rPr lang="en-US" dirty="0"/>
              <a:t>Middle managers (such as department heads) translate these strategies into actionable plans for their specific units. </a:t>
            </a:r>
          </a:p>
          <a:p>
            <a:r>
              <a:rPr lang="en-US" dirty="0"/>
              <a:t>Lower-level managers (like supervisors) directly oversee day-to-day operations and front-line employees to ensure tasks are completed efficiently.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217637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02213-FA3D-4038-B527-E28641758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Characteristics of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6634-79DF-4AFE-9127-8FE97B5839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is a distinct process.</a:t>
            </a:r>
          </a:p>
          <a:p>
            <a:r>
              <a:rPr lang="en-US" dirty="0"/>
              <a:t>Management is an organized activity</a:t>
            </a:r>
          </a:p>
          <a:p>
            <a:r>
              <a:rPr lang="en-US" dirty="0"/>
              <a:t>Management aims at the accomplishment of predetermined objectives. </a:t>
            </a:r>
          </a:p>
          <a:p>
            <a:r>
              <a:rPr lang="en-US" dirty="0"/>
              <a:t>Management is both a science and an art. </a:t>
            </a:r>
          </a:p>
          <a:p>
            <a:r>
              <a:rPr lang="en-US" dirty="0"/>
              <a:t>Management is a group activity</a:t>
            </a:r>
          </a:p>
          <a:p>
            <a:r>
              <a:rPr lang="en-US" dirty="0"/>
              <a:t>Management principles are universal in nature</a:t>
            </a:r>
          </a:p>
          <a:p>
            <a:r>
              <a:rPr lang="en-US" dirty="0"/>
              <a:t>Management integrates human and other resources.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915808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7AF705-0D72-417F-8A3C-4C0ECAE68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Features of the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2D1B51-B095-45DA-96EF-6A3E0051DF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Management involves five functions</a:t>
            </a:r>
          </a:p>
          <a:p>
            <a:r>
              <a:rPr lang="en-US" dirty="0"/>
              <a:t>These functions are organized to achieve organizational goals.</a:t>
            </a:r>
          </a:p>
          <a:p>
            <a:r>
              <a:rPr lang="en-US" dirty="0"/>
              <a:t>Management involves effective and efficient use of resources.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6697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F1610-FA11-4F25-91D6-042B6B35D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FUNCTIONS OF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4F22F5-20E5-4522-A939-B16E816C3C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</a:t>
            </a:r>
          </a:p>
          <a:p>
            <a:r>
              <a:rPr lang="en-US" dirty="0"/>
              <a:t>ORGANIZING</a:t>
            </a:r>
          </a:p>
          <a:p>
            <a:r>
              <a:rPr lang="en-US" dirty="0"/>
              <a:t>STAFFING</a:t>
            </a:r>
          </a:p>
          <a:p>
            <a:r>
              <a:rPr lang="en-US" dirty="0"/>
              <a:t>DIRECTING</a:t>
            </a:r>
          </a:p>
          <a:p>
            <a:r>
              <a:rPr lang="en-US" dirty="0"/>
              <a:t>CONTROLLING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071480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F56DEC-A818-44DD-B470-4E1142618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7A77B0-BBE2-4E9B-8B30-0D9F178218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Planning is determining the objectives and formulating the methods to achieve them. It is more simply said than done. A job well planned is half done. During planning one needs to ask oneself the following:</a:t>
            </a:r>
          </a:p>
          <a:p>
            <a:r>
              <a:rPr lang="en-US" dirty="0"/>
              <a:t>What am I trying to accomplish i.e. what is my objective?</a:t>
            </a:r>
          </a:p>
          <a:p>
            <a:r>
              <a:rPr lang="en-US" dirty="0"/>
              <a:t>What resources do I have and do I need to accomplish the same?</a:t>
            </a:r>
          </a:p>
          <a:p>
            <a:r>
              <a:rPr lang="en-US" dirty="0"/>
              <a:t>What are the methods and means to achieve the objectives?</a:t>
            </a:r>
          </a:p>
          <a:p>
            <a:r>
              <a:rPr lang="en-US" dirty="0"/>
              <a:t>Is this the optimal path?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1481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088E-1E63-4D25-AF00-5FFAA4095A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/>
              <a:t>Contents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39D846-8FDE-47A3-9493-E83A366C3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757"/>
            <a:ext cx="10515600" cy="4613206"/>
          </a:xfrm>
        </p:spPr>
        <p:txBody>
          <a:bodyPr/>
          <a:lstStyle/>
          <a:p>
            <a:r>
              <a:rPr lang="en-US" sz="3200" dirty="0"/>
              <a:t>Introduction</a:t>
            </a:r>
          </a:p>
          <a:p>
            <a:r>
              <a:rPr lang="en-US" sz="3200" dirty="0"/>
              <a:t>Definition of Management</a:t>
            </a:r>
          </a:p>
          <a:p>
            <a:r>
              <a:rPr lang="en-US" sz="3200" dirty="0"/>
              <a:t>Nature of Management</a:t>
            </a:r>
          </a:p>
          <a:p>
            <a:r>
              <a:rPr lang="en-US" dirty="0"/>
              <a:t>P</a:t>
            </a:r>
            <a:r>
              <a:rPr lang="en-IN" dirty="0"/>
              <a:t>urpose and functions of Management</a:t>
            </a:r>
          </a:p>
          <a:p>
            <a:r>
              <a:rPr lang="en-IN" dirty="0"/>
              <a:t>Levels and types of Managers</a:t>
            </a:r>
          </a:p>
          <a:p>
            <a:r>
              <a:rPr lang="en-US" dirty="0"/>
              <a:t>M</a:t>
            </a:r>
            <a:r>
              <a:rPr lang="en-IN" dirty="0"/>
              <a:t>managerial Roles</a:t>
            </a:r>
          </a:p>
          <a:p>
            <a:r>
              <a:rPr lang="en-US" dirty="0"/>
              <a:t>S</a:t>
            </a:r>
            <a:r>
              <a:rPr lang="en-IN" dirty="0"/>
              <a:t>kills for Managers</a:t>
            </a:r>
          </a:p>
          <a:p>
            <a:r>
              <a:rPr lang="en-US" dirty="0"/>
              <a:t>Evaluation of Management Thoughts</a:t>
            </a:r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767709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C2865-34E1-4D7C-B1F7-068B8EA374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Types of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780A20-E847-415C-90F6-9D6621787A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Purposes or missions,</a:t>
            </a:r>
          </a:p>
          <a:p>
            <a:r>
              <a:rPr lang="en-US" dirty="0"/>
              <a:t>Objectives-It is the ultimate goal towards which the activities of the organization are directed </a:t>
            </a:r>
          </a:p>
          <a:p>
            <a:r>
              <a:rPr lang="en-US" dirty="0"/>
              <a:t>Strategies-general program of action and deployment of resources </a:t>
            </a:r>
          </a:p>
          <a:p>
            <a:r>
              <a:rPr lang="en-US" dirty="0"/>
              <a:t>Policies-general statement or understanding which guide or channel thinking in decision making</a:t>
            </a:r>
          </a:p>
          <a:p>
            <a:r>
              <a:rPr lang="en-US" dirty="0"/>
              <a:t>Procedures-states a series of related steps or tasks to be performed in a sequential way</a:t>
            </a:r>
          </a:p>
          <a:p>
            <a:r>
              <a:rPr lang="en-US" dirty="0"/>
              <a:t>Rules-prescribes a course of action and explicitly states what is to be done</a:t>
            </a:r>
          </a:p>
          <a:p>
            <a:r>
              <a:rPr lang="en-US" dirty="0"/>
              <a:t>Programs-comprehensive plan that includes future use of different resources</a:t>
            </a:r>
          </a:p>
          <a:p>
            <a:r>
              <a:rPr lang="en-US" dirty="0"/>
              <a:t>Budgets-statement of expected results expressed in numerical terms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38041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6A2164-36C9-428F-A8F2-8E5C12D12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Principles of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E0ECD0-6FD2-4BAD-AEB4-9F95607247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Take Time to Plan</a:t>
            </a:r>
          </a:p>
          <a:p>
            <a:r>
              <a:rPr lang="en-US" dirty="0"/>
              <a:t>Planning can be Top to Down or Bottom to Top</a:t>
            </a:r>
          </a:p>
          <a:p>
            <a:r>
              <a:rPr lang="en-US" dirty="0"/>
              <a:t>Involve and Communicate with all those Concerned</a:t>
            </a:r>
          </a:p>
          <a:p>
            <a:r>
              <a:rPr lang="en-US" dirty="0"/>
              <a:t>Plans must be Flexible and Dynamic</a:t>
            </a:r>
          </a:p>
          <a:p>
            <a:r>
              <a:rPr lang="en-US" dirty="0"/>
              <a:t>Evaluate and Revise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05239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58D4B-0C81-4B2E-9BCA-102E120E2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Steps in Planning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212739-ED9E-44A2-BC3A-4048129D5A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Determining the goals or objectives for the entire organization.</a:t>
            </a:r>
          </a:p>
          <a:p>
            <a:r>
              <a:rPr lang="en-US" dirty="0"/>
              <a:t>Making assumptions on various elements of the environment.</a:t>
            </a:r>
          </a:p>
          <a:p>
            <a:r>
              <a:rPr lang="en-US" dirty="0"/>
              <a:t>To decide the planning period.</a:t>
            </a:r>
          </a:p>
          <a:p>
            <a:r>
              <a:rPr lang="en-US" dirty="0"/>
              <a:t>Examine alternative courses of actions. </a:t>
            </a:r>
          </a:p>
          <a:p>
            <a:r>
              <a:rPr lang="en-US" dirty="0"/>
              <a:t>Evaluating the alternatives.</a:t>
            </a:r>
          </a:p>
          <a:p>
            <a:r>
              <a:rPr lang="en-US" dirty="0"/>
              <a:t>Real point of decision making</a:t>
            </a:r>
          </a:p>
          <a:p>
            <a:r>
              <a:rPr lang="en-US" dirty="0"/>
              <a:t>To make derivative plans.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5758419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73561-46C9-457E-A2E8-9DE1A3A1B8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Types of Managerial Decisions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64CED5-4FED-4538-A76C-51118CD0A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Programmed  </a:t>
            </a:r>
          </a:p>
          <a:p>
            <a:r>
              <a:rPr lang="en-US" dirty="0"/>
              <a:t>Non programmed.</a:t>
            </a:r>
          </a:p>
          <a:p>
            <a:r>
              <a:rPr lang="en-US" dirty="0"/>
              <a:t>Mechanistic-It is one that is routine and repetitive in nature </a:t>
            </a:r>
          </a:p>
          <a:p>
            <a:r>
              <a:rPr lang="en-US" dirty="0"/>
              <a:t>Analytical-It involves a problem with a larger number of decision variables</a:t>
            </a:r>
          </a:p>
          <a:p>
            <a:r>
              <a:rPr lang="en-US" dirty="0"/>
              <a:t>Judgmental-It involves a problem with a limited number of decision variables, but the outcomes of decision alternatives are unknown</a:t>
            </a:r>
          </a:p>
          <a:p>
            <a:r>
              <a:rPr lang="en-US" dirty="0"/>
              <a:t>Adaptive-It involves a problem with a large number of decision variables, where outcomes are not predictable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514397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96D7C-1435-453C-B512-9CB33771F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Process of Organizing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C6C1E-F913-4A37-8245-2C23FCD59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Determine what is to be done/ Division of Work:</a:t>
            </a:r>
          </a:p>
          <a:p>
            <a:r>
              <a:rPr lang="en-US" dirty="0"/>
              <a:t>Assign Tasks: Departmentalization:</a:t>
            </a:r>
          </a:p>
          <a:p>
            <a:r>
              <a:rPr lang="en-US" dirty="0"/>
              <a:t>Link Departments: Hierarchy Development:</a:t>
            </a:r>
          </a:p>
          <a:p>
            <a:r>
              <a:rPr lang="en-US" dirty="0"/>
              <a:t>Decide how much Authority to Designate/ Authority, Responsibility and Delegation: </a:t>
            </a:r>
          </a:p>
          <a:p>
            <a:r>
              <a:rPr lang="en-US" dirty="0"/>
              <a:t>Decide the Levels at which Decisions are to be made / Centralization vs. Decentralization:</a:t>
            </a:r>
          </a:p>
          <a:p>
            <a:r>
              <a:rPr lang="en-US" dirty="0"/>
              <a:t>Decide how to Achieve Coordination: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6428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A76D3-15DC-48E4-83D7-36C884AC13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Techniques for achieving coordination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60EA6-4D6D-4F3E-8B13-33D5CB807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Coordination by Rules or Procedures</a:t>
            </a:r>
          </a:p>
          <a:p>
            <a:r>
              <a:rPr lang="en-US" dirty="0"/>
              <a:t>Coordination by Targets or Goals: </a:t>
            </a:r>
          </a:p>
          <a:p>
            <a:r>
              <a:rPr lang="en-US" dirty="0"/>
              <a:t>Coordination through the Hierarchy</a:t>
            </a:r>
          </a:p>
          <a:p>
            <a:r>
              <a:rPr lang="en-US" dirty="0"/>
              <a:t>Coordination through Departmentalization</a:t>
            </a:r>
          </a:p>
          <a:p>
            <a:r>
              <a:rPr lang="en-US" dirty="0"/>
              <a:t>Using a Staff Assistant for Coordination: </a:t>
            </a:r>
          </a:p>
          <a:p>
            <a:r>
              <a:rPr lang="en-US" dirty="0"/>
              <a:t>Using a Liaison for Coordination:</a:t>
            </a:r>
          </a:p>
          <a:p>
            <a:r>
              <a:rPr lang="en-US" dirty="0"/>
              <a:t>Using a Committee for Coordination</a:t>
            </a:r>
          </a:p>
          <a:p>
            <a:r>
              <a:rPr lang="en-US" dirty="0"/>
              <a:t>Using Independent Integrators for Coordination:</a:t>
            </a:r>
          </a:p>
          <a:p>
            <a:r>
              <a:rPr lang="en-US" dirty="0"/>
              <a:t>Coordination through Mutual Adjustment: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537148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0D07E-CD8E-47B3-96F8-6B38C86932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STAFFING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BBE2A-DAFB-4B30-A232-7E4F00F7F7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Definition 1</a:t>
            </a:r>
          </a:p>
          <a:p>
            <a:r>
              <a:rPr lang="en-US" dirty="0"/>
              <a:t>Selecting and training individuals for specific job functions, and charging them with the associated responsibilities.</a:t>
            </a:r>
          </a:p>
          <a:p>
            <a:pPr marL="0" indent="0">
              <a:buNone/>
            </a:pPr>
            <a:r>
              <a:rPr lang="en-US" dirty="0"/>
              <a:t>Definition 2</a:t>
            </a:r>
          </a:p>
          <a:p>
            <a:r>
              <a:rPr lang="en-US" dirty="0"/>
              <a:t>Number of employed personnel in an organization or program. Also called workforce.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615965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C6882-1404-4900-80BA-C57ECE35A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DIRECTING/LEADING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595942-FEF5-4C3B-943A-440A40A8E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Provides positive and dynamic leadership</a:t>
            </a:r>
          </a:p>
          <a:p>
            <a:r>
              <a:rPr lang="en-US" dirty="0"/>
              <a:t>Provides maximum opportunities</a:t>
            </a:r>
          </a:p>
          <a:p>
            <a:r>
              <a:rPr lang="en-US" dirty="0"/>
              <a:t>Provides proper motivation of personnel</a:t>
            </a:r>
          </a:p>
          <a:p>
            <a:r>
              <a:rPr lang="en-US" dirty="0"/>
              <a:t>Ability to command people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8702295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E1EE50-E9FF-4361-A2F2-C8C232EE97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CONTROLLING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9BE454-D617-4974-876E-9A1A37A53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Feed Forward Control-Control that attempts to identify and prevent deviations before they occur is called feed forward control, sometimes called preliminary or preventive control. </a:t>
            </a:r>
          </a:p>
          <a:p>
            <a:r>
              <a:rPr lang="en-US" dirty="0"/>
              <a:t>Concurrent Control-Control that monitors ongoing employee activities during their progress, to ensure they are consistent with quality standards, is called concurrent control.</a:t>
            </a:r>
          </a:p>
          <a:p>
            <a:r>
              <a:rPr lang="en-US" dirty="0"/>
              <a:t>Feedback Control-In this case, the control takes place after the action. Sometimes called post-action or output control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675944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FD2F2-CEE2-4350-8542-9459D02A1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Steps in the Control Process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CFAE9-8753-42E4-BC38-2B88DA8E40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Establish Standards of Performance</a:t>
            </a:r>
          </a:p>
          <a:p>
            <a:r>
              <a:rPr lang="en-US" dirty="0"/>
              <a:t>Measure Actual Performance</a:t>
            </a:r>
          </a:p>
          <a:p>
            <a:r>
              <a:rPr lang="en-US" dirty="0"/>
              <a:t>Compare Performance to Standards:</a:t>
            </a:r>
          </a:p>
          <a:p>
            <a:r>
              <a:rPr lang="en-US" dirty="0"/>
              <a:t>Take Corrective Action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262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AF350-5A88-4D67-A834-07E7A6039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800" b="1" dirty="0" err="1"/>
              <a:t>Oragnization</a:t>
            </a:r>
            <a:r>
              <a:rPr lang="en-US" sz="4800" b="1" dirty="0"/>
              <a:t> </a:t>
            </a:r>
            <a:endParaRPr lang="en-IN" sz="48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27C5A0-3B48-4E00-8B99-A4C88059E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organization is a deliberate arrangement of people, processes, and resources, structured to work together for a common, specific purpose that individuals alone could not achieve.</a:t>
            </a:r>
          </a:p>
          <a:p>
            <a:r>
              <a:rPr lang="en-US" dirty="0"/>
              <a:t>It provides a systematic framework for coordination, communication, and decision-making, featuring defined roles, hierarchies, and responsibilities to facilitate efficient operations and goal attainment.</a:t>
            </a:r>
          </a:p>
          <a:p>
            <a:r>
              <a:rPr lang="en-US" dirty="0"/>
              <a:t>Organizations can take many forms, from businesses and government agencies to non-profit groups, and the term can also refer to the act of arranging things in a structured and systematic way.</a:t>
            </a:r>
            <a:br>
              <a:rPr lang="en-US" dirty="0"/>
            </a:br>
            <a:r>
              <a:rPr lang="en-US" dirty="0"/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441189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A9350-9E73-43F5-8780-B8488EAC21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Principles of Effective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A013C-ACE7-4C01-A5AB-E36D27234B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Effective controls are timely.</a:t>
            </a:r>
          </a:p>
          <a:p>
            <a:r>
              <a:rPr lang="en-US" altLang="en-US" dirty="0"/>
              <a:t>Control standards should encourage compliance.</a:t>
            </a:r>
          </a:p>
          <a:p>
            <a:r>
              <a:rPr lang="en-US" altLang="en-US" dirty="0"/>
              <a:t>Setting effective standards is important </a:t>
            </a:r>
          </a:p>
          <a:p>
            <a:r>
              <a:rPr lang="en-US" altLang="en-US" dirty="0"/>
              <a:t>Use management by exception.</a:t>
            </a:r>
          </a:p>
          <a:p>
            <a:r>
              <a:rPr lang="en-US" altLang="en-US" dirty="0"/>
              <a:t>Employees should get fast feedback on performance.</a:t>
            </a:r>
          </a:p>
          <a:p>
            <a:r>
              <a:rPr lang="en-US" altLang="en-US" dirty="0"/>
              <a:t>Do not over rely on control reports.</a:t>
            </a:r>
          </a:p>
          <a:p>
            <a:r>
              <a:rPr lang="en-US" altLang="en-US" dirty="0"/>
              <a:t>Fit the amount of control to the task.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293052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4C84E8-3E4D-4FC3-A7C7-6C3AE5091B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MANAGERIAL SKILLS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5F6D5904-C0DE-4E63-AA74-B43D8440D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E184A87-26C7-4319-A9A4-D328687F0AA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9159" y="1825625"/>
            <a:ext cx="857644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97715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492F5-0C59-4D12-AFA3-760BBA163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b="1" dirty="0"/>
              <a:t>TECHNICAL SKILLS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05D050B-50E6-4605-AC80-F9D80F80D0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80758" y="1825625"/>
            <a:ext cx="8230483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D9371D9-35CC-4D5F-88B3-2FB57F94CE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8484" y="3310759"/>
            <a:ext cx="4218384" cy="30011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41912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8D9E2-3251-4355-9AF3-7390DF59E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Human Skills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3B84818-AF5B-4268-BD3C-CB21E9E408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60785" y="2081049"/>
            <a:ext cx="8986345" cy="44118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35617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E758-118B-45E2-9479-ED89968E8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Conceptual skills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B8ACE437-7394-4E1E-980B-C0E7217B755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03586" y="2065283"/>
            <a:ext cx="9412014" cy="4051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24637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DE8842-B669-4AEE-B5ED-C2A956E88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Manager’s Role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7C4E3-8784-4E23-96C5-98CE4EFA14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it-IT" dirty="0"/>
              <a:t>Interpersonal role</a:t>
            </a:r>
          </a:p>
          <a:p>
            <a:r>
              <a:rPr lang="it-IT" dirty="0"/>
              <a:t>Informational role</a:t>
            </a:r>
          </a:p>
          <a:p>
            <a:r>
              <a:rPr lang="it-IT" dirty="0"/>
              <a:t>Decisional role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394746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74DAE-093A-497B-8B74-F23D6FB76A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INTERPERSONAL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8B8AB-47B4-4EDD-9C68-472D84441D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Figurehead- ethical guidelines and the principles of behavior employees are to follow in their dealings with customers and suppliers</a:t>
            </a:r>
          </a:p>
          <a:p>
            <a:r>
              <a:rPr lang="en-US" dirty="0"/>
              <a:t>Leader- give direct commands and orders to subordinates and make decisions</a:t>
            </a:r>
          </a:p>
          <a:p>
            <a:r>
              <a:rPr lang="en-US" dirty="0"/>
              <a:t>Liaison-coordinate between different departments and establish alliances between different organizations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012243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348D3D-5635-480E-BFDB-AEA3F9F283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INFORMATIONAL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92F565-EF2D-43AD-A7F2-9343D7563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Monitor- evaluate the performance of managers in different functions</a:t>
            </a:r>
          </a:p>
          <a:p>
            <a:r>
              <a:rPr lang="en-US" dirty="0"/>
              <a:t>Disseminator-communicate to employees the organization’s vision and purpose</a:t>
            </a:r>
          </a:p>
          <a:p>
            <a:r>
              <a:rPr lang="en-US" dirty="0"/>
              <a:t>Spokesperson- give a speech to inform the local community about the organization’s future intentions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6677562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B1123-502A-4769-A30A-6761D70FE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DECISIONAL ROLE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4FA80-AD1D-40F1-A2FE-2141C6947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Entrepreneur- commit organization resources to develop innovative goods and services</a:t>
            </a:r>
          </a:p>
          <a:p>
            <a:r>
              <a:rPr lang="en-US" dirty="0"/>
              <a:t>Disturbance handler- to take corrective action to deal with unexpected problems facing the organization from the external as well as internal environment</a:t>
            </a:r>
          </a:p>
          <a:p>
            <a:r>
              <a:rPr lang="en-US" dirty="0"/>
              <a:t>Resource allocator- allocate existing resources among different functions and departments</a:t>
            </a:r>
          </a:p>
          <a:p>
            <a:r>
              <a:rPr lang="en-US" dirty="0"/>
              <a:t>Negotiator- work with suppliers, distributors and labor unions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814834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9A8FC-EC16-49C1-889B-6B711990F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TYPES OF MANAGERS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F8F01E-3249-4CE4-90C9-A4BBA6C478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FIRST-LINE MANAGERS- often called supervisors stand at the base of the managerial hierarchy</a:t>
            </a:r>
          </a:p>
          <a:p>
            <a:r>
              <a:rPr lang="en-US" dirty="0"/>
              <a:t>MIDDLE MANAGERS- heads of various departments and </a:t>
            </a:r>
            <a:r>
              <a:rPr lang="en-US" dirty="0" err="1"/>
              <a:t>organise</a:t>
            </a:r>
            <a:r>
              <a:rPr lang="en-US" dirty="0"/>
              <a:t> human and other resources to achieve organizational goals</a:t>
            </a:r>
          </a:p>
          <a:p>
            <a:r>
              <a:rPr lang="en-US" dirty="0"/>
              <a:t>TOP MANAGERS- set organizational goals, strategies to implement them and make decisions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23202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F83739-F148-479D-B80C-0EADB5DAE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80579"/>
          </a:xfrm>
        </p:spPr>
        <p:txBody>
          <a:bodyPr/>
          <a:lstStyle/>
          <a:p>
            <a:pPr algn="ctr"/>
            <a:r>
              <a:rPr lang="en-US" b="1" dirty="0"/>
              <a:t>Key Aspects of an Organization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B3E403-8D61-44DE-960A-C1C6FCDBCD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51722"/>
            <a:ext cx="10863470" cy="5141153"/>
          </a:xfrm>
        </p:spPr>
        <p:txBody>
          <a:bodyPr>
            <a:normAutofit fontScale="32500" lnSpcReduction="20000"/>
          </a:bodyPr>
          <a:lstStyle/>
          <a:p>
            <a:endParaRPr lang="en-US" dirty="0"/>
          </a:p>
          <a:p>
            <a:r>
              <a:rPr lang="en-US" sz="7400" b="1" dirty="0">
                <a:latin typeface="Arial Narrow" panose="020B0606020202030204" pitchFamily="34" charset="0"/>
              </a:rPr>
              <a:t>Purpose:</a:t>
            </a:r>
            <a:endParaRPr lang="en-US" sz="7400" dirty="0">
              <a:latin typeface="Arial Narrow" panose="020B0606020202030204" pitchFamily="34" charset="0"/>
            </a:endParaRPr>
          </a:p>
          <a:p>
            <a:pPr marL="0" indent="0" fontAlgn="ctr">
              <a:buNone/>
            </a:pPr>
            <a:r>
              <a:rPr lang="en-US" sz="7400" dirty="0">
                <a:latin typeface="Arial Narrow" panose="020B0606020202030204" pitchFamily="34" charset="0"/>
              </a:rPr>
              <a:t>	Each organization has a shared goal or objective that guides its actions and structure. </a:t>
            </a:r>
          </a:p>
          <a:p>
            <a:r>
              <a:rPr lang="en-US" sz="7400" b="1" dirty="0">
                <a:latin typeface="Arial Narrow" panose="020B0606020202030204" pitchFamily="34" charset="0"/>
              </a:rPr>
              <a:t>Structure:</a:t>
            </a:r>
            <a:endParaRPr lang="en-US" sz="7400" dirty="0">
              <a:latin typeface="Arial Narrow" panose="020B0606020202030204" pitchFamily="34" charset="0"/>
            </a:endParaRPr>
          </a:p>
          <a:p>
            <a:pPr marL="0" indent="0" fontAlgn="ctr">
              <a:buNone/>
            </a:pPr>
            <a:r>
              <a:rPr lang="en-US" sz="7400" dirty="0">
                <a:latin typeface="Arial Narrow" panose="020B0606020202030204" pitchFamily="34" charset="0"/>
              </a:rPr>
              <a:t>	A defined hierarchy, roles, and responsibilities are established to coordinate activities 	and ensure everyone knows their place. </a:t>
            </a:r>
          </a:p>
          <a:p>
            <a:r>
              <a:rPr lang="en-US" sz="7400" b="1" dirty="0">
                <a:latin typeface="Arial Narrow" panose="020B0606020202030204" pitchFamily="34" charset="0"/>
              </a:rPr>
              <a:t>People:</a:t>
            </a:r>
            <a:endParaRPr lang="en-US" sz="7400" dirty="0">
              <a:latin typeface="Arial Narrow" panose="020B0606020202030204" pitchFamily="34" charset="0"/>
            </a:endParaRPr>
          </a:p>
          <a:p>
            <a:pPr marL="0" indent="0" fontAlgn="ctr">
              <a:buNone/>
            </a:pPr>
            <a:r>
              <a:rPr lang="en-US" sz="7400" dirty="0">
                <a:latin typeface="Arial Narrow" panose="020B0606020202030204" pitchFamily="34" charset="0"/>
              </a:rPr>
              <a:t>	Organizations are composed of individuals who work together, contributing their skills 	and efforts toward the collective aim. </a:t>
            </a:r>
          </a:p>
          <a:p>
            <a:r>
              <a:rPr lang="en-US" sz="7400" b="1" dirty="0">
                <a:latin typeface="Arial Narrow" panose="020B0606020202030204" pitchFamily="34" charset="0"/>
              </a:rPr>
              <a:t>Resources:</a:t>
            </a:r>
            <a:endParaRPr lang="en-US" sz="7400" dirty="0">
              <a:latin typeface="Arial Narrow" panose="020B0606020202030204" pitchFamily="34" charset="0"/>
            </a:endParaRPr>
          </a:p>
          <a:p>
            <a:pPr marL="0" indent="0" fontAlgn="ctr">
              <a:buNone/>
            </a:pPr>
            <a:r>
              <a:rPr lang="en-US" sz="7400" dirty="0">
                <a:latin typeface="Arial Narrow" panose="020B0606020202030204" pitchFamily="34" charset="0"/>
              </a:rPr>
              <a:t>	They utilize various resources, such as capital, materials, and tools, to function and 	achieve their objectives. </a:t>
            </a:r>
          </a:p>
          <a:p>
            <a:r>
              <a:rPr lang="en-US" sz="7400" b="1" dirty="0">
                <a:latin typeface="Arial Narrow" panose="020B0606020202030204" pitchFamily="34" charset="0"/>
              </a:rPr>
              <a:t>Coordination &amp; Communication:</a:t>
            </a:r>
            <a:endParaRPr lang="en-US" sz="7400" dirty="0">
              <a:latin typeface="Arial Narrow" panose="020B0606020202030204" pitchFamily="34" charset="0"/>
            </a:endParaRPr>
          </a:p>
          <a:p>
            <a:pPr marL="0" indent="0">
              <a:buNone/>
            </a:pPr>
            <a:r>
              <a:rPr lang="en-US" sz="7400" dirty="0">
                <a:latin typeface="Arial Narrow" panose="020B0606020202030204" pitchFamily="34" charset="0"/>
              </a:rPr>
              <a:t>	Systems are in place to facilitate communication and the coordination of different 	activities and departments. 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0074790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5E590-B8F5-4C98-B8D6-0E9E27CDE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WHAT MAKE MANAGERS SUCCESSFUL?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E3322C-D8B9-4239-9F43-B9AF8DABAF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Hard work</a:t>
            </a:r>
          </a:p>
          <a:p>
            <a:r>
              <a:rPr lang="en-US" dirty="0"/>
              <a:t>Smart work</a:t>
            </a:r>
          </a:p>
          <a:p>
            <a:r>
              <a:rPr lang="en-US" dirty="0"/>
              <a:t>Patience</a:t>
            </a:r>
          </a:p>
          <a:p>
            <a:r>
              <a:rPr lang="en-US" dirty="0"/>
              <a:t>Out of box thinking</a:t>
            </a:r>
          </a:p>
          <a:p>
            <a:r>
              <a:rPr lang="en-US" dirty="0"/>
              <a:t>Reading and acquiring knowledge</a:t>
            </a:r>
          </a:p>
          <a:p>
            <a:r>
              <a:rPr lang="en-US" dirty="0"/>
              <a:t>Ethical consciousness</a:t>
            </a:r>
          </a:p>
          <a:p>
            <a:r>
              <a:rPr lang="en-US" dirty="0"/>
              <a:t>Collaborative relationship</a:t>
            </a:r>
          </a:p>
          <a:p>
            <a:r>
              <a:rPr lang="en-US" dirty="0"/>
              <a:t>Perseverance 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4534910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A1B0B2-CD46-41E3-A90E-C078B385F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 </a:t>
            </a:r>
            <a:r>
              <a:rPr lang="en-US" b="1" dirty="0"/>
              <a:t>Introduction to Scientific Management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3BD5189-FE9C-455E-B63B-A80A29A0645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90320" y="1529256"/>
            <a:ext cx="10063479" cy="52617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69248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4A80E-6341-4575-955A-A4BBF5598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Principles</a:t>
            </a:r>
            <a:r>
              <a:rPr lang="en-IN" dirty="0"/>
              <a:t> </a:t>
            </a:r>
            <a:r>
              <a:rPr lang="en-IN" b="1" dirty="0"/>
              <a:t>of Scientific Management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4E7290-13F9-4330-BADB-392949A95C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Scientific Management is a management technique that utilizes scientific methods to enhance workforce efficiency. </a:t>
            </a:r>
          </a:p>
          <a:p>
            <a:r>
              <a:rPr lang="en-US" dirty="0"/>
              <a:t>It uses scientific methods that include systematic, objective, and logical principles and techniques to solve management problems.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570069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E0975-2706-48C0-A19D-DD50644F3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What is Scientific Management?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6CEF85-7316-478C-8BD4-B71D53FD05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263" y="1690688"/>
            <a:ext cx="11020096" cy="4802187"/>
          </a:xfrm>
        </p:spPr>
        <p:txBody>
          <a:bodyPr/>
          <a:lstStyle/>
          <a:p>
            <a:r>
              <a:rPr lang="en-US" dirty="0"/>
              <a:t>The use of scientific principles and techniques in various managerial functions is known as scientific management. </a:t>
            </a:r>
          </a:p>
          <a:p>
            <a:r>
              <a:rPr lang="en-US" dirty="0"/>
              <a:t>It is the art of knowing exactly what you want your employees to do and seeing that they do it in the best and cheapest ways.</a:t>
            </a:r>
          </a:p>
          <a:p>
            <a:r>
              <a:rPr lang="en-US" dirty="0"/>
              <a:t> It involves the study of each activity in detail and doing the work in such a manner so that work can be completed effectively and efficiently.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51935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CA6B6-CF50-4975-A69B-C33517794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What is Scientific Management?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7E35C-E4F4-4970-8E43-4F68A05BB9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5856" y="1920218"/>
            <a:ext cx="10515600" cy="4351338"/>
          </a:xfrm>
        </p:spPr>
        <p:txBody>
          <a:bodyPr/>
          <a:lstStyle/>
          <a:p>
            <a:r>
              <a:rPr lang="en-US" dirty="0"/>
              <a:t>In the words of Lawrence A. Appley:</a:t>
            </a:r>
          </a:p>
          <a:p>
            <a:endParaRPr lang="en-US" dirty="0"/>
          </a:p>
          <a:p>
            <a:r>
              <a:rPr lang="en-US" i="1" dirty="0"/>
              <a:t>"Scientific Management is a conscious orderly human approach to the performance of management responsibilities as contrasted with the day-in and day-out rule of thumb, hit or miss approach''. </a:t>
            </a:r>
            <a:endParaRPr lang="en-IN" i="1" dirty="0"/>
          </a:p>
        </p:txBody>
      </p:sp>
    </p:spTree>
    <p:extLst>
      <p:ext uri="{BB962C8B-B14F-4D97-AF65-F5344CB8AC3E}">
        <p14:creationId xmlns:p14="http://schemas.microsoft.com/office/powerpoint/2010/main" val="130315316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3EFB9-FA6A-4EEA-8345-D5396B91E5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What is Scientific Management?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E7DD7F-658E-4657-8249-8867D9183C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the words of F.W. Taylor:</a:t>
            </a:r>
          </a:p>
          <a:p>
            <a:endParaRPr lang="en-US" dirty="0"/>
          </a:p>
          <a:p>
            <a:r>
              <a:rPr lang="en-US" dirty="0"/>
              <a:t>"Scientific management is the art of knowing exactly what you want your men to do and then seeing that they do it in the best and cheapest way."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867148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68553-04FC-47EB-8563-5563AF6B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Scientific Management?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AE460-E5F9-4BAC-B827-90350EBD57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464816"/>
          </a:xfrm>
        </p:spPr>
        <p:txBody>
          <a:bodyPr/>
          <a:lstStyle/>
          <a:p>
            <a:r>
              <a:rPr lang="en-US" dirty="0"/>
              <a:t>F.W. Taylor's scientific management is based on the following four principles:</a:t>
            </a:r>
          </a:p>
          <a:p>
            <a:r>
              <a:rPr lang="en-US" b="1" dirty="0"/>
              <a:t>1. Science, not Rule of Thumb</a:t>
            </a:r>
          </a:p>
          <a:p>
            <a:r>
              <a:rPr lang="en-IN" b="1" dirty="0"/>
              <a:t>2. Harmony, Not Discord</a:t>
            </a:r>
          </a:p>
          <a:p>
            <a:r>
              <a:rPr lang="en-IN" b="1" dirty="0"/>
              <a:t>3. Cooperation, Not Individualism</a:t>
            </a:r>
          </a:p>
          <a:p>
            <a:r>
              <a:rPr lang="en-US" b="1" dirty="0"/>
              <a:t>4. Development of Workers to their Greatest Efficiency and Prosperity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8824649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321E07-554E-48B7-9A73-5DEE5CFA8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3AFECC-0D1C-4D34-B8E2-FBF16E290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FFDB26D-8BB1-4582-B08B-F638BBACC649}"/>
              </a:ext>
            </a:extLst>
          </p:cNvPr>
          <p:cNvSpPr/>
          <p:nvPr/>
        </p:nvSpPr>
        <p:spPr>
          <a:xfrm>
            <a:off x="2695903" y="3244333"/>
            <a:ext cx="6921063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60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277449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03931C-4667-4C3D-BECA-FF366776AF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Types and Examples of Organisation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C0E69D-D965-44DF-B0E5-30A1344389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For-profit businesses: Companies aimed at making a profit.</a:t>
            </a:r>
          </a:p>
          <a:p>
            <a:r>
              <a:rPr lang="en-US" dirty="0"/>
              <a:t>Non-profit organizations: Entities like charities and foundations working for a social cause.</a:t>
            </a:r>
          </a:p>
          <a:p>
            <a:r>
              <a:rPr lang="en-US" dirty="0"/>
              <a:t>Government agencies: Public bodies that provide services or enforce laws.</a:t>
            </a:r>
          </a:p>
          <a:p>
            <a:r>
              <a:rPr lang="en-US" dirty="0"/>
              <a:t>Educational institutions: Schools, colleges, and universities.</a:t>
            </a:r>
          </a:p>
          <a:p>
            <a:r>
              <a:rPr lang="en-US" dirty="0"/>
              <a:t>Community groups: Local associations formed around shared interests or goals.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126319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C7901-2CFE-4F08-8673-36BE64BF2A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Definition of Management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82C712-0D0C-40C6-B8CD-7EDA931D8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3357"/>
            <a:ext cx="10515600" cy="4003606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Management is the process of planning, organizing, leading, and controlling an organization's resources (including people, money, and materials) to achieve specific goals effectively and efficiently. </a:t>
            </a:r>
          </a:p>
          <a:p>
            <a:r>
              <a:rPr lang="en-US" dirty="0"/>
              <a:t> It involves coordinating the efforts of a group to accomplish objectives, often in a structured way, by setting goals, creating plans, assigning tasks, and overseeing the entire workflow. </a:t>
            </a:r>
          </a:p>
          <a:p>
            <a:r>
              <a:rPr lang="en-US" dirty="0"/>
              <a:t>In summary, Management is about handling people and processes in a way that gets results, without wasting time or resources. It is a universal process found in all types of organizations, from businesses to non-profits and government agencies.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1824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315694-32D6-4EDF-B762-5D9652FE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IN" b="1" dirty="0"/>
              <a:t>Key Aspects of Management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21D30AF-9F92-4DAE-AEA7-E5B14D9498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3913" y="1421580"/>
            <a:ext cx="10813774" cy="4887471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88872" rIns="0" bIns="179331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 Narrow" panose="020B0606020202030204" pitchFamily="34" charset="0"/>
              </a:rPr>
              <a:t>Goal Achievement: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 Narrow" panose="020B0606020202030204" pitchFamily="34" charset="0"/>
              </a:rPr>
              <a:t> The primary purpose is to achieve predetermined objectives.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 Narrow" panose="020B0606020202030204" pitchFamily="34" charset="0"/>
              </a:rPr>
              <a:t>Resource Utilization: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 Narrow" panose="020B0606020202030204" pitchFamily="34" charset="0"/>
              </a:rPr>
              <a:t> It involves the effective and efficient use of all available resources, such as human, financial, and material.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 Narrow" panose="020B0606020202030204" pitchFamily="34" charset="0"/>
              </a:rPr>
              <a:t>People-Centric: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 Narrow" panose="020B0606020202030204" pitchFamily="34" charset="0"/>
              </a:rPr>
              <a:t> A core element is working with and through people to get things done.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 Narrow" panose="020B0606020202030204" pitchFamily="34" charset="0"/>
              </a:rPr>
              <a:t>Process-Oriented: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 Narrow" panose="020B0606020202030204" pitchFamily="34" charset="0"/>
              </a:rPr>
              <a:t> Management is a continuous process that involves several key functions: 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 Narrow" panose="020B0606020202030204" pitchFamily="34" charset="0"/>
              </a:rPr>
              <a:t>Planning: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 Narrow" panose="020B0606020202030204" pitchFamily="34" charset="0"/>
              </a:rPr>
              <a:t> Setting goals and outlining the steps to achieve them. 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 Narrow" panose="020B0606020202030204" pitchFamily="34" charset="0"/>
              </a:rPr>
              <a:t>Organizing: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 Narrow" panose="020B0606020202030204" pitchFamily="34" charset="0"/>
              </a:rPr>
              <a:t> Structuring the work and allocating resources. 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 Narrow" panose="020B0606020202030204" pitchFamily="34" charset="0"/>
              </a:rPr>
              <a:t>Leading/Directing: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 Narrow" panose="020B0606020202030204" pitchFamily="34" charset="0"/>
              </a:rPr>
              <a:t> Guiding, motivating, and supervising people to perform tasks. 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 Narrow" panose="020B0606020202030204" pitchFamily="34" charset="0"/>
              </a:rPr>
              <a:t>Controlling: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 Narrow" panose="020B0606020202030204" pitchFamily="34" charset="0"/>
              </a:rPr>
              <a:t> Monitoring progress and taking corrective actions to ensure goals are met.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 Narrow" panose="020B0606020202030204" pitchFamily="34" charset="0"/>
              </a:rPr>
              <a:t>Environment Design: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1D35"/>
                </a:solidFill>
                <a:effectLst/>
                <a:latin typeface="Arial Narrow" panose="020B0606020202030204" pitchFamily="34" charset="0"/>
              </a:rPr>
              <a:t> Managers create and maintain a conducive environment for groups to work effectively. 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 Narrow" panose="020B0606020202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32292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4C24C9-5F7C-4C54-BC81-6B659D8612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Evaluation of Management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8AB4B975-E093-4A69-A8EC-7ACED63209E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32312" y="1690688"/>
            <a:ext cx="5261113" cy="49614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5968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E8A9A-C0E4-4A1B-B3A1-3CEE7F124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Evaluation of Management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9BD376-A5E0-4947-9F4A-83E23C47E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Evaluation of management is a systematic process that assesses how well managers and organizations are performing against objectives and plans, focusing on areas like leadership, strategic alignment, and team outcomes to drive continuous improvement.</a:t>
            </a:r>
          </a:p>
          <a:p>
            <a:r>
              <a:rPr lang="en-US" dirty="0"/>
              <a:t>Methods include combining subordinate and peer feedback with performance metrics, self-assessments, and appraisal interviews to identify strengths and weaknesses and inform future strategies. </a:t>
            </a:r>
          </a:p>
          <a:p>
            <a:r>
              <a:rPr lang="en-US" dirty="0"/>
              <a:t>The goal is to enhance future performance, inform decision-making, and ensure goals are met effectively.</a:t>
            </a:r>
            <a:br>
              <a:rPr lang="en-US" dirty="0"/>
            </a:br>
            <a:r>
              <a:rPr lang="en-US" dirty="0"/>
              <a:t>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11448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</TotalTime>
  <Words>2262</Words>
  <Application>Microsoft Office PowerPoint</Application>
  <PresentationFormat>Widescreen</PresentationFormat>
  <Paragraphs>241</Paragraphs>
  <Slides>47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2" baseType="lpstr">
      <vt:lpstr>Arial</vt:lpstr>
      <vt:lpstr>Arial Narrow</vt:lpstr>
      <vt:lpstr>Calibri</vt:lpstr>
      <vt:lpstr>Calibri Light</vt:lpstr>
      <vt:lpstr>Office Theme</vt:lpstr>
      <vt:lpstr>UNIT - I</vt:lpstr>
      <vt:lpstr>Contents</vt:lpstr>
      <vt:lpstr>Oragnization </vt:lpstr>
      <vt:lpstr>Key Aspects of an Organization</vt:lpstr>
      <vt:lpstr>Types and Examples of Organisation</vt:lpstr>
      <vt:lpstr>Definition of Management</vt:lpstr>
      <vt:lpstr>Key Aspects of Management</vt:lpstr>
      <vt:lpstr>Evaluation of Management</vt:lpstr>
      <vt:lpstr>Evaluation of Management</vt:lpstr>
      <vt:lpstr>Evaluation of Management</vt:lpstr>
      <vt:lpstr> Need of Management</vt:lpstr>
      <vt:lpstr>Why Management Needed</vt:lpstr>
      <vt:lpstr>Why Management Needed</vt:lpstr>
      <vt:lpstr> Levels of Management</vt:lpstr>
      <vt:lpstr>Levels of Management</vt:lpstr>
      <vt:lpstr>Characteristics of Management</vt:lpstr>
      <vt:lpstr>Features of the Management</vt:lpstr>
      <vt:lpstr>FUNCTIONS OF MANAGEMENT</vt:lpstr>
      <vt:lpstr>PLANNING</vt:lpstr>
      <vt:lpstr>Types of Planning</vt:lpstr>
      <vt:lpstr>Principles of Planning</vt:lpstr>
      <vt:lpstr>Steps in Planning</vt:lpstr>
      <vt:lpstr>Types of Managerial Decisions</vt:lpstr>
      <vt:lpstr>Process of Organizing</vt:lpstr>
      <vt:lpstr>Techniques for achieving coordination</vt:lpstr>
      <vt:lpstr>STAFFING</vt:lpstr>
      <vt:lpstr>DIRECTING/LEADING</vt:lpstr>
      <vt:lpstr>CONTROLLING CONCEPTS</vt:lpstr>
      <vt:lpstr>Steps in the Control Process</vt:lpstr>
      <vt:lpstr>Principles of Effective Control</vt:lpstr>
      <vt:lpstr>MANAGERIAL SKILLS</vt:lpstr>
      <vt:lpstr>TECHNICAL SKILLS</vt:lpstr>
      <vt:lpstr>Human Skills</vt:lpstr>
      <vt:lpstr>Conceptual skills</vt:lpstr>
      <vt:lpstr>Manager’s Role</vt:lpstr>
      <vt:lpstr>INTERPERSONAL ROLE</vt:lpstr>
      <vt:lpstr>INFORMATIONAL ROLE</vt:lpstr>
      <vt:lpstr>DECISIONAL ROLE</vt:lpstr>
      <vt:lpstr>TYPES OF MANAGERS</vt:lpstr>
      <vt:lpstr>WHAT MAKE MANAGERS SUCCESSFUL?</vt:lpstr>
      <vt:lpstr> Introduction to Scientific Management</vt:lpstr>
      <vt:lpstr>Principles of Scientific Management</vt:lpstr>
      <vt:lpstr>What is Scientific Management? </vt:lpstr>
      <vt:lpstr>What is Scientific Management? </vt:lpstr>
      <vt:lpstr>What is Scientific Management? </vt:lpstr>
      <vt:lpstr>Scientific Management? 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- I</dc:title>
  <dc:creator>DYPUSM</dc:creator>
  <cp:lastModifiedBy>DYPUSM</cp:lastModifiedBy>
  <cp:revision>29</cp:revision>
  <dcterms:created xsi:type="dcterms:W3CDTF">2025-09-01T06:51:11Z</dcterms:created>
  <dcterms:modified xsi:type="dcterms:W3CDTF">2025-09-11T07:26:20Z</dcterms:modified>
</cp:coreProperties>
</file>