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0" r:id="rId20"/>
    <p:sldId id="299" r:id="rId21"/>
    <p:sldId id="306" r:id="rId22"/>
    <p:sldId id="307" r:id="rId23"/>
    <p:sldId id="308" r:id="rId24"/>
    <p:sldId id="309" r:id="rId25"/>
    <p:sldId id="310" r:id="rId26"/>
    <p:sldId id="311" r:id="rId27"/>
    <p:sldId id="301" r:id="rId28"/>
    <p:sldId id="302" r:id="rId29"/>
    <p:sldId id="303" r:id="rId30"/>
    <p:sldId id="304" r:id="rId31"/>
    <p:sldId id="305" r:id="rId32"/>
    <p:sldId id="312" r:id="rId33"/>
    <p:sldId id="313" r:id="rId34"/>
    <p:sldId id="314" r:id="rId35"/>
    <p:sldId id="315" r:id="rId36"/>
    <p:sldId id="316" r:id="rId37"/>
    <p:sldId id="320" r:id="rId38"/>
    <p:sldId id="321" r:id="rId39"/>
    <p:sldId id="317" r:id="rId40"/>
    <p:sldId id="31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322" r:id="rId5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14FB-E891-4EBD-8FB4-29BD43E4B262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5FDB-DDF0-42BD-9D2C-16A5FA3C6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11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14FB-E891-4EBD-8FB4-29BD43E4B262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5FDB-DDF0-42BD-9D2C-16A5FA3C6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67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14FB-E891-4EBD-8FB4-29BD43E4B262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5FDB-DDF0-42BD-9D2C-16A5FA3C6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72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14FB-E891-4EBD-8FB4-29BD43E4B262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5FDB-DDF0-42BD-9D2C-16A5FA3C6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79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14FB-E891-4EBD-8FB4-29BD43E4B262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5FDB-DDF0-42BD-9D2C-16A5FA3C6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14FB-E891-4EBD-8FB4-29BD43E4B262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5FDB-DDF0-42BD-9D2C-16A5FA3C6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46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14FB-E891-4EBD-8FB4-29BD43E4B262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5FDB-DDF0-42BD-9D2C-16A5FA3C6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70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14FB-E891-4EBD-8FB4-29BD43E4B262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5FDB-DDF0-42BD-9D2C-16A5FA3C6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16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14FB-E891-4EBD-8FB4-29BD43E4B262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5FDB-DDF0-42BD-9D2C-16A5FA3C6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0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14FB-E891-4EBD-8FB4-29BD43E4B262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5FDB-DDF0-42BD-9D2C-16A5FA3C6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84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14FB-E891-4EBD-8FB4-29BD43E4B262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5FDB-DDF0-42BD-9D2C-16A5FA3C6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53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514FB-E891-4EBD-8FB4-29BD43E4B262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75FDB-DDF0-42BD-9D2C-16A5FA3C6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17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22009" y="2934072"/>
            <a:ext cx="6291126" cy="1244822"/>
          </a:xfrm>
        </p:spPr>
        <p:txBody>
          <a:bodyPr>
            <a:normAutofit/>
          </a:bodyPr>
          <a:lstStyle/>
          <a:p>
            <a:r>
              <a:rPr lang="fr-FR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et Structure de données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947304" y="5830647"/>
            <a:ext cx="1865831" cy="40378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Mr </a:t>
            </a:r>
            <a:r>
              <a:rPr lang="fr-FR" dirty="0" err="1"/>
              <a:t>Rochel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01D247-521D-46B2-B29A-935ED000F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64" y="1931348"/>
            <a:ext cx="4741304" cy="3899299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19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81300" y="3418318"/>
            <a:ext cx="6759723" cy="760576"/>
          </a:xfrm>
        </p:spPr>
        <p:txBody>
          <a:bodyPr>
            <a:normAutofit/>
          </a:bodyPr>
          <a:lstStyle/>
          <a:p>
            <a:r>
              <a:rPr lang="fr-FR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Notions et Instructions de base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947304" y="5830647"/>
            <a:ext cx="1865831" cy="40378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L1G2 - 2020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01D247-521D-46B2-B29A-935ED000F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64" y="1931348"/>
            <a:ext cx="4741304" cy="3899299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894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1" y="350378"/>
            <a:ext cx="1401510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Intro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2249865"/>
            <a:ext cx="4025069" cy="252723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580547" y="1817141"/>
            <a:ext cx="7349382" cy="3392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programme informatique est formé de quatre (04) types d’instructions considérés comme des petites briques de base 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déclaration, affectation des variables, ... </a:t>
            </a:r>
            <a:endParaRPr lang="fr-FR" sz="20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lecture et/ou écriture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pour afficher ou insérer des informations.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tests : 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exécuter certains informations selon des conditions.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boucles : 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faire des itérations.</a:t>
            </a:r>
          </a:p>
        </p:txBody>
      </p:sp>
    </p:spTree>
    <p:extLst>
      <p:ext uri="{BB962C8B-B14F-4D97-AF65-F5344CB8AC3E}">
        <p14:creationId xmlns:p14="http://schemas.microsoft.com/office/powerpoint/2010/main" val="310274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0" y="350378"/>
            <a:ext cx="2948300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1 - Variable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2249865"/>
            <a:ext cx="4025069" cy="252723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580546" y="1486967"/>
            <a:ext cx="7349382" cy="386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variable sert à stocker la valeur d’une donnée dans un langage de programmation.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variable désigne un emplacement mémoire dont le contenu peut changer au cours d’un programme (d’ où le nom de variable).</a:t>
            </a:r>
            <a:endParaRPr lang="fr-FR" sz="20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Chaque emplacement mémoire a un numéro qui permet d’y faire référence de façon unique (adresse mémoire de cette cellule).</a:t>
            </a:r>
          </a:p>
        </p:txBody>
      </p:sp>
    </p:spTree>
    <p:extLst>
      <p:ext uri="{BB962C8B-B14F-4D97-AF65-F5344CB8AC3E}">
        <p14:creationId xmlns:p14="http://schemas.microsoft.com/office/powerpoint/2010/main" val="262989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0" y="350378"/>
            <a:ext cx="2948300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Variable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2249865"/>
            <a:ext cx="4025069" cy="252723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537816" y="769120"/>
            <a:ext cx="7434841" cy="580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 et règles: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variable doit être déclaré avant d’ être utilisé.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variable doit être caractérisée par :</a:t>
            </a:r>
            <a:endParaRPr lang="fr-FR" sz="20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nom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son identificateur (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doit commencer par une lettre alphabétique, doit être constitué uniquement de lettres - des chiffres, et du soulignement _, doit être diffèrent des mots spéciales utilisés par le langage, doit être significatif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type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l’ensemble des valeurs que peut prendre la variable (entier, réel, booléen, caractère, chaine de caractères, …)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valeur.</a:t>
            </a:r>
          </a:p>
        </p:txBody>
      </p:sp>
    </p:spTree>
    <p:extLst>
      <p:ext uri="{BB962C8B-B14F-4D97-AF65-F5344CB8AC3E}">
        <p14:creationId xmlns:p14="http://schemas.microsoft.com/office/powerpoint/2010/main" val="12279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0" y="350378"/>
            <a:ext cx="2948300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Variable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2249865"/>
            <a:ext cx="4025069" cy="252723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537816" y="1022381"/>
            <a:ext cx="7434841" cy="498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Types: 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type de variable détermine l’ensemble des valeurs qu’elle peut prendre.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types offerts par la plus par des langages sont :</a:t>
            </a:r>
            <a:endParaRPr lang="fr-FR" sz="20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Numérique (entier ou réel)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Byte (1o), Entier court (2o), Entier long (4o), Réel simple précision (4o), Réel double précision (8o).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logique ou booléen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deux valeurs VRAIE ou FAUX.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caractère :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lettre majuscules, minuscules : ‘a’, ‘b’.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Chaine de caractères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toute suite de caractères : « nom », « prénom ».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chaque type de variable, il existe un ensemble d’ opérations correspondant.</a:t>
            </a:r>
          </a:p>
        </p:txBody>
      </p:sp>
    </p:spTree>
    <p:extLst>
      <p:ext uri="{BB962C8B-B14F-4D97-AF65-F5344CB8AC3E}">
        <p14:creationId xmlns:p14="http://schemas.microsoft.com/office/powerpoint/2010/main" val="78401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0" y="350378"/>
            <a:ext cx="2948300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Variable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0" y="2879932"/>
            <a:ext cx="4025069" cy="141860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580545" y="2274340"/>
            <a:ext cx="7434841" cy="2478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Déclaration: 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Tout le variable utilisé dans un programme doit avoir fait l’objet d’une déclaration préalable.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pseudocode, la déclaration de variables est effectuée par la forma suivante :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liste d’ identificateurs: type.</a:t>
            </a:r>
          </a:p>
        </p:txBody>
      </p:sp>
    </p:spTree>
    <p:extLst>
      <p:ext uri="{BB962C8B-B14F-4D97-AF65-F5344CB8AC3E}">
        <p14:creationId xmlns:p14="http://schemas.microsoft.com/office/powerpoint/2010/main" val="330661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0" y="350378"/>
            <a:ext cx="2948300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Constante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0" y="2529554"/>
            <a:ext cx="4025069" cy="141860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580545" y="893034"/>
            <a:ext cx="7434841" cy="492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Définition: 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constante est une variable dont la valeur ne change pas au cours de l’ exécution du programme.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constante peut être un nombre, un caractère, ou une chaine de caractères.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Déclaration: 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constante doit toujours recevoir une valeur dés sa déclaration.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pseudocode, sa déclaration est :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 identificateur=valeur :type. 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convention les noms de constants sont en majuscules).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Exemple: 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 Pi=3.14 :réel, MAXI=32 : entier.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52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0" y="350378"/>
            <a:ext cx="2948300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Affectation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2249865"/>
            <a:ext cx="4025069" cy="252723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529270" y="769120"/>
            <a:ext cx="7434841" cy="5554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 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L’affectation consiste à attribuer une valeur à une variable (c.-à-d. remplir ou modifier le contenu d’une zone mémoire).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 :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pseudocode :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l’affectation est noté par le signe &lt;-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Var&lt;-e : on attribue la valeur de e à la variable Var.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peut être une valeur, une autre variable, ou une expression.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doivent être de même type ou des types compatibles.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L’affectation ne modifie que ce qui est à gauche de la flèche.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i&lt;-1; j&lt;-i; k&lt;-i+j;</a:t>
            </a:r>
          </a:p>
        </p:txBody>
      </p:sp>
    </p:spTree>
    <p:extLst>
      <p:ext uri="{BB962C8B-B14F-4D97-AF65-F5344CB8AC3E}">
        <p14:creationId xmlns:p14="http://schemas.microsoft.com/office/powerpoint/2010/main" val="1409162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0" y="350378"/>
            <a:ext cx="2948300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Affectation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2249865"/>
            <a:ext cx="4025069" cy="252723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537815" y="1324597"/>
            <a:ext cx="7434841" cy="4076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Règle générale : 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langage de programmation (C, C++, Java, Python,..) utilisent le signe = pour l’affectation &lt;-.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 d’une affectation, l’expression de droite est évaluée et la valeur trouvé est affecté à la variable gauche. (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A&lt;-B # B&lt;-A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L’affectation est différente d’une équation mathématique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 : x&lt;-x+1 et x&lt;-x-1 ont une sens en programmation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Certaines langages donnent par défaut aux variables déclarées. Pour éviter tous les problèmes, il est préférable d’initialiser les variables déclarées.</a:t>
            </a:r>
          </a:p>
        </p:txBody>
      </p:sp>
    </p:spTree>
    <p:extLst>
      <p:ext uri="{BB962C8B-B14F-4D97-AF65-F5344CB8AC3E}">
        <p14:creationId xmlns:p14="http://schemas.microsoft.com/office/powerpoint/2010/main" val="170285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0" y="350378"/>
            <a:ext cx="4691642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Affectation : Exercice</a:t>
            </a:r>
            <a:endParaRPr lang="fr-FR" cap="none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380289" y="944151"/>
            <a:ext cx="6396526" cy="54822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Exercice 1 : 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Donnez les valeurs des variables A, B, C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après l’ exécution des instructions suivantes.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Exercice 2 : 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Donnez les valeurs des variables A,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après l’ exécution des instructions suivantes.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les deux derniers instructions permettent-elles d’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échanger les valeurs A et B?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Exercice 3 : 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Ecrivez un algorithme permettant d’ échanger les valeurs de deux variables A et B.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371" y="646473"/>
            <a:ext cx="3785788" cy="225909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730" y="3336975"/>
            <a:ext cx="3508812" cy="225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0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82011" y="350378"/>
            <a:ext cx="4572000" cy="60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Programme</a:t>
            </a:r>
            <a:endParaRPr lang="fr-FR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3" y="1298961"/>
            <a:ext cx="4174292" cy="378578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452358" y="1051134"/>
            <a:ext cx="7511753" cy="4281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programme correspond à la description d’une méthode de résolution pour un problème donné.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Cette description est effectué par une suite d’instructions d’un langage de programmation.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Ces instructions permettent de traiter et de transformer les données du problème à résoudre (entrées) pour aboutir à des résultats (sorties).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programme n’est pas une solution en soi mais une méthode à suivre pour trouver les solutions.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53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09" y="350378"/>
            <a:ext cx="7503210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Syntaxe générale d’un algorithme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9" y="1999716"/>
            <a:ext cx="4623277" cy="352086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5144568" y="1444238"/>
            <a:ext cx="6836634" cy="4076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syntaxe des instructions: 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opérations d’un algorithme sont habituellement exécutées une à la suite de l’autre, en séquence de haut en bas et de gauche à droite.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L’ordre est important. 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ne peut pas changer cette séquence de façon arbitraire.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Exemple: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Enfiler ses bas puis enfiler ses bottes n’est pas équivalent à enfiler ses bottes puis enfiler ses bas.</a:t>
            </a:r>
          </a:p>
        </p:txBody>
      </p:sp>
    </p:spTree>
    <p:extLst>
      <p:ext uri="{BB962C8B-B14F-4D97-AF65-F5344CB8AC3E}">
        <p14:creationId xmlns:p14="http://schemas.microsoft.com/office/powerpoint/2010/main" val="2030488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58213" y="3264493"/>
            <a:ext cx="5110385" cy="760576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et Operateurs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947304" y="5830647"/>
            <a:ext cx="1865831" cy="40378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L1G2 - 2020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01D247-521D-46B2-B29A-935ED000F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9" y="1931348"/>
            <a:ext cx="4741304" cy="3899299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345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09" y="350378"/>
            <a:ext cx="5093296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Expressions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2249865"/>
            <a:ext cx="4025069" cy="252723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537814" y="649480"/>
            <a:ext cx="7434841" cy="5529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 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expression peut être un valeur, une variable ou une opération constituée une variable ou une opération constituée des variables reliées par des operateurs.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Règles à suivre: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 évaluation de l’expression fournit une valeur unique qui est le résultat de l’ opération.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expression est évaluée de gauche à droite mais en tenant compte des priorités des operateurs.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operateurs dépendent du type de l’ opération; ils peuvent être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operateurs arithmétiques :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+, -, *, /, % (modulo), ^(puissance).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operateurs logiques :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(!), OU (||), ET(&amp;&amp;)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operateurs relationnels :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=, &lt;, &gt;, &lt;=,&gt;=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operateurs sur les chaines :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(concaténation des chaines)</a:t>
            </a:r>
          </a:p>
        </p:txBody>
      </p:sp>
    </p:spTree>
    <p:extLst>
      <p:ext uri="{BB962C8B-B14F-4D97-AF65-F5344CB8AC3E}">
        <p14:creationId xmlns:p14="http://schemas.microsoft.com/office/powerpoint/2010/main" val="2479534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09" y="350378"/>
            <a:ext cx="5093296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Expressions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2521008"/>
            <a:ext cx="4025069" cy="181170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537813" y="1469878"/>
            <a:ext cx="7434841" cy="4409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Exemple: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a=1;b=a; a=a*2;c=a+3*b-c;.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Remarques: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ne peut pas additionner un entier et un caractère.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Toutefois dans certaines langages, on peut utiliser un operateur avec deux opérantes de type différentes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 : 4+5.5)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signification d’un operateur peut changer en fonction du type des opérandes.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ex1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l’operateur + avec des entiers signifie addition : 3+6=9,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ex2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l’operateur + avec des chaines signifie concaténation : « bonjour » + « tout le monde » = « bonjour tout le monde »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valeur de l’expression est évalué au moment de l’affectation.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83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09" y="350378"/>
            <a:ext cx="5093296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Expressions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2521008"/>
            <a:ext cx="4025069" cy="181170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537813" y="1606611"/>
            <a:ext cx="7434841" cy="4409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Priorité des opérations: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L’ordre de priorité est le suivant (de + au – priorité) :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: parenthèses.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^: élévation à la puissance.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*,/ : multiplication, division.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: modulo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+,-: addition, soustraction.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Exemples :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9+3*4 = 21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(9+3)*4 = 48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5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09" y="350378"/>
            <a:ext cx="5093296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Expressions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2521008"/>
            <a:ext cx="4025069" cy="181170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537813" y="564023"/>
            <a:ext cx="7434841" cy="5657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operateurs booléens: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Associativité des operateurs ‘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et’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‘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ou’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a et (b et c) = (a et b) et c.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Commutativité des operateurs ‘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et’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‘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ou’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et b = b et 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ou b = b ou a.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Distributivité des operateurs ‘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et’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‘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ou’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ou (b et c) = (a ou b) et (a ou c).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et (b ou c) = (a et b) ou (a et c).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Involution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</a:t>
            </a: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= a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Loi de Morgan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(a et b) = non a ou non b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(a ou b) = non a ou non b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09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09" y="350378"/>
            <a:ext cx="5093296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Expressions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2127904"/>
            <a:ext cx="5093294" cy="276883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5682954" y="922947"/>
            <a:ext cx="6264063" cy="4939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de vérité :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C1 est vraie et C2 vraie alors (C1 et C2) est vraie.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C1 est vraie et C2 est faux alors (C1 est C2) est faux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C1 est faux et C2 est vraie alors (C1 et C2) est faux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C1 est faux et C2 est faux alors (C1 et C2) est faux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C1 est vraie et C2 vraie alors (C1 ou C2) est vraie.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C1 est vraie et C2 est faux alors (C1 ou C2) est vraie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C1 est faux et C2 est vraie alors (C1 ou C2) est vraie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C1 est faux et C2 est faux alors (C1 ou C2) est faux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C1 est faux alors (non C1) est vraie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C1 est vraie alors (non C1) est faux</a:t>
            </a:r>
          </a:p>
        </p:txBody>
      </p:sp>
    </p:spTree>
    <p:extLst>
      <p:ext uri="{BB962C8B-B14F-4D97-AF65-F5344CB8AC3E}">
        <p14:creationId xmlns:p14="http://schemas.microsoft.com/office/powerpoint/2010/main" val="1901336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99290" y="3264493"/>
            <a:ext cx="7101555" cy="760576"/>
          </a:xfrm>
        </p:spPr>
        <p:txBody>
          <a:bodyPr>
            <a:normAutofit/>
          </a:bodyPr>
          <a:lstStyle/>
          <a:p>
            <a:r>
              <a:rPr lang="fr-FR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instructions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d’entrées et de sorties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947304" y="5830647"/>
            <a:ext cx="1865831" cy="40378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L1G2 - 2020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01D247-521D-46B2-B29A-935ED000F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7" y="1931348"/>
            <a:ext cx="4741304" cy="3899299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1887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09" y="350378"/>
            <a:ext cx="4255805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Lecture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2249865"/>
            <a:ext cx="4025069" cy="252723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537814" y="1375872"/>
            <a:ext cx="7434841" cy="4076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instructions de lecture et d’ écriture permettent à la machine de communiquer avec l’utilisateur.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lecture permet d’entrer des données à partir du clavier. En pseudocode on note: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lire(var)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machine met la valeur entrée au clavier dans la zone mémoire nommée var.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 de lire un variable, il est fortement conseillé d’ écrire des messages à l’ écran, afin de prévenir l’ utilisateur de ce qu’il doit frapper.</a:t>
            </a:r>
          </a:p>
        </p:txBody>
      </p:sp>
    </p:spTree>
    <p:extLst>
      <p:ext uri="{BB962C8B-B14F-4D97-AF65-F5344CB8AC3E}">
        <p14:creationId xmlns:p14="http://schemas.microsoft.com/office/powerpoint/2010/main" val="2592643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09" y="350378"/>
            <a:ext cx="4255805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Ecriture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9" y="2150427"/>
            <a:ext cx="4025069" cy="252723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537814" y="1375872"/>
            <a:ext cx="7434841" cy="4076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Fonctionnement :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 écriture permet d’afficher des résultats à l’ écran (ou de les écrire dans un fichier).</a:t>
            </a:r>
            <a:endParaRPr lang="fr-FR" sz="2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pseudocode, on note: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écrire(var).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machine affiche les valeurs des expressions décrite dans la liste.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Ces instructions peuvent être des variables ayant de valeurs, des nombres.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écrire(a, b+2, « message »)</a:t>
            </a:r>
          </a:p>
        </p:txBody>
      </p:sp>
    </p:spTree>
    <p:extLst>
      <p:ext uri="{BB962C8B-B14F-4D97-AF65-F5344CB8AC3E}">
        <p14:creationId xmlns:p14="http://schemas.microsoft.com/office/powerpoint/2010/main" val="304089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1" y="350378"/>
            <a:ext cx="5084748" cy="606751"/>
          </a:xfrm>
        </p:spPr>
        <p:txBody>
          <a:bodyPr>
            <a:normAutofit fontScale="90000"/>
          </a:bodyPr>
          <a:lstStyle/>
          <a:p>
            <a:r>
              <a:rPr lang="fr-FR" cap="none" dirty="0"/>
              <a:t>Langage Informatique</a:t>
            </a:r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3" y="1768978"/>
            <a:ext cx="3806824" cy="32901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452358" y="1051134"/>
            <a:ext cx="7511753" cy="4281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langage informatique est un code de communication, permettant à un être humain de dialoguer avec une machine en lui soumettant des instructions et en analysant les données matériels fournies par le système.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langage de l’informatique est l’ intermédiaire entre le programmeur et la machine.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langage de programmation permet d’ écrire des programmes destinés à effectuer une tache donnée.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 : Un programme de résolution d’une équation de 2</a:t>
            </a:r>
            <a:r>
              <a:rPr lang="fr-FR" sz="2000" i="1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degré.</a:t>
            </a:r>
          </a:p>
        </p:txBody>
      </p:sp>
    </p:spTree>
    <p:extLst>
      <p:ext uri="{BB962C8B-B14F-4D97-AF65-F5344CB8AC3E}">
        <p14:creationId xmlns:p14="http://schemas.microsoft.com/office/powerpoint/2010/main" val="2461169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09" y="350378"/>
            <a:ext cx="6725542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Exemple1 : Ecriture et Lecture 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6" y="2150427"/>
            <a:ext cx="4469668" cy="305396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5238572" y="2461190"/>
            <a:ext cx="6734083" cy="1435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Fonctionnement :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Ecrire un algorithme qui demande un nombre entier à l’utilisateur, puis qui calcule et affiche le carré de ce nombre.</a:t>
            </a:r>
            <a:endParaRPr lang="fr-FR" sz="2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25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09" y="350378"/>
            <a:ext cx="6725542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Exemple2 : Ecriture et Lecture 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6" y="2667649"/>
            <a:ext cx="4469668" cy="235727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5238572" y="2461190"/>
            <a:ext cx="6734083" cy="1435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Fonctionnement :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Ecrire un algorithme qui permet d’effectuer la saisie d’un nom, prénom et afficher ensuite le nom complet.</a:t>
            </a:r>
            <a:endParaRPr lang="fr-FR" sz="2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93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43969" y="3264493"/>
            <a:ext cx="6469166" cy="760576"/>
          </a:xfrm>
        </p:spPr>
        <p:txBody>
          <a:bodyPr>
            <a:normAutofit/>
          </a:bodyPr>
          <a:lstStyle/>
          <a:p>
            <a:r>
              <a:rPr lang="fr-FR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Conditionnels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947304" y="5830647"/>
            <a:ext cx="1865831" cy="40378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L1G2 - 2020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01D247-521D-46B2-B29A-935ED000F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64" y="1931348"/>
            <a:ext cx="4741304" cy="3899299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27307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1" y="265701"/>
            <a:ext cx="7229742" cy="473903"/>
          </a:xfrm>
        </p:spPr>
        <p:txBody>
          <a:bodyPr>
            <a:normAutofit fontScale="90000"/>
          </a:bodyPr>
          <a:lstStyle/>
          <a:p>
            <a:r>
              <a:rPr lang="fr-FR" dirty="0"/>
              <a:t>Condition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2127904"/>
            <a:ext cx="3774918" cy="237573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426722" y="1107073"/>
            <a:ext cx="7349382" cy="4789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condition est une expression écrite entre parenthèse à valeur booléenne.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Rôle :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instructions conditionnels servent à n’ exécuter une instruction ou une séquence d’instructions que si une condition est vérifiée.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en pseudocode :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condition alors: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instruction ou suite d’instructions1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Sinon :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instruction ou suite d’instructions2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FinSi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000" b="1" u="sng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80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1" y="265701"/>
            <a:ext cx="7229742" cy="473903"/>
          </a:xfrm>
        </p:spPr>
        <p:txBody>
          <a:bodyPr>
            <a:normAutofit fontScale="90000"/>
          </a:bodyPr>
          <a:lstStyle/>
          <a:p>
            <a:r>
              <a:rPr lang="fr-FR" dirty="0"/>
              <a:t>Condition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2298819"/>
            <a:ext cx="3774918" cy="191425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426722" y="418744"/>
            <a:ext cx="7349382" cy="6152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Règles à suivre :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condition ne peut être que vraie ou fausse.</a:t>
            </a: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condition peut être une expression booléenne simple ou une suite composée d’expressions booléens.</a:t>
            </a:r>
            <a:endParaRPr lang="fr-FR" sz="2000" b="1" u="sng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la condition est vraie alors seuls les instructions1 sont exécutés.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la condition est fausse alors seuls les instructions2 sont exécutés.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partie sinon est optionnelle, on peut avoir la forme simplifié suivante: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condition alors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instructions ou suite d’instructions1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Finsi</a:t>
            </a:r>
            <a:endParaRPr lang="fr-FR" sz="2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00528" y="1329263"/>
            <a:ext cx="3578365" cy="499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- Si – Si non - Si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710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1" y="265701"/>
            <a:ext cx="7229742" cy="473903"/>
          </a:xfrm>
        </p:spPr>
        <p:txBody>
          <a:bodyPr>
            <a:normAutofit fontScale="90000"/>
          </a:bodyPr>
          <a:lstStyle/>
          <a:p>
            <a:r>
              <a:rPr lang="fr-FR" dirty="0"/>
              <a:t>Condition</a:t>
            </a:r>
            <a:endParaRPr lang="fr-FR" cap="none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444381" y="922946"/>
            <a:ext cx="11331723" cy="564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Exemple1 :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Ecrire un algorithme qui affiche la valeur absolu d’un entier.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000" b="1" u="sng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1" y="2341547"/>
            <a:ext cx="4905286" cy="35037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80" y="2341546"/>
            <a:ext cx="5076202" cy="35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77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1" y="265701"/>
            <a:ext cx="7229742" cy="473903"/>
          </a:xfrm>
        </p:spPr>
        <p:txBody>
          <a:bodyPr>
            <a:normAutofit fontScale="90000"/>
          </a:bodyPr>
          <a:lstStyle/>
          <a:p>
            <a:r>
              <a:rPr lang="fr-FR" dirty="0"/>
              <a:t>Condition</a:t>
            </a:r>
            <a:endParaRPr lang="fr-FR" cap="none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444381" y="922946"/>
            <a:ext cx="11331723" cy="564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Exemple2 :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Ecrire un algorithme qui demande un nombre entier à l’utilisateur, puis qui teste et affiche s’il est divisible par 7 ou non.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000" b="1" u="sng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98" y="2204813"/>
            <a:ext cx="4979679" cy="35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24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1" y="265701"/>
            <a:ext cx="7229742" cy="473903"/>
          </a:xfrm>
        </p:spPr>
        <p:txBody>
          <a:bodyPr>
            <a:normAutofit fontScale="90000"/>
          </a:bodyPr>
          <a:lstStyle/>
          <a:p>
            <a:r>
              <a:rPr lang="fr-FR" dirty="0"/>
              <a:t>Condition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76" y="2298819"/>
            <a:ext cx="3187581" cy="277738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418176" y="1579032"/>
            <a:ext cx="7349382" cy="447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Utilisation: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condition cas est utilisé lorsqu’on doit comparer une même variable avec plusieurs valeurs.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 où v vaut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16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V1 : action1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16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V2 : action2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16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 : actionN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16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Autre : action Autre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FinCas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V1 et vN sont des constants de type scalaire (entier naturel, caractère)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i est exécuté si vi=v (on quitte ensuite l’instruction cas).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Autre est exécuté si quel que soit i vi # v.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00528" y="1329263"/>
            <a:ext cx="3578365" cy="499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- Cas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1603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1" y="265701"/>
            <a:ext cx="7229742" cy="473903"/>
          </a:xfrm>
        </p:spPr>
        <p:txBody>
          <a:bodyPr>
            <a:normAutofit fontScale="90000"/>
          </a:bodyPr>
          <a:lstStyle/>
          <a:p>
            <a:r>
              <a:rPr lang="fr-FR" dirty="0"/>
              <a:t>Condition</a:t>
            </a:r>
            <a:endParaRPr lang="fr-FR" cap="none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444381" y="922946"/>
            <a:ext cx="11331723" cy="564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Exemple1 :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Ecrire un algorithme permettant de reconnaitre si un caractère est majuscule ou minuscule.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000" b="1" u="sng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15" y="2475755"/>
            <a:ext cx="5460763" cy="298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78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1" y="265701"/>
            <a:ext cx="7229742" cy="473903"/>
          </a:xfrm>
        </p:spPr>
        <p:txBody>
          <a:bodyPr>
            <a:normAutofit fontScale="90000"/>
          </a:bodyPr>
          <a:lstStyle/>
          <a:p>
            <a:r>
              <a:rPr lang="fr-FR" dirty="0"/>
              <a:t>Tests Imbriqués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5" y="2033898"/>
            <a:ext cx="3315767" cy="319612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401085" y="2358637"/>
            <a:ext cx="7349382" cy="254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Règles à suivre :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tests peuvent avoir un degré quelconque d’imbrications.</a:t>
            </a: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tests imbriqués sont utilisés pour limiter le nombre de tests et placer d’abord les conditions le plus probables.</a:t>
            </a:r>
            <a:endParaRPr lang="fr-FR" sz="2000" b="1" u="sng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1" y="350378"/>
            <a:ext cx="5084748" cy="606751"/>
          </a:xfrm>
        </p:spPr>
        <p:txBody>
          <a:bodyPr>
            <a:normAutofit fontScale="90000"/>
          </a:bodyPr>
          <a:lstStyle/>
          <a:p>
            <a:r>
              <a:rPr lang="fr-FR" cap="none" dirty="0"/>
              <a:t>Algorithme</a:t>
            </a:r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3" y="1281870"/>
            <a:ext cx="3653000" cy="291411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614729" y="1051134"/>
            <a:ext cx="7349382" cy="4281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algorithme est un programme informatique permet à l’ordinateur de résoudre un problème.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algorithme est une suite d’instructions ayant pour but de résoudre un problème donné.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algorithme peut se comparer à une recette de cuisine.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i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 : Le résultat c’est comme le plat à cuisiner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i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données sont l’analogues des ingrédients de la recette.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i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règles de transformations se comparent aux directives ou instructions de la recette.</a:t>
            </a:r>
            <a:endParaRPr lang="fr-FR" sz="20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40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09" y="350378"/>
            <a:ext cx="6725542" cy="418743"/>
          </a:xfrm>
        </p:spPr>
        <p:txBody>
          <a:bodyPr>
            <a:normAutofit fontScale="90000"/>
          </a:bodyPr>
          <a:lstStyle/>
          <a:p>
            <a:r>
              <a:rPr lang="fr-FR" dirty="0"/>
              <a:t>Exemple1 : Tests Imbriqués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7" y="1642153"/>
            <a:ext cx="4070651" cy="341695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pic>
        <p:nvPicPr>
          <p:cNvPr id="7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47" y="1642153"/>
            <a:ext cx="4070651" cy="341695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888569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43969" y="3264493"/>
            <a:ext cx="6469166" cy="760576"/>
          </a:xfrm>
        </p:spPr>
        <p:txBody>
          <a:bodyPr>
            <a:normAutofit/>
          </a:bodyPr>
          <a:lstStyle/>
          <a:p>
            <a:r>
              <a:rPr lang="fr-FR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Iteratives:boucles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947304" y="5830647"/>
            <a:ext cx="1865831" cy="40378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L1G2 - 2020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01D247-521D-46B2-B29A-935ED000F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64" y="1931348"/>
            <a:ext cx="4741304" cy="3899299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98531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1" y="350378"/>
            <a:ext cx="5084748" cy="606751"/>
          </a:xfrm>
        </p:spPr>
        <p:txBody>
          <a:bodyPr>
            <a:normAutofit fontScale="90000"/>
          </a:bodyPr>
          <a:lstStyle/>
          <a:p>
            <a:r>
              <a:rPr lang="fr-FR" dirty="0"/>
              <a:t>Boucles : définition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1117362"/>
            <a:ext cx="4025069" cy="438826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580546" y="653753"/>
            <a:ext cx="7349382" cy="531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boucles servent à répéter l’ exécution d’un groupe d’instructions un certain nombre de fois.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distingue trois sortes de boucles en langage de programmation </a:t>
            </a:r>
            <a:endParaRPr lang="fr-FR" sz="20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boucles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 que 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 y répète des instructions tant qu’une certaine condition est réalisée.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boucles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jusqu’à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on y répète des instructions jusqu’à ce qu’une certaine condition soit réalisée.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boucles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ou avec compteur 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 y répète des instructions en faisant évoluer un compteur (variable particulier) entre une valeur initiale et une valeur finale.</a:t>
            </a:r>
          </a:p>
        </p:txBody>
      </p:sp>
    </p:spTree>
    <p:extLst>
      <p:ext uri="{BB962C8B-B14F-4D97-AF65-F5344CB8AC3E}">
        <p14:creationId xmlns:p14="http://schemas.microsoft.com/office/powerpoint/2010/main" val="396959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1" y="350378"/>
            <a:ext cx="5084748" cy="606751"/>
          </a:xfrm>
        </p:spPr>
        <p:txBody>
          <a:bodyPr>
            <a:normAutofit fontScale="90000"/>
          </a:bodyPr>
          <a:lstStyle/>
          <a:p>
            <a:r>
              <a:rPr lang="fr-FR" dirty="0"/>
              <a:t>1 - Boucles : Tant Que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1970449"/>
            <a:ext cx="4025069" cy="353667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657458" y="1081042"/>
            <a:ext cx="7349382" cy="531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condition est évaluée avant chaque itération.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la condition est </a:t>
            </a:r>
            <a:r>
              <a:rPr lang="fr-F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vraie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 exécute les instructions (corps de la boucle), puis on retourne tester la condition. Si elle est encore vraie, on répète l’ exécution.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la condition est </a:t>
            </a:r>
            <a:r>
              <a:rPr lang="fr-F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fausse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 sort de la boucle et on exécute l’instruction qui est après </a:t>
            </a:r>
            <a:r>
              <a:rPr lang="fr-F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FinTantQue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est possible que les instructions à répéter ne soient jamais exécutées.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358922" y="1118075"/>
            <a:ext cx="2368609" cy="60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9118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58923" y="348954"/>
            <a:ext cx="4144710" cy="606751"/>
          </a:xfrm>
        </p:spPr>
        <p:txBody>
          <a:bodyPr>
            <a:normAutofit fontScale="90000"/>
          </a:bodyPr>
          <a:lstStyle/>
          <a:p>
            <a:r>
              <a:rPr lang="fr-FR" dirty="0"/>
              <a:t>Boucles : Tant Que 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3" y="1876445"/>
            <a:ext cx="4025069" cy="353667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614729" y="1876445"/>
            <a:ext cx="7349382" cy="343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nombre d’ itérations dans une boucle Tant Que n’est pas connu au moment d’entrée dans la boucle. Il dépend de l’ évolution de la valeur de la condition.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des instructions du corps de la boucle doit absolument changer la valeur de la condition de vraie à faux (après un certain nombre d’ itérations), sinon le programme va tourner indéfiniment.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341831" y="955705"/>
            <a:ext cx="2368609" cy="60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Remarque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0322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58923" y="348954"/>
            <a:ext cx="4144710" cy="606751"/>
          </a:xfrm>
        </p:spPr>
        <p:txBody>
          <a:bodyPr>
            <a:normAutofit fontScale="90000"/>
          </a:bodyPr>
          <a:lstStyle/>
          <a:p>
            <a:r>
              <a:rPr lang="fr-FR" dirty="0"/>
              <a:t>Boucles : Tant Que 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3" y="2238998"/>
            <a:ext cx="4144710" cy="341831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614729" y="2879934"/>
            <a:ext cx="7349382" cy="129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algorithme qui détermine le premier nombre entier N tel que la somme de 1 à N dépasse strictement 100.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341831" y="955705"/>
            <a:ext cx="2368609" cy="60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42825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1" y="265701"/>
            <a:ext cx="7229742" cy="606751"/>
          </a:xfrm>
        </p:spPr>
        <p:txBody>
          <a:bodyPr>
            <a:normAutofit fontScale="90000"/>
          </a:bodyPr>
          <a:lstStyle/>
          <a:p>
            <a:r>
              <a:rPr lang="fr-FR" dirty="0"/>
              <a:t>2 - Boucles : Repeter…Jusqu’à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5" y="1831649"/>
            <a:ext cx="3781141" cy="353667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520726" y="2392822"/>
            <a:ext cx="7349382" cy="2196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condition est évaluée après chaque itération.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instructions entre Repeter et Jusqu’à sont exécutés au moins une fois et leur exécution est répétée jusqu’à ce que la condition soit vraie (tant qu’elle est fausse).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03975" y="1013069"/>
            <a:ext cx="2368609" cy="499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8166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1" y="265701"/>
            <a:ext cx="7229742" cy="606751"/>
          </a:xfrm>
        </p:spPr>
        <p:txBody>
          <a:bodyPr>
            <a:normAutofit fontScale="90000"/>
          </a:bodyPr>
          <a:lstStyle/>
          <a:p>
            <a:r>
              <a:rPr lang="fr-FR" dirty="0"/>
              <a:t>Boucles : Repeter…Jusqu’à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5" y="1786072"/>
            <a:ext cx="4193664" cy="361487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597639" y="2529554"/>
            <a:ext cx="7349382" cy="1683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algorithme qui détermine le premier nombre entier N tel que la somme de 1 à N dépasse strictement 100 (version avec répéter jusqu’à).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03975" y="1013069"/>
            <a:ext cx="2368609" cy="499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3402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0" y="265701"/>
            <a:ext cx="9784935" cy="606751"/>
          </a:xfrm>
        </p:spPr>
        <p:txBody>
          <a:bodyPr>
            <a:normAutofit fontScale="90000"/>
          </a:bodyPr>
          <a:lstStyle/>
          <a:p>
            <a:r>
              <a:rPr lang="fr-FR" dirty="0"/>
              <a:t>Différence entre Tant Que et Repeter…Jusqu’à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5" y="1786072"/>
            <a:ext cx="3509999" cy="361487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127619" y="1696340"/>
            <a:ext cx="7845040" cy="379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séquence d’instructions est exécutée au moins une fois dans la boucle Repeter jusqu’à, alors qu’elle ne peut ne pas être exécutée dans le cas tant que.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séquence d’instructions est exécutée si la condition est vraie pour Tant que et si la condition est fausse pour Repeter jusqu’à.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les deux cas, la séquence d’intrusions doit nécessairement faire évoluer la condition, faute de quoi on obtient une boucle infinie.</a:t>
            </a:r>
          </a:p>
        </p:txBody>
      </p:sp>
    </p:spTree>
    <p:extLst>
      <p:ext uri="{BB962C8B-B14F-4D97-AF65-F5344CB8AC3E}">
        <p14:creationId xmlns:p14="http://schemas.microsoft.com/office/powerpoint/2010/main" val="3437337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1" y="265701"/>
            <a:ext cx="7229742" cy="606751"/>
          </a:xfrm>
        </p:spPr>
        <p:txBody>
          <a:bodyPr>
            <a:normAutofit fontScale="90000"/>
          </a:bodyPr>
          <a:lstStyle/>
          <a:p>
            <a:r>
              <a:rPr lang="fr-FR" dirty="0"/>
              <a:t>3 - Boucles : Pour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5" y="2418460"/>
            <a:ext cx="3774918" cy="305084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366902" y="569076"/>
            <a:ext cx="7349382" cy="584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Utilité :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compteur allant de initiale à finale par pas valeur du pas instructions.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Explication :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nombre d’ itérations dans une boucle Pour est connu avant le début de la boucle.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Compteur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une variable de type entier (ou caractère). Elle doit être déclarée.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un entier qui peut être positif ou négatif. Pas peut ne pas être mentionné.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peuvent être des valeurs, des variables définies avant le début de la boucle ou des expressions de même type que compteur. 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600528" y="1329263"/>
            <a:ext cx="3578365" cy="499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Utilité et Fonctionnalité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580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0" y="350378"/>
            <a:ext cx="5606041" cy="606751"/>
          </a:xfrm>
        </p:spPr>
        <p:txBody>
          <a:bodyPr>
            <a:normAutofit fontScale="90000"/>
          </a:bodyPr>
          <a:lstStyle/>
          <a:p>
            <a:r>
              <a:rPr lang="fr-FR" cap="none" dirty="0"/>
              <a:t>Exemple des Algorithmes</a:t>
            </a:r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2" y="2221907"/>
            <a:ext cx="4330788" cy="154305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623274" y="1213504"/>
            <a:ext cx="7349382" cy="4281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Ex1 : 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Trouver un algorithme pour la résolution d’une équation du second degré.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Ex2 : Créez un algorithme pour trouver le plus grand et la plus petite valeur du tableau suivante: [40,4,20,19,18,90,0,70,14,13].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Ex3 : Ecrivez un algorithme pour l’insertion d’un élément au 4 index de la </a:t>
            </a:r>
            <a:r>
              <a:rPr lang="fr-FR" sz="2000" i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 suivante 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[8,4,5,8,9,4,3].</a:t>
            </a:r>
          </a:p>
        </p:txBody>
      </p:sp>
    </p:spTree>
    <p:extLst>
      <p:ext uri="{BB962C8B-B14F-4D97-AF65-F5344CB8AC3E}">
        <p14:creationId xmlns:p14="http://schemas.microsoft.com/office/powerpoint/2010/main" val="2468806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1" y="265701"/>
            <a:ext cx="7229742" cy="606751"/>
          </a:xfrm>
        </p:spPr>
        <p:txBody>
          <a:bodyPr>
            <a:normAutofit fontScale="90000"/>
          </a:bodyPr>
          <a:lstStyle/>
          <a:p>
            <a:r>
              <a:rPr lang="fr-FR" dirty="0"/>
              <a:t>3 - Boucles : Pour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5" y="2418460"/>
            <a:ext cx="3774918" cy="305084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358355" y="940037"/>
            <a:ext cx="7349382" cy="5657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valeur initiale est affectée à la variable compteur.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compare la valeur du compteur et la valeur de finale: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la valeur du compteur est supérieur à la valeur finale (cas positif) ou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compteur inferieur à finale (cas négatif),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sort de la boucle et on continue avec l’instruction qui suit FinPour.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compteur est inferieure ou égale à finale (cas positif) ou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compteur est supérieur ou égale à finale (cas négatif)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les instructions seront exécutés.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valeur du compteur est incrémenté de la valeur du pas (cas positif) ou </a:t>
            </a:r>
            <a:r>
              <a:rPr lang="fr-F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décrémente (cas négatif).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03975" y="1013069"/>
            <a:ext cx="2368609" cy="499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Déroulement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32794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1" y="265701"/>
            <a:ext cx="7229742" cy="606751"/>
          </a:xfrm>
        </p:spPr>
        <p:txBody>
          <a:bodyPr>
            <a:normAutofit fontScale="90000"/>
          </a:bodyPr>
          <a:lstStyle/>
          <a:p>
            <a:r>
              <a:rPr lang="fr-FR" dirty="0"/>
              <a:t>3 - Boucles : Pour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69" y="2144994"/>
            <a:ext cx="4860234" cy="306794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5811140" y="2435551"/>
            <a:ext cx="6227035" cy="121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Calculer x à la puissance n, où x est un réel non nul et n un entier positif ou nul.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03975" y="1013069"/>
            <a:ext cx="2368609" cy="499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7145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1" y="265701"/>
            <a:ext cx="7229742" cy="606751"/>
          </a:xfrm>
        </p:spPr>
        <p:txBody>
          <a:bodyPr>
            <a:normAutofit fontScale="90000"/>
          </a:bodyPr>
          <a:lstStyle/>
          <a:p>
            <a:r>
              <a:rPr lang="fr-FR" dirty="0"/>
              <a:t>4 - Boucles imbriqués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69" y="2247544"/>
            <a:ext cx="4860234" cy="273465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5845324" y="2649196"/>
            <a:ext cx="6227035" cy="205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instructions d’une boucle peuvent être des instructions itératives.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ce cas, on aboutit à des boucles imbriqués.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03975" y="1013069"/>
            <a:ext cx="2368609" cy="499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87532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1" y="265701"/>
            <a:ext cx="6050423" cy="606751"/>
          </a:xfrm>
        </p:spPr>
        <p:txBody>
          <a:bodyPr>
            <a:normAutofit fontScale="90000"/>
          </a:bodyPr>
          <a:lstStyle/>
          <a:p>
            <a:r>
              <a:rPr lang="fr-FR" dirty="0"/>
              <a:t>Choix d’Un Type De Boucle</a:t>
            </a:r>
            <a:endParaRPr lang="fr-FR" cap="none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427290" y="1239141"/>
            <a:ext cx="11645069" cy="4888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on peut déterminer le nombre d’ itérations avant l’ exécution de la boucle, il est plus naturel d’utiliser la boucle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S’il n’est pas possible de connaitre le nombre d’ itérations avant l’exécution de la boucle, on fera appel à l’une des boucles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 Que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Répéter Jusqu’à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on doit tester la condition de contrôle avant de commencer les instructions de la boucle, on utilisera </a:t>
            </a: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 Que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la valeur de la condition de contrôle dépend de la première exécution des instructions de la boucle, on utilisera </a:t>
            </a:r>
            <a:r>
              <a:rPr lang="fr-F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RepeterJusqu’à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52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0" y="350378"/>
            <a:ext cx="6605899" cy="606751"/>
          </a:xfrm>
        </p:spPr>
        <p:txBody>
          <a:bodyPr>
            <a:normAutofit fontScale="90000"/>
          </a:bodyPr>
          <a:lstStyle/>
          <a:p>
            <a:r>
              <a:rPr lang="fr-FR" cap="none" dirty="0"/>
              <a:t>Algorithme et Programmation</a:t>
            </a:r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3" y="1281870"/>
            <a:ext cx="3653000" cy="291411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4614729" y="1051134"/>
            <a:ext cx="7349382" cy="4281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 élaboration d’un algorithme précède l’ étape de programmation.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algorithme est une méthode pour la résolution d’un problème.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langage de programmation est un langage compris par l’ordinateur.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rédaction d’un algorithme est un exercice de réflexion qui se fait sur papier.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L’algorithme est indépendamment du langage de programmation.</a:t>
            </a:r>
          </a:p>
        </p:txBody>
      </p:sp>
    </p:spTree>
    <p:extLst>
      <p:ext uri="{BB962C8B-B14F-4D97-AF65-F5344CB8AC3E}">
        <p14:creationId xmlns:p14="http://schemas.microsoft.com/office/powerpoint/2010/main" val="33664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0" y="350378"/>
            <a:ext cx="9870393" cy="606751"/>
          </a:xfrm>
        </p:spPr>
        <p:txBody>
          <a:bodyPr>
            <a:normAutofit fontScale="90000"/>
          </a:bodyPr>
          <a:lstStyle/>
          <a:p>
            <a:r>
              <a:rPr lang="fr-FR" cap="none" dirty="0"/>
              <a:t>Etape </a:t>
            </a:r>
            <a:r>
              <a:rPr lang="fr-FR" dirty="0"/>
              <a:t>Pour La Construction d’Un </a:t>
            </a:r>
            <a:r>
              <a:rPr lang="fr-FR" cap="none" dirty="0"/>
              <a:t>Algorithme</a:t>
            </a:r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4" y="2168541"/>
            <a:ext cx="4601583" cy="305294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5059109" y="1128046"/>
            <a:ext cx="6905001" cy="4965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0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 : 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développer un algorithme?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Quelles techniques produisent de bons algorithmes?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: 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Etant donné un algorithme, quelles sont ses qualités?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Est-il adapté au problème?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Est-il efficace?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peut-on résoudre un problème sans solution évidente : 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considérant les problèmes similaires connus.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considérant les solutions analogues.</a:t>
            </a:r>
          </a:p>
        </p:txBody>
      </p:sp>
    </p:spTree>
    <p:extLst>
      <p:ext uri="{BB962C8B-B14F-4D97-AF65-F5344CB8AC3E}">
        <p14:creationId xmlns:p14="http://schemas.microsoft.com/office/powerpoint/2010/main" val="328322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0" y="350378"/>
            <a:ext cx="6033331" cy="606751"/>
          </a:xfrm>
        </p:spPr>
        <p:txBody>
          <a:bodyPr>
            <a:normAutofit fontScale="90000"/>
          </a:bodyPr>
          <a:lstStyle/>
          <a:p>
            <a:r>
              <a:rPr lang="fr-FR" dirty="0"/>
              <a:t>Propriétés Des Algorithmes</a:t>
            </a:r>
            <a:endParaRPr lang="fr-FR" cap="none" dirty="0"/>
          </a:p>
        </p:txBody>
      </p:sp>
      <p:pic>
        <p:nvPicPr>
          <p:cNvPr id="5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05" y="1281870"/>
            <a:ext cx="4958532" cy="476855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6375163" y="1051134"/>
            <a:ext cx="5588948" cy="4281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algorithme doit avoir 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avoir un nombre fini d’ étapes,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avoir un nombre fini d’ opérations par étape,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terminer après un nombre fini d’ opérations,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fournir un résultat.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comportement d’un algorithme est déterministe.</a:t>
            </a:r>
          </a:p>
        </p:txBody>
      </p:sp>
    </p:spTree>
    <p:extLst>
      <p:ext uri="{BB962C8B-B14F-4D97-AF65-F5344CB8AC3E}">
        <p14:creationId xmlns:p14="http://schemas.microsoft.com/office/powerpoint/2010/main" val="128263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2010" y="350378"/>
            <a:ext cx="6939185" cy="606751"/>
          </a:xfrm>
        </p:spPr>
        <p:txBody>
          <a:bodyPr>
            <a:normAutofit fontScale="90000"/>
          </a:bodyPr>
          <a:lstStyle/>
          <a:p>
            <a:r>
              <a:rPr lang="fr-FR" cap="none" dirty="0"/>
              <a:t>Représentation d’un Algorithme</a:t>
            </a: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4614729" y="1145137"/>
            <a:ext cx="7349382" cy="44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y a deux façons pour représenter un algorithme 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Organigramme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représentation graphique avec des symboles (carrés, losanges).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Offre une vue d’ensemble de l’algorithme.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fr-F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quasiment abandonnée aujourd’hui.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 :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textuelle avec une série de conventions ressemblant à un langage de programmation.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fr-F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largement utilisé.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Espace réservé au contenu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7" y="1318794"/>
            <a:ext cx="3849553" cy="324466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109050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3349</Words>
  <Application>Microsoft Office PowerPoint</Application>
  <PresentationFormat>Grand écran</PresentationFormat>
  <Paragraphs>327</Paragraphs>
  <Slides>53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Times New Roman</vt:lpstr>
      <vt:lpstr>Wingdings</vt:lpstr>
      <vt:lpstr>Thème Office</vt:lpstr>
      <vt:lpstr>Algorithme et Structure de données</vt:lpstr>
      <vt:lpstr>Présentation PowerPoint</vt:lpstr>
      <vt:lpstr>Langage Informatique</vt:lpstr>
      <vt:lpstr>Algorithme</vt:lpstr>
      <vt:lpstr>Exemple des Algorithmes</vt:lpstr>
      <vt:lpstr>Algorithme et Programmation</vt:lpstr>
      <vt:lpstr>Etape Pour La Construction d’Un Algorithme</vt:lpstr>
      <vt:lpstr>Propriétés Des Algorithmes</vt:lpstr>
      <vt:lpstr>Représentation d’un Algorithme</vt:lpstr>
      <vt:lpstr>Notions et Instructions de base</vt:lpstr>
      <vt:lpstr>Intro</vt:lpstr>
      <vt:lpstr>1 - Variable</vt:lpstr>
      <vt:lpstr>Variable</vt:lpstr>
      <vt:lpstr>Variable</vt:lpstr>
      <vt:lpstr>Variable</vt:lpstr>
      <vt:lpstr>Constante</vt:lpstr>
      <vt:lpstr>Affectation</vt:lpstr>
      <vt:lpstr>Affectation</vt:lpstr>
      <vt:lpstr>Affectation : Exercice</vt:lpstr>
      <vt:lpstr>Syntaxe générale d’un algorithme</vt:lpstr>
      <vt:lpstr>Expressions et Operateurs</vt:lpstr>
      <vt:lpstr>Expressions</vt:lpstr>
      <vt:lpstr>Expressions</vt:lpstr>
      <vt:lpstr>Expressions</vt:lpstr>
      <vt:lpstr>Expressions</vt:lpstr>
      <vt:lpstr>Expressions</vt:lpstr>
      <vt:lpstr>Les instructions d’entrées et de sorties</vt:lpstr>
      <vt:lpstr>Lecture</vt:lpstr>
      <vt:lpstr>Ecriture</vt:lpstr>
      <vt:lpstr>Exemple1 : Ecriture et Lecture </vt:lpstr>
      <vt:lpstr>Exemple2 : Ecriture et Lecture </vt:lpstr>
      <vt:lpstr>Instructions Conditionnels</vt:lpstr>
      <vt:lpstr>Condition</vt:lpstr>
      <vt:lpstr>Condition</vt:lpstr>
      <vt:lpstr>Condition</vt:lpstr>
      <vt:lpstr>Condition</vt:lpstr>
      <vt:lpstr>Condition</vt:lpstr>
      <vt:lpstr>Condition</vt:lpstr>
      <vt:lpstr>Tests Imbriqués</vt:lpstr>
      <vt:lpstr>Exemple1 : Tests Imbriqués</vt:lpstr>
      <vt:lpstr>Instructions Iteratives:boucles</vt:lpstr>
      <vt:lpstr>Boucles : définition</vt:lpstr>
      <vt:lpstr>1 - Boucles : Tant Que</vt:lpstr>
      <vt:lpstr>Boucles : Tant Que </vt:lpstr>
      <vt:lpstr>Boucles : Tant Que </vt:lpstr>
      <vt:lpstr>2 - Boucles : Repeter…Jusqu’à</vt:lpstr>
      <vt:lpstr>Boucles : Repeter…Jusqu’à</vt:lpstr>
      <vt:lpstr>Différence entre Tant Que et Repeter…Jusqu’à</vt:lpstr>
      <vt:lpstr>3 - Boucles : Pour</vt:lpstr>
      <vt:lpstr>3 - Boucles : Pour</vt:lpstr>
      <vt:lpstr>3 - Boucles : Pour</vt:lpstr>
      <vt:lpstr>4 - Boucles imbriqués</vt:lpstr>
      <vt:lpstr>Choix d’Un Type De Boucle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Windows User</dc:creator>
  <cp:lastModifiedBy>Admin</cp:lastModifiedBy>
  <cp:revision>943</cp:revision>
  <dcterms:created xsi:type="dcterms:W3CDTF">2020-02-20T11:11:44Z</dcterms:created>
  <dcterms:modified xsi:type="dcterms:W3CDTF">2022-03-02T06:00:05Z</dcterms:modified>
</cp:coreProperties>
</file>