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65"/>
  </p:notesMasterIdLst>
  <p:sldIdLst>
    <p:sldId id="274" r:id="rId3"/>
    <p:sldId id="277" r:id="rId4"/>
    <p:sldId id="264" r:id="rId5"/>
    <p:sldId id="256" r:id="rId6"/>
    <p:sldId id="317" r:id="rId7"/>
    <p:sldId id="318" r:id="rId8"/>
    <p:sldId id="260" r:id="rId9"/>
    <p:sldId id="304" r:id="rId10"/>
    <p:sldId id="257" r:id="rId11"/>
    <p:sldId id="316" r:id="rId12"/>
    <p:sldId id="258" r:id="rId13"/>
    <p:sldId id="305" r:id="rId14"/>
    <p:sldId id="315" r:id="rId15"/>
    <p:sldId id="303" r:id="rId16"/>
    <p:sldId id="319" r:id="rId17"/>
    <p:sldId id="320" r:id="rId18"/>
    <p:sldId id="321" r:id="rId19"/>
    <p:sldId id="312" r:id="rId20"/>
    <p:sldId id="314" r:id="rId21"/>
    <p:sldId id="313" r:id="rId22"/>
    <p:sldId id="322" r:id="rId23"/>
    <p:sldId id="323" r:id="rId24"/>
    <p:sldId id="324" r:id="rId25"/>
    <p:sldId id="275" r:id="rId26"/>
    <p:sldId id="325" r:id="rId27"/>
    <p:sldId id="326" r:id="rId28"/>
    <p:sldId id="327" r:id="rId29"/>
    <p:sldId id="328" r:id="rId30"/>
    <p:sldId id="263" r:id="rId31"/>
    <p:sldId id="265" r:id="rId32"/>
    <p:sldId id="333" r:id="rId33"/>
    <p:sldId id="334" r:id="rId34"/>
    <p:sldId id="335" r:id="rId35"/>
    <p:sldId id="336" r:id="rId36"/>
    <p:sldId id="337" r:id="rId37"/>
    <p:sldId id="338" r:id="rId38"/>
    <p:sldId id="267" r:id="rId39"/>
    <p:sldId id="292" r:id="rId40"/>
    <p:sldId id="293" r:id="rId41"/>
    <p:sldId id="294" r:id="rId42"/>
    <p:sldId id="295" r:id="rId43"/>
    <p:sldId id="296" r:id="rId44"/>
    <p:sldId id="297" r:id="rId45"/>
    <p:sldId id="298" r:id="rId46"/>
    <p:sldId id="299" r:id="rId47"/>
    <p:sldId id="301" r:id="rId48"/>
    <p:sldId id="302" r:id="rId49"/>
    <p:sldId id="329" r:id="rId50"/>
    <p:sldId id="330" r:id="rId51"/>
    <p:sldId id="276" r:id="rId52"/>
    <p:sldId id="270" r:id="rId53"/>
    <p:sldId id="269" r:id="rId54"/>
    <p:sldId id="271" r:id="rId55"/>
    <p:sldId id="306" r:id="rId56"/>
    <p:sldId id="307" r:id="rId57"/>
    <p:sldId id="308" r:id="rId58"/>
    <p:sldId id="309" r:id="rId59"/>
    <p:sldId id="310" r:id="rId60"/>
    <p:sldId id="272" r:id="rId61"/>
    <p:sldId id="331" r:id="rId62"/>
    <p:sldId id="332" r:id="rId63"/>
    <p:sldId id="340" r:id="rId6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43E3D5D-37F3-4418-BD6F-441DC0102F73}">
          <p14:sldIdLst>
            <p14:sldId id="274"/>
            <p14:sldId id="277"/>
            <p14:sldId id="264"/>
            <p14:sldId id="256"/>
            <p14:sldId id="317"/>
            <p14:sldId id="318"/>
            <p14:sldId id="260"/>
            <p14:sldId id="304"/>
            <p14:sldId id="257"/>
            <p14:sldId id="316"/>
            <p14:sldId id="258"/>
            <p14:sldId id="305"/>
            <p14:sldId id="315"/>
            <p14:sldId id="303"/>
            <p14:sldId id="319"/>
            <p14:sldId id="320"/>
            <p14:sldId id="321"/>
            <p14:sldId id="312"/>
            <p14:sldId id="314"/>
            <p14:sldId id="313"/>
            <p14:sldId id="322"/>
            <p14:sldId id="323"/>
            <p14:sldId id="324"/>
            <p14:sldId id="275"/>
            <p14:sldId id="325"/>
            <p14:sldId id="326"/>
            <p14:sldId id="327"/>
            <p14:sldId id="328"/>
          </p14:sldIdLst>
        </p14:section>
        <p14:section name="Section sans titre" id="{4472024E-C302-46EC-8038-23F67381D36D}">
          <p14:sldIdLst>
            <p14:sldId id="263"/>
            <p14:sldId id="265"/>
            <p14:sldId id="333"/>
            <p14:sldId id="334"/>
            <p14:sldId id="335"/>
            <p14:sldId id="336"/>
            <p14:sldId id="337"/>
            <p14:sldId id="338"/>
            <p14:sldId id="267"/>
            <p14:sldId id="292"/>
            <p14:sldId id="293"/>
            <p14:sldId id="294"/>
            <p14:sldId id="295"/>
            <p14:sldId id="296"/>
            <p14:sldId id="297"/>
            <p14:sldId id="298"/>
            <p14:sldId id="299"/>
            <p14:sldId id="301"/>
            <p14:sldId id="302"/>
            <p14:sldId id="329"/>
            <p14:sldId id="330"/>
            <p14:sldId id="276"/>
            <p14:sldId id="270"/>
            <p14:sldId id="269"/>
            <p14:sldId id="271"/>
            <p14:sldId id="306"/>
            <p14:sldId id="307"/>
            <p14:sldId id="308"/>
            <p14:sldId id="309"/>
            <p14:sldId id="310"/>
            <p14:sldId id="272"/>
            <p14:sldId id="331"/>
            <p14:sldId id="332"/>
            <p14:sldId id="3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0"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90B7D-9758-4ADA-B295-7AA5401B42FD}" type="datetimeFigureOut">
              <a:rPr lang="fr-FR" smtClean="0"/>
              <a:t>09/05/2022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F781BD-B6C1-4E36-83E5-D6ABBF80FD58}" type="slidenum">
              <a:rPr lang="fr-FR" smtClean="0"/>
              <a:t>‹#›</a:t>
            </a:fld>
            <a:endParaRPr lang="fr-FR"/>
          </a:p>
        </p:txBody>
      </p:sp>
    </p:spTree>
    <p:extLst>
      <p:ext uri="{BB962C8B-B14F-4D97-AF65-F5344CB8AC3E}">
        <p14:creationId xmlns:p14="http://schemas.microsoft.com/office/powerpoint/2010/main" val="3105479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211971"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a:p>
        </p:txBody>
      </p:sp>
      <p:sp>
        <p:nvSpPr>
          <p:cNvPr id="4" name="Espace réservé du numéro de diapositive 3"/>
          <p:cNvSpPr>
            <a:spLocks noGrp="1"/>
          </p:cNvSpPr>
          <p:nvPr>
            <p:ph type="sldNum" sz="quarter" idx="5"/>
          </p:nvPr>
        </p:nvSpPr>
        <p:spPr/>
        <p:txBody>
          <a:bodyPr/>
          <a:lstStyle/>
          <a:p>
            <a:pPr>
              <a:defRPr/>
            </a:pPr>
            <a:fld id="{5E722863-9988-42D8-8E53-AA6A15911944}" type="slidenum">
              <a:rPr lang="fr-FR" smtClean="0"/>
              <a:pPr>
                <a:defRPr/>
              </a:pPr>
              <a:t>10</a:t>
            </a:fld>
            <a:endParaRPr lang="fr-FR"/>
          </a:p>
        </p:txBody>
      </p:sp>
    </p:spTree>
    <p:extLst>
      <p:ext uri="{BB962C8B-B14F-4D97-AF65-F5344CB8AC3E}">
        <p14:creationId xmlns:p14="http://schemas.microsoft.com/office/powerpoint/2010/main" val="210657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0F781BD-B6C1-4E36-83E5-D6ABBF80FD58}" type="slidenum">
              <a:rPr lang="fr-FR" smtClean="0"/>
              <a:t>18</a:t>
            </a:fld>
            <a:endParaRPr lang="fr-FR"/>
          </a:p>
        </p:txBody>
      </p:sp>
    </p:spTree>
    <p:extLst>
      <p:ext uri="{BB962C8B-B14F-4D97-AF65-F5344CB8AC3E}">
        <p14:creationId xmlns:p14="http://schemas.microsoft.com/office/powerpoint/2010/main" val="1419127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e l'image des diapositives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fr-FR" dirty="0"/>
              <a:t>Le concept de PGI n’est pas nouveau.</a:t>
            </a:r>
            <a:r>
              <a:rPr lang="fr-FR" baseline="0" dirty="0"/>
              <a:t> Il a vu le jour dans les année 70 afin d’améliorer les processus de gestion et de planification industrielle.</a:t>
            </a:r>
            <a:endParaRPr lang="fr-FR" dirty="0"/>
          </a:p>
          <a:p>
            <a:pPr marL="0" indent="0">
              <a:buFont typeface="Arial" pitchFamily="34" charset="0"/>
              <a:buNone/>
            </a:pPr>
            <a:r>
              <a:rPr lang="fr-FR" dirty="0"/>
              <a:t>Améliorer la productivité et la compétitivité de l’entreprise en s’appuyant sur les processus métiers pour le paramétrer.</a:t>
            </a:r>
          </a:p>
          <a:p>
            <a:pPr marL="0" indent="0">
              <a:buFont typeface="Arial" pitchFamily="34" charset="0"/>
              <a:buNone/>
            </a:pPr>
            <a:r>
              <a:rPr lang="fr-FR" dirty="0"/>
              <a:t>Impact organisationnel : Nécessite de préparer une conduite du changement important</a:t>
            </a:r>
            <a:r>
              <a:rPr lang="fr-FR" baseline="0" dirty="0"/>
              <a:t> (risque de résistance ou de refus des utilisateurs).</a:t>
            </a:r>
            <a:endParaRPr lang="fr-FR" dirty="0"/>
          </a:p>
        </p:txBody>
      </p:sp>
      <p:sp>
        <p:nvSpPr>
          <p:cNvPr id="52228"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charset="0"/>
              </a:defRPr>
            </a:lvl1pPr>
            <a:lvl2pPr marL="742950" indent="-285750" defTabSz="947738" eaLnBrk="0" hangingPunct="0">
              <a:defRPr>
                <a:solidFill>
                  <a:schemeClr val="tx1"/>
                </a:solidFill>
                <a:latin typeface="Arial" charset="0"/>
              </a:defRPr>
            </a:lvl2pPr>
            <a:lvl3pPr marL="1143000" indent="-228600" defTabSz="947738" eaLnBrk="0" hangingPunct="0">
              <a:defRPr>
                <a:solidFill>
                  <a:schemeClr val="tx1"/>
                </a:solidFill>
                <a:latin typeface="Arial" charset="0"/>
              </a:defRPr>
            </a:lvl3pPr>
            <a:lvl4pPr marL="1600200" indent="-228600" defTabSz="947738" eaLnBrk="0" hangingPunct="0">
              <a:defRPr>
                <a:solidFill>
                  <a:schemeClr val="tx1"/>
                </a:solidFill>
                <a:latin typeface="Arial" charset="0"/>
              </a:defRPr>
            </a:lvl4pPr>
            <a:lvl5pPr marL="2057400" indent="-228600" defTabSz="947738" eaLnBrk="0" hangingPunct="0">
              <a:defRPr>
                <a:solidFill>
                  <a:schemeClr val="tx1"/>
                </a:solidFill>
                <a:latin typeface="Arial" charset="0"/>
              </a:defRPr>
            </a:lvl5pPr>
            <a:lvl6pPr marL="2514600" indent="-228600" defTabSz="947738" eaLnBrk="0" fontAlgn="base" hangingPunct="0">
              <a:spcBef>
                <a:spcPct val="0"/>
              </a:spcBef>
              <a:spcAft>
                <a:spcPct val="0"/>
              </a:spcAft>
              <a:defRPr>
                <a:solidFill>
                  <a:schemeClr val="tx1"/>
                </a:solidFill>
                <a:latin typeface="Arial" charset="0"/>
              </a:defRPr>
            </a:lvl6pPr>
            <a:lvl7pPr marL="2971800" indent="-228600" defTabSz="947738" eaLnBrk="0" fontAlgn="base" hangingPunct="0">
              <a:spcBef>
                <a:spcPct val="0"/>
              </a:spcBef>
              <a:spcAft>
                <a:spcPct val="0"/>
              </a:spcAft>
              <a:defRPr>
                <a:solidFill>
                  <a:schemeClr val="tx1"/>
                </a:solidFill>
                <a:latin typeface="Arial" charset="0"/>
              </a:defRPr>
            </a:lvl7pPr>
            <a:lvl8pPr marL="3429000" indent="-228600" defTabSz="947738" eaLnBrk="0" fontAlgn="base" hangingPunct="0">
              <a:spcBef>
                <a:spcPct val="0"/>
              </a:spcBef>
              <a:spcAft>
                <a:spcPct val="0"/>
              </a:spcAft>
              <a:defRPr>
                <a:solidFill>
                  <a:schemeClr val="tx1"/>
                </a:solidFill>
                <a:latin typeface="Arial" charset="0"/>
              </a:defRPr>
            </a:lvl8pPr>
            <a:lvl9pPr marL="3886200" indent="-228600" defTabSz="947738" eaLnBrk="0" fontAlgn="base" hangingPunct="0">
              <a:spcBef>
                <a:spcPct val="0"/>
              </a:spcBef>
              <a:spcAft>
                <a:spcPct val="0"/>
              </a:spcAft>
              <a:defRPr>
                <a:solidFill>
                  <a:schemeClr val="tx1"/>
                </a:solidFill>
                <a:latin typeface="Arial" charset="0"/>
              </a:defRPr>
            </a:lvl9pPr>
          </a:lstStyle>
          <a:p>
            <a:pPr eaLnBrk="1" hangingPunct="1"/>
            <a:fld id="{E4C71BC7-2F38-49E2-B92F-E14CADBF1232}" type="slidenum">
              <a:rPr lang="fr-FR" smtClean="0">
                <a:latin typeface="Calibri" pitchFamily="34" charset="0"/>
              </a:rPr>
              <a:pPr eaLnBrk="1" hangingPunct="1"/>
              <a:t>25</a:t>
            </a:fld>
            <a:endParaRPr lang="fr-FR">
              <a:latin typeface="Calibri" pitchFamily="34" charset="0"/>
            </a:endParaRPr>
          </a:p>
        </p:txBody>
      </p:sp>
    </p:spTree>
    <p:extLst>
      <p:ext uri="{BB962C8B-B14F-4D97-AF65-F5344CB8AC3E}">
        <p14:creationId xmlns:p14="http://schemas.microsoft.com/office/powerpoint/2010/main" val="628986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e l'image des diapositives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fr-FR" baseline="0" dirty="0"/>
              <a:t>Nous allons maintenant voir les différents domaines qui sont le plus souvent couverts par les PGI. J’ai pris ici l’exemple d’</a:t>
            </a:r>
            <a:r>
              <a:rPr lang="fr-FR" baseline="0" dirty="0" err="1"/>
              <a:t>OpenERP</a:t>
            </a:r>
            <a:r>
              <a:rPr lang="fr-FR" baseline="0" dirty="0"/>
              <a:t> qui est rappelons-le PGI recommandé pour la 1</a:t>
            </a:r>
            <a:r>
              <a:rPr lang="fr-FR" baseline="30000" dirty="0"/>
              <a:t>ère</a:t>
            </a:r>
            <a:r>
              <a:rPr lang="fr-FR" baseline="0" dirty="0"/>
              <a:t> STMG.</a:t>
            </a:r>
          </a:p>
          <a:p>
            <a:pPr marL="0" indent="0">
              <a:buFont typeface="Arial" pitchFamily="34" charset="0"/>
              <a:buNone/>
            </a:pPr>
            <a:endParaRPr lang="fr-FR" baseline="0" dirty="0"/>
          </a:p>
          <a:p>
            <a:pPr marL="0" indent="0">
              <a:buFont typeface="Arial" pitchFamily="34" charset="0"/>
              <a:buNone/>
            </a:pPr>
            <a:r>
              <a:rPr lang="fr-FR" baseline="0" dirty="0"/>
              <a:t>1- GRH (HRM) : </a:t>
            </a:r>
            <a:r>
              <a:rPr lang="fr-FR" baseline="0" dirty="0" err="1"/>
              <a:t>Human</a:t>
            </a:r>
            <a:r>
              <a:rPr lang="fr-FR" baseline="0" dirty="0"/>
              <a:t> Resource Management</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None/>
              <a:tabLst/>
              <a:defRPr/>
            </a:pPr>
            <a:r>
              <a:rPr kumimoji="0" lang="fr-FR" sz="1200" b="0" i="0" u="none" strike="noStrike" kern="1200" cap="none" spc="0" normalizeH="0" baseline="0" noProof="0" dirty="0">
                <a:ln>
                  <a:noFill/>
                </a:ln>
                <a:solidFill>
                  <a:prstClr val="black"/>
                </a:solidFill>
                <a:effectLst/>
                <a:uLnTx/>
                <a:uFillTx/>
                <a:latin typeface="+mn-lt"/>
                <a:ea typeface="+mn-ea"/>
                <a:cs typeface="+mn-cs"/>
                <a:sym typeface="Wingdings" pitchFamily="2" charset="2"/>
              </a:rPr>
              <a:t> </a:t>
            </a:r>
            <a:r>
              <a:rPr kumimoji="0" lang="fr-FR" sz="1200" b="0" i="0" u="none" strike="noStrike" kern="1200" cap="none" spc="0" normalizeH="0" baseline="0" noProof="0" dirty="0">
                <a:ln>
                  <a:noFill/>
                </a:ln>
                <a:solidFill>
                  <a:prstClr val="black"/>
                </a:solidFill>
                <a:effectLst/>
                <a:uLnTx/>
                <a:uFillTx/>
                <a:latin typeface="+mn-lt"/>
                <a:ea typeface="+mn-ea"/>
                <a:cs typeface="+mn-cs"/>
              </a:rPr>
              <a:t>Annuaire des employés</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None/>
              <a:tabLst/>
              <a:defRPr/>
            </a:pPr>
            <a:r>
              <a:rPr kumimoji="0" lang="fr-FR" sz="1200" b="0" i="0" u="none" strike="noStrike" kern="1200" cap="none" spc="0" normalizeH="0" baseline="0" noProof="0" dirty="0">
                <a:ln>
                  <a:noFill/>
                </a:ln>
                <a:solidFill>
                  <a:prstClr val="black"/>
                </a:solidFill>
                <a:effectLst/>
                <a:uLnTx/>
                <a:uFillTx/>
                <a:latin typeface="+mn-lt"/>
                <a:ea typeface="+mn-ea"/>
                <a:cs typeface="+mn-cs"/>
                <a:sym typeface="Wingdings" pitchFamily="2" charset="2"/>
              </a:rPr>
              <a:t> </a:t>
            </a:r>
            <a:r>
              <a:rPr kumimoji="0" lang="fr-FR" sz="1200" b="0" i="0" u="none" strike="noStrike" kern="1200" cap="none" spc="0" normalizeH="0" baseline="0" noProof="0" dirty="0">
                <a:ln>
                  <a:noFill/>
                </a:ln>
                <a:solidFill>
                  <a:prstClr val="black"/>
                </a:solidFill>
                <a:effectLst/>
                <a:uLnTx/>
                <a:uFillTx/>
                <a:latin typeface="+mn-lt"/>
                <a:ea typeface="+mn-ea"/>
                <a:cs typeface="+mn-cs"/>
              </a:rPr>
              <a:t>Pointage des horaires</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None/>
              <a:tabLst/>
              <a:defRPr/>
            </a:pPr>
            <a:r>
              <a:rPr kumimoji="0" lang="fr-FR" sz="1200" b="0" i="0" u="none" strike="noStrike" kern="1200" cap="none" spc="0" normalizeH="0" baseline="0" noProof="0" dirty="0">
                <a:ln>
                  <a:noFill/>
                </a:ln>
                <a:solidFill>
                  <a:prstClr val="black"/>
                </a:solidFill>
                <a:effectLst/>
                <a:uLnTx/>
                <a:uFillTx/>
                <a:latin typeface="+mn-lt"/>
                <a:ea typeface="+mn-ea"/>
                <a:cs typeface="+mn-cs"/>
                <a:sym typeface="Wingdings" pitchFamily="2" charset="2"/>
              </a:rPr>
              <a:t> </a:t>
            </a:r>
            <a:r>
              <a:rPr kumimoji="0" lang="fr-FR" sz="1200" b="0" i="0" u="none" strike="noStrike" kern="1200" cap="none" spc="0" normalizeH="0" baseline="0" noProof="0" dirty="0">
                <a:ln>
                  <a:noFill/>
                </a:ln>
                <a:solidFill>
                  <a:prstClr val="black"/>
                </a:solidFill>
                <a:effectLst/>
                <a:uLnTx/>
                <a:uFillTx/>
                <a:latin typeface="+mn-lt"/>
                <a:ea typeface="+mn-ea"/>
                <a:cs typeface="+mn-cs"/>
              </a:rPr>
              <a:t>Processus de recrutement</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None/>
              <a:tabLst/>
              <a:defRPr/>
            </a:pPr>
            <a:r>
              <a:rPr kumimoji="0" lang="fr-FR" sz="1200" b="0" i="0" u="none" strike="noStrike" kern="1200" cap="none" spc="0" normalizeH="0" baseline="0" noProof="0" dirty="0">
                <a:ln>
                  <a:noFill/>
                </a:ln>
                <a:solidFill>
                  <a:prstClr val="black"/>
                </a:solidFill>
                <a:effectLst/>
                <a:uLnTx/>
                <a:uFillTx/>
                <a:latin typeface="+mn-lt"/>
                <a:ea typeface="+mn-ea"/>
                <a:cs typeface="+mn-cs"/>
                <a:sym typeface="Wingdings" pitchFamily="2" charset="2"/>
              </a:rPr>
              <a:t> </a:t>
            </a:r>
            <a:r>
              <a:rPr kumimoji="0" lang="fr-FR" sz="1200" b="0" i="0" u="none" strike="noStrike" kern="1200" cap="none" spc="0" normalizeH="0" baseline="0" noProof="0" dirty="0">
                <a:ln>
                  <a:noFill/>
                </a:ln>
                <a:solidFill>
                  <a:prstClr val="black"/>
                </a:solidFill>
                <a:effectLst/>
                <a:uLnTx/>
                <a:uFillTx/>
                <a:latin typeface="+mn-lt"/>
                <a:ea typeface="+mn-ea"/>
                <a:cs typeface="+mn-cs"/>
              </a:rPr>
              <a:t>Congés</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None/>
              <a:tabLst/>
              <a:defRPr/>
            </a:pPr>
            <a:r>
              <a:rPr kumimoji="0" lang="fr-FR" sz="1200" b="0" i="0" u="none" strike="noStrike" kern="1200" cap="none" spc="0" normalizeH="0" baseline="0" noProof="0" dirty="0">
                <a:ln>
                  <a:noFill/>
                </a:ln>
                <a:solidFill>
                  <a:prstClr val="black"/>
                </a:solidFill>
                <a:effectLst/>
                <a:uLnTx/>
                <a:uFillTx/>
                <a:latin typeface="+mn-lt"/>
                <a:ea typeface="+mn-ea"/>
                <a:cs typeface="+mn-cs"/>
                <a:sym typeface="Wingdings" pitchFamily="2" charset="2"/>
              </a:rPr>
              <a:t> </a:t>
            </a:r>
            <a:r>
              <a:rPr kumimoji="0" lang="fr-FR" sz="1200" b="0" i="0" u="none" strike="noStrike" kern="1200" cap="none" spc="0" normalizeH="0" baseline="0" noProof="0" dirty="0">
                <a:ln>
                  <a:noFill/>
                </a:ln>
                <a:solidFill>
                  <a:prstClr val="black"/>
                </a:solidFill>
                <a:effectLst/>
                <a:uLnTx/>
                <a:uFillTx/>
                <a:latin typeface="+mn-lt"/>
                <a:ea typeface="+mn-ea"/>
                <a:cs typeface="+mn-cs"/>
              </a:rPr>
              <a:t>Évaluation des employés</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None/>
              <a:tabLst/>
              <a:defRPr/>
            </a:pPr>
            <a:r>
              <a:rPr kumimoji="0" lang="fr-FR" sz="1200" b="0" i="0" u="none" strike="noStrike" kern="1200" cap="none" spc="0" normalizeH="0" baseline="0" noProof="0" dirty="0">
                <a:ln>
                  <a:noFill/>
                </a:ln>
                <a:solidFill>
                  <a:prstClr val="black"/>
                </a:solidFill>
                <a:effectLst/>
                <a:uLnTx/>
                <a:uFillTx/>
                <a:latin typeface="+mn-lt"/>
                <a:ea typeface="+mn-ea"/>
                <a:cs typeface="+mn-cs"/>
                <a:sym typeface="Wingdings" pitchFamily="2" charset="2"/>
              </a:rPr>
              <a:t> </a:t>
            </a:r>
            <a:r>
              <a:rPr kumimoji="0" lang="fr-FR" sz="1200" b="0" i="0" u="none" strike="noStrike" kern="1200" cap="none" spc="0" normalizeH="0" baseline="0" noProof="0" dirty="0">
                <a:ln>
                  <a:noFill/>
                </a:ln>
                <a:solidFill>
                  <a:prstClr val="black"/>
                </a:solidFill>
                <a:effectLst/>
                <a:uLnTx/>
                <a:uFillTx/>
                <a:latin typeface="+mn-lt"/>
                <a:ea typeface="+mn-ea"/>
                <a:cs typeface="+mn-cs"/>
              </a:rPr>
              <a:t>Notes de frais</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None/>
              <a:tabLst/>
              <a:defRPr/>
            </a:pPr>
            <a:r>
              <a:rPr kumimoji="0" lang="fr-FR" sz="1200" b="0" i="0" u="none" strike="noStrike" kern="1200" cap="none" spc="0" normalizeH="0" baseline="0" noProof="0" dirty="0">
                <a:ln>
                  <a:noFill/>
                </a:ln>
                <a:solidFill>
                  <a:prstClr val="black"/>
                </a:solidFill>
                <a:effectLst/>
                <a:uLnTx/>
                <a:uFillTx/>
                <a:latin typeface="+mn-lt"/>
                <a:ea typeface="+mn-ea"/>
                <a:cs typeface="+mn-cs"/>
                <a:sym typeface="Wingdings" pitchFamily="2" charset="2"/>
              </a:rPr>
              <a:t> </a:t>
            </a:r>
            <a:r>
              <a:rPr kumimoji="0" lang="fr-FR" sz="1200" b="0" i="0" u="none" strike="noStrike" kern="1200" cap="none" spc="0" normalizeH="0" baseline="0" noProof="0" dirty="0">
                <a:ln>
                  <a:noFill/>
                </a:ln>
                <a:solidFill>
                  <a:prstClr val="black"/>
                </a:solidFill>
                <a:effectLst/>
                <a:uLnTx/>
                <a:uFillTx/>
                <a:latin typeface="+mn-lt"/>
                <a:ea typeface="+mn-ea"/>
                <a:cs typeface="+mn-cs"/>
              </a:rPr>
              <a:t>Paie</a:t>
            </a:r>
          </a:p>
          <a:p>
            <a:pPr marL="0" indent="0">
              <a:buFont typeface="Arial" pitchFamily="34" charset="0"/>
              <a:buNone/>
            </a:pPr>
            <a:r>
              <a:rPr lang="fr-FR" dirty="0"/>
              <a:t>2- Gestion</a:t>
            </a:r>
            <a:r>
              <a:rPr lang="fr-FR" baseline="0" dirty="0"/>
              <a:t> de projet (PSA) : Professional Service Automation</a:t>
            </a:r>
          </a:p>
          <a:p>
            <a:pPr marL="457200" lvl="1" indent="0">
              <a:buFont typeface="Arial" pitchFamily="34" charset="0"/>
              <a:buNone/>
            </a:pPr>
            <a:r>
              <a:rPr lang="fr-FR" baseline="0" dirty="0">
                <a:sym typeface="Wingdings" pitchFamily="2" charset="2"/>
              </a:rPr>
              <a:t> Qui contient des outils d’ordonnancement et de planification de tâches</a:t>
            </a:r>
            <a:endParaRPr lang="fr-FR" baseline="0" dirty="0"/>
          </a:p>
          <a:p>
            <a:pPr marL="0" indent="0">
              <a:buFont typeface="Arial" pitchFamily="34" charset="0"/>
              <a:buNone/>
            </a:pPr>
            <a:r>
              <a:rPr lang="fr-FR" baseline="0" dirty="0"/>
              <a:t>3- Gestion de la Relation Fournisseur (SRM) : Supplier Relationship Management</a:t>
            </a:r>
          </a:p>
          <a:p>
            <a:pPr marL="0" indent="0">
              <a:buFont typeface="Arial" pitchFamily="34" charset="0"/>
              <a:buNone/>
            </a:pPr>
            <a:r>
              <a:rPr lang="fr-FR" dirty="0"/>
              <a:t>4- Gestion de la Relation</a:t>
            </a:r>
            <a:r>
              <a:rPr lang="fr-FR" baseline="0" dirty="0"/>
              <a:t> </a:t>
            </a:r>
            <a:r>
              <a:rPr lang="fr-FR" dirty="0"/>
              <a:t>Client (CRM) : Customer</a:t>
            </a:r>
            <a:r>
              <a:rPr lang="fr-FR" baseline="0" dirty="0"/>
              <a:t> Relationship Management</a:t>
            </a:r>
            <a:endParaRPr lang="fr-FR" dirty="0"/>
          </a:p>
          <a:p>
            <a:pPr marL="0" indent="0">
              <a:buFont typeface="Arial" pitchFamily="34" charset="0"/>
              <a:buNone/>
            </a:pPr>
            <a:r>
              <a:rPr lang="fr-FR" dirty="0"/>
              <a:t>5- Gestion des ventes (SM) : Sales Management</a:t>
            </a:r>
          </a:p>
          <a:p>
            <a:pPr marL="0" indent="0">
              <a:buFont typeface="Arial" pitchFamily="34" charset="0"/>
              <a:buNone/>
            </a:pPr>
            <a:r>
              <a:rPr lang="fr-FR" dirty="0"/>
              <a:t>6- GCF (FRM) : Finance</a:t>
            </a:r>
            <a:r>
              <a:rPr lang="fr-FR" baseline="0" dirty="0"/>
              <a:t> Resource Management</a:t>
            </a:r>
          </a:p>
          <a:p>
            <a:pPr marL="457200" lvl="1" indent="0">
              <a:buFont typeface="Arial" pitchFamily="34" charset="0"/>
              <a:buNone/>
            </a:pPr>
            <a:r>
              <a:rPr kumimoji="0" lang="fr-FR" sz="1200" b="0" i="0" u="none" strike="noStrike" kern="1200" cap="none" spc="0" normalizeH="0" baseline="0" noProof="0" dirty="0">
                <a:ln>
                  <a:noFill/>
                </a:ln>
                <a:solidFill>
                  <a:prstClr val="black"/>
                </a:solidFill>
                <a:effectLst/>
                <a:uLnTx/>
                <a:uFillTx/>
                <a:latin typeface="+mn-lt"/>
                <a:ea typeface="+mn-ea"/>
                <a:cs typeface="+mn-cs"/>
                <a:sym typeface="Wingdings" pitchFamily="2" charset="2"/>
              </a:rPr>
              <a:t> </a:t>
            </a:r>
            <a:r>
              <a:rPr lang="fr-FR" baseline="0" dirty="0"/>
              <a:t>Comptabilité et finances</a:t>
            </a:r>
          </a:p>
          <a:p>
            <a:pPr marL="457200" lvl="1" indent="0">
              <a:buFont typeface="Arial" pitchFamily="34" charset="0"/>
              <a:buNone/>
            </a:pPr>
            <a:r>
              <a:rPr kumimoji="0" lang="fr-FR" sz="1200" b="0" i="0" u="none" strike="noStrike" kern="1200" cap="none" spc="0" normalizeH="0" baseline="0" noProof="0" dirty="0">
                <a:ln>
                  <a:noFill/>
                </a:ln>
                <a:solidFill>
                  <a:prstClr val="black"/>
                </a:solidFill>
                <a:effectLst/>
                <a:uLnTx/>
                <a:uFillTx/>
                <a:latin typeface="+mn-lt"/>
                <a:ea typeface="+mn-ea"/>
                <a:cs typeface="+mn-cs"/>
                <a:sym typeface="Wingdings" pitchFamily="2" charset="2"/>
              </a:rPr>
              <a:t> </a:t>
            </a:r>
            <a:r>
              <a:rPr lang="fr-FR" baseline="0" dirty="0"/>
              <a:t>Facturation électronique et paiements</a:t>
            </a:r>
          </a:p>
          <a:p>
            <a:pPr marL="457200" lvl="1" indent="0">
              <a:buFont typeface="Arial" pitchFamily="34" charset="0"/>
              <a:buNone/>
            </a:pPr>
            <a:r>
              <a:rPr kumimoji="0" lang="fr-FR" sz="1200" b="0" i="0" u="none" strike="noStrike" kern="1200" cap="none" spc="0" normalizeH="0" baseline="0" noProof="0" dirty="0">
                <a:ln>
                  <a:noFill/>
                </a:ln>
                <a:solidFill>
                  <a:prstClr val="black"/>
                </a:solidFill>
                <a:effectLst/>
                <a:uLnTx/>
                <a:uFillTx/>
                <a:latin typeface="+mn-lt"/>
                <a:ea typeface="+mn-ea"/>
                <a:cs typeface="+mn-cs"/>
                <a:sym typeface="Wingdings" pitchFamily="2" charset="2"/>
              </a:rPr>
              <a:t> </a:t>
            </a:r>
            <a:r>
              <a:rPr lang="fr-FR" baseline="0" dirty="0"/>
              <a:t>Gestion des actifs</a:t>
            </a:r>
          </a:p>
          <a:p>
            <a:pPr marL="0" indent="0">
              <a:buFont typeface="Arial" pitchFamily="34" charset="0"/>
              <a:buNone/>
            </a:pPr>
            <a:r>
              <a:rPr lang="fr-FR" baseline="0" dirty="0"/>
              <a:t>7- Gestion des stocks / Gestion des inventaires (WM/IM) : </a:t>
            </a:r>
            <a:r>
              <a:rPr lang="fr-FR" baseline="0" dirty="0" err="1"/>
              <a:t>Warehouse</a:t>
            </a:r>
            <a:r>
              <a:rPr lang="fr-FR" baseline="0" dirty="0"/>
              <a:t> Management / </a:t>
            </a:r>
            <a:r>
              <a:rPr lang="fr-FR" baseline="0" dirty="0" err="1"/>
              <a:t>Inventory</a:t>
            </a:r>
            <a:r>
              <a:rPr lang="fr-FR" baseline="0" dirty="0"/>
              <a:t> Management</a:t>
            </a:r>
          </a:p>
          <a:p>
            <a:pPr marL="0" indent="0">
              <a:buFont typeface="Arial" pitchFamily="34" charset="0"/>
              <a:buNone/>
            </a:pPr>
            <a:r>
              <a:rPr lang="fr-FR" baseline="0" dirty="0"/>
              <a:t>8- Gestion des points de ventes (POSM) : Point-Of-Sale Management</a:t>
            </a:r>
          </a:p>
          <a:p>
            <a:pPr marL="0" indent="0">
              <a:buFont typeface="Arial" pitchFamily="34" charset="0"/>
              <a:buNone/>
            </a:pPr>
            <a:r>
              <a:rPr lang="fr-FR" baseline="0" dirty="0"/>
              <a:t>9- Gestion de la Production Assistée par Ordinateur (CAM) : Computer-</a:t>
            </a:r>
            <a:r>
              <a:rPr lang="fr-FR" baseline="0" dirty="0" err="1"/>
              <a:t>Aided</a:t>
            </a:r>
            <a:r>
              <a:rPr lang="fr-FR" baseline="0" dirty="0"/>
              <a:t> </a:t>
            </a:r>
            <a:r>
              <a:rPr lang="fr-FR" baseline="0" dirty="0" err="1"/>
              <a:t>Manufacturing</a:t>
            </a:r>
            <a:endParaRPr lang="fr-FR" baseline="0" dirty="0"/>
          </a:p>
          <a:p>
            <a:pPr marL="0" indent="0">
              <a:buFont typeface="Arial" pitchFamily="34" charset="0"/>
              <a:buNone/>
            </a:pPr>
            <a:endParaRPr lang="fr-FR" dirty="0"/>
          </a:p>
          <a:p>
            <a:pPr marL="0" indent="0">
              <a:buFont typeface="Arial" pitchFamily="34" charset="0"/>
              <a:buNone/>
            </a:pPr>
            <a:r>
              <a:rPr lang="fr-FR" dirty="0"/>
              <a:t>Chaque module</a:t>
            </a:r>
            <a:r>
              <a:rPr lang="fr-FR" baseline="0" dirty="0"/>
              <a:t> pointant sur la même information, permettant ainsi une véritable synchronisation en temps réel ! Et s’il y a bien une chose qu’il faut retenir de cette diapo, c’est bien celle-là ! Pas d’import/export à faire entre les modules comme vous avez pu être amenés à le faire avec certaines suites logiciels que l’on ne nommera pas ici.</a:t>
            </a:r>
            <a:endParaRPr lang="fr-FR" dirty="0"/>
          </a:p>
          <a:p>
            <a:pPr marL="0" indent="0">
              <a:buFont typeface="Arial" pitchFamily="34" charset="0"/>
              <a:buNone/>
            </a:pPr>
            <a:endParaRPr lang="fr-FR" dirty="0"/>
          </a:p>
          <a:p>
            <a:pPr marL="0" indent="0">
              <a:buFont typeface="Arial" pitchFamily="34" charset="0"/>
              <a:buNone/>
            </a:pPr>
            <a:r>
              <a:rPr lang="fr-FR" dirty="0"/>
              <a:t>Comme je vous</a:t>
            </a:r>
            <a:r>
              <a:rPr lang="fr-FR" baseline="0" dirty="0"/>
              <a:t> l’ai dit, j’ai pris appuie sur </a:t>
            </a:r>
            <a:r>
              <a:rPr lang="fr-FR" baseline="0" dirty="0" err="1"/>
              <a:t>OpenERP</a:t>
            </a:r>
            <a:r>
              <a:rPr lang="fr-FR" baseline="0" dirty="0"/>
              <a:t> pour créer ce schéma, mais il faut savoir que chez certains gros éditeurs, b</a:t>
            </a:r>
            <a:r>
              <a:rPr lang="fr-FR" dirty="0"/>
              <a:t>ien d’autres modules</a:t>
            </a:r>
            <a:r>
              <a:rPr lang="fr-FR" baseline="0" dirty="0"/>
              <a:t> existent, par exemple</a:t>
            </a:r>
            <a:r>
              <a:rPr lang="fr-FR" dirty="0"/>
              <a:t> : </a:t>
            </a:r>
          </a:p>
          <a:p>
            <a:pPr marL="0" indent="0">
              <a:buFontTx/>
              <a:buNone/>
            </a:pPr>
            <a:r>
              <a:rPr lang="fr-FR" dirty="0"/>
              <a:t>- Gestion de la chaîne logistique (SCM) : </a:t>
            </a:r>
            <a:r>
              <a:rPr lang="fr-FR" dirty="0" err="1"/>
              <a:t>Supply</a:t>
            </a:r>
            <a:r>
              <a:rPr lang="fr-FR" dirty="0"/>
              <a:t> Chain Management</a:t>
            </a:r>
          </a:p>
          <a:p>
            <a:pPr marL="0" indent="0">
              <a:buFontTx/>
              <a:buNone/>
            </a:pPr>
            <a:r>
              <a:rPr lang="fr-FR" dirty="0"/>
              <a:t>- Aide</a:t>
            </a:r>
            <a:r>
              <a:rPr lang="fr-FR" baseline="0" dirty="0"/>
              <a:t> à la décision (BI) : Business Intelligence</a:t>
            </a:r>
          </a:p>
          <a:p>
            <a:pPr marL="0" indent="0">
              <a:buFontTx/>
              <a:buNone/>
            </a:pPr>
            <a:r>
              <a:rPr lang="fr-FR" dirty="0"/>
              <a:t>- Gestion Électronique de Documents (EDM) : </a:t>
            </a:r>
            <a:r>
              <a:rPr lang="fr-FR" dirty="0" err="1"/>
              <a:t>Electronic</a:t>
            </a:r>
            <a:r>
              <a:rPr lang="fr-FR" dirty="0"/>
              <a:t> Document Management</a:t>
            </a:r>
          </a:p>
          <a:p>
            <a:pPr marL="0" indent="0">
              <a:buFontTx/>
              <a:buNone/>
            </a:pPr>
            <a:r>
              <a:rPr lang="fr-FR" dirty="0"/>
              <a:t>- Gestion de la Maintenance</a:t>
            </a:r>
            <a:r>
              <a:rPr lang="fr-FR" baseline="0" dirty="0"/>
              <a:t> Assistée par Ordinateur (CMMS) : </a:t>
            </a:r>
            <a:r>
              <a:rPr lang="fr-FR" baseline="0" dirty="0" err="1"/>
              <a:t>Computerized</a:t>
            </a:r>
            <a:r>
              <a:rPr lang="fr-FR" baseline="0" dirty="0"/>
              <a:t> Maintenance Management System</a:t>
            </a:r>
          </a:p>
          <a:p>
            <a:pPr marL="0" indent="0">
              <a:buFontTx/>
              <a:buNone/>
            </a:pPr>
            <a:r>
              <a:rPr lang="fr-FR" dirty="0"/>
              <a:t>- Gestion des Besoin en Matières (MRP) : </a:t>
            </a:r>
            <a:r>
              <a:rPr lang="fr-FR" dirty="0" err="1"/>
              <a:t>Matérial</a:t>
            </a:r>
            <a:r>
              <a:rPr lang="fr-FR" dirty="0"/>
              <a:t> </a:t>
            </a:r>
            <a:r>
              <a:rPr lang="fr-FR" dirty="0" err="1"/>
              <a:t>Requirement</a:t>
            </a:r>
            <a:r>
              <a:rPr lang="fr-FR" dirty="0"/>
              <a:t> Planning</a:t>
            </a:r>
          </a:p>
        </p:txBody>
      </p:sp>
      <p:sp>
        <p:nvSpPr>
          <p:cNvPr id="52228"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charset="0"/>
              </a:defRPr>
            </a:lvl1pPr>
            <a:lvl2pPr marL="742950" indent="-285750" defTabSz="947738" eaLnBrk="0" hangingPunct="0">
              <a:defRPr>
                <a:solidFill>
                  <a:schemeClr val="tx1"/>
                </a:solidFill>
                <a:latin typeface="Arial" charset="0"/>
              </a:defRPr>
            </a:lvl2pPr>
            <a:lvl3pPr marL="1143000" indent="-228600" defTabSz="947738" eaLnBrk="0" hangingPunct="0">
              <a:defRPr>
                <a:solidFill>
                  <a:schemeClr val="tx1"/>
                </a:solidFill>
                <a:latin typeface="Arial" charset="0"/>
              </a:defRPr>
            </a:lvl3pPr>
            <a:lvl4pPr marL="1600200" indent="-228600" defTabSz="947738" eaLnBrk="0" hangingPunct="0">
              <a:defRPr>
                <a:solidFill>
                  <a:schemeClr val="tx1"/>
                </a:solidFill>
                <a:latin typeface="Arial" charset="0"/>
              </a:defRPr>
            </a:lvl4pPr>
            <a:lvl5pPr marL="2057400" indent="-228600" defTabSz="947738" eaLnBrk="0" hangingPunct="0">
              <a:defRPr>
                <a:solidFill>
                  <a:schemeClr val="tx1"/>
                </a:solidFill>
                <a:latin typeface="Arial" charset="0"/>
              </a:defRPr>
            </a:lvl5pPr>
            <a:lvl6pPr marL="2514600" indent="-228600" defTabSz="947738" eaLnBrk="0" fontAlgn="base" hangingPunct="0">
              <a:spcBef>
                <a:spcPct val="0"/>
              </a:spcBef>
              <a:spcAft>
                <a:spcPct val="0"/>
              </a:spcAft>
              <a:defRPr>
                <a:solidFill>
                  <a:schemeClr val="tx1"/>
                </a:solidFill>
                <a:latin typeface="Arial" charset="0"/>
              </a:defRPr>
            </a:lvl6pPr>
            <a:lvl7pPr marL="2971800" indent="-228600" defTabSz="947738" eaLnBrk="0" fontAlgn="base" hangingPunct="0">
              <a:spcBef>
                <a:spcPct val="0"/>
              </a:spcBef>
              <a:spcAft>
                <a:spcPct val="0"/>
              </a:spcAft>
              <a:defRPr>
                <a:solidFill>
                  <a:schemeClr val="tx1"/>
                </a:solidFill>
                <a:latin typeface="Arial" charset="0"/>
              </a:defRPr>
            </a:lvl7pPr>
            <a:lvl8pPr marL="3429000" indent="-228600" defTabSz="947738" eaLnBrk="0" fontAlgn="base" hangingPunct="0">
              <a:spcBef>
                <a:spcPct val="0"/>
              </a:spcBef>
              <a:spcAft>
                <a:spcPct val="0"/>
              </a:spcAft>
              <a:defRPr>
                <a:solidFill>
                  <a:schemeClr val="tx1"/>
                </a:solidFill>
                <a:latin typeface="Arial" charset="0"/>
              </a:defRPr>
            </a:lvl8pPr>
            <a:lvl9pPr marL="3886200" indent="-228600" defTabSz="947738" eaLnBrk="0" fontAlgn="base" hangingPunct="0">
              <a:spcBef>
                <a:spcPct val="0"/>
              </a:spcBef>
              <a:spcAft>
                <a:spcPct val="0"/>
              </a:spcAft>
              <a:defRPr>
                <a:solidFill>
                  <a:schemeClr val="tx1"/>
                </a:solidFill>
                <a:latin typeface="Arial" charset="0"/>
              </a:defRPr>
            </a:lvl9pPr>
          </a:lstStyle>
          <a:p>
            <a:pPr eaLnBrk="1" hangingPunct="1"/>
            <a:fld id="{E4C71BC7-2F38-49E2-B92F-E14CADBF1232}" type="slidenum">
              <a:rPr lang="fr-FR" smtClean="0">
                <a:latin typeface="Calibri" pitchFamily="34" charset="0"/>
              </a:rPr>
              <a:pPr eaLnBrk="1" hangingPunct="1"/>
              <a:t>26</a:t>
            </a:fld>
            <a:endParaRPr lang="fr-FR">
              <a:latin typeface="Calibri" pitchFamily="34" charset="0"/>
            </a:endParaRPr>
          </a:p>
        </p:txBody>
      </p:sp>
    </p:spTree>
    <p:extLst>
      <p:ext uri="{BB962C8B-B14F-4D97-AF65-F5344CB8AC3E}">
        <p14:creationId xmlns:p14="http://schemas.microsoft.com/office/powerpoint/2010/main" val="3654752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e l'image des diapositives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fr-FR" dirty="0"/>
              <a:t>Je vais vous présenter ici l’architecture</a:t>
            </a:r>
            <a:r>
              <a:rPr lang="fr-FR" baseline="0" dirty="0"/>
              <a:t> fonctionnelle d’un </a:t>
            </a:r>
            <a:r>
              <a:rPr lang="fr-FR" dirty="0"/>
              <a:t>PGI pour que tout le monde comprenne bien ce qui se cache derrière</a:t>
            </a:r>
            <a:r>
              <a:rPr lang="fr-FR" baseline="0" dirty="0"/>
              <a:t> ce concept métier de Progiciel de Gestion Intégré.</a:t>
            </a:r>
          </a:p>
          <a:p>
            <a:pPr marL="0" indent="0">
              <a:buFont typeface="Arial" pitchFamily="34" charset="0"/>
              <a:buNone/>
            </a:pPr>
            <a:endParaRPr lang="fr-FR" baseline="0" dirty="0"/>
          </a:p>
          <a:p>
            <a:pPr marL="0" indent="0">
              <a:buFont typeface="Arial" pitchFamily="34" charset="0"/>
              <a:buNone/>
            </a:pPr>
            <a:r>
              <a:rPr lang="fr-FR" dirty="0"/>
              <a:t>Pour commencer voici</a:t>
            </a:r>
            <a:r>
              <a:rPr lang="fr-FR" baseline="0" dirty="0"/>
              <a:t> donc une architecture 3-tier courante, avec des clients, qui communiquent via un applicatif métier vers le serveur d’application qui contient le PGI. Ce serveur communique ensuite en SQL avec un SGBDR.</a:t>
            </a:r>
          </a:p>
          <a:p>
            <a:pPr marL="0" indent="0">
              <a:buFont typeface="Arial" pitchFamily="34" charset="0"/>
              <a:buNone/>
            </a:pPr>
            <a:endParaRPr lang="fr-FR" baseline="0" dirty="0"/>
          </a:p>
          <a:p>
            <a:pPr marL="0" indent="0">
              <a:buFont typeface="Arial" pitchFamily="34" charset="0"/>
              <a:buNone/>
            </a:pPr>
            <a:r>
              <a:rPr lang="fr-FR" baseline="0" dirty="0"/>
              <a:t>Les PGI actuels offrent la possibilité d’utiliser un navigateur comme client "léger" pour accéder à une version "</a:t>
            </a:r>
            <a:r>
              <a:rPr lang="fr-FR" baseline="0" dirty="0" err="1"/>
              <a:t>webizée</a:t>
            </a:r>
            <a:r>
              <a:rPr lang="fr-FR" baseline="0" dirty="0"/>
              <a:t>" du PGI. Comme vous pouvez le voir, cet accès nécessite un brique logiciel supplémentaire avec l’utilisation d’un serveur web. On se retrouve ici avec une architecture 4-tier. Dans la réalité, vous verrez que l’on a de plus en plus de briques. On nomme alors ces architectures des architectures "n-</a:t>
            </a:r>
            <a:r>
              <a:rPr lang="fr-FR" baseline="0" dirty="0" err="1"/>
              <a:t>tier</a:t>
            </a:r>
            <a:r>
              <a:rPr lang="fr-FR" baseline="0" dirty="0"/>
              <a:t>".</a:t>
            </a:r>
          </a:p>
          <a:p>
            <a:pPr marL="0" indent="0">
              <a:buFont typeface="Arial" pitchFamily="34" charset="0"/>
              <a:buNone/>
            </a:pPr>
            <a:endParaRPr lang="fr-FR" baseline="0" dirty="0"/>
          </a:p>
          <a:p>
            <a:pPr marL="0" indent="0">
              <a:buFont typeface="Arial" pitchFamily="34" charset="0"/>
              <a:buNone/>
            </a:pPr>
            <a:r>
              <a:rPr lang="fr-FR" baseline="0" dirty="0"/>
              <a:t>La situation que l’on retrouve le plus fréquemment en entreprise, et le regroupement de toutes ces briques logiciels au sein d’un même serveur. C’est pour cette raison que vous entendrez souvent parler du serveur PGI, mais ce qu’il faudra tout de même garder à l’esprit, c’est que derrière ce serveur unique, se cache bien plusieurs</a:t>
            </a:r>
            <a:endParaRPr lang="fr-FR" dirty="0"/>
          </a:p>
        </p:txBody>
      </p:sp>
      <p:sp>
        <p:nvSpPr>
          <p:cNvPr id="52228"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charset="0"/>
              </a:defRPr>
            </a:lvl1pPr>
            <a:lvl2pPr marL="742950" indent="-285750" defTabSz="947738" eaLnBrk="0" hangingPunct="0">
              <a:defRPr>
                <a:solidFill>
                  <a:schemeClr val="tx1"/>
                </a:solidFill>
                <a:latin typeface="Arial" charset="0"/>
              </a:defRPr>
            </a:lvl2pPr>
            <a:lvl3pPr marL="1143000" indent="-228600" defTabSz="947738" eaLnBrk="0" hangingPunct="0">
              <a:defRPr>
                <a:solidFill>
                  <a:schemeClr val="tx1"/>
                </a:solidFill>
                <a:latin typeface="Arial" charset="0"/>
              </a:defRPr>
            </a:lvl3pPr>
            <a:lvl4pPr marL="1600200" indent="-228600" defTabSz="947738" eaLnBrk="0" hangingPunct="0">
              <a:defRPr>
                <a:solidFill>
                  <a:schemeClr val="tx1"/>
                </a:solidFill>
                <a:latin typeface="Arial" charset="0"/>
              </a:defRPr>
            </a:lvl4pPr>
            <a:lvl5pPr marL="2057400" indent="-228600" defTabSz="947738" eaLnBrk="0" hangingPunct="0">
              <a:defRPr>
                <a:solidFill>
                  <a:schemeClr val="tx1"/>
                </a:solidFill>
                <a:latin typeface="Arial" charset="0"/>
              </a:defRPr>
            </a:lvl5pPr>
            <a:lvl6pPr marL="2514600" indent="-228600" defTabSz="947738" eaLnBrk="0" fontAlgn="base" hangingPunct="0">
              <a:spcBef>
                <a:spcPct val="0"/>
              </a:spcBef>
              <a:spcAft>
                <a:spcPct val="0"/>
              </a:spcAft>
              <a:defRPr>
                <a:solidFill>
                  <a:schemeClr val="tx1"/>
                </a:solidFill>
                <a:latin typeface="Arial" charset="0"/>
              </a:defRPr>
            </a:lvl6pPr>
            <a:lvl7pPr marL="2971800" indent="-228600" defTabSz="947738" eaLnBrk="0" fontAlgn="base" hangingPunct="0">
              <a:spcBef>
                <a:spcPct val="0"/>
              </a:spcBef>
              <a:spcAft>
                <a:spcPct val="0"/>
              </a:spcAft>
              <a:defRPr>
                <a:solidFill>
                  <a:schemeClr val="tx1"/>
                </a:solidFill>
                <a:latin typeface="Arial" charset="0"/>
              </a:defRPr>
            </a:lvl7pPr>
            <a:lvl8pPr marL="3429000" indent="-228600" defTabSz="947738" eaLnBrk="0" fontAlgn="base" hangingPunct="0">
              <a:spcBef>
                <a:spcPct val="0"/>
              </a:spcBef>
              <a:spcAft>
                <a:spcPct val="0"/>
              </a:spcAft>
              <a:defRPr>
                <a:solidFill>
                  <a:schemeClr val="tx1"/>
                </a:solidFill>
                <a:latin typeface="Arial" charset="0"/>
              </a:defRPr>
            </a:lvl8pPr>
            <a:lvl9pPr marL="3886200" indent="-228600" defTabSz="947738" eaLnBrk="0" fontAlgn="base" hangingPunct="0">
              <a:spcBef>
                <a:spcPct val="0"/>
              </a:spcBef>
              <a:spcAft>
                <a:spcPct val="0"/>
              </a:spcAft>
              <a:defRPr>
                <a:solidFill>
                  <a:schemeClr val="tx1"/>
                </a:solidFill>
                <a:latin typeface="Arial" charset="0"/>
              </a:defRPr>
            </a:lvl9pPr>
          </a:lstStyle>
          <a:p>
            <a:pPr eaLnBrk="1" hangingPunct="1"/>
            <a:fld id="{E4C71BC7-2F38-49E2-B92F-E14CADBF1232}" type="slidenum">
              <a:rPr lang="fr-FR" smtClean="0">
                <a:latin typeface="Calibri" pitchFamily="34" charset="0"/>
              </a:rPr>
              <a:pPr eaLnBrk="1" hangingPunct="1"/>
              <a:t>27</a:t>
            </a:fld>
            <a:endParaRPr lang="fr-FR">
              <a:latin typeface="Calibri" pitchFamily="34" charset="0"/>
            </a:endParaRPr>
          </a:p>
        </p:txBody>
      </p:sp>
    </p:spTree>
    <p:extLst>
      <p:ext uri="{BB962C8B-B14F-4D97-AF65-F5344CB8AC3E}">
        <p14:creationId xmlns:p14="http://schemas.microsoft.com/office/powerpoint/2010/main" val="550766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e l'image des diapositives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fr-FR" dirty="0"/>
              <a:t>Jetons à présent un coup d’œil à une architecture plus</a:t>
            </a:r>
            <a:r>
              <a:rPr lang="fr-FR" baseline="0" dirty="0"/>
              <a:t> orienté "connexions".</a:t>
            </a:r>
            <a:endParaRPr lang="fr-FR" dirty="0"/>
          </a:p>
          <a:p>
            <a:pPr marL="0" indent="0">
              <a:buFont typeface="Arial" pitchFamily="34" charset="0"/>
              <a:buNone/>
            </a:pPr>
            <a:endParaRPr lang="fr-FR" dirty="0"/>
          </a:p>
          <a:p>
            <a:pPr marL="0" indent="0">
              <a:buFont typeface="Arial" pitchFamily="34" charset="0"/>
              <a:buNone/>
            </a:pPr>
            <a:r>
              <a:rPr lang="fr-FR" dirty="0"/>
              <a:t>-</a:t>
            </a:r>
            <a:r>
              <a:rPr lang="fr-FR" baseline="0" dirty="0"/>
              <a:t> </a:t>
            </a:r>
            <a:r>
              <a:rPr lang="fr-FR" dirty="0"/>
              <a:t>Il y</a:t>
            </a:r>
            <a:r>
              <a:rPr lang="fr-FR" baseline="0" dirty="0"/>
              <a:t> a donc d</a:t>
            </a:r>
            <a:r>
              <a:rPr lang="fr-FR" dirty="0"/>
              <a:t>es accès depuis l’intranet qui se font en direct.</a:t>
            </a:r>
          </a:p>
          <a:p>
            <a:pPr marL="0" indent="0">
              <a:buFont typeface="Arial" pitchFamily="34" charset="0"/>
              <a:buNone/>
            </a:pPr>
            <a:r>
              <a:rPr lang="fr-FR" dirty="0"/>
              <a:t>- Viens</a:t>
            </a:r>
            <a:r>
              <a:rPr lang="fr-FR" baseline="0" dirty="0"/>
              <a:t> ensuite les accès toujours par des employés mais depuis l’extérieur cette fois-ci (dans le cadre par exemple du télétravail, ou pour des agents en déplacement). On voit ici que la connexion passe par internet avant de venir sur notre serveur.</a:t>
            </a:r>
          </a:p>
          <a:p>
            <a:pPr marL="0" indent="0">
              <a:buFont typeface="Arial" pitchFamily="34" charset="0"/>
              <a:buNone/>
            </a:pPr>
            <a:r>
              <a:rPr lang="fr-FR" dirty="0"/>
              <a:t>- Il y a ensuite les connexions réalisées sur le</a:t>
            </a:r>
            <a:r>
              <a:rPr lang="fr-FR" baseline="0" dirty="0"/>
              <a:t> site de commerce en ligne. Ici il faut bien entendu avoir un serveur web sur internet (attention à ne pas le confondre avec le serveur web que je vous ai présenté sur la diapo précédente. Ici c’est pour faire de l’achat, les utilisateurs ne sont pas directement connectés au PGI, ce sont bien deux accès distincts).</a:t>
            </a:r>
          </a:p>
          <a:p>
            <a:pPr marL="0" indent="0">
              <a:buFont typeface="Arial" pitchFamily="34" charset="0"/>
              <a:buNone/>
            </a:pPr>
            <a:r>
              <a:rPr lang="fr-FR" dirty="0"/>
              <a:t>- Ensuite,</a:t>
            </a:r>
            <a:r>
              <a:rPr lang="fr-FR" baseline="0" dirty="0"/>
              <a:t> la connexion depuis les sites distants : Entrepôts, bureaux décentralisés, points de ventes…</a:t>
            </a:r>
          </a:p>
          <a:p>
            <a:pPr marL="0" indent="0">
              <a:buFont typeface="Arial" pitchFamily="34" charset="0"/>
              <a:buNone/>
            </a:pPr>
            <a:r>
              <a:rPr lang="fr-FR" dirty="0"/>
              <a:t>- Et enfin,</a:t>
            </a:r>
            <a:r>
              <a:rPr lang="fr-FR" baseline="0" dirty="0"/>
              <a:t> la connexion avec les partenaires : Partenaires qui peuvent être des fournisseurs, des clients "pro", des sous-traitants, et pourquoi pas des actionnaires…</a:t>
            </a:r>
          </a:p>
          <a:p>
            <a:pPr marL="0" indent="0">
              <a:buFont typeface="Arial" pitchFamily="34" charset="0"/>
              <a:buNone/>
            </a:pPr>
            <a:endParaRPr lang="fr-FR" dirty="0"/>
          </a:p>
          <a:p>
            <a:pPr marL="0" indent="0">
              <a:buFont typeface="Arial" pitchFamily="34" charset="0"/>
              <a:buNone/>
            </a:pPr>
            <a:r>
              <a:rPr lang="fr-FR" dirty="0"/>
              <a:t>Je reviens une minute</a:t>
            </a:r>
            <a:r>
              <a:rPr lang="fr-FR" baseline="0" dirty="0"/>
              <a:t> sur ce dernier point : </a:t>
            </a:r>
            <a:r>
              <a:rPr lang="fr-FR" dirty="0"/>
              <a:t>Dans vos enseignements</a:t>
            </a:r>
            <a:r>
              <a:rPr lang="fr-FR" baseline="0" dirty="0"/>
              <a:t> vous avez surement déjà été confronté au concept d’EDI (Échange de Données Informatisé / </a:t>
            </a:r>
            <a:r>
              <a:rPr lang="fr-FR" baseline="0" dirty="0" err="1"/>
              <a:t>Electronic</a:t>
            </a:r>
            <a:r>
              <a:rPr lang="fr-FR" baseline="0" dirty="0"/>
              <a:t> Data </a:t>
            </a:r>
            <a:r>
              <a:rPr lang="fr-FR" baseline="0" dirty="0" err="1"/>
              <a:t>Interchange</a:t>
            </a:r>
            <a:r>
              <a:rPr lang="fr-FR" baseline="0" dirty="0"/>
              <a:t>). C’est le même principe, sauf qu’ici ce ne sont plus seulement des logiciels qui communiquent ensemble, mais bien une ouverture du système d’information vers l’extérieur. Attention, il est question ici d’Extranet (Accès au SI par des personnes externes à l’organisation mais habilitées), il ne s’agit pas d’Open-Data (SI librement consultable et accessible à tous) comme vous pourriez le trouver sur www.data.gouv.fr.</a:t>
            </a:r>
            <a:endParaRPr lang="fr-FR" dirty="0"/>
          </a:p>
        </p:txBody>
      </p:sp>
      <p:sp>
        <p:nvSpPr>
          <p:cNvPr id="52228"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charset="0"/>
              </a:defRPr>
            </a:lvl1pPr>
            <a:lvl2pPr marL="742950" indent="-285750" defTabSz="947738" eaLnBrk="0" hangingPunct="0">
              <a:defRPr>
                <a:solidFill>
                  <a:schemeClr val="tx1"/>
                </a:solidFill>
                <a:latin typeface="Arial" charset="0"/>
              </a:defRPr>
            </a:lvl2pPr>
            <a:lvl3pPr marL="1143000" indent="-228600" defTabSz="947738" eaLnBrk="0" hangingPunct="0">
              <a:defRPr>
                <a:solidFill>
                  <a:schemeClr val="tx1"/>
                </a:solidFill>
                <a:latin typeface="Arial" charset="0"/>
              </a:defRPr>
            </a:lvl3pPr>
            <a:lvl4pPr marL="1600200" indent="-228600" defTabSz="947738" eaLnBrk="0" hangingPunct="0">
              <a:defRPr>
                <a:solidFill>
                  <a:schemeClr val="tx1"/>
                </a:solidFill>
                <a:latin typeface="Arial" charset="0"/>
              </a:defRPr>
            </a:lvl4pPr>
            <a:lvl5pPr marL="2057400" indent="-228600" defTabSz="947738" eaLnBrk="0" hangingPunct="0">
              <a:defRPr>
                <a:solidFill>
                  <a:schemeClr val="tx1"/>
                </a:solidFill>
                <a:latin typeface="Arial" charset="0"/>
              </a:defRPr>
            </a:lvl5pPr>
            <a:lvl6pPr marL="2514600" indent="-228600" defTabSz="947738" eaLnBrk="0" fontAlgn="base" hangingPunct="0">
              <a:spcBef>
                <a:spcPct val="0"/>
              </a:spcBef>
              <a:spcAft>
                <a:spcPct val="0"/>
              </a:spcAft>
              <a:defRPr>
                <a:solidFill>
                  <a:schemeClr val="tx1"/>
                </a:solidFill>
                <a:latin typeface="Arial" charset="0"/>
              </a:defRPr>
            </a:lvl6pPr>
            <a:lvl7pPr marL="2971800" indent="-228600" defTabSz="947738" eaLnBrk="0" fontAlgn="base" hangingPunct="0">
              <a:spcBef>
                <a:spcPct val="0"/>
              </a:spcBef>
              <a:spcAft>
                <a:spcPct val="0"/>
              </a:spcAft>
              <a:defRPr>
                <a:solidFill>
                  <a:schemeClr val="tx1"/>
                </a:solidFill>
                <a:latin typeface="Arial" charset="0"/>
              </a:defRPr>
            </a:lvl7pPr>
            <a:lvl8pPr marL="3429000" indent="-228600" defTabSz="947738" eaLnBrk="0" fontAlgn="base" hangingPunct="0">
              <a:spcBef>
                <a:spcPct val="0"/>
              </a:spcBef>
              <a:spcAft>
                <a:spcPct val="0"/>
              </a:spcAft>
              <a:defRPr>
                <a:solidFill>
                  <a:schemeClr val="tx1"/>
                </a:solidFill>
                <a:latin typeface="Arial" charset="0"/>
              </a:defRPr>
            </a:lvl8pPr>
            <a:lvl9pPr marL="3886200" indent="-228600" defTabSz="947738" eaLnBrk="0" fontAlgn="base" hangingPunct="0">
              <a:spcBef>
                <a:spcPct val="0"/>
              </a:spcBef>
              <a:spcAft>
                <a:spcPct val="0"/>
              </a:spcAft>
              <a:defRPr>
                <a:solidFill>
                  <a:schemeClr val="tx1"/>
                </a:solidFill>
                <a:latin typeface="Arial" charset="0"/>
              </a:defRPr>
            </a:lvl9pPr>
          </a:lstStyle>
          <a:p>
            <a:pPr eaLnBrk="1" hangingPunct="1"/>
            <a:fld id="{E4C71BC7-2F38-49E2-B92F-E14CADBF1232}" type="slidenum">
              <a:rPr lang="fr-FR" smtClean="0">
                <a:latin typeface="Calibri" pitchFamily="34" charset="0"/>
              </a:rPr>
              <a:pPr eaLnBrk="1" hangingPunct="1"/>
              <a:t>28</a:t>
            </a:fld>
            <a:endParaRPr lang="fr-FR">
              <a:latin typeface="Calibri" pitchFamily="34" charset="0"/>
            </a:endParaRPr>
          </a:p>
        </p:txBody>
      </p:sp>
    </p:spTree>
    <p:extLst>
      <p:ext uri="{BB962C8B-B14F-4D97-AF65-F5344CB8AC3E}">
        <p14:creationId xmlns:p14="http://schemas.microsoft.com/office/powerpoint/2010/main" val="1131871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siness Model Canva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380830" y="1066800"/>
            <a:ext cx="2159170" cy="3428763"/>
          </a:xfrm>
          <a:prstGeom prst="rect">
            <a:avLst/>
          </a:prstGeom>
          <a:solidFill>
            <a:srgbClr val="FFFFFF"/>
          </a:solidFill>
        </p:spPr>
        <p:txBody>
          <a:bodyPr vert="horz"/>
          <a:lstStyle>
            <a:lvl1pPr marL="0" indent="0">
              <a:lnSpc>
                <a:spcPct val="100000"/>
              </a:lnSpc>
              <a:buNone/>
              <a:defRPr lang="fr-FR" sz="1000" smtClean="0">
                <a:effectLst/>
              </a:defRPr>
            </a:lvl1pPr>
          </a:lstStyle>
          <a:p>
            <a:pPr lvl="0"/>
            <a:r>
              <a:rPr lang="en-GB" noProof="0"/>
              <a:t>Click to edit Master text styles</a:t>
            </a:r>
          </a:p>
        </p:txBody>
      </p:sp>
      <p:sp>
        <p:nvSpPr>
          <p:cNvPr id="10" name="Text Placeholder 8"/>
          <p:cNvSpPr>
            <a:spLocks noGrp="1"/>
          </p:cNvSpPr>
          <p:nvPr>
            <p:ph type="body" sz="quarter" idx="11"/>
          </p:nvPr>
        </p:nvSpPr>
        <p:spPr>
          <a:xfrm>
            <a:off x="2689643" y="1066800"/>
            <a:ext cx="2159170" cy="1530000"/>
          </a:xfrm>
          <a:prstGeom prst="rect">
            <a:avLst/>
          </a:prstGeom>
          <a:solidFill>
            <a:srgbClr val="FFFFFF"/>
          </a:solidFill>
        </p:spPr>
        <p:txBody>
          <a:bodyPr vert="horz"/>
          <a:lstStyle>
            <a:lvl1pPr marL="0" marR="0" indent="0" algn="l" defTabSz="457200" rtl="0" eaLnBrk="1" fontAlgn="base" latinLnBrk="0" hangingPunct="1">
              <a:lnSpc>
                <a:spcPct val="80000"/>
              </a:lnSpc>
              <a:spcBef>
                <a:spcPct val="20000"/>
              </a:spcBef>
              <a:spcAft>
                <a:spcPct val="0"/>
              </a:spcAft>
              <a:buClrTx/>
              <a:buSzTx/>
              <a:buFont typeface="Arial" charset="0"/>
              <a:buNone/>
              <a:tabLst/>
              <a:defRPr lang="fr-FR" sz="1000" smtClean="0">
                <a:effectLst/>
              </a:defRPr>
            </a:lvl1pPr>
          </a:lstStyle>
          <a:p>
            <a:pPr lvl="0"/>
            <a:r>
              <a:rPr lang="en-GB" noProof="0"/>
              <a:t>Click to edit Master text styles</a:t>
            </a:r>
          </a:p>
        </p:txBody>
      </p:sp>
      <p:sp>
        <p:nvSpPr>
          <p:cNvPr id="11" name="Text Placeholder 8"/>
          <p:cNvSpPr>
            <a:spLocks noGrp="1"/>
          </p:cNvSpPr>
          <p:nvPr>
            <p:ph type="body" sz="quarter" idx="12"/>
          </p:nvPr>
        </p:nvSpPr>
        <p:spPr>
          <a:xfrm>
            <a:off x="5006387" y="1066800"/>
            <a:ext cx="2159170" cy="3428762"/>
          </a:xfrm>
          <a:prstGeom prst="rect">
            <a:avLst/>
          </a:prstGeom>
          <a:solidFill>
            <a:srgbClr val="FFFFFF"/>
          </a:solidFill>
        </p:spPr>
        <p:txBody>
          <a:bodyPr vert="horz"/>
          <a:lstStyle>
            <a:lvl1pPr marL="0" indent="0">
              <a:lnSpc>
                <a:spcPct val="80000"/>
              </a:lnSpc>
              <a:buNone/>
              <a:defRPr lang="fr-FR" sz="1000" smtClean="0">
                <a:effectLst/>
              </a:defRPr>
            </a:lvl1pPr>
          </a:lstStyle>
          <a:p>
            <a:pPr lvl="0"/>
            <a:r>
              <a:rPr lang="en-GB" noProof="0"/>
              <a:t>Click to edit Master text styles</a:t>
            </a:r>
          </a:p>
        </p:txBody>
      </p:sp>
      <p:sp>
        <p:nvSpPr>
          <p:cNvPr id="12" name="Text Placeholder 8"/>
          <p:cNvSpPr>
            <a:spLocks noGrp="1"/>
          </p:cNvSpPr>
          <p:nvPr>
            <p:ph type="body" sz="quarter" idx="13"/>
          </p:nvPr>
        </p:nvSpPr>
        <p:spPr>
          <a:xfrm>
            <a:off x="7321263" y="1056067"/>
            <a:ext cx="2159170" cy="1530000"/>
          </a:xfrm>
          <a:prstGeom prst="rect">
            <a:avLst/>
          </a:prstGeom>
          <a:solidFill>
            <a:srgbClr val="FFFFFF"/>
          </a:solidFill>
        </p:spPr>
        <p:txBody>
          <a:bodyPr vert="horz"/>
          <a:lstStyle>
            <a:lvl1pPr marL="0" indent="0">
              <a:lnSpc>
                <a:spcPct val="80000"/>
              </a:lnSpc>
              <a:buNone/>
              <a:defRPr lang="en-GB" sz="1000">
                <a:effectLst/>
              </a:defRPr>
            </a:lvl1pPr>
          </a:lstStyle>
          <a:p>
            <a:pPr lvl="0"/>
            <a:r>
              <a:rPr lang="en-GB" noProof="0"/>
              <a:t>Click to edit Master text styles</a:t>
            </a:r>
          </a:p>
        </p:txBody>
      </p:sp>
      <p:sp>
        <p:nvSpPr>
          <p:cNvPr id="13" name="Text Placeholder 8"/>
          <p:cNvSpPr>
            <a:spLocks noGrp="1"/>
          </p:cNvSpPr>
          <p:nvPr>
            <p:ph type="body" sz="quarter" idx="14"/>
          </p:nvPr>
        </p:nvSpPr>
        <p:spPr>
          <a:xfrm>
            <a:off x="9644069" y="1056067"/>
            <a:ext cx="2159170" cy="3439495"/>
          </a:xfrm>
          <a:prstGeom prst="rect">
            <a:avLst/>
          </a:prstGeom>
          <a:solidFill>
            <a:srgbClr val="FFFFFF"/>
          </a:solidFill>
        </p:spPr>
        <p:txBody>
          <a:bodyPr vert="horz"/>
          <a:lstStyle>
            <a:lvl1pPr marL="0" indent="0">
              <a:lnSpc>
                <a:spcPct val="80000"/>
              </a:lnSpc>
              <a:buNone/>
              <a:defRPr lang="fr-FR" sz="1000" smtClean="0">
                <a:effectLst/>
              </a:defRPr>
            </a:lvl1pPr>
          </a:lstStyle>
          <a:p>
            <a:pPr lvl="0"/>
            <a:r>
              <a:rPr lang="en-GB" noProof="0"/>
              <a:t>Click to edit Master text styles</a:t>
            </a:r>
          </a:p>
        </p:txBody>
      </p:sp>
      <p:sp>
        <p:nvSpPr>
          <p:cNvPr id="15" name="Text Placeholder 8"/>
          <p:cNvSpPr>
            <a:spLocks noGrp="1"/>
          </p:cNvSpPr>
          <p:nvPr>
            <p:ph type="body" sz="quarter" idx="16"/>
          </p:nvPr>
        </p:nvSpPr>
        <p:spPr>
          <a:xfrm>
            <a:off x="2703636" y="2965800"/>
            <a:ext cx="2159170" cy="1530000"/>
          </a:xfrm>
          <a:prstGeom prst="rect">
            <a:avLst/>
          </a:prstGeom>
          <a:solidFill>
            <a:srgbClr val="FFFFFF"/>
          </a:solidFill>
        </p:spPr>
        <p:txBody>
          <a:bodyPr vert="horz"/>
          <a:lstStyle>
            <a:lvl1pPr marL="0" indent="0">
              <a:lnSpc>
                <a:spcPct val="80000"/>
              </a:lnSpc>
              <a:buNone/>
              <a:defRPr lang="fr-FR" sz="900" smtClean="0">
                <a:effectLst/>
              </a:defRPr>
            </a:lvl1pPr>
          </a:lstStyle>
          <a:p>
            <a:pPr lvl="0"/>
            <a:r>
              <a:rPr lang="en-GB" noProof="0"/>
              <a:t>Click to edit Master text styles</a:t>
            </a:r>
          </a:p>
        </p:txBody>
      </p:sp>
      <p:sp>
        <p:nvSpPr>
          <p:cNvPr id="17" name="Text Placeholder 8"/>
          <p:cNvSpPr>
            <a:spLocks noGrp="1"/>
          </p:cNvSpPr>
          <p:nvPr>
            <p:ph type="body" sz="quarter" idx="18"/>
          </p:nvPr>
        </p:nvSpPr>
        <p:spPr>
          <a:xfrm>
            <a:off x="7325635" y="2965800"/>
            <a:ext cx="2159170" cy="1530000"/>
          </a:xfrm>
          <a:prstGeom prst="rect">
            <a:avLst/>
          </a:prstGeom>
          <a:solidFill>
            <a:srgbClr val="FFFFFF"/>
          </a:solidFill>
        </p:spPr>
        <p:txBody>
          <a:bodyPr vert="horz"/>
          <a:lstStyle>
            <a:lvl1pPr marL="0" indent="0">
              <a:lnSpc>
                <a:spcPct val="80000"/>
              </a:lnSpc>
              <a:buNone/>
              <a:defRPr lang="fr-FR" sz="1000" smtClean="0">
                <a:effectLst/>
              </a:defRPr>
            </a:lvl1pPr>
          </a:lstStyle>
          <a:p>
            <a:pPr lvl="0"/>
            <a:r>
              <a:rPr lang="en-GB" noProof="0"/>
              <a:t>Click to edit Master text styles</a:t>
            </a:r>
          </a:p>
        </p:txBody>
      </p:sp>
      <p:sp>
        <p:nvSpPr>
          <p:cNvPr id="19" name="Text Placeholder 8"/>
          <p:cNvSpPr>
            <a:spLocks noGrp="1"/>
          </p:cNvSpPr>
          <p:nvPr>
            <p:ph type="body" sz="quarter" idx="20"/>
          </p:nvPr>
        </p:nvSpPr>
        <p:spPr>
          <a:xfrm>
            <a:off x="380830" y="4876800"/>
            <a:ext cx="5613570" cy="1447800"/>
          </a:xfrm>
          <a:prstGeom prst="rect">
            <a:avLst/>
          </a:prstGeom>
          <a:solidFill>
            <a:srgbClr val="FFFFFF"/>
          </a:solidFill>
        </p:spPr>
        <p:txBody>
          <a:bodyPr vert="horz"/>
          <a:lstStyle>
            <a:lvl1pPr marL="0" indent="0">
              <a:lnSpc>
                <a:spcPct val="80000"/>
              </a:lnSpc>
              <a:buNone/>
              <a:defRPr lang="fr-FR" sz="900" smtClean="0">
                <a:effectLst/>
              </a:defRPr>
            </a:lvl1pPr>
          </a:lstStyle>
          <a:p>
            <a:pPr lvl="0"/>
            <a:r>
              <a:rPr lang="en-GB" noProof="0"/>
              <a:t>Click to edit Master text styles</a:t>
            </a:r>
          </a:p>
        </p:txBody>
      </p:sp>
      <p:sp>
        <p:nvSpPr>
          <p:cNvPr id="20" name="Text Placeholder 8"/>
          <p:cNvSpPr>
            <a:spLocks noGrp="1"/>
          </p:cNvSpPr>
          <p:nvPr>
            <p:ph type="body" sz="quarter" idx="21"/>
          </p:nvPr>
        </p:nvSpPr>
        <p:spPr>
          <a:xfrm>
            <a:off x="6223200" y="4876800"/>
            <a:ext cx="5580041" cy="1447800"/>
          </a:xfrm>
          <a:prstGeom prst="rect">
            <a:avLst/>
          </a:prstGeom>
          <a:solidFill>
            <a:srgbClr val="FFFFFF"/>
          </a:solidFill>
        </p:spPr>
        <p:txBody>
          <a:bodyPr vert="horz"/>
          <a:lstStyle>
            <a:lvl1pPr marL="0" indent="0">
              <a:lnSpc>
                <a:spcPct val="80000"/>
              </a:lnSpc>
              <a:buNone/>
              <a:defRPr lang="fr-FR" sz="900" smtClean="0">
                <a:effectLst/>
              </a:defRPr>
            </a:lvl1pPr>
          </a:lstStyle>
          <a:p>
            <a:pPr lvl="0"/>
            <a:r>
              <a:rPr lang="en-GB" noProof="0"/>
              <a:t>Click to edit Master text styles</a:t>
            </a:r>
          </a:p>
        </p:txBody>
      </p:sp>
      <p:sp>
        <p:nvSpPr>
          <p:cNvPr id="22" name="Text Placeholder 8"/>
          <p:cNvSpPr>
            <a:spLocks noGrp="1"/>
          </p:cNvSpPr>
          <p:nvPr>
            <p:ph type="body" sz="quarter" idx="22"/>
          </p:nvPr>
        </p:nvSpPr>
        <p:spPr>
          <a:xfrm>
            <a:off x="4876800" y="381000"/>
            <a:ext cx="1727200" cy="228600"/>
          </a:xfrm>
          <a:prstGeom prst="rect">
            <a:avLst/>
          </a:prstGeom>
          <a:solidFill>
            <a:srgbClr val="FFFFFF"/>
          </a:solidFill>
          <a:ln>
            <a:noFill/>
          </a:ln>
        </p:spPr>
        <p:txBody>
          <a:bodyPr vert="horz"/>
          <a:lstStyle>
            <a:lvl1pPr marL="0" indent="0">
              <a:buNone/>
              <a:defRPr sz="900" baseline="0"/>
            </a:lvl1pPr>
          </a:lstStyle>
          <a:p>
            <a:pPr lvl="0"/>
            <a:r>
              <a:rPr lang="en-GB" noProof="0"/>
              <a:t>Click to edit Master text styles</a:t>
            </a:r>
          </a:p>
        </p:txBody>
      </p:sp>
      <p:sp>
        <p:nvSpPr>
          <p:cNvPr id="23" name="Text Placeholder 8"/>
          <p:cNvSpPr>
            <a:spLocks noGrp="1"/>
          </p:cNvSpPr>
          <p:nvPr>
            <p:ph type="body" sz="quarter" idx="23"/>
          </p:nvPr>
        </p:nvSpPr>
        <p:spPr>
          <a:xfrm>
            <a:off x="6997170" y="381000"/>
            <a:ext cx="1727200" cy="228600"/>
          </a:xfrm>
          <a:prstGeom prst="rect">
            <a:avLst/>
          </a:prstGeom>
          <a:solidFill>
            <a:srgbClr val="FFFFFF"/>
          </a:solidFill>
          <a:ln>
            <a:noFill/>
          </a:ln>
        </p:spPr>
        <p:txBody>
          <a:bodyPr vert="horz"/>
          <a:lstStyle>
            <a:lvl1pPr marL="0" indent="0">
              <a:buNone/>
              <a:defRPr sz="900"/>
            </a:lvl1pPr>
          </a:lstStyle>
          <a:p>
            <a:pPr lvl="0"/>
            <a:r>
              <a:rPr lang="en-GB" noProof="0"/>
              <a:t>Click to edit Master text styles</a:t>
            </a:r>
          </a:p>
        </p:txBody>
      </p:sp>
      <p:sp>
        <p:nvSpPr>
          <p:cNvPr id="24" name="Text Placeholder 8"/>
          <p:cNvSpPr>
            <a:spLocks noGrp="1"/>
          </p:cNvSpPr>
          <p:nvPr>
            <p:ph type="body" sz="quarter" idx="24"/>
          </p:nvPr>
        </p:nvSpPr>
        <p:spPr>
          <a:xfrm>
            <a:off x="9550400" y="381000"/>
            <a:ext cx="1422400" cy="228600"/>
          </a:xfrm>
          <a:prstGeom prst="rect">
            <a:avLst/>
          </a:prstGeom>
          <a:solidFill>
            <a:srgbClr val="FFFFFF"/>
          </a:solidFill>
          <a:ln>
            <a:noFill/>
          </a:ln>
        </p:spPr>
        <p:txBody>
          <a:bodyPr vert="horz"/>
          <a:lstStyle>
            <a:lvl1pPr marL="0" indent="0">
              <a:buNone/>
              <a:defRPr sz="900"/>
            </a:lvl1pPr>
          </a:lstStyle>
          <a:p>
            <a:pPr lvl="0"/>
            <a:r>
              <a:rPr lang="en-GB" noProof="0"/>
              <a:t>Click to edit Master text styles</a:t>
            </a:r>
          </a:p>
        </p:txBody>
      </p:sp>
      <p:sp>
        <p:nvSpPr>
          <p:cNvPr id="25" name="Text Placeholder 8"/>
          <p:cNvSpPr>
            <a:spLocks noGrp="1"/>
          </p:cNvSpPr>
          <p:nvPr>
            <p:ph type="body" sz="quarter" idx="25"/>
          </p:nvPr>
        </p:nvSpPr>
        <p:spPr>
          <a:xfrm>
            <a:off x="11379200" y="381000"/>
            <a:ext cx="508000" cy="228600"/>
          </a:xfrm>
          <a:prstGeom prst="rect">
            <a:avLst/>
          </a:prstGeom>
          <a:solidFill>
            <a:srgbClr val="FFFFFF"/>
          </a:solidFill>
          <a:ln>
            <a:noFill/>
          </a:ln>
        </p:spPr>
        <p:txBody>
          <a:bodyPr vert="horz"/>
          <a:lstStyle>
            <a:lvl1pPr marL="0" indent="0">
              <a:buNone/>
              <a:defRPr sz="900"/>
            </a:lvl1pPr>
          </a:lstStyle>
          <a:p>
            <a:pPr lvl="0"/>
            <a:r>
              <a:rPr lang="en-GB" noProof="0"/>
              <a:t>Click to edit Master text styles</a:t>
            </a:r>
          </a:p>
        </p:txBody>
      </p:sp>
    </p:spTree>
    <p:extLst>
      <p:ext uri="{BB962C8B-B14F-4D97-AF65-F5344CB8AC3E}">
        <p14:creationId xmlns:p14="http://schemas.microsoft.com/office/powerpoint/2010/main" val="1008456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AAE97-289F-4302-BEBC-9855C9B561A4}" type="datetimeFigureOut">
              <a:rPr lang="fr-FR" smtClean="0"/>
              <a:t>09/05/2022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A4063A9-5C77-46FC-807C-668EFFEDF36C}" type="slidenum">
              <a:rPr lang="fr-FR" smtClean="0"/>
              <a:t>‹#›</a:t>
            </a:fld>
            <a:endParaRPr lang="fr-FR"/>
          </a:p>
        </p:txBody>
      </p:sp>
    </p:spTree>
    <p:extLst>
      <p:ext uri="{BB962C8B-B14F-4D97-AF65-F5344CB8AC3E}">
        <p14:creationId xmlns:p14="http://schemas.microsoft.com/office/powerpoint/2010/main" val="107514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AAE97-289F-4302-BEBC-9855C9B561A4}"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A4063A9-5C77-46FC-807C-668EFFEDF36C}" type="slidenum">
              <a:rPr lang="fr-FR" smtClean="0"/>
              <a:t>‹#›</a:t>
            </a:fld>
            <a:endParaRPr lang="fr-FR"/>
          </a:p>
        </p:txBody>
      </p:sp>
    </p:spTree>
    <p:extLst>
      <p:ext uri="{BB962C8B-B14F-4D97-AF65-F5344CB8AC3E}">
        <p14:creationId xmlns:p14="http://schemas.microsoft.com/office/powerpoint/2010/main" val="3205728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AAE97-289F-4302-BEBC-9855C9B561A4}"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A4063A9-5C77-46FC-807C-668EFFEDF36C}" type="slidenum">
              <a:rPr lang="fr-FR" smtClean="0"/>
              <a:t>‹#›</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91997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AAE97-289F-4302-BEBC-9855C9B561A4}"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A4063A9-5C77-46FC-807C-668EFFEDF36C}" type="slidenum">
              <a:rPr lang="fr-FR" smtClean="0"/>
              <a:t>‹#›</a:t>
            </a:fld>
            <a:endParaRPr lang="fr-FR"/>
          </a:p>
        </p:txBody>
      </p:sp>
    </p:spTree>
    <p:extLst>
      <p:ext uri="{BB962C8B-B14F-4D97-AF65-F5344CB8AC3E}">
        <p14:creationId xmlns:p14="http://schemas.microsoft.com/office/powerpoint/2010/main" val="4116845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AAE97-289F-4302-BEBC-9855C9B561A4}"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A4063A9-5C77-46FC-807C-668EFFEDF36C}"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5437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AAE97-289F-4302-BEBC-9855C9B561A4}"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A4063A9-5C77-46FC-807C-668EFFEDF36C}" type="slidenum">
              <a:rPr lang="fr-FR" smtClean="0"/>
              <a:t>‹#›</a:t>
            </a:fld>
            <a:endParaRPr lang="fr-FR"/>
          </a:p>
        </p:txBody>
      </p:sp>
    </p:spTree>
    <p:extLst>
      <p:ext uri="{BB962C8B-B14F-4D97-AF65-F5344CB8AC3E}">
        <p14:creationId xmlns:p14="http://schemas.microsoft.com/office/powerpoint/2010/main" val="3764421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AAE97-289F-4302-BEBC-9855C9B561A4}"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A4063A9-5C77-46FC-807C-668EFFEDF36C}" type="slidenum">
              <a:rPr lang="fr-FR" smtClean="0"/>
              <a:t>‹#›</a:t>
            </a:fld>
            <a:endParaRPr lang="fr-FR"/>
          </a:p>
        </p:txBody>
      </p:sp>
    </p:spTree>
    <p:extLst>
      <p:ext uri="{BB962C8B-B14F-4D97-AF65-F5344CB8AC3E}">
        <p14:creationId xmlns:p14="http://schemas.microsoft.com/office/powerpoint/2010/main" val="2849269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AAE97-289F-4302-BEBC-9855C9B561A4}"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A4063A9-5C77-46FC-807C-668EFFEDF36C}" type="slidenum">
              <a:rPr lang="fr-FR" smtClean="0"/>
              <a:t>‹#›</a:t>
            </a:fld>
            <a:endParaRPr lang="fr-FR"/>
          </a:p>
        </p:txBody>
      </p:sp>
    </p:spTree>
    <p:extLst>
      <p:ext uri="{BB962C8B-B14F-4D97-AF65-F5344CB8AC3E}">
        <p14:creationId xmlns:p14="http://schemas.microsoft.com/office/powerpoint/2010/main" val="187577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CAAE97-289F-4302-BEBC-9855C9B561A4}"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A4063A9-5C77-46FC-807C-668EFFEDF36C}" type="slidenum">
              <a:rPr lang="fr-FR" smtClean="0"/>
              <a:t>‹#›</a:t>
            </a:fld>
            <a:endParaRPr lang="fr-FR"/>
          </a:p>
        </p:txBody>
      </p:sp>
    </p:spTree>
    <p:extLst>
      <p:ext uri="{BB962C8B-B14F-4D97-AF65-F5344CB8AC3E}">
        <p14:creationId xmlns:p14="http://schemas.microsoft.com/office/powerpoint/2010/main" val="234821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AAE97-289F-4302-BEBC-9855C9B561A4}"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A4063A9-5C77-46FC-807C-668EFFEDF36C}" type="slidenum">
              <a:rPr lang="fr-FR" smtClean="0"/>
              <a:t>‹#›</a:t>
            </a:fld>
            <a:endParaRPr lang="fr-FR"/>
          </a:p>
        </p:txBody>
      </p:sp>
    </p:spTree>
    <p:extLst>
      <p:ext uri="{BB962C8B-B14F-4D97-AF65-F5344CB8AC3E}">
        <p14:creationId xmlns:p14="http://schemas.microsoft.com/office/powerpoint/2010/main" val="27473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AAE97-289F-4302-BEBC-9855C9B561A4}"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A4063A9-5C77-46FC-807C-668EFFEDF36C}" type="slidenum">
              <a:rPr lang="fr-FR" smtClean="0"/>
              <a:t>‹#›</a:t>
            </a:fld>
            <a:endParaRPr lang="fr-FR"/>
          </a:p>
        </p:txBody>
      </p:sp>
    </p:spTree>
    <p:extLst>
      <p:ext uri="{BB962C8B-B14F-4D97-AF65-F5344CB8AC3E}">
        <p14:creationId xmlns:p14="http://schemas.microsoft.com/office/powerpoint/2010/main" val="202711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CAAE97-289F-4302-BEBC-9855C9B561A4}" type="datetimeFigureOut">
              <a:rPr lang="fr-FR" smtClean="0"/>
              <a:t>09/05/2022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A4063A9-5C77-46FC-807C-668EFFEDF36C}" type="slidenum">
              <a:rPr lang="fr-FR" smtClean="0"/>
              <a:t>‹#›</a:t>
            </a:fld>
            <a:endParaRPr lang="fr-FR"/>
          </a:p>
        </p:txBody>
      </p:sp>
    </p:spTree>
    <p:extLst>
      <p:ext uri="{BB962C8B-B14F-4D97-AF65-F5344CB8AC3E}">
        <p14:creationId xmlns:p14="http://schemas.microsoft.com/office/powerpoint/2010/main" val="171954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CAAE97-289F-4302-BEBC-9855C9B561A4}" type="datetimeFigureOut">
              <a:rPr lang="fr-FR" smtClean="0"/>
              <a:t>09/05/2022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A4063A9-5C77-46FC-807C-668EFFEDF36C}" type="slidenum">
              <a:rPr lang="fr-FR" smtClean="0"/>
              <a:t>‹#›</a:t>
            </a:fld>
            <a:endParaRPr lang="fr-FR"/>
          </a:p>
        </p:txBody>
      </p:sp>
    </p:spTree>
    <p:extLst>
      <p:ext uri="{BB962C8B-B14F-4D97-AF65-F5344CB8AC3E}">
        <p14:creationId xmlns:p14="http://schemas.microsoft.com/office/powerpoint/2010/main" val="226735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CAAE97-289F-4302-BEBC-9855C9B561A4}" type="datetimeFigureOut">
              <a:rPr lang="fr-FR" smtClean="0"/>
              <a:t>09/05/2022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A4063A9-5C77-46FC-807C-668EFFEDF36C}" type="slidenum">
              <a:rPr lang="fr-FR" smtClean="0"/>
              <a:t>‹#›</a:t>
            </a:fld>
            <a:endParaRPr lang="fr-FR"/>
          </a:p>
        </p:txBody>
      </p:sp>
    </p:spTree>
    <p:extLst>
      <p:ext uri="{BB962C8B-B14F-4D97-AF65-F5344CB8AC3E}">
        <p14:creationId xmlns:p14="http://schemas.microsoft.com/office/powerpoint/2010/main" val="2735042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AAE97-289F-4302-BEBC-9855C9B561A4}" type="datetimeFigureOut">
              <a:rPr lang="fr-FR" smtClean="0"/>
              <a:t>09/05/2022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A4063A9-5C77-46FC-807C-668EFFEDF36C}" type="slidenum">
              <a:rPr lang="fr-FR" smtClean="0"/>
              <a:t>‹#›</a:t>
            </a:fld>
            <a:endParaRPr lang="fr-FR"/>
          </a:p>
        </p:txBody>
      </p:sp>
    </p:spTree>
    <p:extLst>
      <p:ext uri="{BB962C8B-B14F-4D97-AF65-F5344CB8AC3E}">
        <p14:creationId xmlns:p14="http://schemas.microsoft.com/office/powerpoint/2010/main" val="365891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AAE97-289F-4302-BEBC-9855C9B561A4}" type="datetimeFigureOut">
              <a:rPr lang="fr-FR" smtClean="0"/>
              <a:t>09/05/2022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A4063A9-5C77-46FC-807C-668EFFEDF36C}" type="slidenum">
              <a:rPr lang="fr-FR" smtClean="0"/>
              <a:t>‹#›</a:t>
            </a:fld>
            <a:endParaRPr lang="fr-FR"/>
          </a:p>
        </p:txBody>
      </p:sp>
    </p:spTree>
    <p:extLst>
      <p:ext uri="{BB962C8B-B14F-4D97-AF65-F5344CB8AC3E}">
        <p14:creationId xmlns:p14="http://schemas.microsoft.com/office/powerpoint/2010/main" val="3225355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C7BA3E3-F085-450B-8A45-1A3FE2C555EB}"/>
              </a:ext>
            </a:extLst>
          </p:cNvPr>
          <p:cNvSpPr/>
          <p:nvPr userDrawn="1"/>
        </p:nvSpPr>
        <p:spPr>
          <a:xfrm>
            <a:off x="300893" y="762000"/>
            <a:ext cx="11578492" cy="56388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sz="1800"/>
          </a:p>
        </p:txBody>
      </p:sp>
      <p:sp>
        <p:nvSpPr>
          <p:cNvPr id="1027" name="TextBox 6">
            <a:extLst>
              <a:ext uri="{FF2B5EF4-FFF2-40B4-BE49-F238E27FC236}">
                <a16:creationId xmlns:a16="http://schemas.microsoft.com/office/drawing/2014/main" id="{9D184B6F-DD46-41B8-A3B5-B99BCF2FECD5}"/>
              </a:ext>
            </a:extLst>
          </p:cNvPr>
          <p:cNvSpPr txBox="1">
            <a:spLocks noChangeArrowheads="1"/>
          </p:cNvSpPr>
          <p:nvPr userDrawn="1"/>
        </p:nvSpPr>
        <p:spPr bwMode="auto">
          <a:xfrm>
            <a:off x="304800" y="304800"/>
            <a:ext cx="3165231"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fr-FR" sz="1600" b="1">
                <a:latin typeface="Arial" charset="0"/>
                <a:cs typeface="Arial" charset="0"/>
              </a:rPr>
              <a:t>Business Model Canvas</a:t>
            </a:r>
          </a:p>
        </p:txBody>
      </p:sp>
      <p:sp>
        <p:nvSpPr>
          <p:cNvPr id="1028" name="TextBox 7">
            <a:extLst>
              <a:ext uri="{FF2B5EF4-FFF2-40B4-BE49-F238E27FC236}">
                <a16:creationId xmlns:a16="http://schemas.microsoft.com/office/drawing/2014/main" id="{109C165F-47D7-49A1-B24D-AFD7D875FEAA}"/>
              </a:ext>
            </a:extLst>
          </p:cNvPr>
          <p:cNvSpPr txBox="1">
            <a:spLocks noChangeArrowheads="1"/>
          </p:cNvSpPr>
          <p:nvPr userDrawn="1"/>
        </p:nvSpPr>
        <p:spPr bwMode="auto">
          <a:xfrm>
            <a:off x="4751754" y="184151"/>
            <a:ext cx="1727200"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r>
              <a:rPr lang="fr-FR" altLang="fr-FR" sz="700" i="1">
                <a:solidFill>
                  <a:srgbClr val="808080"/>
                </a:solidFill>
                <a:latin typeface="Arial" panose="020B0604020202020204" pitchFamily="34" charset="0"/>
                <a:cs typeface="Arial" panose="020B0604020202020204" pitchFamily="34" charset="0"/>
              </a:rPr>
              <a:t>Conçu pour:</a:t>
            </a:r>
          </a:p>
        </p:txBody>
      </p:sp>
      <p:sp>
        <p:nvSpPr>
          <p:cNvPr id="1029" name="TextBox 8">
            <a:extLst>
              <a:ext uri="{FF2B5EF4-FFF2-40B4-BE49-F238E27FC236}">
                <a16:creationId xmlns:a16="http://schemas.microsoft.com/office/drawing/2014/main" id="{8E93B5FE-C817-4FCE-A41F-7B8CFF5719F5}"/>
              </a:ext>
            </a:extLst>
          </p:cNvPr>
          <p:cNvSpPr txBox="1">
            <a:spLocks noChangeArrowheads="1"/>
          </p:cNvSpPr>
          <p:nvPr userDrawn="1"/>
        </p:nvSpPr>
        <p:spPr bwMode="auto">
          <a:xfrm>
            <a:off x="6875585" y="180976"/>
            <a:ext cx="1727200"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r>
              <a:rPr lang="fr-FR" altLang="fr-FR" sz="700" i="1">
                <a:latin typeface="Arial" panose="020B0604020202020204" pitchFamily="34" charset="0"/>
                <a:cs typeface="Arial" panose="020B0604020202020204" pitchFamily="34" charset="0"/>
              </a:rPr>
              <a:t>Conçu par:</a:t>
            </a:r>
          </a:p>
        </p:txBody>
      </p:sp>
      <p:sp>
        <p:nvSpPr>
          <p:cNvPr id="1030" name="TextBox 9">
            <a:extLst>
              <a:ext uri="{FF2B5EF4-FFF2-40B4-BE49-F238E27FC236}">
                <a16:creationId xmlns:a16="http://schemas.microsoft.com/office/drawing/2014/main" id="{DE7B6A62-5D1F-4BE4-8E23-E4710493219A}"/>
              </a:ext>
            </a:extLst>
          </p:cNvPr>
          <p:cNvSpPr txBox="1">
            <a:spLocks noChangeArrowheads="1"/>
          </p:cNvSpPr>
          <p:nvPr userDrawn="1"/>
        </p:nvSpPr>
        <p:spPr bwMode="auto">
          <a:xfrm>
            <a:off x="9433169" y="180976"/>
            <a:ext cx="1494693"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fr-FR" sz="700" i="1">
                <a:latin typeface="Arial" charset="0"/>
                <a:cs typeface="Arial" charset="0"/>
              </a:rPr>
              <a:t>Date :</a:t>
            </a:r>
          </a:p>
        </p:txBody>
      </p:sp>
      <p:sp>
        <p:nvSpPr>
          <p:cNvPr id="1031" name="TextBox 10">
            <a:extLst>
              <a:ext uri="{FF2B5EF4-FFF2-40B4-BE49-F238E27FC236}">
                <a16:creationId xmlns:a16="http://schemas.microsoft.com/office/drawing/2014/main" id="{BF7856EC-52B9-4FFE-B960-08715C3EB5F4}"/>
              </a:ext>
            </a:extLst>
          </p:cNvPr>
          <p:cNvSpPr txBox="1">
            <a:spLocks noChangeArrowheads="1"/>
          </p:cNvSpPr>
          <p:nvPr userDrawn="1"/>
        </p:nvSpPr>
        <p:spPr bwMode="auto">
          <a:xfrm>
            <a:off x="11252201" y="180976"/>
            <a:ext cx="763953"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fr-FR" sz="700" i="1">
                <a:latin typeface="Arial" charset="0"/>
                <a:cs typeface="Arial" charset="0"/>
              </a:rPr>
              <a:t>Version:</a:t>
            </a:r>
          </a:p>
        </p:txBody>
      </p:sp>
      <p:sp>
        <p:nvSpPr>
          <p:cNvPr id="1032" name="TextBox 11">
            <a:extLst>
              <a:ext uri="{FF2B5EF4-FFF2-40B4-BE49-F238E27FC236}">
                <a16:creationId xmlns:a16="http://schemas.microsoft.com/office/drawing/2014/main" id="{C05417DD-BDA6-4F45-B951-896BEDCFAE72}"/>
              </a:ext>
            </a:extLst>
          </p:cNvPr>
          <p:cNvSpPr txBox="1">
            <a:spLocks noChangeArrowheads="1"/>
          </p:cNvSpPr>
          <p:nvPr userDrawn="1"/>
        </p:nvSpPr>
        <p:spPr bwMode="auto">
          <a:xfrm>
            <a:off x="300893" y="788988"/>
            <a:ext cx="21531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r>
              <a:rPr lang="fr-FR" altLang="fr-FR" sz="1000" b="1">
                <a:latin typeface="Lucida Sans" panose="020B0602030504020204" pitchFamily="34" charset="0"/>
              </a:rPr>
              <a:t>Partenaires clés</a:t>
            </a:r>
          </a:p>
        </p:txBody>
      </p:sp>
      <p:sp>
        <p:nvSpPr>
          <p:cNvPr id="1033" name="TextBox 13">
            <a:extLst>
              <a:ext uri="{FF2B5EF4-FFF2-40B4-BE49-F238E27FC236}">
                <a16:creationId xmlns:a16="http://schemas.microsoft.com/office/drawing/2014/main" id="{48C6D273-8942-4AAB-9AC1-6E7DB659372A}"/>
              </a:ext>
            </a:extLst>
          </p:cNvPr>
          <p:cNvSpPr txBox="1">
            <a:spLocks noChangeArrowheads="1"/>
          </p:cNvSpPr>
          <p:nvPr userDrawn="1"/>
        </p:nvSpPr>
        <p:spPr bwMode="auto">
          <a:xfrm>
            <a:off x="300893" y="4572001"/>
            <a:ext cx="2153138"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r>
              <a:rPr lang="fr-FR" altLang="fr-FR" sz="1000" b="1">
                <a:latin typeface="Lucida Sans" panose="020B0602030504020204" pitchFamily="34" charset="0"/>
                <a:cs typeface="Arial" panose="020B0604020202020204" pitchFamily="34" charset="0"/>
              </a:rPr>
              <a:t>Coûts</a:t>
            </a:r>
          </a:p>
        </p:txBody>
      </p:sp>
      <p:sp>
        <p:nvSpPr>
          <p:cNvPr id="1034" name="TextBox 14">
            <a:extLst>
              <a:ext uri="{FF2B5EF4-FFF2-40B4-BE49-F238E27FC236}">
                <a16:creationId xmlns:a16="http://schemas.microsoft.com/office/drawing/2014/main" id="{E4020126-1B7B-4FC8-8FAF-476813CFA715}"/>
              </a:ext>
            </a:extLst>
          </p:cNvPr>
          <p:cNvSpPr txBox="1">
            <a:spLocks noChangeArrowheads="1"/>
          </p:cNvSpPr>
          <p:nvPr userDrawn="1"/>
        </p:nvSpPr>
        <p:spPr bwMode="auto">
          <a:xfrm>
            <a:off x="2614247" y="788988"/>
            <a:ext cx="2155093"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r>
              <a:rPr lang="fr-FR" altLang="fr-FR" sz="1000" b="1">
                <a:latin typeface="Lucida Sans" panose="020B0602030504020204" pitchFamily="34" charset="0"/>
                <a:cs typeface="Arial" panose="020B0604020202020204" pitchFamily="34" charset="0"/>
              </a:rPr>
              <a:t>Activités Clés</a:t>
            </a:r>
            <a:endParaRPr lang="fr-FR" altLang="fr-FR" sz="1000" b="1">
              <a:latin typeface="Lucida Sans" panose="020B0602030504020204" pitchFamily="34" charset="0"/>
            </a:endParaRPr>
          </a:p>
        </p:txBody>
      </p:sp>
      <p:sp>
        <p:nvSpPr>
          <p:cNvPr id="1035" name="TextBox 15">
            <a:extLst>
              <a:ext uri="{FF2B5EF4-FFF2-40B4-BE49-F238E27FC236}">
                <a16:creationId xmlns:a16="http://schemas.microsoft.com/office/drawing/2014/main" id="{8B99AC55-231D-4FF4-9D86-86CEBD8E6DE4}"/>
              </a:ext>
            </a:extLst>
          </p:cNvPr>
          <p:cNvSpPr txBox="1">
            <a:spLocks noChangeArrowheads="1"/>
          </p:cNvSpPr>
          <p:nvPr userDrawn="1"/>
        </p:nvSpPr>
        <p:spPr bwMode="auto">
          <a:xfrm>
            <a:off x="2614247" y="2649538"/>
            <a:ext cx="2155093"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r>
              <a:rPr lang="fr-FR" altLang="fr-FR" sz="1000" b="1">
                <a:latin typeface="Lucida Sans" panose="020B0602030504020204" pitchFamily="34" charset="0"/>
                <a:cs typeface="Arial" panose="020B0604020202020204" pitchFamily="34" charset="0"/>
              </a:rPr>
              <a:t>Ressources clés</a:t>
            </a:r>
          </a:p>
        </p:txBody>
      </p:sp>
      <p:sp>
        <p:nvSpPr>
          <p:cNvPr id="1036" name="TextBox 16">
            <a:extLst>
              <a:ext uri="{FF2B5EF4-FFF2-40B4-BE49-F238E27FC236}">
                <a16:creationId xmlns:a16="http://schemas.microsoft.com/office/drawing/2014/main" id="{647E9F65-B17D-414E-AC6F-69B04E8B3F66}"/>
              </a:ext>
            </a:extLst>
          </p:cNvPr>
          <p:cNvSpPr txBox="1">
            <a:spLocks noChangeArrowheads="1"/>
          </p:cNvSpPr>
          <p:nvPr userDrawn="1"/>
        </p:nvSpPr>
        <p:spPr bwMode="auto">
          <a:xfrm>
            <a:off x="4954955" y="788988"/>
            <a:ext cx="21531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fr-FR" sz="1000" b="1">
                <a:latin typeface="Lucida Sans" charset="0"/>
                <a:ea typeface="Arial" charset="0"/>
              </a:rPr>
              <a:t>Propositions de valeur</a:t>
            </a:r>
          </a:p>
        </p:txBody>
      </p:sp>
      <p:sp>
        <p:nvSpPr>
          <p:cNvPr id="1037" name="TextBox 18">
            <a:extLst>
              <a:ext uri="{FF2B5EF4-FFF2-40B4-BE49-F238E27FC236}">
                <a16:creationId xmlns:a16="http://schemas.microsoft.com/office/drawing/2014/main" id="{2D6BBA64-89DD-4A7A-90F5-1BB8E235B9D8}"/>
              </a:ext>
            </a:extLst>
          </p:cNvPr>
          <p:cNvSpPr txBox="1">
            <a:spLocks noChangeArrowheads="1"/>
          </p:cNvSpPr>
          <p:nvPr userDrawn="1"/>
        </p:nvSpPr>
        <p:spPr bwMode="auto">
          <a:xfrm>
            <a:off x="7285894" y="782638"/>
            <a:ext cx="21531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fr-FR" sz="1000" b="1">
                <a:latin typeface="Lucida Sans" charset="0"/>
                <a:ea typeface="Arial" charset="0"/>
              </a:rPr>
              <a:t>Relation Client</a:t>
            </a:r>
          </a:p>
        </p:txBody>
      </p:sp>
      <p:sp>
        <p:nvSpPr>
          <p:cNvPr id="1038" name="TextBox 19">
            <a:extLst>
              <a:ext uri="{FF2B5EF4-FFF2-40B4-BE49-F238E27FC236}">
                <a16:creationId xmlns:a16="http://schemas.microsoft.com/office/drawing/2014/main" id="{FCB23E53-44E3-49FE-B708-B5CA857C3B61}"/>
              </a:ext>
            </a:extLst>
          </p:cNvPr>
          <p:cNvSpPr txBox="1">
            <a:spLocks noChangeArrowheads="1"/>
          </p:cNvSpPr>
          <p:nvPr userDrawn="1"/>
        </p:nvSpPr>
        <p:spPr bwMode="auto">
          <a:xfrm>
            <a:off x="7285894" y="2643188"/>
            <a:ext cx="2153138" cy="24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fr-FR" sz="1000" b="1">
                <a:latin typeface="Lucida Sans" charset="0"/>
                <a:ea typeface="Arial" charset="0"/>
              </a:rPr>
              <a:t>Canaux</a:t>
            </a:r>
            <a:endParaRPr lang="fr-FR" sz="1000" b="1">
              <a:latin typeface="Lucida Sans" charset="0"/>
              <a:ea typeface="Lucida Sans" charset="0"/>
              <a:cs typeface="Lucida Sans" charset="0"/>
            </a:endParaRPr>
          </a:p>
        </p:txBody>
      </p:sp>
      <p:sp>
        <p:nvSpPr>
          <p:cNvPr id="1039" name="TextBox 20">
            <a:extLst>
              <a:ext uri="{FF2B5EF4-FFF2-40B4-BE49-F238E27FC236}">
                <a16:creationId xmlns:a16="http://schemas.microsoft.com/office/drawing/2014/main" id="{28F0EF9E-39C5-43BF-97EC-96341C025634}"/>
              </a:ext>
            </a:extLst>
          </p:cNvPr>
          <p:cNvSpPr txBox="1">
            <a:spLocks noChangeArrowheads="1"/>
          </p:cNvSpPr>
          <p:nvPr userDrawn="1"/>
        </p:nvSpPr>
        <p:spPr bwMode="auto">
          <a:xfrm>
            <a:off x="9622694" y="788988"/>
            <a:ext cx="21531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fr-FR" sz="1000" b="1">
                <a:latin typeface="Lucida Sans" charset="0"/>
                <a:ea typeface="Arial" charset="0"/>
              </a:rPr>
              <a:t>Clients </a:t>
            </a:r>
            <a:endParaRPr lang="fr-FR" sz="1000" b="1">
              <a:latin typeface="Lucida Sans" charset="0"/>
              <a:ea typeface="Lucida Sans" charset="0"/>
              <a:cs typeface="Lucida Sans" charset="0"/>
            </a:endParaRPr>
          </a:p>
        </p:txBody>
      </p:sp>
      <p:sp>
        <p:nvSpPr>
          <p:cNvPr id="1040" name="TextBox 22">
            <a:extLst>
              <a:ext uri="{FF2B5EF4-FFF2-40B4-BE49-F238E27FC236}">
                <a16:creationId xmlns:a16="http://schemas.microsoft.com/office/drawing/2014/main" id="{B60132A0-3E3D-4636-85D7-F1DEDA94CAF8}"/>
              </a:ext>
            </a:extLst>
          </p:cNvPr>
          <p:cNvSpPr txBox="1">
            <a:spLocks noChangeArrowheads="1"/>
          </p:cNvSpPr>
          <p:nvPr userDrawn="1"/>
        </p:nvSpPr>
        <p:spPr bwMode="auto">
          <a:xfrm>
            <a:off x="6121401" y="4572001"/>
            <a:ext cx="2153138"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fr-FR" sz="1000" b="1">
                <a:latin typeface="Lucida Sans" charset="0"/>
                <a:ea typeface="Arial" charset="0"/>
              </a:rPr>
              <a:t>Revenus </a:t>
            </a:r>
            <a:endParaRPr lang="fr-FR" sz="1000" b="1">
              <a:latin typeface="Lucida Sans" charset="0"/>
              <a:ea typeface="Lucida Sans" charset="0"/>
              <a:cs typeface="Lucida Sans" charset="0"/>
            </a:endParaRPr>
          </a:p>
        </p:txBody>
      </p:sp>
      <p:sp>
        <p:nvSpPr>
          <p:cNvPr id="25" name="Rectangle 24">
            <a:extLst>
              <a:ext uri="{FF2B5EF4-FFF2-40B4-BE49-F238E27FC236}">
                <a16:creationId xmlns:a16="http://schemas.microsoft.com/office/drawing/2014/main" id="{9B11134D-5326-49A4-8CCB-4C8F1B48846C}"/>
              </a:ext>
            </a:extLst>
          </p:cNvPr>
          <p:cNvSpPr/>
          <p:nvPr userDrawn="1"/>
        </p:nvSpPr>
        <p:spPr>
          <a:xfrm>
            <a:off x="300892" y="762000"/>
            <a:ext cx="2313354"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sz="1000">
              <a:solidFill>
                <a:schemeClr val="tx1"/>
              </a:solidFill>
              <a:latin typeface="Lucida Sans"/>
              <a:cs typeface="Lucida Sans"/>
            </a:endParaRPr>
          </a:p>
        </p:txBody>
      </p:sp>
      <p:sp>
        <p:nvSpPr>
          <p:cNvPr id="26" name="Rectangle 25">
            <a:extLst>
              <a:ext uri="{FF2B5EF4-FFF2-40B4-BE49-F238E27FC236}">
                <a16:creationId xmlns:a16="http://schemas.microsoft.com/office/drawing/2014/main" id="{71C5D212-8A09-41CD-BA2B-7162ADAB4F8A}"/>
              </a:ext>
            </a:extLst>
          </p:cNvPr>
          <p:cNvSpPr/>
          <p:nvPr userDrawn="1"/>
        </p:nvSpPr>
        <p:spPr>
          <a:xfrm>
            <a:off x="2614246" y="760414"/>
            <a:ext cx="2315308" cy="18827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sz="1000">
              <a:solidFill>
                <a:schemeClr val="tx1"/>
              </a:solidFill>
              <a:latin typeface="Lucida Sans"/>
              <a:cs typeface="Lucida Sans"/>
            </a:endParaRPr>
          </a:p>
        </p:txBody>
      </p:sp>
      <p:sp>
        <p:nvSpPr>
          <p:cNvPr id="27" name="Rectangle 26">
            <a:extLst>
              <a:ext uri="{FF2B5EF4-FFF2-40B4-BE49-F238E27FC236}">
                <a16:creationId xmlns:a16="http://schemas.microsoft.com/office/drawing/2014/main" id="{11D12308-AAA5-45D0-A7EC-08AFEA08F4FD}"/>
              </a:ext>
            </a:extLst>
          </p:cNvPr>
          <p:cNvSpPr/>
          <p:nvPr userDrawn="1"/>
        </p:nvSpPr>
        <p:spPr>
          <a:xfrm>
            <a:off x="2614246" y="2643188"/>
            <a:ext cx="2315308" cy="19288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sz="1000">
              <a:solidFill>
                <a:schemeClr val="tx1"/>
              </a:solidFill>
              <a:latin typeface="Lucida Sans"/>
              <a:cs typeface="Lucida Sans"/>
            </a:endParaRPr>
          </a:p>
        </p:txBody>
      </p:sp>
      <p:sp>
        <p:nvSpPr>
          <p:cNvPr id="28" name="Rectangle 27">
            <a:extLst>
              <a:ext uri="{FF2B5EF4-FFF2-40B4-BE49-F238E27FC236}">
                <a16:creationId xmlns:a16="http://schemas.microsoft.com/office/drawing/2014/main" id="{17383CFA-0F6B-47AE-AA11-7F97BC908E19}"/>
              </a:ext>
            </a:extLst>
          </p:cNvPr>
          <p:cNvSpPr/>
          <p:nvPr userDrawn="1"/>
        </p:nvSpPr>
        <p:spPr>
          <a:xfrm>
            <a:off x="4929554" y="762000"/>
            <a:ext cx="2313354"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sz="1000">
              <a:solidFill>
                <a:schemeClr val="tx1"/>
              </a:solidFill>
              <a:latin typeface="Lucida Sans"/>
              <a:cs typeface="Lucida Sans"/>
            </a:endParaRPr>
          </a:p>
        </p:txBody>
      </p:sp>
      <p:sp>
        <p:nvSpPr>
          <p:cNvPr id="29" name="Rectangle 28">
            <a:extLst>
              <a:ext uri="{FF2B5EF4-FFF2-40B4-BE49-F238E27FC236}">
                <a16:creationId xmlns:a16="http://schemas.microsoft.com/office/drawing/2014/main" id="{888EB134-D3B0-4E8A-92E0-F584B8711434}"/>
              </a:ext>
            </a:extLst>
          </p:cNvPr>
          <p:cNvSpPr/>
          <p:nvPr userDrawn="1"/>
        </p:nvSpPr>
        <p:spPr>
          <a:xfrm>
            <a:off x="7242908" y="762001"/>
            <a:ext cx="2313354" cy="18827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sz="1000">
              <a:solidFill>
                <a:schemeClr val="tx1"/>
              </a:solidFill>
              <a:latin typeface="Lucida Sans"/>
              <a:cs typeface="Lucida Sans"/>
            </a:endParaRPr>
          </a:p>
        </p:txBody>
      </p:sp>
      <p:sp>
        <p:nvSpPr>
          <p:cNvPr id="30" name="Rectangle 29">
            <a:extLst>
              <a:ext uri="{FF2B5EF4-FFF2-40B4-BE49-F238E27FC236}">
                <a16:creationId xmlns:a16="http://schemas.microsoft.com/office/drawing/2014/main" id="{4E31FF7A-D04F-4E63-B7AE-58715AFACCA1}"/>
              </a:ext>
            </a:extLst>
          </p:cNvPr>
          <p:cNvSpPr/>
          <p:nvPr userDrawn="1"/>
        </p:nvSpPr>
        <p:spPr>
          <a:xfrm>
            <a:off x="7242908" y="2643188"/>
            <a:ext cx="2313354" cy="19288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sz="1000">
              <a:solidFill>
                <a:schemeClr val="tx1"/>
              </a:solidFill>
              <a:latin typeface="Lucida Sans"/>
              <a:cs typeface="Lucida Sans"/>
            </a:endParaRPr>
          </a:p>
        </p:txBody>
      </p:sp>
      <p:sp>
        <p:nvSpPr>
          <p:cNvPr id="31" name="Rectangle 30">
            <a:extLst>
              <a:ext uri="{FF2B5EF4-FFF2-40B4-BE49-F238E27FC236}">
                <a16:creationId xmlns:a16="http://schemas.microsoft.com/office/drawing/2014/main" id="{F5253B62-D0F6-45F4-B7E4-F238DF3F135C}"/>
              </a:ext>
            </a:extLst>
          </p:cNvPr>
          <p:cNvSpPr/>
          <p:nvPr userDrawn="1"/>
        </p:nvSpPr>
        <p:spPr>
          <a:xfrm>
            <a:off x="9564078" y="762000"/>
            <a:ext cx="2315307"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sz="1000">
              <a:solidFill>
                <a:schemeClr val="tx1"/>
              </a:solidFill>
              <a:latin typeface="Lucida Sans"/>
              <a:cs typeface="Lucida Sans"/>
            </a:endParaRPr>
          </a:p>
        </p:txBody>
      </p:sp>
      <p:sp>
        <p:nvSpPr>
          <p:cNvPr id="32" name="Rectangle 31">
            <a:extLst>
              <a:ext uri="{FF2B5EF4-FFF2-40B4-BE49-F238E27FC236}">
                <a16:creationId xmlns:a16="http://schemas.microsoft.com/office/drawing/2014/main" id="{D1C8526F-B817-4B7F-9BD8-B41598196172}"/>
              </a:ext>
            </a:extLst>
          </p:cNvPr>
          <p:cNvSpPr/>
          <p:nvPr userDrawn="1"/>
        </p:nvSpPr>
        <p:spPr>
          <a:xfrm>
            <a:off x="300892" y="4579938"/>
            <a:ext cx="5800970" cy="18208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sz="1800"/>
          </a:p>
        </p:txBody>
      </p:sp>
      <p:sp>
        <p:nvSpPr>
          <p:cNvPr id="33" name="Rectangle 32">
            <a:extLst>
              <a:ext uri="{FF2B5EF4-FFF2-40B4-BE49-F238E27FC236}">
                <a16:creationId xmlns:a16="http://schemas.microsoft.com/office/drawing/2014/main" id="{6E807FED-B205-4287-90D1-7E13BB0AF024}"/>
              </a:ext>
            </a:extLst>
          </p:cNvPr>
          <p:cNvSpPr/>
          <p:nvPr userDrawn="1"/>
        </p:nvSpPr>
        <p:spPr>
          <a:xfrm>
            <a:off x="6101862" y="4579938"/>
            <a:ext cx="5775569" cy="18208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sz="1800"/>
          </a:p>
        </p:txBody>
      </p:sp>
      <p:pic>
        <p:nvPicPr>
          <p:cNvPr id="1050" name="Picture 13">
            <a:extLst>
              <a:ext uri="{FF2B5EF4-FFF2-40B4-BE49-F238E27FC236}">
                <a16:creationId xmlns:a16="http://schemas.microsoft.com/office/drawing/2014/main" id="{A3365D2C-0D4B-4A96-9781-ABDF44E0AB4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316308" y="706438"/>
            <a:ext cx="443524"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 name="Picture 14">
            <a:extLst>
              <a:ext uri="{FF2B5EF4-FFF2-40B4-BE49-F238E27FC236}">
                <a16:creationId xmlns:a16="http://schemas.microsoft.com/office/drawing/2014/main" id="{2AB35008-6901-47B3-B77D-43AA0DBCC4C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71678" y="711201"/>
            <a:ext cx="44352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2" name="Picture 16">
            <a:extLst>
              <a:ext uri="{FF2B5EF4-FFF2-40B4-BE49-F238E27FC236}">
                <a16:creationId xmlns:a16="http://schemas.microsoft.com/office/drawing/2014/main" id="{116593BF-A497-4B48-873C-0B32040D7264}"/>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628185" y="706438"/>
            <a:ext cx="443524"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3" name="Picture 17">
            <a:extLst>
              <a:ext uri="{FF2B5EF4-FFF2-40B4-BE49-F238E27FC236}">
                <a16:creationId xmlns:a16="http://schemas.microsoft.com/office/drawing/2014/main" id="{D43D8C8F-A4AE-4EE4-B952-83EEDBC52244}"/>
              </a:ext>
            </a:extLst>
          </p:cNvPr>
          <p:cNvPicPr>
            <a:picLocks noChangeAspect="1"/>
          </p:cNvPicPr>
          <p:nvPr userDrawn="1"/>
        </p:nvPicPr>
        <p:blipFill>
          <a:blip r:embed="rId6" cstate="print">
            <a:extLst>
              <a:ext uri="{28A0092B-C50C-407E-A947-70E740481C1C}">
                <a14:useLocalDpi xmlns:a14="http://schemas.microsoft.com/office/drawing/2010/main" val="0"/>
              </a:ext>
            </a:extLst>
          </a:blip>
          <a:srcRect l="11171"/>
          <a:stretch>
            <a:fillRect/>
          </a:stretch>
        </p:blipFill>
        <p:spPr bwMode="auto">
          <a:xfrm>
            <a:off x="7033847" y="4495801"/>
            <a:ext cx="443524"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 name="Picture 19">
            <a:extLst>
              <a:ext uri="{FF2B5EF4-FFF2-40B4-BE49-F238E27FC236}">
                <a16:creationId xmlns:a16="http://schemas.microsoft.com/office/drawing/2014/main" id="{0AB2AFAD-7209-4959-9B82-2976A11EBA06}"/>
              </a:ext>
            </a:extLst>
          </p:cNvPr>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776785" y="706438"/>
            <a:ext cx="44352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5" name="Picture 20">
            <a:extLst>
              <a:ext uri="{FF2B5EF4-FFF2-40B4-BE49-F238E27FC236}">
                <a16:creationId xmlns:a16="http://schemas.microsoft.com/office/drawing/2014/main" id="{8EDC48BA-3EC0-40BB-890E-43B52581FDA0}"/>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8124" y="706438"/>
            <a:ext cx="443524"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6" name="Picture 21">
            <a:extLst>
              <a:ext uri="{FF2B5EF4-FFF2-40B4-BE49-F238E27FC236}">
                <a16:creationId xmlns:a16="http://schemas.microsoft.com/office/drawing/2014/main" id="{CBD08727-2813-4A7F-AD51-96283E9DE5DF}"/>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t="8025" r="6839"/>
          <a:stretch>
            <a:fillRect/>
          </a:stretch>
        </p:blipFill>
        <p:spPr bwMode="auto">
          <a:xfrm>
            <a:off x="963247" y="4495801"/>
            <a:ext cx="44352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7" name="Picture 15">
            <a:extLst>
              <a:ext uri="{FF2B5EF4-FFF2-40B4-BE49-F238E27FC236}">
                <a16:creationId xmlns:a16="http://schemas.microsoft.com/office/drawing/2014/main" id="{BD526255-8CD3-4BC2-97DB-1D8D0CE396FE}"/>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8065477" y="2590801"/>
            <a:ext cx="443524"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8" name="Picture 18">
            <a:extLst>
              <a:ext uri="{FF2B5EF4-FFF2-40B4-BE49-F238E27FC236}">
                <a16:creationId xmlns:a16="http://schemas.microsoft.com/office/drawing/2014/main" id="{9005234C-02B5-4351-B93B-0C0D45F8BC34}"/>
              </a:ext>
            </a:extLst>
          </p:cNvPr>
          <p:cNvPicPr>
            <a:picLocks noChangeAspect="1"/>
          </p:cNvPicPr>
          <p:nvPr userDrawn="1"/>
        </p:nvPicPr>
        <p:blipFill>
          <a:blip r:embed="rId11" cstate="print">
            <a:extLst>
              <a:ext uri="{28A0092B-C50C-407E-A947-70E740481C1C}">
                <a14:useLocalDpi xmlns:a14="http://schemas.microsoft.com/office/drawing/2010/main" val="0"/>
              </a:ext>
            </a:extLst>
          </a:blip>
          <a:srcRect b="6728"/>
          <a:stretch>
            <a:fillRect/>
          </a:stretch>
        </p:blipFill>
        <p:spPr bwMode="auto">
          <a:xfrm>
            <a:off x="4058139" y="2590801"/>
            <a:ext cx="44352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6403508"/>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0" fontAlgn="base" hangingPunct="0">
        <a:spcBef>
          <a:spcPct val="0"/>
        </a:spcBef>
        <a:spcAft>
          <a:spcPct val="0"/>
        </a:spcAft>
        <a:defRPr sz="4400" kern="1200">
          <a:solidFill>
            <a:schemeClr val="tx1"/>
          </a:solidFill>
          <a:latin typeface="Arial"/>
          <a:ea typeface="ＭＳ Ｐゴシック" charset="0"/>
          <a:cs typeface="Arial"/>
        </a:defRPr>
      </a:lvl1pPr>
      <a:lvl2pPr algn="ctr" defTabSz="457200" rtl="0" eaLnBrk="0" fontAlgn="base" hangingPunct="0">
        <a:spcBef>
          <a:spcPct val="0"/>
        </a:spcBef>
        <a:spcAft>
          <a:spcPct val="0"/>
        </a:spcAft>
        <a:defRPr sz="4400">
          <a:solidFill>
            <a:schemeClr val="tx1"/>
          </a:solidFill>
          <a:latin typeface="Arial" charset="0"/>
          <a:ea typeface="ＭＳ Ｐゴシック" charset="0"/>
          <a:cs typeface="Arial" charset="0"/>
        </a:defRPr>
      </a:lvl2pPr>
      <a:lvl3pPr algn="ctr" defTabSz="457200" rtl="0" eaLnBrk="0" fontAlgn="base" hangingPunct="0">
        <a:spcBef>
          <a:spcPct val="0"/>
        </a:spcBef>
        <a:spcAft>
          <a:spcPct val="0"/>
        </a:spcAft>
        <a:defRPr sz="4400">
          <a:solidFill>
            <a:schemeClr val="tx1"/>
          </a:solidFill>
          <a:latin typeface="Arial" charset="0"/>
          <a:ea typeface="ＭＳ Ｐゴシック" charset="0"/>
          <a:cs typeface="Arial" charset="0"/>
        </a:defRPr>
      </a:lvl3pPr>
      <a:lvl4pPr algn="ctr" defTabSz="457200" rtl="0" eaLnBrk="0" fontAlgn="base" hangingPunct="0">
        <a:spcBef>
          <a:spcPct val="0"/>
        </a:spcBef>
        <a:spcAft>
          <a:spcPct val="0"/>
        </a:spcAft>
        <a:defRPr sz="4400">
          <a:solidFill>
            <a:schemeClr val="tx1"/>
          </a:solidFill>
          <a:latin typeface="Arial" charset="0"/>
          <a:ea typeface="ＭＳ Ｐゴシック" charset="0"/>
          <a:cs typeface="Arial" charset="0"/>
        </a:defRPr>
      </a:lvl4pPr>
      <a:lvl5pPr algn="ctr" defTabSz="457200" rtl="0" eaLnBrk="0" fontAlgn="base" hangingPunct="0">
        <a:spcBef>
          <a:spcPct val="0"/>
        </a:spcBef>
        <a:spcAft>
          <a:spcPct val="0"/>
        </a:spcAft>
        <a:defRPr sz="4400">
          <a:solidFill>
            <a:schemeClr val="tx1"/>
          </a:solidFill>
          <a:latin typeface="Arial" charset="0"/>
          <a:ea typeface="ＭＳ Ｐゴシック" charset="0"/>
          <a:cs typeface="Arial"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Arial"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Arial"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Arial"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Arial"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ＭＳ Ｐゴシック" charset="0"/>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0"/>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ＭＳ Ｐゴシック" charset="0"/>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ＭＳ Ｐゴシック" charset="0"/>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492895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4.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s>
</file>

<file path=ppt/slides/_rels/slide27.xml.rels><?xml version="1.0" encoding="UTF-8" standalone="yes"?>
<Relationships xmlns="http://schemas.openxmlformats.org/package/2006/relationships"><Relationship Id="rId8" Type="http://schemas.openxmlformats.org/officeDocument/2006/relationships/image" Target="../media/image42.jpeg"/><Relationship Id="rId13" Type="http://schemas.openxmlformats.org/officeDocument/2006/relationships/image" Target="../media/image46.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5.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0.png"/><Relationship Id="rId11" Type="http://schemas.openxmlformats.org/officeDocument/2006/relationships/image" Target="../media/image44.jpeg"/><Relationship Id="rId5" Type="http://schemas.openxmlformats.org/officeDocument/2006/relationships/image" Target="../media/image39.png"/><Relationship Id="rId15" Type="http://schemas.openxmlformats.org/officeDocument/2006/relationships/image" Target="../media/image48.png"/><Relationship Id="rId10" Type="http://schemas.openxmlformats.org/officeDocument/2006/relationships/image" Target="../media/image43.jpeg"/><Relationship Id="rId4" Type="http://schemas.openxmlformats.org/officeDocument/2006/relationships/image" Target="../media/image38.png"/><Relationship Id="rId9" Type="http://schemas.openxmlformats.org/officeDocument/2006/relationships/image" Target="../media/image17.png"/><Relationship Id="rId14" Type="http://schemas.openxmlformats.org/officeDocument/2006/relationships/image" Target="../media/image47.png"/></Relationships>
</file>

<file path=ppt/slides/_rels/slide28.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40.png"/><Relationship Id="rId7" Type="http://schemas.openxmlformats.org/officeDocument/2006/relationships/image" Target="../media/image52.png"/><Relationship Id="rId12" Type="http://schemas.openxmlformats.org/officeDocument/2006/relationships/image" Target="../media/image42.jpeg"/><Relationship Id="rId17" Type="http://schemas.openxmlformats.org/officeDocument/2006/relationships/image" Target="../media/image58.png"/><Relationship Id="rId2" Type="http://schemas.openxmlformats.org/officeDocument/2006/relationships/notesSlide" Target="../notesSlides/notesSlide6.xml"/><Relationship Id="rId16"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51.png"/><Relationship Id="rId11" Type="http://schemas.openxmlformats.org/officeDocument/2006/relationships/image" Target="../media/image41.png"/><Relationship Id="rId5" Type="http://schemas.openxmlformats.org/officeDocument/2006/relationships/image" Target="../media/image50.png"/><Relationship Id="rId15" Type="http://schemas.openxmlformats.org/officeDocument/2006/relationships/image" Target="../media/image56.jpeg"/><Relationship Id="rId10" Type="http://schemas.openxmlformats.org/officeDocument/2006/relationships/image" Target="../media/image17.png"/><Relationship Id="rId4" Type="http://schemas.openxmlformats.org/officeDocument/2006/relationships/image" Target="../media/image49.png"/><Relationship Id="rId9" Type="http://schemas.openxmlformats.org/officeDocument/2006/relationships/image" Target="../media/image39.png"/><Relationship Id="rId14" Type="http://schemas.openxmlformats.org/officeDocument/2006/relationships/image" Target="../media/image55.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slide" Target="slide40.xml"/><Relationship Id="rId1" Type="http://schemas.openxmlformats.org/officeDocument/2006/relationships/slideLayout" Target="../slideLayouts/slideLayout8.xml"/><Relationship Id="rId4" Type="http://schemas.openxmlformats.org/officeDocument/2006/relationships/slide" Target="slide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3000" r="-9000" b="-17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675861"/>
            <a:ext cx="9263270" cy="2753139"/>
          </a:xfrm>
        </p:spPr>
        <p:txBody>
          <a:bodyPr>
            <a:normAutofit fontScale="90000"/>
          </a:bodyPr>
          <a:lstStyle/>
          <a:p>
            <a:pPr algn="ctr"/>
            <a:br>
              <a:rPr lang="fr-FR" sz="6000" dirty="0">
                <a:solidFill>
                  <a:srgbClr val="002060"/>
                </a:solidFill>
                <a:latin typeface="Times New Roman" panose="02020603050405020304" pitchFamily="18" charset="0"/>
                <a:cs typeface="Times New Roman" panose="02020603050405020304" pitchFamily="18" charset="0"/>
              </a:rPr>
            </a:br>
            <a:r>
              <a:rPr lang="fr-FR" sz="6000" dirty="0">
                <a:solidFill>
                  <a:srgbClr val="002060"/>
                </a:solidFill>
                <a:latin typeface="Times New Roman" panose="02020603050405020304" pitchFamily="18" charset="0"/>
                <a:cs typeface="Times New Roman" panose="02020603050405020304" pitchFamily="18" charset="0"/>
              </a:rPr>
              <a:t>FONCTIONNEMENT DES ORGANISATIONS</a:t>
            </a:r>
          </a:p>
        </p:txBody>
      </p:sp>
      <p:sp>
        <p:nvSpPr>
          <p:cNvPr id="4" name="Titre 1"/>
          <p:cNvSpPr txBox="1">
            <a:spLocks/>
          </p:cNvSpPr>
          <p:nvPr/>
        </p:nvSpPr>
        <p:spPr>
          <a:xfrm>
            <a:off x="6400800" y="5751096"/>
            <a:ext cx="5566611" cy="11069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dirty="0">
                <a:solidFill>
                  <a:schemeClr val="accent3">
                    <a:lumMod val="50000"/>
                  </a:schemeClr>
                </a:solidFill>
                <a:latin typeface="Times New Roman" panose="02020603050405020304" pitchFamily="18" charset="0"/>
                <a:cs typeface="Times New Roman" panose="02020603050405020304" pitchFamily="18" charset="0"/>
              </a:rPr>
              <a:t>Niveau : </a:t>
            </a:r>
            <a:r>
              <a:rPr lang="fr-FR" sz="2400" b="1" dirty="0">
                <a:solidFill>
                  <a:schemeClr val="accent3">
                    <a:lumMod val="50000"/>
                  </a:schemeClr>
                </a:solidFill>
                <a:latin typeface="Times New Roman" panose="02020603050405020304" pitchFamily="18" charset="0"/>
                <a:cs typeface="Times New Roman" panose="02020603050405020304" pitchFamily="18" charset="0"/>
              </a:rPr>
              <a:t>Licence 1</a:t>
            </a:r>
          </a:p>
          <a:p>
            <a:r>
              <a:rPr lang="fr-FR" sz="2400" dirty="0">
                <a:solidFill>
                  <a:schemeClr val="accent3">
                    <a:lumMod val="50000"/>
                  </a:schemeClr>
                </a:solidFill>
                <a:latin typeface="Times New Roman" panose="02020603050405020304" pitchFamily="18" charset="0"/>
                <a:cs typeface="Times New Roman" panose="02020603050405020304" pitchFamily="18" charset="0"/>
              </a:rPr>
              <a:t>Enseignant: </a:t>
            </a:r>
            <a:r>
              <a:rPr lang="fr-FR" sz="2400" b="1" dirty="0">
                <a:solidFill>
                  <a:schemeClr val="accent3">
                    <a:lumMod val="50000"/>
                  </a:schemeClr>
                </a:solidFill>
                <a:latin typeface="Times New Roman" panose="02020603050405020304" pitchFamily="18" charset="0"/>
                <a:cs typeface="Times New Roman" panose="02020603050405020304" pitchFamily="18" charset="0"/>
              </a:rPr>
              <a:t>Pr. Gilde RALANDISON</a:t>
            </a:r>
          </a:p>
        </p:txBody>
      </p:sp>
    </p:spTree>
    <p:extLst>
      <p:ext uri="{BB962C8B-B14F-4D97-AF65-F5344CB8AC3E}">
        <p14:creationId xmlns:p14="http://schemas.microsoft.com/office/powerpoint/2010/main" val="1011760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cstate="print"/>
          <a:srcRect/>
          <a:stretch>
            <a:fillRect/>
          </a:stretch>
        </p:blipFill>
        <p:spPr bwMode="auto">
          <a:xfrm>
            <a:off x="1150192" y="450056"/>
            <a:ext cx="8072438" cy="5957888"/>
          </a:xfrm>
          <a:prstGeom prst="rect">
            <a:avLst/>
          </a:prstGeom>
          <a:noFill/>
          <a:ln w="9525">
            <a:noFill/>
            <a:miter lim="800000"/>
            <a:headEnd/>
            <a:tailEnd/>
          </a:ln>
        </p:spPr>
      </p:pic>
    </p:spTree>
    <p:extLst>
      <p:ext uri="{BB962C8B-B14F-4D97-AF65-F5344CB8AC3E}">
        <p14:creationId xmlns:p14="http://schemas.microsoft.com/office/powerpoint/2010/main" val="410059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770" decel="100000"/>
                                        <p:tgtEl>
                                          <p:spTgt spid="34818"/>
                                        </p:tgtEl>
                                      </p:cBhvr>
                                    </p:animEffect>
                                    <p:animScale>
                                      <p:cBhvr>
                                        <p:cTn id="8" dur="770" decel="100000"/>
                                        <p:tgtEl>
                                          <p:spTgt spid="34818"/>
                                        </p:tgtEl>
                                      </p:cBhvr>
                                      <p:from x="10000" y="10000"/>
                                      <p:to x="200000" y="450000"/>
                                    </p:animScale>
                                    <p:animScale>
                                      <p:cBhvr>
                                        <p:cTn id="9" dur="1230" accel="100000" fill="hold">
                                          <p:stCondLst>
                                            <p:cond delay="770"/>
                                          </p:stCondLst>
                                        </p:cTn>
                                        <p:tgtEl>
                                          <p:spTgt spid="34818"/>
                                        </p:tgtEl>
                                      </p:cBhvr>
                                      <p:from x="200000" y="450000"/>
                                      <p:to x="100000" y="100000"/>
                                    </p:animScale>
                                    <p:set>
                                      <p:cBhvr>
                                        <p:cTn id="10" dur="770" fill="hold"/>
                                        <p:tgtEl>
                                          <p:spTgt spid="34818"/>
                                        </p:tgtEl>
                                        <p:attrNameLst>
                                          <p:attrName>ppt_x</p:attrName>
                                        </p:attrNameLst>
                                      </p:cBhvr>
                                      <p:to>
                                        <p:strVal val="(0.5)"/>
                                      </p:to>
                                    </p:set>
                                    <p:anim from="(0.5)" to="(#ppt_x)" calcmode="lin" valueType="num">
                                      <p:cBhvr>
                                        <p:cTn id="11" dur="1230" accel="100000" fill="hold">
                                          <p:stCondLst>
                                            <p:cond delay="770"/>
                                          </p:stCondLst>
                                        </p:cTn>
                                        <p:tgtEl>
                                          <p:spTgt spid="34818"/>
                                        </p:tgtEl>
                                        <p:attrNameLst>
                                          <p:attrName>ppt_x</p:attrName>
                                        </p:attrNameLst>
                                      </p:cBhvr>
                                    </p:anim>
                                    <p:set>
                                      <p:cBhvr>
                                        <p:cTn id="12" dur="770" fill="hold"/>
                                        <p:tgtEl>
                                          <p:spTgt spid="34818"/>
                                        </p:tgtEl>
                                        <p:attrNameLst>
                                          <p:attrName>ppt_y</p:attrName>
                                        </p:attrNameLst>
                                      </p:cBhvr>
                                      <p:to>
                                        <p:strVal val="(#ppt_y+0.4)"/>
                                      </p:to>
                                    </p:set>
                                    <p:anim from="(#ppt_y+0.4)" to="(#ppt_y)" calcmode="lin" valueType="num">
                                      <p:cBhvr>
                                        <p:cTn id="13" dur="1230" accel="100000" fill="hold">
                                          <p:stCondLst>
                                            <p:cond delay="770"/>
                                          </p:stCondLst>
                                        </p:cTn>
                                        <p:tgtEl>
                                          <p:spTgt spid="34818"/>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1055604"/>
          </a:xfrm>
        </p:spPr>
        <p:txBody>
          <a:bodyPr>
            <a:noAutofit/>
          </a:bodyPr>
          <a:lstStyle/>
          <a:p>
            <a:pPr lvl="0"/>
            <a:r>
              <a:rPr lang="fr-FR" sz="3200" b="1" dirty="0">
                <a:solidFill>
                  <a:schemeClr val="tx1"/>
                </a:solidFill>
                <a:latin typeface="Times New Roman" panose="02020603050405020304" pitchFamily="18" charset="0"/>
                <a:cs typeface="Times New Roman" panose="02020603050405020304" pitchFamily="18" charset="0"/>
              </a:rPr>
              <a:t>ii) Analyse de l’environnement méso-économique </a:t>
            </a:r>
            <a:br>
              <a:rPr lang="fr-FR" sz="3200" b="1" dirty="0">
                <a:solidFill>
                  <a:schemeClr val="tx1"/>
                </a:solidFill>
                <a:latin typeface="Times New Roman" panose="02020603050405020304" pitchFamily="18" charset="0"/>
                <a:cs typeface="Times New Roman" panose="02020603050405020304" pitchFamily="18" charset="0"/>
              </a:rPr>
            </a:br>
            <a:r>
              <a:rPr lang="fr-FR" sz="3200" b="1" dirty="0">
                <a:solidFill>
                  <a:schemeClr val="tx1"/>
                </a:solidFill>
                <a:latin typeface="Times New Roman" panose="02020603050405020304" pitchFamily="18" charset="0"/>
                <a:cs typeface="Times New Roman" panose="02020603050405020304" pitchFamily="18" charset="0"/>
              </a:rPr>
              <a:t>de l’organisation par le cycle de vie du secteur</a:t>
            </a:r>
          </a:p>
        </p:txBody>
      </p:sp>
      <p:sp>
        <p:nvSpPr>
          <p:cNvPr id="3" name="Espace réservé du contenu 2"/>
          <p:cNvSpPr>
            <a:spLocks noGrp="1"/>
          </p:cNvSpPr>
          <p:nvPr>
            <p:ph idx="1"/>
          </p:nvPr>
        </p:nvSpPr>
        <p:spPr>
          <a:xfrm>
            <a:off x="0" y="1253331"/>
            <a:ext cx="10189029" cy="4351338"/>
          </a:xfrm>
        </p:spPr>
        <p:txBody>
          <a:bodyPr>
            <a:normAutofit/>
          </a:bodyPr>
          <a:lstStyle/>
          <a:p>
            <a:pPr lvl="1"/>
            <a:r>
              <a:rPr lang="fr-FR" sz="2800" dirty="0">
                <a:latin typeface="Times New Roman" panose="02020603050405020304" pitchFamily="18" charset="0"/>
                <a:cs typeface="Times New Roman" panose="02020603050405020304" pitchFamily="18" charset="0"/>
              </a:rPr>
              <a:t>Le méso–environnement représente les caractéristiques du jeu concurrentiel dans le secteur</a:t>
            </a:r>
          </a:p>
          <a:p>
            <a:pPr lvl="1"/>
            <a:r>
              <a:rPr lang="fr-FR" sz="2800" dirty="0">
                <a:latin typeface="Times New Roman" panose="02020603050405020304" pitchFamily="18" charset="0"/>
                <a:cs typeface="Times New Roman" panose="02020603050405020304" pitchFamily="18" charset="0"/>
              </a:rPr>
              <a:t>Un secteur d’activité ne se trouve pas dans le même état selon les pays où l’on peut observer des différences au niveau de l’intensité de la demande</a:t>
            </a:r>
          </a:p>
          <a:p>
            <a:pPr lvl="1"/>
            <a:r>
              <a:rPr lang="fr-FR" sz="2800" dirty="0">
                <a:latin typeface="Times New Roman" panose="02020603050405020304" pitchFamily="18" charset="0"/>
                <a:cs typeface="Times New Roman" panose="02020603050405020304" pitchFamily="18" charset="0"/>
              </a:rPr>
              <a:t>De ce point de vue, dans une perspective d’internationalisation de son activité, l’entreprise ne peut se soustraire à l’analyse du méso –environnement caractéristique du pays dans lequel elle envisage d’étendre son activité.</a:t>
            </a:r>
          </a:p>
        </p:txBody>
      </p:sp>
    </p:spTree>
    <p:extLst>
      <p:ext uri="{BB962C8B-B14F-4D97-AF65-F5344CB8AC3E}">
        <p14:creationId xmlns:p14="http://schemas.microsoft.com/office/powerpoint/2010/main" val="3043604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1089109"/>
          </a:xfrm>
        </p:spPr>
        <p:txBody>
          <a:bodyPr>
            <a:normAutofit/>
          </a:bodyPr>
          <a:lstStyle/>
          <a:p>
            <a:pPr algn="ctr"/>
            <a:r>
              <a:rPr lang="fr-FR" sz="3600" dirty="0">
                <a:solidFill>
                  <a:srgbClr val="002060"/>
                </a:solidFill>
                <a:latin typeface="Times New Roman" panose="02020603050405020304" pitchFamily="18" charset="0"/>
                <a:cs typeface="Times New Roman" panose="02020603050405020304" pitchFamily="18" charset="0"/>
              </a:rPr>
              <a:t>Le cycle de vie d’un secteur</a:t>
            </a: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264" y="881989"/>
            <a:ext cx="9381645" cy="5066089"/>
          </a:xfrm>
        </p:spPr>
      </p:pic>
    </p:spTree>
    <p:extLst>
      <p:ext uri="{BB962C8B-B14F-4D97-AF65-F5344CB8AC3E}">
        <p14:creationId xmlns:p14="http://schemas.microsoft.com/office/powerpoint/2010/main" val="3498234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noAutofit/>
          </a:bodyPr>
          <a:lstStyle/>
          <a:p>
            <a:pPr lvl="0"/>
            <a:r>
              <a:rPr lang="fr-FR" sz="3600" dirty="0">
                <a:solidFill>
                  <a:srgbClr val="002060"/>
                </a:solidFill>
                <a:latin typeface="Times New Roman" panose="02020603050405020304" pitchFamily="18" charset="0"/>
                <a:cs typeface="Times New Roman" panose="02020603050405020304" pitchFamily="18" charset="0"/>
              </a:rPr>
              <a:t>iii) Analyse de l’environnement micro-économique de l’organisation</a:t>
            </a:r>
          </a:p>
        </p:txBody>
      </p:sp>
      <p:sp>
        <p:nvSpPr>
          <p:cNvPr id="3" name="Espace réservé du contenu 2"/>
          <p:cNvSpPr>
            <a:spLocks noGrp="1"/>
          </p:cNvSpPr>
          <p:nvPr>
            <p:ph idx="1"/>
          </p:nvPr>
        </p:nvSpPr>
        <p:spPr/>
        <p:txBody>
          <a:bodyPr>
            <a:normAutofit/>
          </a:bodyPr>
          <a:lstStyle/>
          <a:p>
            <a:pPr marL="0" indent="0">
              <a:buNone/>
            </a:pPr>
            <a:r>
              <a:rPr lang="fr-FR" dirty="0"/>
              <a:t>Spécificités de l’environnement micro-économique:</a:t>
            </a:r>
          </a:p>
          <a:p>
            <a:r>
              <a:rPr lang="fr-FR" dirty="0"/>
              <a:t>constitué de catégories d’acheteurs avec lesquelles l’entreprise entretient des relations directes; </a:t>
            </a:r>
          </a:p>
          <a:p>
            <a:r>
              <a:rPr lang="fr-FR" dirty="0"/>
              <a:t>constitue un moyen d’action sur lequel l’entreprise peut agir par sa stratégie;</a:t>
            </a:r>
          </a:p>
          <a:p>
            <a:r>
              <a:rPr lang="fr-FR" dirty="0"/>
              <a:t>composé des clients, des réseaux de distribution, des concurrents, des fournisseurs et des partenaires (parties prenantes);</a:t>
            </a:r>
          </a:p>
          <a:p>
            <a:r>
              <a:rPr lang="fr-FR" dirty="0"/>
              <a:t>Associé à la notion de l’environnement spécifique ou la notion des parties intéressées ou prenantes ; (les personnes, les groupes et institutions sur qui les résultats obtenus par l’entreprise auront des répercussions directes ou indirectes).</a:t>
            </a:r>
          </a:p>
        </p:txBody>
      </p:sp>
    </p:spTree>
    <p:extLst>
      <p:ext uri="{BB962C8B-B14F-4D97-AF65-F5344CB8AC3E}">
        <p14:creationId xmlns:p14="http://schemas.microsoft.com/office/powerpoint/2010/main" val="182612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0" y="1"/>
            <a:ext cx="12192000" cy="1690688"/>
          </a:xfrm>
        </p:spPr>
        <p:txBody>
          <a:bodyPr>
            <a:normAutofit/>
          </a:bodyPr>
          <a:lstStyle/>
          <a:p>
            <a:pPr algn="ctr"/>
            <a:br>
              <a:rPr lang="fr-FR" altLang="fr-FR" sz="3600" dirty="0">
                <a:latin typeface="Times New Roman" panose="02020603050405020304" pitchFamily="18" charset="0"/>
                <a:cs typeface="Times New Roman" panose="02020603050405020304" pitchFamily="18" charset="0"/>
              </a:rPr>
            </a:br>
            <a:r>
              <a:rPr lang="fr-FR" dirty="0">
                <a:solidFill>
                  <a:srgbClr val="002060"/>
                </a:solidFill>
                <a:latin typeface="Times New Roman" panose="02020603050405020304" pitchFamily="18" charset="0"/>
                <a:cs typeface="Times New Roman" panose="02020603050405020304" pitchFamily="18" charset="0"/>
              </a:rPr>
              <a:t>Les 5 forces de Porter</a:t>
            </a:r>
          </a:p>
        </p:txBody>
      </p:sp>
      <p:sp>
        <p:nvSpPr>
          <p:cNvPr id="103429" name="Rectangle 5"/>
          <p:cNvSpPr>
            <a:spLocks noChangeArrowheads="1"/>
          </p:cNvSpPr>
          <p:nvPr/>
        </p:nvSpPr>
        <p:spPr bwMode="auto">
          <a:xfrm>
            <a:off x="5351464" y="5378450"/>
            <a:ext cx="1273175" cy="48895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endParaRPr lang="fr-FR" altLang="fr-FR">
              <a:latin typeface="Times New Roman" panose="02020603050405020304" pitchFamily="18" charset="0"/>
              <a:cs typeface="Times New Roman" panose="02020603050405020304" pitchFamily="18" charset="0"/>
            </a:endParaRPr>
          </a:p>
          <a:p>
            <a:pPr algn="ctr"/>
            <a:r>
              <a:rPr lang="fr-FR" altLang="fr-FR">
                <a:latin typeface="Times New Roman" panose="02020603050405020304" pitchFamily="18" charset="0"/>
                <a:cs typeface="Times New Roman" panose="02020603050405020304" pitchFamily="18" charset="0"/>
              </a:rPr>
              <a:t>Clients</a:t>
            </a:r>
          </a:p>
          <a:p>
            <a:pPr algn="ctr"/>
            <a:endParaRPr lang="fr-FR" altLang="fr-FR">
              <a:latin typeface="Times New Roman" panose="02020603050405020304" pitchFamily="18" charset="0"/>
              <a:cs typeface="Times New Roman" panose="02020603050405020304" pitchFamily="18" charset="0"/>
            </a:endParaRPr>
          </a:p>
        </p:txBody>
      </p:sp>
      <p:sp>
        <p:nvSpPr>
          <p:cNvPr id="103430" name="Rectangle 6"/>
          <p:cNvSpPr>
            <a:spLocks noChangeArrowheads="1"/>
          </p:cNvSpPr>
          <p:nvPr/>
        </p:nvSpPr>
        <p:spPr bwMode="auto">
          <a:xfrm>
            <a:off x="4906964" y="3371851"/>
            <a:ext cx="2035175" cy="1084263"/>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flatTx/>
          </a:bodyPr>
          <a:lstStyle/>
          <a:p>
            <a:pPr algn="ctr"/>
            <a:r>
              <a:rPr lang="fr-FR" altLang="fr-FR" sz="1400">
                <a:latin typeface="Times New Roman" panose="02020603050405020304" pitchFamily="18" charset="0"/>
                <a:cs typeface="Times New Roman" panose="02020603050405020304" pitchFamily="18" charset="0"/>
              </a:rPr>
              <a:t>Concurrents du secteur</a:t>
            </a:r>
          </a:p>
          <a:p>
            <a:pPr algn="ctr"/>
            <a:endParaRPr lang="fr-FR" altLang="fr-FR">
              <a:latin typeface="Times New Roman" panose="02020603050405020304" pitchFamily="18" charset="0"/>
              <a:cs typeface="Times New Roman" panose="02020603050405020304" pitchFamily="18" charset="0"/>
            </a:endParaRPr>
          </a:p>
          <a:p>
            <a:pPr algn="ctr"/>
            <a:endParaRPr lang="fr-FR" altLang="fr-FR">
              <a:latin typeface="Times New Roman" panose="02020603050405020304" pitchFamily="18" charset="0"/>
              <a:cs typeface="Times New Roman" panose="02020603050405020304" pitchFamily="18" charset="0"/>
            </a:endParaRPr>
          </a:p>
          <a:p>
            <a:pPr algn="ctr"/>
            <a:endParaRPr lang="fr-FR" altLang="fr-FR">
              <a:latin typeface="Times New Roman" panose="02020603050405020304" pitchFamily="18" charset="0"/>
              <a:cs typeface="Times New Roman" panose="02020603050405020304" pitchFamily="18" charset="0"/>
            </a:endParaRPr>
          </a:p>
        </p:txBody>
      </p:sp>
      <p:sp>
        <p:nvSpPr>
          <p:cNvPr id="103431" name="Line 7"/>
          <p:cNvSpPr>
            <a:spLocks noChangeShapeType="1"/>
          </p:cNvSpPr>
          <p:nvPr/>
        </p:nvSpPr>
        <p:spPr bwMode="auto">
          <a:xfrm flipH="1">
            <a:off x="7069139" y="4022725"/>
            <a:ext cx="446087" cy="0"/>
          </a:xfrm>
          <a:prstGeom prst="line">
            <a:avLst/>
          </a:prstGeom>
          <a:noFill/>
          <a:ln w="5715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Times New Roman" panose="02020603050405020304" pitchFamily="18" charset="0"/>
              <a:cs typeface="Times New Roman" panose="02020603050405020304" pitchFamily="18" charset="0"/>
            </a:endParaRPr>
          </a:p>
        </p:txBody>
      </p:sp>
      <p:sp>
        <p:nvSpPr>
          <p:cNvPr id="103432" name="Line 8"/>
          <p:cNvSpPr>
            <a:spLocks noChangeShapeType="1"/>
          </p:cNvSpPr>
          <p:nvPr/>
        </p:nvSpPr>
        <p:spPr bwMode="auto">
          <a:xfrm>
            <a:off x="8342313" y="4022725"/>
            <a:ext cx="254000" cy="0"/>
          </a:xfrm>
          <a:prstGeom prst="line">
            <a:avLst/>
          </a:prstGeom>
          <a:noFill/>
          <a:ln w="57150">
            <a:solidFill>
              <a:srgbClr val="80808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Times New Roman" panose="02020603050405020304" pitchFamily="18" charset="0"/>
              <a:cs typeface="Times New Roman" panose="02020603050405020304" pitchFamily="18" charset="0"/>
            </a:endParaRPr>
          </a:p>
        </p:txBody>
      </p:sp>
      <p:sp>
        <p:nvSpPr>
          <p:cNvPr id="103433" name="Line 9"/>
          <p:cNvSpPr>
            <a:spLocks noChangeShapeType="1"/>
          </p:cNvSpPr>
          <p:nvPr/>
        </p:nvSpPr>
        <p:spPr bwMode="auto">
          <a:xfrm>
            <a:off x="4587875" y="3913188"/>
            <a:ext cx="319088" cy="0"/>
          </a:xfrm>
          <a:prstGeom prst="line">
            <a:avLst/>
          </a:prstGeom>
          <a:noFill/>
          <a:ln w="57150">
            <a:solidFill>
              <a:srgbClr val="808080"/>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Times New Roman" panose="02020603050405020304" pitchFamily="18" charset="0"/>
              <a:cs typeface="Times New Roman" panose="02020603050405020304" pitchFamily="18" charset="0"/>
            </a:endParaRPr>
          </a:p>
        </p:txBody>
      </p:sp>
      <p:sp>
        <p:nvSpPr>
          <p:cNvPr id="103434" name="Line 10"/>
          <p:cNvSpPr>
            <a:spLocks noChangeShapeType="1"/>
          </p:cNvSpPr>
          <p:nvPr/>
        </p:nvSpPr>
        <p:spPr bwMode="auto">
          <a:xfrm>
            <a:off x="3379788" y="3913188"/>
            <a:ext cx="254000" cy="0"/>
          </a:xfrm>
          <a:prstGeom prst="line">
            <a:avLst/>
          </a:prstGeom>
          <a:noFill/>
          <a:ln w="57150">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Times New Roman" panose="02020603050405020304" pitchFamily="18" charset="0"/>
              <a:cs typeface="Times New Roman" panose="02020603050405020304" pitchFamily="18" charset="0"/>
            </a:endParaRPr>
          </a:p>
        </p:txBody>
      </p:sp>
      <p:sp>
        <p:nvSpPr>
          <p:cNvPr id="103435" name="Line 11"/>
          <p:cNvSpPr>
            <a:spLocks noChangeShapeType="1"/>
          </p:cNvSpPr>
          <p:nvPr/>
        </p:nvSpPr>
        <p:spPr bwMode="auto">
          <a:xfrm>
            <a:off x="5988050" y="3100388"/>
            <a:ext cx="0" cy="215900"/>
          </a:xfrm>
          <a:prstGeom prst="line">
            <a:avLst/>
          </a:prstGeom>
          <a:noFill/>
          <a:ln w="5715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Times New Roman" panose="02020603050405020304" pitchFamily="18" charset="0"/>
              <a:cs typeface="Times New Roman" panose="02020603050405020304" pitchFamily="18" charset="0"/>
            </a:endParaRPr>
          </a:p>
        </p:txBody>
      </p:sp>
      <p:sp>
        <p:nvSpPr>
          <p:cNvPr id="103436" name="Line 12"/>
          <p:cNvSpPr>
            <a:spLocks noChangeShapeType="1"/>
          </p:cNvSpPr>
          <p:nvPr/>
        </p:nvSpPr>
        <p:spPr bwMode="auto">
          <a:xfrm flipV="1">
            <a:off x="5988050" y="2665413"/>
            <a:ext cx="0" cy="163512"/>
          </a:xfrm>
          <a:prstGeom prst="line">
            <a:avLst/>
          </a:prstGeom>
          <a:noFill/>
          <a:ln w="57150">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Times New Roman" panose="02020603050405020304" pitchFamily="18" charset="0"/>
              <a:cs typeface="Times New Roman" panose="02020603050405020304" pitchFamily="18" charset="0"/>
            </a:endParaRPr>
          </a:p>
        </p:txBody>
      </p:sp>
      <p:sp>
        <p:nvSpPr>
          <p:cNvPr id="103437" name="Line 13"/>
          <p:cNvSpPr>
            <a:spLocks noChangeShapeType="1"/>
          </p:cNvSpPr>
          <p:nvPr/>
        </p:nvSpPr>
        <p:spPr bwMode="auto">
          <a:xfrm flipV="1">
            <a:off x="5988050" y="4456114"/>
            <a:ext cx="0" cy="325437"/>
          </a:xfrm>
          <a:prstGeom prst="line">
            <a:avLst/>
          </a:prstGeom>
          <a:noFill/>
          <a:ln w="5715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Times New Roman" panose="02020603050405020304" pitchFamily="18" charset="0"/>
              <a:cs typeface="Times New Roman" panose="02020603050405020304" pitchFamily="18" charset="0"/>
            </a:endParaRPr>
          </a:p>
        </p:txBody>
      </p:sp>
      <p:sp>
        <p:nvSpPr>
          <p:cNvPr id="103438" name="Line 14"/>
          <p:cNvSpPr>
            <a:spLocks noChangeShapeType="1"/>
          </p:cNvSpPr>
          <p:nvPr/>
        </p:nvSpPr>
        <p:spPr bwMode="auto">
          <a:xfrm flipV="1">
            <a:off x="5988050" y="5106988"/>
            <a:ext cx="0" cy="163512"/>
          </a:xfrm>
          <a:prstGeom prst="line">
            <a:avLst/>
          </a:prstGeom>
          <a:noFill/>
          <a:ln w="57150">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Times New Roman" panose="02020603050405020304" pitchFamily="18" charset="0"/>
              <a:cs typeface="Times New Roman" panose="02020603050405020304" pitchFamily="18" charset="0"/>
            </a:endParaRPr>
          </a:p>
        </p:txBody>
      </p:sp>
      <p:sp>
        <p:nvSpPr>
          <p:cNvPr id="103439" name="Rectangle 15"/>
          <p:cNvSpPr>
            <a:spLocks noChangeArrowheads="1"/>
          </p:cNvSpPr>
          <p:nvPr/>
        </p:nvSpPr>
        <p:spPr bwMode="auto">
          <a:xfrm>
            <a:off x="8596314" y="3805238"/>
            <a:ext cx="1081087" cy="48895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fr-FR" altLang="fr-FR">
                <a:latin typeface="Times New Roman" panose="02020603050405020304" pitchFamily="18" charset="0"/>
                <a:cs typeface="Times New Roman" panose="02020603050405020304" pitchFamily="18" charset="0"/>
              </a:rPr>
              <a:t>Substituts</a:t>
            </a:r>
          </a:p>
        </p:txBody>
      </p:sp>
      <p:sp>
        <p:nvSpPr>
          <p:cNvPr id="103440" name="Rectangle 16"/>
          <p:cNvSpPr>
            <a:spLocks noChangeArrowheads="1"/>
          </p:cNvSpPr>
          <p:nvPr/>
        </p:nvSpPr>
        <p:spPr bwMode="auto">
          <a:xfrm>
            <a:off x="2362200" y="3643313"/>
            <a:ext cx="954088" cy="5969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endParaRPr lang="fr-FR" altLang="fr-FR">
              <a:latin typeface="Times New Roman" panose="02020603050405020304" pitchFamily="18" charset="0"/>
              <a:cs typeface="Times New Roman" panose="02020603050405020304" pitchFamily="18" charset="0"/>
            </a:endParaRPr>
          </a:p>
          <a:p>
            <a:pPr algn="ctr"/>
            <a:r>
              <a:rPr lang="fr-FR" altLang="fr-FR">
                <a:latin typeface="Times New Roman" panose="02020603050405020304" pitchFamily="18" charset="0"/>
                <a:cs typeface="Times New Roman" panose="02020603050405020304" pitchFamily="18" charset="0"/>
              </a:rPr>
              <a:t>Entrants</a:t>
            </a:r>
          </a:p>
          <a:p>
            <a:pPr algn="ctr"/>
            <a:endParaRPr lang="fr-FR" altLang="fr-FR">
              <a:latin typeface="Times New Roman" panose="02020603050405020304" pitchFamily="18" charset="0"/>
              <a:cs typeface="Times New Roman" panose="02020603050405020304" pitchFamily="18" charset="0"/>
            </a:endParaRPr>
          </a:p>
        </p:txBody>
      </p:sp>
      <p:sp>
        <p:nvSpPr>
          <p:cNvPr id="103441" name="Oval 17"/>
          <p:cNvSpPr>
            <a:spLocks noChangeArrowheads="1"/>
          </p:cNvSpPr>
          <p:nvPr/>
        </p:nvSpPr>
        <p:spPr bwMode="auto">
          <a:xfrm>
            <a:off x="7515225" y="3913188"/>
            <a:ext cx="827088" cy="271462"/>
          </a:xfrm>
          <a:prstGeom prst="ellipse">
            <a:avLst/>
          </a:prstGeom>
          <a:solidFill>
            <a:schemeClr val="bg1"/>
          </a:solidFill>
          <a:ln w="12700">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tLang="fr-FR" sz="1200">
                <a:latin typeface="Times New Roman" panose="02020603050405020304" pitchFamily="18" charset="0"/>
                <a:cs typeface="Times New Roman" panose="02020603050405020304" pitchFamily="18" charset="0"/>
              </a:rPr>
              <a:t>Menace</a:t>
            </a:r>
          </a:p>
        </p:txBody>
      </p:sp>
      <p:sp>
        <p:nvSpPr>
          <p:cNvPr id="103442" name="Oval 18"/>
          <p:cNvSpPr>
            <a:spLocks noChangeArrowheads="1"/>
          </p:cNvSpPr>
          <p:nvPr/>
        </p:nvSpPr>
        <p:spPr bwMode="auto">
          <a:xfrm>
            <a:off x="3633789" y="3805238"/>
            <a:ext cx="954087" cy="271462"/>
          </a:xfrm>
          <a:prstGeom prst="ellipse">
            <a:avLst/>
          </a:prstGeom>
          <a:solidFill>
            <a:schemeClr val="bg1"/>
          </a:solidFill>
          <a:ln w="12700">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tLang="fr-FR" sz="1200">
                <a:latin typeface="Times New Roman" panose="02020603050405020304" pitchFamily="18" charset="0"/>
                <a:cs typeface="Times New Roman" panose="02020603050405020304" pitchFamily="18" charset="0"/>
              </a:rPr>
              <a:t>Menace</a:t>
            </a:r>
          </a:p>
        </p:txBody>
      </p:sp>
      <p:sp>
        <p:nvSpPr>
          <p:cNvPr id="103443" name="Oval 19"/>
          <p:cNvSpPr>
            <a:spLocks noChangeArrowheads="1"/>
          </p:cNvSpPr>
          <p:nvPr/>
        </p:nvSpPr>
        <p:spPr bwMode="auto">
          <a:xfrm>
            <a:off x="4716464" y="4781550"/>
            <a:ext cx="2479675" cy="325438"/>
          </a:xfrm>
          <a:prstGeom prst="ellipse">
            <a:avLst/>
          </a:prstGeom>
          <a:solidFill>
            <a:schemeClr val="bg1"/>
          </a:solidFill>
          <a:ln w="12700">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tLang="fr-FR" sz="1200">
                <a:latin typeface="Times New Roman" panose="02020603050405020304" pitchFamily="18" charset="0"/>
                <a:cs typeface="Times New Roman" panose="02020603050405020304" pitchFamily="18" charset="0"/>
              </a:rPr>
              <a:t>Pouvoir de négociation</a:t>
            </a:r>
          </a:p>
        </p:txBody>
      </p:sp>
      <p:sp>
        <p:nvSpPr>
          <p:cNvPr id="103444" name="Oval 20"/>
          <p:cNvSpPr>
            <a:spLocks noChangeArrowheads="1"/>
          </p:cNvSpPr>
          <p:nvPr/>
        </p:nvSpPr>
        <p:spPr bwMode="auto">
          <a:xfrm>
            <a:off x="4716464" y="2774950"/>
            <a:ext cx="2479675" cy="325438"/>
          </a:xfrm>
          <a:prstGeom prst="ellipse">
            <a:avLst/>
          </a:prstGeom>
          <a:solidFill>
            <a:schemeClr val="bg1"/>
          </a:solidFill>
          <a:ln w="12700">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tLang="fr-FR" sz="1200">
                <a:latin typeface="Times New Roman" panose="02020603050405020304" pitchFamily="18" charset="0"/>
                <a:cs typeface="Times New Roman" panose="02020603050405020304" pitchFamily="18" charset="0"/>
              </a:rPr>
              <a:t>Pouvoir de négociation</a:t>
            </a:r>
          </a:p>
        </p:txBody>
      </p:sp>
      <p:sp>
        <p:nvSpPr>
          <p:cNvPr id="103445" name="Rectangle 21"/>
          <p:cNvSpPr>
            <a:spLocks noChangeArrowheads="1"/>
          </p:cNvSpPr>
          <p:nvPr/>
        </p:nvSpPr>
        <p:spPr bwMode="auto">
          <a:xfrm>
            <a:off x="4970464" y="2286001"/>
            <a:ext cx="1971675" cy="379413"/>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fr-FR" altLang="fr-FR" sz="2000" dirty="0">
                <a:latin typeface="Times New Roman" panose="02020603050405020304" pitchFamily="18" charset="0"/>
                <a:cs typeface="Times New Roman" panose="02020603050405020304" pitchFamily="18" charset="0"/>
              </a:rPr>
              <a:t>Fournisseurs</a:t>
            </a:r>
          </a:p>
        </p:txBody>
      </p:sp>
      <p:sp>
        <p:nvSpPr>
          <p:cNvPr id="103454" name="AutoShape 30"/>
          <p:cNvSpPr>
            <a:spLocks noChangeArrowheads="1"/>
          </p:cNvSpPr>
          <p:nvPr/>
        </p:nvSpPr>
        <p:spPr bwMode="auto">
          <a:xfrm rot="10769022">
            <a:off x="5160964" y="3859213"/>
            <a:ext cx="1590675" cy="488950"/>
          </a:xfrm>
          <a:prstGeom prst="curvedDownArrow">
            <a:avLst>
              <a:gd name="adj1" fmla="val 65065"/>
              <a:gd name="adj2" fmla="val 130130"/>
              <a:gd name="adj3" fmla="val 33333"/>
            </a:avLst>
          </a:prstGeom>
          <a:solidFill>
            <a:schemeClr val="bg1"/>
          </a:solidFill>
          <a:ln w="508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fr-FR" altLang="fr-FR" sz="1600">
                <a:latin typeface="Times New Roman" panose="02020603050405020304" pitchFamily="18" charset="0"/>
                <a:cs typeface="Times New Roman" panose="02020603050405020304" pitchFamily="18" charset="0"/>
              </a:rPr>
              <a:t>Rivalité</a:t>
            </a:r>
          </a:p>
        </p:txBody>
      </p:sp>
    </p:spTree>
    <p:extLst>
      <p:ext uri="{BB962C8B-B14F-4D97-AF65-F5344CB8AC3E}">
        <p14:creationId xmlns:p14="http://schemas.microsoft.com/office/powerpoint/2010/main" val="1314744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Sous-section 3 : L’analyse de la capacité d’adaptation de l’organisation: point focal sur la technologie</a:t>
            </a:r>
          </a:p>
        </p:txBody>
      </p:sp>
      <p:sp>
        <p:nvSpPr>
          <p:cNvPr id="3" name="Espace réservé du contenu 2"/>
          <p:cNvSpPr>
            <a:spLocks noGrp="1"/>
          </p:cNvSpPr>
          <p:nvPr>
            <p:ph idx="1"/>
          </p:nvPr>
        </p:nvSpPr>
        <p:spPr/>
        <p:txBody>
          <a:bodyPr/>
          <a:lstStyle/>
          <a:p>
            <a:pPr marL="0" indent="0">
              <a:buNone/>
            </a:pPr>
            <a:endParaRPr lang="fr-FR" dirty="0"/>
          </a:p>
          <a:p>
            <a:r>
              <a:rPr lang="fr-FR" dirty="0"/>
              <a:t>Pour son fonctionnement et son développement, l’entreprise a non seulement besoin des ressources technologiques, des ressources financières et des ressources humaines mais elle se trouve contrainte d’analyser les évolutions afin de répondre aux exigences du progrès scientifique et technique.</a:t>
            </a:r>
          </a:p>
        </p:txBody>
      </p:sp>
    </p:spTree>
    <p:extLst>
      <p:ext uri="{BB962C8B-B14F-4D97-AF65-F5344CB8AC3E}">
        <p14:creationId xmlns:p14="http://schemas.microsoft.com/office/powerpoint/2010/main" val="366928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chemeClr val="tx1"/>
                </a:solidFill>
              </a:rPr>
              <a:t>i) Les types de technologie et leurs influences sur l’organisation</a:t>
            </a:r>
          </a:p>
        </p:txBody>
      </p:sp>
      <p:sp>
        <p:nvSpPr>
          <p:cNvPr id="3" name="Espace réservé du contenu 2"/>
          <p:cNvSpPr>
            <a:spLocks noGrp="1"/>
          </p:cNvSpPr>
          <p:nvPr>
            <p:ph idx="1"/>
          </p:nvPr>
        </p:nvSpPr>
        <p:spPr/>
        <p:txBody>
          <a:bodyPr>
            <a:normAutofit/>
          </a:bodyPr>
          <a:lstStyle/>
          <a:p>
            <a:r>
              <a:rPr lang="fr-FR" b="1" dirty="0"/>
              <a:t>Les technologies de base </a:t>
            </a:r>
            <a:r>
              <a:rPr lang="fr-FR" dirty="0"/>
              <a:t>: Leur maîtrise est indispensable pour le maintien de l’activité. Tous les concurrents les maîtrisent. </a:t>
            </a:r>
          </a:p>
          <a:p>
            <a:r>
              <a:rPr lang="fr-FR" b="1" dirty="0"/>
              <a:t>Les technologies clés </a:t>
            </a:r>
            <a:r>
              <a:rPr lang="fr-FR" dirty="0"/>
              <a:t>: Elles correspondent à des compétences distinctives, indispensables pour réussir l’activité. C’est sur leur maîtrise que se fonde l’avantage concurrentiel. </a:t>
            </a:r>
          </a:p>
          <a:p>
            <a:r>
              <a:rPr lang="fr-FR" b="1" dirty="0"/>
              <a:t>Les technologies émergentes </a:t>
            </a:r>
            <a:r>
              <a:rPr lang="fr-FR" dirty="0"/>
              <a:t>: elles sont au stade de la recherche et comportent des risques mais elles semblent avoir un potentiel important et certaines sont amenées à se transformer en technologies clés. Leurs performances sont encore mal connues.</a:t>
            </a:r>
          </a:p>
          <a:p>
            <a:r>
              <a:rPr lang="fr-FR" b="1" dirty="0"/>
              <a:t>Les</a:t>
            </a:r>
            <a:r>
              <a:rPr lang="fr-FR" dirty="0"/>
              <a:t> </a:t>
            </a:r>
            <a:r>
              <a:rPr lang="fr-FR" b="1" dirty="0"/>
              <a:t>technologies embryonnaires </a:t>
            </a:r>
            <a:r>
              <a:rPr lang="fr-FR" dirty="0"/>
              <a:t>: En phase de démarrage. Ne rapporte rien mais a un avenir prometteur. Technologies à surveiller. Investissement important.</a:t>
            </a:r>
          </a:p>
        </p:txBody>
      </p:sp>
    </p:spTree>
    <p:extLst>
      <p:ext uri="{BB962C8B-B14F-4D97-AF65-F5344CB8AC3E}">
        <p14:creationId xmlns:p14="http://schemas.microsoft.com/office/powerpoint/2010/main" val="158823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chemeClr val="tx1"/>
                </a:solidFill>
              </a:rPr>
              <a:t>ii) Le cycle de vie et les phases de développement de la technologie</a:t>
            </a:r>
          </a:p>
        </p:txBody>
      </p:sp>
      <p:sp>
        <p:nvSpPr>
          <p:cNvPr id="3" name="Espace réservé du contenu 2"/>
          <p:cNvSpPr>
            <a:spLocks noGrp="1"/>
          </p:cNvSpPr>
          <p:nvPr>
            <p:ph idx="1"/>
          </p:nvPr>
        </p:nvSpPr>
        <p:spPr/>
        <p:txBody>
          <a:bodyPr>
            <a:normAutofit/>
          </a:bodyPr>
          <a:lstStyle/>
          <a:p>
            <a:r>
              <a:rPr lang="fr-FR" b="1" dirty="0"/>
              <a:t>la mise au point ou démarrage</a:t>
            </a:r>
          </a:p>
          <a:p>
            <a:r>
              <a:rPr lang="fr-FR" b="1" dirty="0"/>
              <a:t>la croissance ou industrialisation</a:t>
            </a:r>
          </a:p>
          <a:p>
            <a:r>
              <a:rPr lang="fr-FR" b="1" dirty="0"/>
              <a:t>la maturité technologique</a:t>
            </a:r>
          </a:p>
          <a:p>
            <a:r>
              <a:rPr lang="fr-FR" b="1" dirty="0"/>
              <a:t>le déclin - émergence de nouvelles technologies.</a:t>
            </a:r>
            <a:endParaRPr lang="fr-FR" dirty="0"/>
          </a:p>
        </p:txBody>
      </p:sp>
    </p:spTree>
    <p:extLst>
      <p:ext uri="{BB962C8B-B14F-4D97-AF65-F5344CB8AC3E}">
        <p14:creationId xmlns:p14="http://schemas.microsoft.com/office/powerpoint/2010/main" val="362556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extLst>
              <p:ext uri="{D42A27DB-BD31-4B8C-83A1-F6EECF244321}">
                <p14:modId xmlns:p14="http://schemas.microsoft.com/office/powerpoint/2010/main" val="863435867"/>
              </p:ext>
            </p:extLst>
          </p:nvPr>
        </p:nvGraphicFramePr>
        <p:xfrm>
          <a:off x="2057400" y="1268413"/>
          <a:ext cx="8077200" cy="5410200"/>
        </p:xfrm>
        <a:graphic>
          <a:graphicData uri="http://schemas.openxmlformats.org/presentationml/2006/ole">
            <mc:AlternateContent xmlns:mc="http://schemas.openxmlformats.org/markup-compatibility/2006">
              <mc:Choice xmlns:v="urn:schemas-microsoft-com:vml" Requires="v">
                <p:oleObj spid="_x0000_s1026" name="Photo Editor Photo" r:id="rId4" imgW="4619048" imgH="3467584" progId="MSPhotoEd.3">
                  <p:embed/>
                </p:oleObj>
              </mc:Choice>
              <mc:Fallback>
                <p:oleObj name="Photo Editor Photo" r:id="rId4" imgW="4619048" imgH="3467584" progId="MSPhotoEd.3">
                  <p:embed/>
                  <p:pic>
                    <p:nvPicPr>
                      <p:cNvPr id="51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268413"/>
                        <a:ext cx="8077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ChangeArrowheads="1"/>
          </p:cNvSpPr>
          <p:nvPr/>
        </p:nvSpPr>
        <p:spPr bwMode="auto">
          <a:xfrm>
            <a:off x="685800" y="26670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defTabSz="457200" eaLnBrk="1" hangingPunct="1">
              <a:spcBef>
                <a:spcPct val="0"/>
              </a:spcBef>
              <a:spcAft>
                <a:spcPct val="50000"/>
              </a:spcAft>
            </a:pPr>
            <a:r>
              <a:rPr lang="fr-CA" altLang="fr-FR" sz="3200" dirty="0">
                <a:solidFill>
                  <a:schemeClr val="accent1"/>
                </a:solidFill>
                <a:latin typeface="+mj-lt"/>
                <a:ea typeface="+mj-ea"/>
                <a:cs typeface="+mj-cs"/>
              </a:rPr>
              <a:t>Sous-section 4 : L’analyse de la création de valeurs de l’organisation et de l’industrie</a:t>
            </a:r>
          </a:p>
        </p:txBody>
      </p:sp>
      <p:sp>
        <p:nvSpPr>
          <p:cNvPr id="1028" name="AutoShape 4"/>
          <p:cNvSpPr>
            <a:spLocks/>
          </p:cNvSpPr>
          <p:nvPr/>
        </p:nvSpPr>
        <p:spPr bwMode="auto">
          <a:xfrm>
            <a:off x="2209800" y="2667000"/>
            <a:ext cx="228600" cy="1752600"/>
          </a:xfrm>
          <a:prstGeom prst="leftBrace">
            <a:avLst>
              <a:gd name="adj1" fmla="val 63889"/>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endParaRPr lang="fr-FR" altLang="fr-FR">
              <a:solidFill>
                <a:srgbClr val="FFFF00"/>
              </a:solidFill>
              <a:latin typeface="Tahoma" panose="020B0604030504040204" pitchFamily="34" charset="0"/>
            </a:endParaRPr>
          </a:p>
        </p:txBody>
      </p:sp>
      <p:sp>
        <p:nvSpPr>
          <p:cNvPr id="1029" name="Text Box 5"/>
          <p:cNvSpPr txBox="1">
            <a:spLocks noChangeArrowheads="1"/>
          </p:cNvSpPr>
          <p:nvPr/>
        </p:nvSpPr>
        <p:spPr bwMode="auto">
          <a:xfrm rot="10800000">
            <a:off x="1521769" y="2286001"/>
            <a:ext cx="46166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fr-FR" altLang="fr-FR">
                <a:latin typeface="Tahoma" panose="020B0604030504040204" pitchFamily="34" charset="0"/>
              </a:rPr>
              <a:t>Activités de soutien</a:t>
            </a:r>
          </a:p>
        </p:txBody>
      </p:sp>
      <p:sp>
        <p:nvSpPr>
          <p:cNvPr id="1030" name="AutoShape 6"/>
          <p:cNvSpPr>
            <a:spLocks/>
          </p:cNvSpPr>
          <p:nvPr/>
        </p:nvSpPr>
        <p:spPr bwMode="auto">
          <a:xfrm rot="-5400000">
            <a:off x="5791200" y="2819400"/>
            <a:ext cx="304800" cy="6553200"/>
          </a:xfrm>
          <a:prstGeom prst="leftBrace">
            <a:avLst>
              <a:gd name="adj1" fmla="val 179167"/>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endParaRPr lang="fr-FR" altLang="fr-FR">
              <a:solidFill>
                <a:srgbClr val="FFFF00"/>
              </a:solidFill>
              <a:latin typeface="Tahoma" panose="020B0604030504040204" pitchFamily="34" charset="0"/>
            </a:endParaRPr>
          </a:p>
        </p:txBody>
      </p:sp>
      <p:sp>
        <p:nvSpPr>
          <p:cNvPr id="1031" name="Text Box 7"/>
          <p:cNvSpPr txBox="1">
            <a:spLocks noChangeArrowheads="1"/>
          </p:cNvSpPr>
          <p:nvPr/>
        </p:nvSpPr>
        <p:spPr bwMode="auto">
          <a:xfrm>
            <a:off x="3124200" y="6324601"/>
            <a:ext cx="586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spcBef>
                <a:spcPct val="50000"/>
              </a:spcBef>
            </a:pPr>
            <a:r>
              <a:rPr lang="fr-FR" altLang="fr-FR" sz="2000">
                <a:solidFill>
                  <a:srgbClr val="990000"/>
                </a:solidFill>
                <a:latin typeface="Tahoma" panose="020B0604030504040204" pitchFamily="34" charset="0"/>
              </a:rPr>
              <a:t>Activités principales</a:t>
            </a:r>
          </a:p>
        </p:txBody>
      </p:sp>
      <p:sp>
        <p:nvSpPr>
          <p:cNvPr id="1032" name="Line 8"/>
          <p:cNvSpPr>
            <a:spLocks noChangeShapeType="1"/>
          </p:cNvSpPr>
          <p:nvPr/>
        </p:nvSpPr>
        <p:spPr bwMode="auto">
          <a:xfrm>
            <a:off x="5257800" y="44958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grpSp>
        <p:nvGrpSpPr>
          <p:cNvPr id="1033" name="Group 9"/>
          <p:cNvGrpSpPr>
            <a:grpSpLocks/>
          </p:cNvGrpSpPr>
          <p:nvPr/>
        </p:nvGrpSpPr>
        <p:grpSpPr bwMode="auto">
          <a:xfrm>
            <a:off x="3962400" y="3124200"/>
            <a:ext cx="3962400" cy="1371600"/>
            <a:chOff x="1536" y="1968"/>
            <a:chExt cx="2496" cy="864"/>
          </a:xfrm>
        </p:grpSpPr>
        <p:sp>
          <p:nvSpPr>
            <p:cNvPr id="1034" name="Line 10"/>
            <p:cNvSpPr>
              <a:spLocks noChangeShapeType="1"/>
            </p:cNvSpPr>
            <p:nvPr/>
          </p:nvSpPr>
          <p:spPr bwMode="auto">
            <a:xfrm flipV="1">
              <a:off x="1536" y="1968"/>
              <a:ext cx="0" cy="864"/>
            </a:xfrm>
            <a:prstGeom prst="line">
              <a:avLst/>
            </a:prstGeom>
            <a:noFill/>
            <a:ln w="28575">
              <a:solidFill>
                <a:srgbClr val="990000"/>
              </a:solidFill>
              <a:prstDash val="dash"/>
              <a:round/>
              <a:headEnd/>
              <a:tailEnd/>
            </a:ln>
            <a:extLst>
              <a:ext uri="{909E8E84-426E-40DD-AFC4-6F175D3DCCD1}">
                <a14:hiddenFill xmlns:a14="http://schemas.microsoft.com/office/drawing/2010/main">
                  <a:noFill/>
                </a14:hiddenFill>
              </a:ext>
            </a:extLst>
          </p:spPr>
          <p:txBody>
            <a:bodyPr/>
            <a:lstStyle/>
            <a:p>
              <a:endParaRPr lang="fr-FR"/>
            </a:p>
          </p:txBody>
        </p:sp>
        <p:sp>
          <p:nvSpPr>
            <p:cNvPr id="1035" name="Line 11"/>
            <p:cNvSpPr>
              <a:spLocks noChangeShapeType="1"/>
            </p:cNvSpPr>
            <p:nvPr/>
          </p:nvSpPr>
          <p:spPr bwMode="auto">
            <a:xfrm flipV="1">
              <a:off x="2352" y="1968"/>
              <a:ext cx="0" cy="864"/>
            </a:xfrm>
            <a:prstGeom prst="line">
              <a:avLst/>
            </a:prstGeom>
            <a:noFill/>
            <a:ln w="28575">
              <a:solidFill>
                <a:srgbClr val="990000"/>
              </a:solidFill>
              <a:prstDash val="dash"/>
              <a:round/>
              <a:headEnd/>
              <a:tailEnd/>
            </a:ln>
            <a:extLst>
              <a:ext uri="{909E8E84-426E-40DD-AFC4-6F175D3DCCD1}">
                <a14:hiddenFill xmlns:a14="http://schemas.microsoft.com/office/drawing/2010/main">
                  <a:noFill/>
                </a14:hiddenFill>
              </a:ext>
            </a:extLst>
          </p:spPr>
          <p:txBody>
            <a:bodyPr/>
            <a:lstStyle/>
            <a:p>
              <a:endParaRPr lang="fr-FR"/>
            </a:p>
          </p:txBody>
        </p:sp>
        <p:sp>
          <p:nvSpPr>
            <p:cNvPr id="1036" name="Line 12"/>
            <p:cNvSpPr>
              <a:spLocks noChangeShapeType="1"/>
            </p:cNvSpPr>
            <p:nvPr/>
          </p:nvSpPr>
          <p:spPr bwMode="auto">
            <a:xfrm flipV="1">
              <a:off x="3216" y="1968"/>
              <a:ext cx="0" cy="864"/>
            </a:xfrm>
            <a:prstGeom prst="line">
              <a:avLst/>
            </a:prstGeom>
            <a:noFill/>
            <a:ln w="28575">
              <a:solidFill>
                <a:srgbClr val="990000"/>
              </a:solidFill>
              <a:prstDash val="dash"/>
              <a:round/>
              <a:headEnd/>
              <a:tailEnd/>
            </a:ln>
            <a:extLst>
              <a:ext uri="{909E8E84-426E-40DD-AFC4-6F175D3DCCD1}">
                <a14:hiddenFill xmlns:a14="http://schemas.microsoft.com/office/drawing/2010/main">
                  <a:noFill/>
                </a14:hiddenFill>
              </a:ext>
            </a:extLst>
          </p:spPr>
          <p:txBody>
            <a:bodyPr/>
            <a:lstStyle/>
            <a:p>
              <a:endParaRPr lang="fr-FR"/>
            </a:p>
          </p:txBody>
        </p:sp>
        <p:sp>
          <p:nvSpPr>
            <p:cNvPr id="1037" name="Line 13"/>
            <p:cNvSpPr>
              <a:spLocks noChangeShapeType="1"/>
            </p:cNvSpPr>
            <p:nvPr/>
          </p:nvSpPr>
          <p:spPr bwMode="auto">
            <a:xfrm flipV="1">
              <a:off x="4032" y="1968"/>
              <a:ext cx="0" cy="864"/>
            </a:xfrm>
            <a:prstGeom prst="line">
              <a:avLst/>
            </a:prstGeom>
            <a:noFill/>
            <a:ln w="28575">
              <a:solidFill>
                <a:srgbClr val="990000"/>
              </a:solidFill>
              <a:prstDash val="dash"/>
              <a:round/>
              <a:headEnd/>
              <a:tailEnd/>
            </a:ln>
            <a:extLst>
              <a:ext uri="{909E8E84-426E-40DD-AFC4-6F175D3DCCD1}">
                <a14:hiddenFill xmlns:a14="http://schemas.microsoft.com/office/drawing/2010/main">
                  <a:noFill/>
                </a14:hiddenFill>
              </a:ext>
            </a:extLst>
          </p:spPr>
          <p:txBody>
            <a:bodyPr/>
            <a:lstStyle/>
            <a:p>
              <a:endParaRPr lang="fr-FR"/>
            </a:p>
          </p:txBody>
        </p:sp>
      </p:grpSp>
    </p:spTree>
    <p:extLst>
      <p:ext uri="{BB962C8B-B14F-4D97-AF65-F5344CB8AC3E}">
        <p14:creationId xmlns:p14="http://schemas.microsoft.com/office/powerpoint/2010/main" val="1037300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74698" y="301690"/>
            <a:ext cx="8596668" cy="1023257"/>
          </a:xfrm>
        </p:spPr>
        <p:txBody>
          <a:bodyPr>
            <a:normAutofit/>
          </a:bodyPr>
          <a:lstStyle/>
          <a:p>
            <a:pPr>
              <a:spcAft>
                <a:spcPct val="50000"/>
              </a:spcAft>
            </a:pPr>
            <a:r>
              <a:rPr lang="fr-FR" sz="2400" dirty="0"/>
              <a:t>Sous-section 5 : L’analyse des Domaines d’Activités Stratégiques de l’organisation par le Modèle MIDOF</a:t>
            </a:r>
          </a:p>
        </p:txBody>
      </p:sp>
      <p:graphicFrame>
        <p:nvGraphicFramePr>
          <p:cNvPr id="6" name="Tableau 5"/>
          <p:cNvGraphicFramePr>
            <a:graphicFrameLocks noGrp="1"/>
          </p:cNvGraphicFramePr>
          <p:nvPr>
            <p:extLst>
              <p:ext uri="{D42A27DB-BD31-4B8C-83A1-F6EECF244321}">
                <p14:modId xmlns:p14="http://schemas.microsoft.com/office/powerpoint/2010/main" val="3213872272"/>
              </p:ext>
            </p:extLst>
          </p:nvPr>
        </p:nvGraphicFramePr>
        <p:xfrm>
          <a:off x="121297" y="1240971"/>
          <a:ext cx="11084767" cy="5220549"/>
        </p:xfrm>
        <a:graphic>
          <a:graphicData uri="http://schemas.openxmlformats.org/drawingml/2006/table">
            <a:tbl>
              <a:tblPr firstRow="1" firstCol="1" bandRow="1">
                <a:tableStyleId>{5C22544A-7EE6-4342-B048-85BDC9FD1C3A}</a:tableStyleId>
              </a:tblPr>
              <a:tblGrid>
                <a:gridCol w="1157298">
                  <a:extLst>
                    <a:ext uri="{9D8B030D-6E8A-4147-A177-3AD203B41FA5}">
                      <a16:colId xmlns:a16="http://schemas.microsoft.com/office/drawing/2014/main" val="20000"/>
                    </a:ext>
                  </a:extLst>
                </a:gridCol>
                <a:gridCol w="1831143">
                  <a:extLst>
                    <a:ext uri="{9D8B030D-6E8A-4147-A177-3AD203B41FA5}">
                      <a16:colId xmlns:a16="http://schemas.microsoft.com/office/drawing/2014/main" val="20001"/>
                    </a:ext>
                  </a:extLst>
                </a:gridCol>
                <a:gridCol w="2024251">
                  <a:extLst>
                    <a:ext uri="{9D8B030D-6E8A-4147-A177-3AD203B41FA5}">
                      <a16:colId xmlns:a16="http://schemas.microsoft.com/office/drawing/2014/main" val="20002"/>
                    </a:ext>
                  </a:extLst>
                </a:gridCol>
                <a:gridCol w="1927697">
                  <a:extLst>
                    <a:ext uri="{9D8B030D-6E8A-4147-A177-3AD203B41FA5}">
                      <a16:colId xmlns:a16="http://schemas.microsoft.com/office/drawing/2014/main" val="20003"/>
                    </a:ext>
                  </a:extLst>
                </a:gridCol>
                <a:gridCol w="2120127">
                  <a:extLst>
                    <a:ext uri="{9D8B030D-6E8A-4147-A177-3AD203B41FA5}">
                      <a16:colId xmlns:a16="http://schemas.microsoft.com/office/drawing/2014/main" val="20004"/>
                    </a:ext>
                  </a:extLst>
                </a:gridCol>
                <a:gridCol w="2024251">
                  <a:extLst>
                    <a:ext uri="{9D8B030D-6E8A-4147-A177-3AD203B41FA5}">
                      <a16:colId xmlns:a16="http://schemas.microsoft.com/office/drawing/2014/main" val="20005"/>
                    </a:ext>
                  </a:extLst>
                </a:gridCol>
              </a:tblGrid>
              <a:tr h="979686">
                <a:tc>
                  <a:txBody>
                    <a:bodyPr/>
                    <a:lstStyle/>
                    <a:p>
                      <a:pPr algn="ctr">
                        <a:lnSpc>
                          <a:spcPct val="150000"/>
                        </a:lnSpc>
                        <a:spcAft>
                          <a:spcPts val="0"/>
                        </a:spcAft>
                      </a:pPr>
                      <a:r>
                        <a:rPr lang="fr-FR" sz="1100">
                          <a:effectLst/>
                        </a:rPr>
                        <a:t>                                                                                                 DAS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fr-FR" sz="1200">
                          <a:effectLst/>
                        </a:rPr>
                        <a:t>Organisation managériale</a:t>
                      </a:r>
                      <a:endParaRPr lang="fr-FR" sz="1100">
                        <a:effectLst/>
                      </a:endParaRPr>
                    </a:p>
                    <a:p>
                      <a:pPr algn="ctr">
                        <a:lnSpc>
                          <a:spcPct val="150000"/>
                        </a:lnSpc>
                        <a:spcAft>
                          <a:spcPts val="0"/>
                        </a:spcAft>
                      </a:pPr>
                      <a:r>
                        <a:rPr lang="fr-FR" sz="1200">
                          <a:effectLst/>
                        </a:rPr>
                        <a:t>(M)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fr-FR" sz="1200" dirty="0">
                          <a:effectLst/>
                        </a:rPr>
                        <a:t>Organisation industrielle</a:t>
                      </a:r>
                      <a:endParaRPr lang="fr-FR" sz="1100" dirty="0">
                        <a:effectLst/>
                      </a:endParaRPr>
                    </a:p>
                    <a:p>
                      <a:pPr algn="ctr">
                        <a:lnSpc>
                          <a:spcPct val="150000"/>
                        </a:lnSpc>
                        <a:spcAft>
                          <a:spcPts val="0"/>
                        </a:spcAft>
                      </a:pPr>
                      <a:r>
                        <a:rPr lang="fr-FR" sz="1200" dirty="0">
                          <a:effectLst/>
                        </a:rPr>
                        <a:t>(I)</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fr-FR" sz="1200">
                          <a:effectLst/>
                        </a:rPr>
                        <a:t>Particularités de la demande</a:t>
                      </a:r>
                      <a:endParaRPr lang="fr-FR" sz="1100">
                        <a:effectLst/>
                      </a:endParaRPr>
                    </a:p>
                    <a:p>
                      <a:pPr algn="ctr">
                        <a:lnSpc>
                          <a:spcPct val="150000"/>
                        </a:lnSpc>
                        <a:spcAft>
                          <a:spcPts val="0"/>
                        </a:spcAft>
                      </a:pPr>
                      <a:r>
                        <a:rPr lang="fr-FR" sz="1200">
                          <a:effectLst/>
                        </a:rPr>
                        <a:t>(D)</a:t>
                      </a:r>
                      <a:endParaRPr lang="fr-FR" sz="1100">
                        <a:effectLst/>
                        <a:latin typeface="Calibri" panose="020F0502020204030204" pitchFamily="34" charset="0"/>
                        <a:ea typeface="+mj-ea"/>
                        <a:cs typeface="Times New Roman" panose="02020603050405020304" pitchFamily="18" charset="0"/>
                      </a:endParaRPr>
                    </a:p>
                  </a:txBody>
                  <a:tcPr marL="68580" marR="68580" marT="0" marB="0"/>
                </a:tc>
                <a:tc>
                  <a:txBody>
                    <a:bodyPr/>
                    <a:lstStyle/>
                    <a:p>
                      <a:pPr algn="ctr">
                        <a:lnSpc>
                          <a:spcPct val="150000"/>
                        </a:lnSpc>
                        <a:spcAft>
                          <a:spcPts val="0"/>
                        </a:spcAft>
                      </a:pPr>
                      <a:r>
                        <a:rPr lang="fr-FR" sz="1200">
                          <a:effectLst/>
                        </a:rPr>
                        <a:t>Particularités de l’offre</a:t>
                      </a:r>
                      <a:endParaRPr lang="fr-FR" sz="1100">
                        <a:effectLst/>
                      </a:endParaRPr>
                    </a:p>
                    <a:p>
                      <a:pPr algn="ctr">
                        <a:lnSpc>
                          <a:spcPct val="150000"/>
                        </a:lnSpc>
                        <a:spcAft>
                          <a:spcPts val="0"/>
                        </a:spcAft>
                      </a:pPr>
                      <a:r>
                        <a:rPr lang="fr-FR" sz="1200">
                          <a:effectLst/>
                        </a:rPr>
                        <a:t>(O)</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fr-FR" sz="1200">
                          <a:effectLst/>
                        </a:rPr>
                        <a:t>Facteurs clés de succès</a:t>
                      </a:r>
                      <a:endParaRPr lang="fr-FR" sz="1100">
                        <a:effectLst/>
                      </a:endParaRPr>
                    </a:p>
                    <a:p>
                      <a:pPr algn="ctr">
                        <a:lnSpc>
                          <a:spcPct val="150000"/>
                        </a:lnSpc>
                        <a:spcAft>
                          <a:spcPts val="0"/>
                        </a:spcAft>
                      </a:pPr>
                      <a:r>
                        <a:rPr lang="fr-FR" sz="1200">
                          <a:effectLst/>
                        </a:rPr>
                        <a:t>(F)</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547445">
                <a:tc>
                  <a:txBody>
                    <a:bodyPr/>
                    <a:lstStyle/>
                    <a:p>
                      <a:pPr>
                        <a:lnSpc>
                          <a:spcPct val="107000"/>
                        </a:lnSpc>
                        <a:spcAft>
                          <a:spcPts val="800"/>
                        </a:spcAft>
                      </a:pPr>
                      <a:r>
                        <a:rPr lang="fr-FR" sz="1100">
                          <a:effectLst/>
                        </a:rPr>
                        <a:t>Exemple : Consommables informatiques</a:t>
                      </a:r>
                    </a:p>
                    <a:p>
                      <a:pPr>
                        <a:lnSpc>
                          <a:spcPct val="107000"/>
                        </a:lnSpc>
                        <a:spcAft>
                          <a:spcPts val="800"/>
                        </a:spcAf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 algn="just">
                        <a:lnSpc>
                          <a:spcPct val="150000"/>
                        </a:lnSpc>
                        <a:spcAft>
                          <a:spcPts val="0"/>
                        </a:spcAft>
                      </a:pPr>
                      <a:r>
                        <a:rPr lang="fr-FR" sz="1200">
                          <a:effectLst/>
                        </a:rPr>
                        <a:t>-Nécessite des compétences commerciales de base.</a:t>
                      </a:r>
                    </a:p>
                    <a:p>
                      <a:pPr marL="635" algn="just">
                        <a:lnSpc>
                          <a:spcPct val="150000"/>
                        </a:lnSpc>
                        <a:spcAft>
                          <a:spcPts val="0"/>
                        </a:spcAft>
                      </a:pPr>
                      <a:r>
                        <a:rPr lang="fr-FR" sz="1200">
                          <a:effectLst/>
                        </a:rPr>
                        <a:t>-Taux de marge bas</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-Fournisseur homologué par Hp, Canon ou Samsung.</a:t>
                      </a:r>
                    </a:p>
                    <a:p>
                      <a:pPr>
                        <a:lnSpc>
                          <a:spcPct val="107000"/>
                        </a:lnSpc>
                        <a:spcAft>
                          <a:spcPts val="800"/>
                        </a:spcAft>
                      </a:pPr>
                      <a:r>
                        <a:rPr lang="fr-FR" sz="1100">
                          <a:effectLst/>
                        </a:rPr>
                        <a:t>-Pas de fabrication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-Authenticité</a:t>
                      </a:r>
                    </a:p>
                    <a:p>
                      <a:pPr>
                        <a:lnSpc>
                          <a:spcPct val="107000"/>
                        </a:lnSpc>
                        <a:spcAft>
                          <a:spcPts val="800"/>
                        </a:spcAft>
                      </a:pPr>
                      <a:r>
                        <a:rPr lang="fr-FR" sz="1100">
                          <a:effectLst/>
                        </a:rPr>
                        <a:t>-B to B et B to C</a:t>
                      </a:r>
                      <a:endParaRPr lang="fr-FR" sz="1100">
                        <a:effectLst/>
                        <a:latin typeface="Calibri" panose="020F0502020204030204" pitchFamily="34" charset="0"/>
                        <a:ea typeface="+mj-ea"/>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-Concurrents très nombreux : allant des fournisseurs de produits authentiques, copies au produits rechargés.</a:t>
                      </a:r>
                    </a:p>
                    <a:p>
                      <a:pPr>
                        <a:lnSpc>
                          <a:spcPct val="107000"/>
                        </a:lnSpc>
                        <a:spcAft>
                          <a:spcPts val="800"/>
                        </a:spcAft>
                      </a:pPr>
                      <a:r>
                        <a:rPr lang="fr-FR" sz="1100">
                          <a:effectLst/>
                        </a:rPr>
                        <a:t>-Prix affiché aligné entre concurrent du même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50000"/>
                        </a:lnSpc>
                        <a:spcAft>
                          <a:spcPts val="0"/>
                        </a:spcAft>
                        <a:buFont typeface="Calibri" panose="020F0502020204030204" pitchFamily="34" charset="0"/>
                        <a:buChar char="-"/>
                      </a:pPr>
                      <a:r>
                        <a:rPr lang="fr-FR" sz="1200">
                          <a:effectLst/>
                        </a:rPr>
                        <a:t>Lieu d’exposition</a:t>
                      </a:r>
                      <a:endParaRPr lang="fr-FR" sz="1100">
                        <a:effectLst/>
                      </a:endParaRPr>
                    </a:p>
                    <a:p>
                      <a:pPr marL="342900" lvl="0" indent="-342900">
                        <a:lnSpc>
                          <a:spcPct val="150000"/>
                        </a:lnSpc>
                        <a:spcAft>
                          <a:spcPts val="0"/>
                        </a:spcAft>
                        <a:buFont typeface="Calibri" panose="020F0502020204030204" pitchFamily="34" charset="0"/>
                        <a:buChar char="-"/>
                      </a:pPr>
                      <a:r>
                        <a:rPr lang="fr-FR" sz="1200">
                          <a:effectLst/>
                        </a:rPr>
                        <a:t>Communication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693418">
                <a:tc>
                  <a:txBody>
                    <a:bodyPr/>
                    <a:lstStyle/>
                    <a:p>
                      <a:pPr>
                        <a:lnSpc>
                          <a:spcPct val="107000"/>
                        </a:lnSpc>
                        <a:spcAft>
                          <a:spcPts val="800"/>
                        </a:spcAft>
                      </a:pPr>
                      <a:r>
                        <a:rPr lang="fr-FR" sz="1100" dirty="0">
                          <a:effectLst/>
                        </a:rPr>
                        <a:t>Ordinateur et composants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-Nécessite des compétences techniques spécifiques en plus des compétences commerciales </a:t>
                      </a:r>
                    </a:p>
                    <a:p>
                      <a:pPr>
                        <a:lnSpc>
                          <a:spcPct val="107000"/>
                        </a:lnSpc>
                        <a:spcAft>
                          <a:spcPts val="800"/>
                        </a:spcAft>
                      </a:pPr>
                      <a:r>
                        <a:rPr lang="fr-FR" sz="1100">
                          <a:effectLst/>
                        </a:rPr>
                        <a:t>- Taux de marge moyen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-Fournisseur : grossiste en informatique et/ou usines avec garanties</a:t>
                      </a:r>
                    </a:p>
                    <a:p>
                      <a:pPr>
                        <a:lnSpc>
                          <a:spcPct val="107000"/>
                        </a:lnSpc>
                        <a:spcAft>
                          <a:spcPts val="800"/>
                        </a:spcAft>
                      </a:pPr>
                      <a:r>
                        <a:rPr lang="fr-FR" sz="1100">
                          <a:effectLst/>
                        </a:rPr>
                        <a:t>-Organisation technique nécessaire pour le montage en bon et du forme d’un ordinateur clone prêt à l’utilisation.</a:t>
                      </a:r>
                    </a:p>
                    <a:p>
                      <a:pPr>
                        <a:lnSpc>
                          <a:spcPct val="107000"/>
                        </a:lnSpc>
                        <a:spcAft>
                          <a:spcPts val="800"/>
                        </a:spcAft>
                      </a:pPr>
                      <a:r>
                        <a:rPr lang="fr-FR" sz="1100">
                          <a:effectLst/>
                        </a:rPr>
                        <a:t>-Organisation nécessaire pour les services après-vente et maintenances techniques.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dirty="0">
                          <a:effectLst/>
                        </a:rPr>
                        <a:t>-Conseils techniques</a:t>
                      </a:r>
                    </a:p>
                    <a:p>
                      <a:pPr>
                        <a:lnSpc>
                          <a:spcPct val="107000"/>
                        </a:lnSpc>
                        <a:spcAft>
                          <a:spcPts val="800"/>
                        </a:spcAft>
                      </a:pPr>
                      <a:r>
                        <a:rPr lang="fr-FR" sz="1100" dirty="0">
                          <a:effectLst/>
                        </a:rPr>
                        <a:t>-Fiabilité des matériels</a:t>
                      </a:r>
                    </a:p>
                    <a:p>
                      <a:pPr>
                        <a:lnSpc>
                          <a:spcPct val="107000"/>
                        </a:lnSpc>
                        <a:spcAft>
                          <a:spcPts val="800"/>
                        </a:spcAft>
                      </a:pPr>
                      <a:r>
                        <a:rPr lang="fr-FR" sz="1100" dirty="0">
                          <a:effectLst/>
                        </a:rPr>
                        <a:t>-Garanties</a:t>
                      </a:r>
                    </a:p>
                    <a:p>
                      <a:pPr>
                        <a:lnSpc>
                          <a:spcPct val="107000"/>
                        </a:lnSpc>
                        <a:spcAft>
                          <a:spcPts val="800"/>
                        </a:spcAft>
                      </a:pPr>
                      <a:r>
                        <a:rPr lang="fr-FR" sz="1100" dirty="0">
                          <a:effectLst/>
                        </a:rPr>
                        <a:t>-SAV</a:t>
                      </a:r>
                    </a:p>
                    <a:p>
                      <a:pPr>
                        <a:lnSpc>
                          <a:spcPct val="107000"/>
                        </a:lnSpc>
                        <a:spcAft>
                          <a:spcPts val="800"/>
                        </a:spcAft>
                      </a:pPr>
                      <a:r>
                        <a:rPr lang="fr-FR" sz="1100" dirty="0">
                          <a:effectLst/>
                        </a:rPr>
                        <a:t>-B to B et B to C</a:t>
                      </a:r>
                      <a:endParaRPr lang="fr-FR" sz="1100" dirty="0">
                        <a:effectLst/>
                        <a:latin typeface="Calibri" panose="020F0502020204030204" pitchFamily="34" charset="0"/>
                        <a:ea typeface="+mj-ea"/>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-Gamme de produit très variées.  </a:t>
                      </a:r>
                    </a:p>
                    <a:p>
                      <a:pPr>
                        <a:lnSpc>
                          <a:spcPct val="107000"/>
                        </a:lnSpc>
                        <a:spcAft>
                          <a:spcPts val="800"/>
                        </a:spcAft>
                      </a:pPr>
                      <a:r>
                        <a:rPr lang="fr-FR" sz="1100">
                          <a:effectLst/>
                        </a:rPr>
                        <a:t>-Intensité concurrentielle forte.</a:t>
                      </a:r>
                    </a:p>
                    <a:p>
                      <a:pPr>
                        <a:lnSpc>
                          <a:spcPct val="107000"/>
                        </a:lnSpc>
                        <a:spcAft>
                          <a:spcPts val="800"/>
                        </a:spcAft>
                      </a:pPr>
                      <a:r>
                        <a:rPr lang="fr-FR" sz="1100">
                          <a:effectLst/>
                        </a:rPr>
                        <a:t>-Nouveautés très fréquentes.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fr-FR" sz="1200" dirty="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1686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81202" y="778917"/>
            <a:ext cx="8385516" cy="5503195"/>
          </a:xfrm>
        </p:spPr>
        <p:txBody>
          <a:bodyPr>
            <a:normAutofit/>
          </a:bodyPr>
          <a:lstStyle/>
          <a:p>
            <a:pPr marL="0" indent="0" algn="just">
              <a:lnSpc>
                <a:spcPct val="110000"/>
              </a:lnSpc>
              <a:buNone/>
            </a:pPr>
            <a:r>
              <a:rPr lang="fr-FR" sz="2400" dirty="0">
                <a:latin typeface="Times New Roman" panose="02020603050405020304" pitchFamily="18" charset="0"/>
                <a:cs typeface="Times New Roman" panose="02020603050405020304" pitchFamily="18" charset="0"/>
              </a:rPr>
              <a:t>Chapitre 1: L’environnement et les fondements des organisations modernes</a:t>
            </a:r>
          </a:p>
          <a:p>
            <a:pPr marL="0" indent="0" algn="just">
              <a:lnSpc>
                <a:spcPct val="110000"/>
              </a:lnSpc>
              <a:buNone/>
            </a:pPr>
            <a:r>
              <a:rPr lang="fr-FR" sz="2400" dirty="0">
                <a:latin typeface="Times New Roman" panose="02020603050405020304" pitchFamily="18" charset="0"/>
                <a:cs typeface="Times New Roman" panose="02020603050405020304" pitchFamily="18" charset="0"/>
              </a:rPr>
              <a:t>	</a:t>
            </a:r>
            <a:r>
              <a:rPr lang="fr-FR" sz="2400" dirty="0">
                <a:solidFill>
                  <a:schemeClr val="accent2">
                    <a:lumMod val="75000"/>
                  </a:schemeClr>
                </a:solidFill>
                <a:latin typeface="Times New Roman" panose="02020603050405020304" pitchFamily="18" charset="0"/>
                <a:cs typeface="Times New Roman" panose="02020603050405020304" pitchFamily="18" charset="0"/>
              </a:rPr>
              <a:t>Etudes de cas 1</a:t>
            </a:r>
            <a:endParaRPr lang="fr-FR" sz="2400" dirty="0">
              <a:latin typeface="Times New Roman" panose="02020603050405020304" pitchFamily="18" charset="0"/>
              <a:cs typeface="Times New Roman" panose="02020603050405020304" pitchFamily="18" charset="0"/>
            </a:endParaRPr>
          </a:p>
          <a:p>
            <a:pPr marL="0" indent="0" algn="just">
              <a:lnSpc>
                <a:spcPct val="110000"/>
              </a:lnSpc>
              <a:buNone/>
            </a:pPr>
            <a:r>
              <a:rPr lang="fr-FR" sz="2400" dirty="0">
                <a:latin typeface="Times New Roman" panose="02020603050405020304" pitchFamily="18" charset="0"/>
                <a:cs typeface="Times New Roman" panose="02020603050405020304" pitchFamily="18" charset="0"/>
              </a:rPr>
              <a:t>Chapitre 2 : De l’analyse de l’environnement externe aux différentes structurations de l’organisation</a:t>
            </a:r>
          </a:p>
          <a:p>
            <a:pPr marL="0" indent="0" algn="just">
              <a:lnSpc>
                <a:spcPct val="110000"/>
              </a:lnSpc>
              <a:buNone/>
            </a:pPr>
            <a:r>
              <a:rPr lang="fr-FR" sz="2400" dirty="0">
                <a:latin typeface="Times New Roman" panose="02020603050405020304" pitchFamily="18" charset="0"/>
                <a:cs typeface="Times New Roman" panose="02020603050405020304" pitchFamily="18" charset="0"/>
              </a:rPr>
              <a:t>	</a:t>
            </a:r>
            <a:r>
              <a:rPr lang="fr-FR" sz="2400" dirty="0">
                <a:solidFill>
                  <a:schemeClr val="accent2">
                    <a:lumMod val="75000"/>
                  </a:schemeClr>
                </a:solidFill>
                <a:latin typeface="Times New Roman" panose="02020603050405020304" pitchFamily="18" charset="0"/>
                <a:cs typeface="Times New Roman" panose="02020603050405020304" pitchFamily="18" charset="0"/>
              </a:rPr>
              <a:t>Etudes de cas 2</a:t>
            </a:r>
            <a:endParaRPr lang="fr-FR" sz="2400" dirty="0">
              <a:latin typeface="Times New Roman" panose="02020603050405020304" pitchFamily="18" charset="0"/>
              <a:cs typeface="Times New Roman" panose="02020603050405020304" pitchFamily="18" charset="0"/>
            </a:endParaRPr>
          </a:p>
          <a:p>
            <a:pPr marL="0" indent="0" algn="just">
              <a:lnSpc>
                <a:spcPct val="110000"/>
              </a:lnSpc>
              <a:buNone/>
            </a:pPr>
            <a:r>
              <a:rPr lang="fr-FR" sz="2400" dirty="0">
                <a:latin typeface="Times New Roman" panose="02020603050405020304" pitchFamily="18" charset="0"/>
                <a:cs typeface="Times New Roman" panose="02020603050405020304" pitchFamily="18" charset="0"/>
              </a:rPr>
              <a:t>Chapitre 3 : De la structuration à la gestion de l’organisation</a:t>
            </a:r>
          </a:p>
          <a:p>
            <a:pPr marL="0" indent="0" algn="just">
              <a:lnSpc>
                <a:spcPct val="110000"/>
              </a:lnSpc>
              <a:buNone/>
            </a:pPr>
            <a:r>
              <a:rPr lang="fr-FR" sz="2400" dirty="0">
                <a:latin typeface="Times New Roman" panose="02020603050405020304" pitchFamily="18" charset="0"/>
                <a:cs typeface="Times New Roman" panose="02020603050405020304" pitchFamily="18" charset="0"/>
              </a:rPr>
              <a:t>	</a:t>
            </a:r>
            <a:r>
              <a:rPr lang="fr-FR" sz="2400" dirty="0">
                <a:solidFill>
                  <a:schemeClr val="accent2">
                    <a:lumMod val="75000"/>
                  </a:schemeClr>
                </a:solidFill>
                <a:latin typeface="Times New Roman" panose="02020603050405020304" pitchFamily="18" charset="0"/>
                <a:cs typeface="Times New Roman" panose="02020603050405020304" pitchFamily="18" charset="0"/>
              </a:rPr>
              <a:t>Etudes de cas 3</a:t>
            </a:r>
            <a:endParaRPr lang="fr-FR" sz="2400" dirty="0">
              <a:latin typeface="Times New Roman" panose="02020603050405020304" pitchFamily="18" charset="0"/>
              <a:cs typeface="Times New Roman" panose="02020603050405020304" pitchFamily="18" charset="0"/>
            </a:endParaRPr>
          </a:p>
          <a:p>
            <a:pPr marL="0" indent="0" algn="just">
              <a:lnSpc>
                <a:spcPct val="110000"/>
              </a:lnSpc>
              <a:buNone/>
            </a:pPr>
            <a:r>
              <a:rPr lang="fr-FR" sz="2400" dirty="0">
                <a:latin typeface="Times New Roman" panose="02020603050405020304" pitchFamily="18" charset="0"/>
                <a:cs typeface="Times New Roman" panose="02020603050405020304" pitchFamily="18" charset="0"/>
              </a:rPr>
              <a:t>	</a:t>
            </a:r>
            <a:r>
              <a:rPr lang="fr-FR" sz="2400" dirty="0">
                <a:solidFill>
                  <a:schemeClr val="accent2">
                    <a:lumMod val="75000"/>
                  </a:schemeClr>
                </a:solidFill>
                <a:latin typeface="Times New Roman" panose="02020603050405020304" pitchFamily="18" charset="0"/>
                <a:cs typeface="Times New Roman" panose="02020603050405020304" pitchFamily="18" charset="0"/>
              </a:rPr>
              <a:t>Etudes de cas 4</a:t>
            </a:r>
          </a:p>
          <a:p>
            <a:pPr marL="0" indent="0" algn="just">
              <a:lnSpc>
                <a:spcPct val="110000"/>
              </a:lnSpc>
              <a:buNone/>
            </a:pPr>
            <a:r>
              <a:rPr lang="fr-FR" sz="2400" dirty="0">
                <a:solidFill>
                  <a:schemeClr val="accent2">
                    <a:lumMod val="75000"/>
                  </a:schemeClr>
                </a:solidFill>
                <a:latin typeface="Times New Roman" panose="02020603050405020304" pitchFamily="18" charset="0"/>
                <a:cs typeface="Times New Roman" panose="02020603050405020304" pitchFamily="18" charset="0"/>
              </a:rPr>
              <a:t>Etudes de cas de synthèse</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63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800" dirty="0"/>
              <a:t>Sous-section 6 : L’analyse de la relation de la répartition des valeurs entre l’entreprise et l’environnement</a:t>
            </a:r>
            <a:endParaRPr lang="fr-FR" sz="2800" dirty="0">
              <a:solidFill>
                <a:srgbClr val="0070C0"/>
              </a:solidFill>
            </a:endParaRPr>
          </a:p>
        </p:txBody>
      </p:sp>
      <p:sp>
        <p:nvSpPr>
          <p:cNvPr id="3" name="Espace réservé du contenu 2"/>
          <p:cNvSpPr>
            <a:spLocks noGrp="1"/>
          </p:cNvSpPr>
          <p:nvPr>
            <p:ph idx="1"/>
          </p:nvPr>
        </p:nvSpPr>
        <p:spPr/>
        <p:txBody>
          <a:bodyPr/>
          <a:lstStyle/>
          <a:p>
            <a:r>
              <a:rPr lang="fr-FR" sz="1800" dirty="0">
                <a:solidFill>
                  <a:srgbClr val="0070C0"/>
                </a:solidFill>
              </a:rPr>
              <a:t>Le recours à la méthode des comptes de surplus pour mettre en exergue la relation entre les environnements internes et externes à l’organisation</a:t>
            </a:r>
            <a:endParaRPr lang="fr-FR" dirty="0"/>
          </a:p>
        </p:txBody>
      </p:sp>
    </p:spTree>
    <p:extLst>
      <p:ext uri="{BB962C8B-B14F-4D97-AF65-F5344CB8AC3E}">
        <p14:creationId xmlns:p14="http://schemas.microsoft.com/office/powerpoint/2010/main" val="1895912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chemeClr val="tx1"/>
                </a:solidFill>
              </a:rPr>
              <a:t>i) L’objet de la méthode des comptes de surplus</a:t>
            </a:r>
          </a:p>
        </p:txBody>
      </p:sp>
      <p:sp>
        <p:nvSpPr>
          <p:cNvPr id="3" name="Espace réservé du contenu 2"/>
          <p:cNvSpPr>
            <a:spLocks noGrp="1"/>
          </p:cNvSpPr>
          <p:nvPr>
            <p:ph idx="1"/>
          </p:nvPr>
        </p:nvSpPr>
        <p:spPr>
          <a:xfrm>
            <a:off x="677334" y="2160589"/>
            <a:ext cx="8596668" cy="3880773"/>
          </a:xfrm>
        </p:spPr>
        <p:txBody>
          <a:bodyPr>
            <a:normAutofit/>
          </a:bodyPr>
          <a:lstStyle/>
          <a:p>
            <a:r>
              <a:rPr lang="fr-FR" b="1" dirty="0"/>
              <a:t>La méthode des comptes de surplus représente un instrument d'analyse économique pour :</a:t>
            </a:r>
          </a:p>
          <a:p>
            <a:pPr lvl="1">
              <a:buFont typeface="Wingdings" panose="05000000000000000000" pitchFamily="2" charset="2"/>
              <a:buChar char="Ø"/>
            </a:pPr>
            <a:r>
              <a:rPr lang="fr-FR" b="1" dirty="0"/>
              <a:t>Mesurer l'évolution de la productivité globale de l'entreprise</a:t>
            </a:r>
          </a:p>
          <a:p>
            <a:pPr marL="457200" lvl="1" indent="0">
              <a:buNone/>
            </a:pPr>
            <a:endParaRPr lang="fr-FR" b="1" dirty="0"/>
          </a:p>
          <a:p>
            <a:pPr lvl="1">
              <a:buFont typeface="Wingdings" panose="05000000000000000000" pitchFamily="2" charset="2"/>
              <a:buChar char="Ø"/>
            </a:pPr>
            <a:r>
              <a:rPr lang="fr-FR" b="1" dirty="0"/>
              <a:t> Etudier la répartition des revenus résultant </a:t>
            </a:r>
          </a:p>
          <a:p>
            <a:pPr lvl="3">
              <a:buFont typeface="Courier New" panose="02070309020205020404" pitchFamily="49" charset="0"/>
              <a:buChar char="o"/>
            </a:pPr>
            <a:r>
              <a:rPr lang="fr-FR" b="1" dirty="0"/>
              <a:t>des échanges de l'entreprise avec ses partenaires </a:t>
            </a:r>
          </a:p>
          <a:p>
            <a:pPr lvl="3">
              <a:buFont typeface="Courier New" panose="02070309020205020404" pitchFamily="49" charset="0"/>
              <a:buChar char="o"/>
            </a:pPr>
            <a:r>
              <a:rPr lang="fr-FR" b="1" dirty="0"/>
              <a:t>des variations des prix liés à des échanges</a:t>
            </a:r>
          </a:p>
          <a:p>
            <a:pPr lvl="1">
              <a:buFont typeface="Wingdings" panose="05000000000000000000" pitchFamily="2" charset="2"/>
              <a:buChar char="Ø"/>
            </a:pPr>
            <a:r>
              <a:rPr lang="fr-FR" b="1" dirty="0"/>
              <a:t>Mettre en relation productivité globale et répartition, qui correspondent aux deux rôles conjoints de l'entreprise, productrice de richesse et distributrice de revenus</a:t>
            </a:r>
          </a:p>
          <a:p>
            <a:endParaRPr lang="fr-FR" dirty="0"/>
          </a:p>
        </p:txBody>
      </p:sp>
    </p:spTree>
    <p:extLst>
      <p:ext uri="{BB962C8B-B14F-4D97-AF65-F5344CB8AC3E}">
        <p14:creationId xmlns:p14="http://schemas.microsoft.com/office/powerpoint/2010/main" val="1984101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672105"/>
          </a:xfrm>
        </p:spPr>
        <p:txBody>
          <a:bodyPr>
            <a:normAutofit/>
          </a:bodyPr>
          <a:lstStyle/>
          <a:p>
            <a:r>
              <a:rPr lang="fr-FR" dirty="0"/>
              <a:t>ii) Principe de la méthode</a:t>
            </a:r>
          </a:p>
        </p:txBody>
      </p:sp>
      <p:sp>
        <p:nvSpPr>
          <p:cNvPr id="3" name="Espace réservé du contenu 2"/>
          <p:cNvSpPr>
            <a:spLocks noGrp="1"/>
          </p:cNvSpPr>
          <p:nvPr>
            <p:ph idx="1"/>
          </p:nvPr>
        </p:nvSpPr>
        <p:spPr>
          <a:xfrm>
            <a:off x="838200" y="1160060"/>
            <a:ext cx="10515600" cy="5016903"/>
          </a:xfrm>
        </p:spPr>
        <p:txBody>
          <a:bodyPr/>
          <a:lstStyle/>
          <a:p>
            <a:pPr marL="0" indent="0">
              <a:buNone/>
            </a:pPr>
            <a:endParaRPr lang="fr-FR" b="1" dirty="0"/>
          </a:p>
          <a:p>
            <a:r>
              <a:rPr lang="fr-FR" b="1" dirty="0"/>
              <a:t>Elle </a:t>
            </a:r>
            <a:r>
              <a:rPr lang="fr-FR" b="1" i="1" dirty="0"/>
              <a:t>vise à</a:t>
            </a:r>
          </a:p>
          <a:p>
            <a:pPr lvl="1">
              <a:lnSpc>
                <a:spcPct val="200000"/>
              </a:lnSpc>
              <a:buFont typeface="Wingdings" panose="05000000000000000000" pitchFamily="2" charset="2"/>
              <a:buChar char="Ø"/>
            </a:pPr>
            <a:r>
              <a:rPr lang="fr-FR" b="1" i="1" dirty="0"/>
              <a:t> Evaluer le supplément de richesse qu'une organisation (une entreprise) peut produire </a:t>
            </a:r>
          </a:p>
          <a:p>
            <a:pPr lvl="1">
              <a:lnSpc>
                <a:spcPct val="200000"/>
              </a:lnSpc>
              <a:buFont typeface="Wingdings" panose="05000000000000000000" pitchFamily="2" charset="2"/>
              <a:buChar char="Ø"/>
            </a:pPr>
            <a:r>
              <a:rPr lang="fr-FR" b="1" i="1" dirty="0"/>
              <a:t> Décrire comment cette richesse additionnelle est ensuite répartie entre les différents acteurs économiques liés à l'entreprise par des évolutions de prix, de coût ou de rémunération</a:t>
            </a:r>
            <a:endParaRPr lang="fr-FR" dirty="0"/>
          </a:p>
        </p:txBody>
      </p:sp>
    </p:spTree>
    <p:extLst>
      <p:ext uri="{BB962C8B-B14F-4D97-AF65-F5344CB8AC3E}">
        <p14:creationId xmlns:p14="http://schemas.microsoft.com/office/powerpoint/2010/main" val="3684173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2061" y="0"/>
            <a:ext cx="8596668" cy="923731"/>
          </a:xfrm>
        </p:spPr>
        <p:txBody>
          <a:bodyPr>
            <a:normAutofit/>
          </a:bodyPr>
          <a:lstStyle/>
          <a:p>
            <a:r>
              <a:rPr lang="fr-FR" sz="2400" dirty="0"/>
              <a:t>iii) Identification des parties prenantes des surplus créés par l’organisation</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061" y="831498"/>
            <a:ext cx="9707714" cy="6026502"/>
          </a:xfrm>
        </p:spPr>
      </p:pic>
    </p:spTree>
    <p:extLst>
      <p:ext uri="{BB962C8B-B14F-4D97-AF65-F5344CB8AC3E}">
        <p14:creationId xmlns:p14="http://schemas.microsoft.com/office/powerpoint/2010/main" val="200285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1000792" cy="1281614"/>
          </a:xfrm>
        </p:spPr>
        <p:txBody>
          <a:bodyPr>
            <a:normAutofit/>
          </a:bodyPr>
          <a:lstStyle/>
          <a:p>
            <a:pPr algn="ctr"/>
            <a:r>
              <a:rPr lang="fr-FR" sz="2800" b="1" dirty="0">
                <a:solidFill>
                  <a:srgbClr val="002060"/>
                </a:solidFill>
                <a:latin typeface="Times New Roman" panose="02020603050405020304" pitchFamily="18" charset="0"/>
                <a:cs typeface="Times New Roman" panose="02020603050405020304" pitchFamily="18" charset="0"/>
              </a:rPr>
              <a:t>Etudes de cas 1 : </a:t>
            </a:r>
            <a:r>
              <a:rPr lang="fr-FR" sz="2800" b="1" dirty="0">
                <a:solidFill>
                  <a:schemeClr val="accent2"/>
                </a:solidFill>
                <a:latin typeface="Times New Roman" panose="02020603050405020304" pitchFamily="18" charset="0"/>
                <a:cs typeface="Times New Roman" panose="02020603050405020304" pitchFamily="18" charset="0"/>
              </a:rPr>
              <a:t>des évolutions de l’environnement </a:t>
            </a:r>
            <a:br>
              <a:rPr lang="fr-FR" sz="2800" b="1" dirty="0">
                <a:solidFill>
                  <a:schemeClr val="accent2"/>
                </a:solidFill>
                <a:latin typeface="Times New Roman" panose="02020603050405020304" pitchFamily="18" charset="0"/>
                <a:cs typeface="Times New Roman" panose="02020603050405020304" pitchFamily="18" charset="0"/>
              </a:rPr>
            </a:br>
            <a:r>
              <a:rPr lang="fr-FR" sz="2800" b="1" dirty="0">
                <a:solidFill>
                  <a:schemeClr val="accent2"/>
                </a:solidFill>
                <a:latin typeface="Times New Roman" panose="02020603050405020304" pitchFamily="18" charset="0"/>
                <a:cs typeface="Times New Roman" panose="02020603050405020304" pitchFamily="18" charset="0"/>
              </a:rPr>
              <a:t>des organisations aux métiers en voie de disparition</a:t>
            </a:r>
          </a:p>
        </p:txBody>
      </p:sp>
      <p:sp>
        <p:nvSpPr>
          <p:cNvPr id="5" name="Espace réservé du contenu 4"/>
          <p:cNvSpPr>
            <a:spLocks noGrp="1"/>
          </p:cNvSpPr>
          <p:nvPr>
            <p:ph idx="1"/>
          </p:nvPr>
        </p:nvSpPr>
        <p:spPr/>
        <p:txBody>
          <a:bodyPr/>
          <a:lstStyle/>
          <a:p>
            <a:r>
              <a:rPr lang="fr-FR" dirty="0"/>
              <a:t>Prendre une organisation particulière (Une organisation peut être un entreprise, une association, un ministère ou autre)</a:t>
            </a:r>
          </a:p>
          <a:p>
            <a:r>
              <a:rPr lang="fr-FR" dirty="0"/>
              <a:t>Analyser l’évolution globale de son environnement</a:t>
            </a:r>
          </a:p>
          <a:p>
            <a:r>
              <a:rPr lang="fr-FR" dirty="0"/>
              <a:t>Proposer des solutions </a:t>
            </a:r>
            <a:r>
              <a:rPr lang="fr-FR" b="1" dirty="0"/>
              <a:t>« numériques »</a:t>
            </a:r>
            <a:r>
              <a:rPr lang="fr-FR" dirty="0"/>
              <a:t> (applications, logiciels…) pour aider l’organisation à s’adapter à son environnement et à créer de la valeur</a:t>
            </a:r>
          </a:p>
          <a:p>
            <a:r>
              <a:rPr lang="fr-FR" dirty="0"/>
              <a:t>Dégager les valeurs créées par les solutions numériques et identifier les parties prenantes dans la répartition de ces valeurs</a:t>
            </a:r>
          </a:p>
          <a:p>
            <a:r>
              <a:rPr lang="fr-FR" dirty="0"/>
              <a:t>Dégager les impacts d’une de ces solutions sur le fonctionnement de l’organisation (en termes de métiers qui vont disparaitre, effectifs…) </a:t>
            </a:r>
          </a:p>
          <a:p>
            <a:endParaRPr lang="fr-FR" dirty="0"/>
          </a:p>
        </p:txBody>
      </p:sp>
    </p:spTree>
    <p:extLst>
      <p:ext uri="{BB962C8B-B14F-4D97-AF65-F5344CB8AC3E}">
        <p14:creationId xmlns:p14="http://schemas.microsoft.com/office/powerpoint/2010/main" val="2688341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p:cNvSpPr>
          <p:nvPr/>
        </p:nvSpPr>
        <p:spPr bwMode="auto">
          <a:xfrm>
            <a:off x="1981200" y="1600200"/>
            <a:ext cx="7859216" cy="470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A04DA3"/>
              </a:buClr>
              <a:buFont typeface="Arial" charset="0"/>
              <a:buChar char="•"/>
              <a:defRPr sz="2400"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C4652D"/>
              </a:buClr>
              <a:buFont typeface="Arial"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8B5D3D"/>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fr-FR" dirty="0"/>
              <a:t>Le Progiciel de Gestion Intégré</a:t>
            </a:r>
          </a:p>
          <a:p>
            <a:pPr lvl="2"/>
            <a:r>
              <a:rPr lang="fr-FR" sz="1800" dirty="0"/>
              <a:t>Apports : </a:t>
            </a:r>
          </a:p>
          <a:p>
            <a:pPr lvl="4"/>
            <a:r>
              <a:rPr lang="fr-FR" dirty="0"/>
              <a:t>Évolution vers un système d'information adapté, performant,</a:t>
            </a:r>
            <a:br>
              <a:rPr lang="fr-FR" dirty="0"/>
            </a:br>
            <a:r>
              <a:rPr lang="fr-FR" dirty="0"/>
              <a:t>homogène et intégré</a:t>
            </a:r>
          </a:p>
          <a:p>
            <a:pPr lvl="2"/>
            <a:r>
              <a:rPr lang="fr-FR" sz="1800" dirty="0"/>
              <a:t>Objectifs :</a:t>
            </a:r>
          </a:p>
          <a:p>
            <a:pPr lvl="4"/>
            <a:r>
              <a:rPr lang="fr-FR" dirty="0"/>
              <a:t>Piloter et planifier les ressources de l’entreprise</a:t>
            </a:r>
          </a:p>
          <a:p>
            <a:pPr lvl="4"/>
            <a:r>
              <a:rPr lang="fr-FR" dirty="0"/>
              <a:t>Améliorer la réactivité du Management, la compétitivité</a:t>
            </a:r>
            <a:br>
              <a:rPr lang="fr-FR" dirty="0"/>
            </a:br>
            <a:r>
              <a:rPr lang="fr-FR" dirty="0"/>
              <a:t>et la productivité</a:t>
            </a:r>
          </a:p>
          <a:p>
            <a:pPr lvl="2"/>
            <a:r>
              <a:rPr lang="fr-FR" sz="1800" dirty="0"/>
              <a:t>Avantages :</a:t>
            </a:r>
          </a:p>
          <a:p>
            <a:pPr lvl="4"/>
            <a:r>
              <a:rPr lang="fr-FR" dirty="0"/>
              <a:t>Indicateurs mis à jour en temps réel</a:t>
            </a:r>
          </a:p>
          <a:p>
            <a:pPr lvl="4"/>
            <a:r>
              <a:rPr lang="fr-FR" dirty="0"/>
              <a:t>Intégrité, cohérence, homogénéité et unicité du système d’information</a:t>
            </a:r>
          </a:p>
          <a:p>
            <a:pPr lvl="4"/>
            <a:r>
              <a:rPr lang="fr-FR" dirty="0"/>
              <a:t>Meilleure coopération entre les acteurs du système d’information</a:t>
            </a:r>
          </a:p>
          <a:p>
            <a:pPr lvl="2"/>
            <a:r>
              <a:rPr lang="fr-FR" sz="1800" dirty="0"/>
              <a:t>Inconvénients :</a:t>
            </a:r>
          </a:p>
          <a:p>
            <a:pPr lvl="4"/>
            <a:r>
              <a:rPr lang="fr-FR" dirty="0"/>
              <a:t>Coût (licences, formation des utilisateurs, maintenance)</a:t>
            </a:r>
          </a:p>
          <a:p>
            <a:pPr lvl="4"/>
            <a:r>
              <a:rPr lang="fr-FR" dirty="0"/>
              <a:t>Dépendance vis-à-vis de l’éditeur</a:t>
            </a:r>
          </a:p>
          <a:p>
            <a:pPr lvl="4"/>
            <a:r>
              <a:rPr lang="fr-FR" dirty="0"/>
              <a:t>Implantation longue (1 à 3 ans en moyenne)</a:t>
            </a:r>
          </a:p>
          <a:p>
            <a:pPr lvl="4"/>
            <a:r>
              <a:rPr lang="fr-FR" dirty="0"/>
              <a:t>Impacts organisationnels importants</a:t>
            </a:r>
          </a:p>
        </p:txBody>
      </p:sp>
      <p:sp>
        <p:nvSpPr>
          <p:cNvPr id="95234" name="Rectangle 2"/>
          <p:cNvSpPr>
            <a:spLocks noGrp="1"/>
          </p:cNvSpPr>
          <p:nvPr>
            <p:ph type="title"/>
          </p:nvPr>
        </p:nvSpPr>
        <p:spPr bwMode="auto">
          <a:xfrm>
            <a:off x="3216276" y="404814"/>
            <a:ext cx="6384925" cy="1012825"/>
          </a:xfrm>
        </p:spPr>
        <p:txBody>
          <a:bodyPr wrap="square" numCol="1" anchorCtr="0" compatLnSpc="1">
            <a:prstTxWarp prst="textNoShape">
              <a:avLst/>
            </a:prstTxWarp>
          </a:bodyPr>
          <a:lstStyle/>
          <a:p>
            <a:pPr>
              <a:defRPr/>
            </a:pPr>
            <a:r>
              <a:rPr lang="fr-FR" sz="3200" dirty="0">
                <a:solidFill>
                  <a:srgbClr val="CC3300"/>
                </a:solidFill>
              </a:rPr>
              <a:t>Champ d’application</a:t>
            </a:r>
          </a:p>
        </p:txBody>
      </p:sp>
      <p:sp>
        <p:nvSpPr>
          <p:cNvPr id="8" name="Slide Number Placeholder 5"/>
          <p:cNvSpPr>
            <a:spLocks noGrp="1"/>
          </p:cNvSpPr>
          <p:nvPr>
            <p:ph type="sldNum" sz="quarter" idx="12"/>
          </p:nvPr>
        </p:nvSpPr>
        <p:spPr/>
        <p:txBody>
          <a:bodyPr/>
          <a:lstStyle/>
          <a:p>
            <a:pPr>
              <a:defRPr/>
            </a:pPr>
            <a:fld id="{3360C03A-C068-4962-B1AC-DA40EB7E7E70}" type="slidenum">
              <a:rPr lang="fr-FR" smtClean="0"/>
              <a:pPr>
                <a:defRPr/>
              </a:pPr>
              <a:t>25</a:t>
            </a:fld>
            <a:endParaRPr lang="fr-FR" dirty="0"/>
          </a:p>
        </p:txBody>
      </p:sp>
      <p:sp>
        <p:nvSpPr>
          <p:cNvPr id="5" name="Rectangle 3"/>
          <p:cNvSpPr txBox="1">
            <a:spLocks/>
          </p:cNvSpPr>
          <p:nvPr/>
        </p:nvSpPr>
        <p:spPr bwMode="auto">
          <a:xfrm>
            <a:off x="1981200" y="1600200"/>
            <a:ext cx="7859216" cy="13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A04DA3"/>
              </a:buClr>
              <a:buFont typeface="Arial" charset="0"/>
              <a:buChar char="•"/>
              <a:defRPr sz="2400"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C4652D"/>
              </a:buClr>
              <a:buFont typeface="Arial"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8B5D3D"/>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fr-FR" dirty="0"/>
              <a:t>Le Progiciel de Gestion Intégré</a:t>
            </a:r>
          </a:p>
          <a:p>
            <a:pPr lvl="2"/>
            <a:r>
              <a:rPr lang="fr-FR" sz="1800" dirty="0"/>
              <a:t>Apports : </a:t>
            </a:r>
          </a:p>
          <a:p>
            <a:pPr lvl="4"/>
            <a:r>
              <a:rPr lang="fr-FR" dirty="0"/>
              <a:t>Évolution vers un système d'information adapté, performant,</a:t>
            </a:r>
            <a:br>
              <a:rPr lang="fr-FR" dirty="0"/>
            </a:br>
            <a:r>
              <a:rPr lang="fr-FR" dirty="0"/>
              <a:t>homogène et intégré</a:t>
            </a:r>
          </a:p>
        </p:txBody>
      </p:sp>
      <p:sp>
        <p:nvSpPr>
          <p:cNvPr id="7" name="Rectangle 3"/>
          <p:cNvSpPr txBox="1">
            <a:spLocks/>
          </p:cNvSpPr>
          <p:nvPr/>
        </p:nvSpPr>
        <p:spPr bwMode="auto">
          <a:xfrm>
            <a:off x="1981200" y="1600200"/>
            <a:ext cx="7859216" cy="226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A04DA3"/>
              </a:buClr>
              <a:buFont typeface="Arial" charset="0"/>
              <a:buChar char="•"/>
              <a:defRPr sz="2400"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C4652D"/>
              </a:buClr>
              <a:buFont typeface="Arial"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8B5D3D"/>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fr-FR" dirty="0"/>
              <a:t>Le Progiciel de Gestion Intégré</a:t>
            </a:r>
          </a:p>
          <a:p>
            <a:pPr lvl="2"/>
            <a:r>
              <a:rPr lang="fr-FR" sz="1800" dirty="0"/>
              <a:t>Apports : </a:t>
            </a:r>
          </a:p>
          <a:p>
            <a:pPr lvl="4"/>
            <a:r>
              <a:rPr lang="fr-FR" dirty="0"/>
              <a:t>Évolution vers un système d'information adapté, performant,</a:t>
            </a:r>
            <a:br>
              <a:rPr lang="fr-FR" dirty="0"/>
            </a:br>
            <a:r>
              <a:rPr lang="fr-FR" dirty="0"/>
              <a:t>homogène et intégré</a:t>
            </a:r>
          </a:p>
          <a:p>
            <a:pPr lvl="2"/>
            <a:r>
              <a:rPr lang="fr-FR" sz="1800" dirty="0"/>
              <a:t>Objectifs :</a:t>
            </a:r>
          </a:p>
          <a:p>
            <a:pPr lvl="4"/>
            <a:r>
              <a:rPr lang="fr-FR" dirty="0"/>
              <a:t>Piloter et planifier les ressources de l’entreprise</a:t>
            </a:r>
          </a:p>
          <a:p>
            <a:pPr lvl="4"/>
            <a:r>
              <a:rPr lang="fr-FR" dirty="0"/>
              <a:t>Améliorer la réactivité du Management, la compétitivité</a:t>
            </a:r>
            <a:br>
              <a:rPr lang="fr-FR" dirty="0"/>
            </a:br>
            <a:r>
              <a:rPr lang="fr-FR" dirty="0"/>
              <a:t>et la productivité</a:t>
            </a:r>
          </a:p>
        </p:txBody>
      </p:sp>
      <p:sp>
        <p:nvSpPr>
          <p:cNvPr id="9" name="Rectangle 3"/>
          <p:cNvSpPr txBox="1">
            <a:spLocks/>
          </p:cNvSpPr>
          <p:nvPr/>
        </p:nvSpPr>
        <p:spPr bwMode="auto">
          <a:xfrm>
            <a:off x="1981200" y="1600200"/>
            <a:ext cx="7859216" cy="341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A04DA3"/>
              </a:buClr>
              <a:buFont typeface="Arial" charset="0"/>
              <a:buChar char="•"/>
              <a:defRPr sz="2400"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C4652D"/>
              </a:buClr>
              <a:buFont typeface="Arial"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8B5D3D"/>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fr-FR" dirty="0"/>
              <a:t>Le Progiciel de Gestion Intégré</a:t>
            </a:r>
          </a:p>
          <a:p>
            <a:pPr lvl="2"/>
            <a:r>
              <a:rPr lang="fr-FR" sz="1800" dirty="0"/>
              <a:t>Apports : </a:t>
            </a:r>
          </a:p>
          <a:p>
            <a:pPr lvl="4"/>
            <a:r>
              <a:rPr lang="fr-FR" dirty="0"/>
              <a:t>Évolution vers un système d'information adapté, performant,</a:t>
            </a:r>
            <a:br>
              <a:rPr lang="fr-FR" dirty="0"/>
            </a:br>
            <a:r>
              <a:rPr lang="fr-FR" dirty="0"/>
              <a:t>homogène et intégré</a:t>
            </a:r>
          </a:p>
          <a:p>
            <a:pPr lvl="2"/>
            <a:r>
              <a:rPr lang="fr-FR" sz="1800" dirty="0"/>
              <a:t>Objectifs :</a:t>
            </a:r>
          </a:p>
          <a:p>
            <a:pPr lvl="4"/>
            <a:r>
              <a:rPr lang="fr-FR" dirty="0"/>
              <a:t>Piloter et planifier les ressources de l’entreprise</a:t>
            </a:r>
          </a:p>
          <a:p>
            <a:pPr lvl="4"/>
            <a:r>
              <a:rPr lang="fr-FR" dirty="0"/>
              <a:t>Améliorer la réactivité du Management, la compétitivité</a:t>
            </a:r>
            <a:br>
              <a:rPr lang="fr-FR" dirty="0"/>
            </a:br>
            <a:r>
              <a:rPr lang="fr-FR" dirty="0"/>
              <a:t>et la productivité</a:t>
            </a:r>
          </a:p>
          <a:p>
            <a:pPr lvl="2"/>
            <a:r>
              <a:rPr lang="fr-FR" sz="1800" dirty="0"/>
              <a:t>Avantages :</a:t>
            </a:r>
          </a:p>
          <a:p>
            <a:pPr lvl="4"/>
            <a:r>
              <a:rPr lang="fr-FR" dirty="0"/>
              <a:t>Indicateurs mis à jour en temps réel</a:t>
            </a:r>
          </a:p>
          <a:p>
            <a:pPr lvl="4"/>
            <a:r>
              <a:rPr lang="fr-FR" dirty="0"/>
              <a:t>Intégrité, cohérence, homogénéité et unicité du système d’information</a:t>
            </a:r>
          </a:p>
          <a:p>
            <a:pPr lvl="4"/>
            <a:r>
              <a:rPr lang="fr-FR" dirty="0"/>
              <a:t>Meilleure coopération entre les acteurs du système d’information</a:t>
            </a:r>
          </a:p>
        </p:txBody>
      </p:sp>
    </p:spTree>
    <p:extLst>
      <p:ext uri="{BB962C8B-B14F-4D97-AF65-F5344CB8AC3E}">
        <p14:creationId xmlns:p14="http://schemas.microsoft.com/office/powerpoint/2010/main" val="59836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750"/>
                                        <p:tgtEl>
                                          <p:spTgt spid="5"/>
                                        </p:tgtEl>
                                      </p:cBhvr>
                                    </p:animEffect>
                                    <p:set>
                                      <p:cBhvr>
                                        <p:cTn id="7" dur="1" fill="hold">
                                          <p:stCondLst>
                                            <p:cond delay="749"/>
                                          </p:stCondLst>
                                        </p:cTn>
                                        <p:tgtEl>
                                          <p:spTgt spid="5"/>
                                        </p:tgtEl>
                                        <p:attrNameLst>
                                          <p:attrName>style.visibility</p:attrName>
                                        </p:attrNameLst>
                                      </p:cBhvr>
                                      <p:to>
                                        <p:strVal val="hidden"/>
                                      </p:to>
                                    </p:set>
                                  </p:childTnLst>
                                </p:cTn>
                              </p:par>
                              <p:par>
                                <p:cTn id="8" presetID="10" presetClass="entr" presetSubtype="0"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750"/>
                                        <p:tgtEl>
                                          <p:spTgt spid="7"/>
                                        </p:tgtEl>
                                      </p:cBhvr>
                                    </p:animEffect>
                                    <p:set>
                                      <p:cBhvr>
                                        <p:cTn id="15" dur="1" fill="hold">
                                          <p:stCondLst>
                                            <p:cond delay="749"/>
                                          </p:stCondLst>
                                        </p:cTn>
                                        <p:tgtEl>
                                          <p:spTgt spid="7"/>
                                        </p:tgtEl>
                                        <p:attrNameLst>
                                          <p:attrName>style.visibility</p:attrName>
                                        </p:attrNameLst>
                                      </p:cBhvr>
                                      <p:to>
                                        <p:strVal val="hidden"/>
                                      </p:to>
                                    </p:set>
                                  </p:childTnLst>
                                </p:cTn>
                              </p:par>
                              <p:par>
                                <p:cTn id="16" presetID="10" presetClass="entr" presetSubtype="0" fill="hold" grpId="0" nodeType="withEffect">
                                  <p:stCondLst>
                                    <p:cond delay="25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25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750"/>
                                        <p:tgtEl>
                                          <p:spTgt spid="9"/>
                                        </p:tgtEl>
                                      </p:cBhvr>
                                    </p:animEffect>
                                    <p:set>
                                      <p:cBhvr>
                                        <p:cTn id="23" dur="1" fill="hold">
                                          <p:stCondLst>
                                            <p:cond delay="749"/>
                                          </p:stCondLst>
                                        </p:cTn>
                                        <p:tgtEl>
                                          <p:spTgt spid="9"/>
                                        </p:tgtEl>
                                        <p:attrNameLst>
                                          <p:attrName>style.visibility</p:attrName>
                                        </p:attrNameLst>
                                      </p:cBhvr>
                                      <p:to>
                                        <p:strVal val="hidden"/>
                                      </p:to>
                                    </p:set>
                                  </p:childTnLst>
                                </p:cTn>
                              </p:par>
                              <p:par>
                                <p:cTn id="24" presetID="10" presetClass="entr" presetSubtype="0" fill="hold" grpId="0" nodeType="withEffect">
                                  <p:stCondLst>
                                    <p:cond delay="25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7" grpId="0"/>
      <p:bldP spid="7" grpId="1"/>
      <p:bldP spid="9" grpId="0"/>
      <p:bldP spid="9"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4767703" y="2688206"/>
            <a:ext cx="3675365" cy="3646311"/>
            <a:chOff x="3243702" y="2688205"/>
            <a:chExt cx="3675365" cy="3646311"/>
          </a:xfrm>
        </p:grpSpPr>
        <p:sp>
          <p:nvSpPr>
            <p:cNvPr id="59" name="Forme libre 58"/>
            <p:cNvSpPr/>
            <p:nvPr/>
          </p:nvSpPr>
          <p:spPr>
            <a:xfrm rot="19200000">
              <a:off x="3509388" y="3232959"/>
              <a:ext cx="1128358" cy="1698172"/>
            </a:xfrm>
            <a:custGeom>
              <a:avLst/>
              <a:gdLst>
                <a:gd name="connsiteX0" fmla="*/ 0 w 1128358"/>
                <a:gd name="connsiteY0" fmla="*/ 0 h 1698172"/>
                <a:gd name="connsiteX1" fmla="*/ 754743 w 1128358"/>
                <a:gd name="connsiteY1" fmla="*/ 232229 h 1698172"/>
                <a:gd name="connsiteX2" fmla="*/ 1103085 w 1128358"/>
                <a:gd name="connsiteY2" fmla="*/ 841829 h 1698172"/>
                <a:gd name="connsiteX3" fmla="*/ 1074057 w 1128358"/>
                <a:gd name="connsiteY3" fmla="*/ 1698172 h 1698172"/>
              </a:gdLst>
              <a:ahLst/>
              <a:cxnLst>
                <a:cxn ang="0">
                  <a:pos x="connsiteX0" y="connsiteY0"/>
                </a:cxn>
                <a:cxn ang="0">
                  <a:pos x="connsiteX1" y="connsiteY1"/>
                </a:cxn>
                <a:cxn ang="0">
                  <a:pos x="connsiteX2" y="connsiteY2"/>
                </a:cxn>
                <a:cxn ang="0">
                  <a:pos x="connsiteX3" y="connsiteY3"/>
                </a:cxn>
              </a:cxnLst>
              <a:rect l="l" t="t" r="r" b="b"/>
              <a:pathLst>
                <a:path w="1128358" h="1698172">
                  <a:moveTo>
                    <a:pt x="0" y="0"/>
                  </a:moveTo>
                  <a:cubicBezTo>
                    <a:pt x="285448" y="45962"/>
                    <a:pt x="570896" y="91924"/>
                    <a:pt x="754743" y="232229"/>
                  </a:cubicBezTo>
                  <a:cubicBezTo>
                    <a:pt x="938591" y="372534"/>
                    <a:pt x="1049866" y="597505"/>
                    <a:pt x="1103085" y="841829"/>
                  </a:cubicBezTo>
                  <a:cubicBezTo>
                    <a:pt x="1156304" y="1086153"/>
                    <a:pt x="1115180" y="1392162"/>
                    <a:pt x="1074057" y="169817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Forme libre 57"/>
            <p:cNvSpPr/>
            <p:nvPr/>
          </p:nvSpPr>
          <p:spPr>
            <a:xfrm rot="16800000">
              <a:off x="3528609" y="3933295"/>
              <a:ext cx="1128358" cy="1698172"/>
            </a:xfrm>
            <a:custGeom>
              <a:avLst/>
              <a:gdLst>
                <a:gd name="connsiteX0" fmla="*/ 0 w 1128358"/>
                <a:gd name="connsiteY0" fmla="*/ 0 h 1698172"/>
                <a:gd name="connsiteX1" fmla="*/ 754743 w 1128358"/>
                <a:gd name="connsiteY1" fmla="*/ 232229 h 1698172"/>
                <a:gd name="connsiteX2" fmla="*/ 1103085 w 1128358"/>
                <a:gd name="connsiteY2" fmla="*/ 841829 h 1698172"/>
                <a:gd name="connsiteX3" fmla="*/ 1074057 w 1128358"/>
                <a:gd name="connsiteY3" fmla="*/ 1698172 h 1698172"/>
              </a:gdLst>
              <a:ahLst/>
              <a:cxnLst>
                <a:cxn ang="0">
                  <a:pos x="connsiteX0" y="connsiteY0"/>
                </a:cxn>
                <a:cxn ang="0">
                  <a:pos x="connsiteX1" y="connsiteY1"/>
                </a:cxn>
                <a:cxn ang="0">
                  <a:pos x="connsiteX2" y="connsiteY2"/>
                </a:cxn>
                <a:cxn ang="0">
                  <a:pos x="connsiteX3" y="connsiteY3"/>
                </a:cxn>
              </a:cxnLst>
              <a:rect l="l" t="t" r="r" b="b"/>
              <a:pathLst>
                <a:path w="1128358" h="1698172">
                  <a:moveTo>
                    <a:pt x="0" y="0"/>
                  </a:moveTo>
                  <a:cubicBezTo>
                    <a:pt x="285448" y="45962"/>
                    <a:pt x="570896" y="91924"/>
                    <a:pt x="754743" y="232229"/>
                  </a:cubicBezTo>
                  <a:cubicBezTo>
                    <a:pt x="938591" y="372534"/>
                    <a:pt x="1049866" y="597505"/>
                    <a:pt x="1103085" y="841829"/>
                  </a:cubicBezTo>
                  <a:cubicBezTo>
                    <a:pt x="1156304" y="1086153"/>
                    <a:pt x="1115180" y="1392162"/>
                    <a:pt x="1074057" y="169817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Forme libre 56"/>
            <p:cNvSpPr/>
            <p:nvPr/>
          </p:nvSpPr>
          <p:spPr>
            <a:xfrm rot="14400000">
              <a:off x="3943132" y="4447204"/>
              <a:ext cx="1128358" cy="1698172"/>
            </a:xfrm>
            <a:custGeom>
              <a:avLst/>
              <a:gdLst>
                <a:gd name="connsiteX0" fmla="*/ 0 w 1128358"/>
                <a:gd name="connsiteY0" fmla="*/ 0 h 1698172"/>
                <a:gd name="connsiteX1" fmla="*/ 754743 w 1128358"/>
                <a:gd name="connsiteY1" fmla="*/ 232229 h 1698172"/>
                <a:gd name="connsiteX2" fmla="*/ 1103085 w 1128358"/>
                <a:gd name="connsiteY2" fmla="*/ 841829 h 1698172"/>
                <a:gd name="connsiteX3" fmla="*/ 1074057 w 1128358"/>
                <a:gd name="connsiteY3" fmla="*/ 1698172 h 1698172"/>
              </a:gdLst>
              <a:ahLst/>
              <a:cxnLst>
                <a:cxn ang="0">
                  <a:pos x="connsiteX0" y="connsiteY0"/>
                </a:cxn>
                <a:cxn ang="0">
                  <a:pos x="connsiteX1" y="connsiteY1"/>
                </a:cxn>
                <a:cxn ang="0">
                  <a:pos x="connsiteX2" y="connsiteY2"/>
                </a:cxn>
                <a:cxn ang="0">
                  <a:pos x="connsiteX3" y="connsiteY3"/>
                </a:cxn>
              </a:cxnLst>
              <a:rect l="l" t="t" r="r" b="b"/>
              <a:pathLst>
                <a:path w="1128358" h="1698172">
                  <a:moveTo>
                    <a:pt x="0" y="0"/>
                  </a:moveTo>
                  <a:cubicBezTo>
                    <a:pt x="285448" y="45962"/>
                    <a:pt x="570896" y="91924"/>
                    <a:pt x="754743" y="232229"/>
                  </a:cubicBezTo>
                  <a:cubicBezTo>
                    <a:pt x="938591" y="372534"/>
                    <a:pt x="1049866" y="597505"/>
                    <a:pt x="1103085" y="841829"/>
                  </a:cubicBezTo>
                  <a:cubicBezTo>
                    <a:pt x="1156304" y="1086153"/>
                    <a:pt x="1115180" y="1392162"/>
                    <a:pt x="1074057" y="169817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Forme libre 55"/>
            <p:cNvSpPr/>
            <p:nvPr/>
          </p:nvSpPr>
          <p:spPr>
            <a:xfrm rot="12000000">
              <a:off x="4655385" y="4636344"/>
              <a:ext cx="1128358" cy="1698172"/>
            </a:xfrm>
            <a:custGeom>
              <a:avLst/>
              <a:gdLst>
                <a:gd name="connsiteX0" fmla="*/ 0 w 1128358"/>
                <a:gd name="connsiteY0" fmla="*/ 0 h 1698172"/>
                <a:gd name="connsiteX1" fmla="*/ 754743 w 1128358"/>
                <a:gd name="connsiteY1" fmla="*/ 232229 h 1698172"/>
                <a:gd name="connsiteX2" fmla="*/ 1103085 w 1128358"/>
                <a:gd name="connsiteY2" fmla="*/ 841829 h 1698172"/>
                <a:gd name="connsiteX3" fmla="*/ 1074057 w 1128358"/>
                <a:gd name="connsiteY3" fmla="*/ 1698172 h 1698172"/>
              </a:gdLst>
              <a:ahLst/>
              <a:cxnLst>
                <a:cxn ang="0">
                  <a:pos x="connsiteX0" y="connsiteY0"/>
                </a:cxn>
                <a:cxn ang="0">
                  <a:pos x="connsiteX1" y="connsiteY1"/>
                </a:cxn>
                <a:cxn ang="0">
                  <a:pos x="connsiteX2" y="connsiteY2"/>
                </a:cxn>
                <a:cxn ang="0">
                  <a:pos x="connsiteX3" y="connsiteY3"/>
                </a:cxn>
              </a:cxnLst>
              <a:rect l="l" t="t" r="r" b="b"/>
              <a:pathLst>
                <a:path w="1128358" h="1698172">
                  <a:moveTo>
                    <a:pt x="0" y="0"/>
                  </a:moveTo>
                  <a:cubicBezTo>
                    <a:pt x="285448" y="45962"/>
                    <a:pt x="570896" y="91924"/>
                    <a:pt x="754743" y="232229"/>
                  </a:cubicBezTo>
                  <a:cubicBezTo>
                    <a:pt x="938591" y="372534"/>
                    <a:pt x="1049866" y="597505"/>
                    <a:pt x="1103085" y="841829"/>
                  </a:cubicBezTo>
                  <a:cubicBezTo>
                    <a:pt x="1156304" y="1086153"/>
                    <a:pt x="1115180" y="1392162"/>
                    <a:pt x="1074057" y="169817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Forme libre 54"/>
            <p:cNvSpPr/>
            <p:nvPr/>
          </p:nvSpPr>
          <p:spPr>
            <a:xfrm rot="9600000">
              <a:off x="5283324" y="4330535"/>
              <a:ext cx="1128358" cy="1698172"/>
            </a:xfrm>
            <a:custGeom>
              <a:avLst/>
              <a:gdLst>
                <a:gd name="connsiteX0" fmla="*/ 0 w 1128358"/>
                <a:gd name="connsiteY0" fmla="*/ 0 h 1698172"/>
                <a:gd name="connsiteX1" fmla="*/ 754743 w 1128358"/>
                <a:gd name="connsiteY1" fmla="*/ 232229 h 1698172"/>
                <a:gd name="connsiteX2" fmla="*/ 1103085 w 1128358"/>
                <a:gd name="connsiteY2" fmla="*/ 841829 h 1698172"/>
                <a:gd name="connsiteX3" fmla="*/ 1074057 w 1128358"/>
                <a:gd name="connsiteY3" fmla="*/ 1698172 h 1698172"/>
              </a:gdLst>
              <a:ahLst/>
              <a:cxnLst>
                <a:cxn ang="0">
                  <a:pos x="connsiteX0" y="connsiteY0"/>
                </a:cxn>
                <a:cxn ang="0">
                  <a:pos x="connsiteX1" y="connsiteY1"/>
                </a:cxn>
                <a:cxn ang="0">
                  <a:pos x="connsiteX2" y="connsiteY2"/>
                </a:cxn>
                <a:cxn ang="0">
                  <a:pos x="connsiteX3" y="connsiteY3"/>
                </a:cxn>
              </a:cxnLst>
              <a:rect l="l" t="t" r="r" b="b"/>
              <a:pathLst>
                <a:path w="1128358" h="1698172">
                  <a:moveTo>
                    <a:pt x="0" y="0"/>
                  </a:moveTo>
                  <a:cubicBezTo>
                    <a:pt x="285448" y="45962"/>
                    <a:pt x="570896" y="91924"/>
                    <a:pt x="754743" y="232229"/>
                  </a:cubicBezTo>
                  <a:cubicBezTo>
                    <a:pt x="938591" y="372534"/>
                    <a:pt x="1049866" y="597505"/>
                    <a:pt x="1103085" y="841829"/>
                  </a:cubicBezTo>
                  <a:cubicBezTo>
                    <a:pt x="1156304" y="1086153"/>
                    <a:pt x="1115180" y="1392162"/>
                    <a:pt x="1074057" y="169817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Forme libre 53"/>
            <p:cNvSpPr/>
            <p:nvPr/>
          </p:nvSpPr>
          <p:spPr>
            <a:xfrm rot="7200000">
              <a:off x="5505802" y="3494306"/>
              <a:ext cx="1128358" cy="1698172"/>
            </a:xfrm>
            <a:custGeom>
              <a:avLst/>
              <a:gdLst>
                <a:gd name="connsiteX0" fmla="*/ 0 w 1128358"/>
                <a:gd name="connsiteY0" fmla="*/ 0 h 1698172"/>
                <a:gd name="connsiteX1" fmla="*/ 754743 w 1128358"/>
                <a:gd name="connsiteY1" fmla="*/ 232229 h 1698172"/>
                <a:gd name="connsiteX2" fmla="*/ 1103085 w 1128358"/>
                <a:gd name="connsiteY2" fmla="*/ 841829 h 1698172"/>
                <a:gd name="connsiteX3" fmla="*/ 1074057 w 1128358"/>
                <a:gd name="connsiteY3" fmla="*/ 1698172 h 1698172"/>
              </a:gdLst>
              <a:ahLst/>
              <a:cxnLst>
                <a:cxn ang="0">
                  <a:pos x="connsiteX0" y="connsiteY0"/>
                </a:cxn>
                <a:cxn ang="0">
                  <a:pos x="connsiteX1" y="connsiteY1"/>
                </a:cxn>
                <a:cxn ang="0">
                  <a:pos x="connsiteX2" y="connsiteY2"/>
                </a:cxn>
                <a:cxn ang="0">
                  <a:pos x="connsiteX3" y="connsiteY3"/>
                </a:cxn>
              </a:cxnLst>
              <a:rect l="l" t="t" r="r" b="b"/>
              <a:pathLst>
                <a:path w="1128358" h="1698172">
                  <a:moveTo>
                    <a:pt x="0" y="0"/>
                  </a:moveTo>
                  <a:cubicBezTo>
                    <a:pt x="285448" y="45962"/>
                    <a:pt x="570896" y="91924"/>
                    <a:pt x="754743" y="232229"/>
                  </a:cubicBezTo>
                  <a:cubicBezTo>
                    <a:pt x="938591" y="372534"/>
                    <a:pt x="1049866" y="597505"/>
                    <a:pt x="1103085" y="841829"/>
                  </a:cubicBezTo>
                  <a:cubicBezTo>
                    <a:pt x="1156304" y="1086153"/>
                    <a:pt x="1115180" y="1392162"/>
                    <a:pt x="1074057" y="169817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Forme libre 52"/>
            <p:cNvSpPr/>
            <p:nvPr/>
          </p:nvSpPr>
          <p:spPr>
            <a:xfrm rot="4800000">
              <a:off x="5353401" y="2884975"/>
              <a:ext cx="1128358" cy="1698172"/>
            </a:xfrm>
            <a:custGeom>
              <a:avLst/>
              <a:gdLst>
                <a:gd name="connsiteX0" fmla="*/ 0 w 1128358"/>
                <a:gd name="connsiteY0" fmla="*/ 0 h 1698172"/>
                <a:gd name="connsiteX1" fmla="*/ 754743 w 1128358"/>
                <a:gd name="connsiteY1" fmla="*/ 232229 h 1698172"/>
                <a:gd name="connsiteX2" fmla="*/ 1103085 w 1128358"/>
                <a:gd name="connsiteY2" fmla="*/ 841829 h 1698172"/>
                <a:gd name="connsiteX3" fmla="*/ 1074057 w 1128358"/>
                <a:gd name="connsiteY3" fmla="*/ 1698172 h 1698172"/>
              </a:gdLst>
              <a:ahLst/>
              <a:cxnLst>
                <a:cxn ang="0">
                  <a:pos x="connsiteX0" y="connsiteY0"/>
                </a:cxn>
                <a:cxn ang="0">
                  <a:pos x="connsiteX1" y="connsiteY1"/>
                </a:cxn>
                <a:cxn ang="0">
                  <a:pos x="connsiteX2" y="connsiteY2"/>
                </a:cxn>
                <a:cxn ang="0">
                  <a:pos x="connsiteX3" y="connsiteY3"/>
                </a:cxn>
              </a:cxnLst>
              <a:rect l="l" t="t" r="r" b="b"/>
              <a:pathLst>
                <a:path w="1128358" h="1698172">
                  <a:moveTo>
                    <a:pt x="0" y="0"/>
                  </a:moveTo>
                  <a:cubicBezTo>
                    <a:pt x="285448" y="45962"/>
                    <a:pt x="570896" y="91924"/>
                    <a:pt x="754743" y="232229"/>
                  </a:cubicBezTo>
                  <a:cubicBezTo>
                    <a:pt x="938591" y="372534"/>
                    <a:pt x="1049866" y="597505"/>
                    <a:pt x="1103085" y="841829"/>
                  </a:cubicBezTo>
                  <a:cubicBezTo>
                    <a:pt x="1156304" y="1086153"/>
                    <a:pt x="1115180" y="1392162"/>
                    <a:pt x="1074057" y="169817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Forme libre 51"/>
            <p:cNvSpPr/>
            <p:nvPr/>
          </p:nvSpPr>
          <p:spPr>
            <a:xfrm rot="2400000">
              <a:off x="4721761" y="2688205"/>
              <a:ext cx="1128358" cy="1698172"/>
            </a:xfrm>
            <a:custGeom>
              <a:avLst/>
              <a:gdLst>
                <a:gd name="connsiteX0" fmla="*/ 0 w 1128358"/>
                <a:gd name="connsiteY0" fmla="*/ 0 h 1698172"/>
                <a:gd name="connsiteX1" fmla="*/ 754743 w 1128358"/>
                <a:gd name="connsiteY1" fmla="*/ 232229 h 1698172"/>
                <a:gd name="connsiteX2" fmla="*/ 1103085 w 1128358"/>
                <a:gd name="connsiteY2" fmla="*/ 841829 h 1698172"/>
                <a:gd name="connsiteX3" fmla="*/ 1074057 w 1128358"/>
                <a:gd name="connsiteY3" fmla="*/ 1698172 h 1698172"/>
              </a:gdLst>
              <a:ahLst/>
              <a:cxnLst>
                <a:cxn ang="0">
                  <a:pos x="connsiteX0" y="connsiteY0"/>
                </a:cxn>
                <a:cxn ang="0">
                  <a:pos x="connsiteX1" y="connsiteY1"/>
                </a:cxn>
                <a:cxn ang="0">
                  <a:pos x="connsiteX2" y="connsiteY2"/>
                </a:cxn>
                <a:cxn ang="0">
                  <a:pos x="connsiteX3" y="connsiteY3"/>
                </a:cxn>
              </a:cxnLst>
              <a:rect l="l" t="t" r="r" b="b"/>
              <a:pathLst>
                <a:path w="1128358" h="1698172">
                  <a:moveTo>
                    <a:pt x="0" y="0"/>
                  </a:moveTo>
                  <a:cubicBezTo>
                    <a:pt x="285448" y="45962"/>
                    <a:pt x="570896" y="91924"/>
                    <a:pt x="754743" y="232229"/>
                  </a:cubicBezTo>
                  <a:cubicBezTo>
                    <a:pt x="938591" y="372534"/>
                    <a:pt x="1049866" y="597505"/>
                    <a:pt x="1103085" y="841829"/>
                  </a:cubicBezTo>
                  <a:cubicBezTo>
                    <a:pt x="1156304" y="1086153"/>
                    <a:pt x="1115180" y="1392162"/>
                    <a:pt x="1074057" y="169817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orme libre 20"/>
            <p:cNvSpPr/>
            <p:nvPr/>
          </p:nvSpPr>
          <p:spPr>
            <a:xfrm>
              <a:off x="3961838" y="2757714"/>
              <a:ext cx="1128358" cy="1698172"/>
            </a:xfrm>
            <a:custGeom>
              <a:avLst/>
              <a:gdLst>
                <a:gd name="connsiteX0" fmla="*/ 0 w 1128358"/>
                <a:gd name="connsiteY0" fmla="*/ 0 h 1698172"/>
                <a:gd name="connsiteX1" fmla="*/ 754743 w 1128358"/>
                <a:gd name="connsiteY1" fmla="*/ 232229 h 1698172"/>
                <a:gd name="connsiteX2" fmla="*/ 1103085 w 1128358"/>
                <a:gd name="connsiteY2" fmla="*/ 841829 h 1698172"/>
                <a:gd name="connsiteX3" fmla="*/ 1074057 w 1128358"/>
                <a:gd name="connsiteY3" fmla="*/ 1698172 h 1698172"/>
              </a:gdLst>
              <a:ahLst/>
              <a:cxnLst>
                <a:cxn ang="0">
                  <a:pos x="connsiteX0" y="connsiteY0"/>
                </a:cxn>
                <a:cxn ang="0">
                  <a:pos x="connsiteX1" y="connsiteY1"/>
                </a:cxn>
                <a:cxn ang="0">
                  <a:pos x="connsiteX2" y="connsiteY2"/>
                </a:cxn>
                <a:cxn ang="0">
                  <a:pos x="connsiteX3" y="connsiteY3"/>
                </a:cxn>
              </a:cxnLst>
              <a:rect l="l" t="t" r="r" b="b"/>
              <a:pathLst>
                <a:path w="1128358" h="1698172">
                  <a:moveTo>
                    <a:pt x="0" y="0"/>
                  </a:moveTo>
                  <a:cubicBezTo>
                    <a:pt x="285448" y="45962"/>
                    <a:pt x="570896" y="91924"/>
                    <a:pt x="754743" y="232229"/>
                  </a:cubicBezTo>
                  <a:cubicBezTo>
                    <a:pt x="938591" y="372534"/>
                    <a:pt x="1049866" y="597505"/>
                    <a:pt x="1103085" y="841829"/>
                  </a:cubicBezTo>
                  <a:cubicBezTo>
                    <a:pt x="1156304" y="1086153"/>
                    <a:pt x="1115180" y="1392162"/>
                    <a:pt x="1074057" y="169817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Rectangle 3"/>
          <p:cNvSpPr txBox="1">
            <a:spLocks/>
          </p:cNvSpPr>
          <p:nvPr/>
        </p:nvSpPr>
        <p:spPr bwMode="auto">
          <a:xfrm>
            <a:off x="1981200" y="1600201"/>
            <a:ext cx="7859216" cy="75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A04DA3"/>
              </a:buClr>
              <a:buFont typeface="Arial" charset="0"/>
              <a:buChar char="•"/>
              <a:defRPr sz="2400"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C4652D"/>
              </a:buClr>
              <a:buFont typeface="Arial"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8B5D3D"/>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fr-FR" dirty="0"/>
              <a:t>Le Progiciel de Gestion Intégré</a:t>
            </a:r>
          </a:p>
          <a:p>
            <a:pPr lvl="2"/>
            <a:r>
              <a:rPr lang="fr-FR" sz="1800" dirty="0"/>
              <a:t>Domaines couverts : </a:t>
            </a:r>
          </a:p>
        </p:txBody>
      </p:sp>
      <p:sp>
        <p:nvSpPr>
          <p:cNvPr id="95234" name="Rectangle 2"/>
          <p:cNvSpPr>
            <a:spLocks noGrp="1"/>
          </p:cNvSpPr>
          <p:nvPr>
            <p:ph type="title"/>
          </p:nvPr>
        </p:nvSpPr>
        <p:spPr bwMode="auto">
          <a:xfrm>
            <a:off x="3216276" y="404814"/>
            <a:ext cx="6384925" cy="1012825"/>
          </a:xfrm>
        </p:spPr>
        <p:txBody>
          <a:bodyPr wrap="square" numCol="1" anchorCtr="0" compatLnSpc="1">
            <a:prstTxWarp prst="textNoShape">
              <a:avLst/>
            </a:prstTxWarp>
          </a:bodyPr>
          <a:lstStyle/>
          <a:p>
            <a:pPr>
              <a:defRPr/>
            </a:pPr>
            <a:endParaRPr lang="fr-FR" sz="3200" dirty="0">
              <a:solidFill>
                <a:srgbClr val="CC3300"/>
              </a:solidFill>
            </a:endParaRPr>
          </a:p>
        </p:txBody>
      </p:sp>
      <p:sp>
        <p:nvSpPr>
          <p:cNvPr id="8" name="Slide Number Placeholder 5"/>
          <p:cNvSpPr>
            <a:spLocks noGrp="1"/>
          </p:cNvSpPr>
          <p:nvPr>
            <p:ph type="sldNum" sz="quarter" idx="12"/>
          </p:nvPr>
        </p:nvSpPr>
        <p:spPr/>
        <p:txBody>
          <a:bodyPr/>
          <a:lstStyle/>
          <a:p>
            <a:pPr>
              <a:defRPr/>
            </a:pPr>
            <a:fld id="{3360C03A-C068-4962-B1AC-DA40EB7E7E70}" type="slidenum">
              <a:rPr lang="fr-FR" smtClean="0"/>
              <a:pPr>
                <a:defRPr/>
              </a:pPr>
              <a:t>26</a:t>
            </a:fld>
            <a:endParaRPr lang="fr-FR" dirty="0"/>
          </a:p>
        </p:txBody>
      </p:sp>
      <p:pic>
        <p:nvPicPr>
          <p:cNvPr id="2050" name="Picture 2" descr="E:\Mes Documents\$ 0 - COURS\$ 2010-2012 - TOULON - BONAPARTE\$ 2011-2012\STMG\Ressources\Database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944" y="4095646"/>
            <a:ext cx="720000" cy="7200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e 3"/>
          <p:cNvGrpSpPr/>
          <p:nvPr/>
        </p:nvGrpSpPr>
        <p:grpSpPr>
          <a:xfrm>
            <a:off x="7775458" y="2222170"/>
            <a:ext cx="1092864" cy="1122728"/>
            <a:chOff x="706016" y="4663697"/>
            <a:chExt cx="1092864" cy="1122728"/>
          </a:xfrm>
        </p:grpSpPr>
        <p:pic>
          <p:nvPicPr>
            <p:cNvPr id="2069" name="Picture 21" descr="E:\Mes Documents\$ 0 - COURS\$ 2010-2012 - TOULON - BONAPARTE\$ 2011-2012\STMG\Ressources\IMAGES_files\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467" y="506642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06016" y="4663697"/>
              <a:ext cx="1092864" cy="461665"/>
            </a:xfrm>
            <a:prstGeom prst="rect">
              <a:avLst/>
            </a:prstGeom>
          </p:spPr>
          <p:txBody>
            <a:bodyPr wrap="none">
              <a:spAutoFit/>
            </a:bodyPr>
            <a:lstStyle/>
            <a:p>
              <a:pPr algn="ctr"/>
              <a:r>
                <a:rPr lang="fr-FR" sz="1200" dirty="0"/>
                <a:t>Gestion de la</a:t>
              </a:r>
              <a:br>
                <a:rPr lang="fr-FR" sz="1200" dirty="0"/>
              </a:br>
              <a:r>
                <a:rPr lang="fr-FR" sz="1200" dirty="0"/>
                <a:t>Relation Client</a:t>
              </a:r>
            </a:p>
          </p:txBody>
        </p:sp>
      </p:grpSp>
      <p:grpSp>
        <p:nvGrpSpPr>
          <p:cNvPr id="5" name="Groupe 4"/>
          <p:cNvGrpSpPr/>
          <p:nvPr/>
        </p:nvGrpSpPr>
        <p:grpSpPr>
          <a:xfrm>
            <a:off x="8184656" y="5169493"/>
            <a:ext cx="1750615" cy="1233320"/>
            <a:chOff x="5923519" y="524007"/>
            <a:chExt cx="1750615" cy="1233320"/>
          </a:xfrm>
        </p:grpSpPr>
        <p:pic>
          <p:nvPicPr>
            <p:cNvPr id="2054" name="Picture 6" descr="E:\Mes Documents\$ 0 - COURS\$ 2010-2012 - TOULON - BONAPARTE\$ 2011-2012\STMG\Ressources\IMAGES_files\icon(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1113" y="1171885"/>
              <a:ext cx="585442" cy="585442"/>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6807551" y="764217"/>
              <a:ext cx="866583" cy="830997"/>
            </a:xfrm>
            <a:prstGeom prst="rect">
              <a:avLst/>
            </a:prstGeom>
          </p:spPr>
          <p:txBody>
            <a:bodyPr wrap="none">
              <a:spAutoFit/>
            </a:bodyPr>
            <a:lstStyle/>
            <a:p>
              <a:pPr algn="ctr"/>
              <a:r>
                <a:rPr lang="fr-FR" sz="1200" dirty="0"/>
                <a:t>Gestion</a:t>
              </a:r>
              <a:br>
                <a:rPr lang="fr-FR" sz="1200" dirty="0"/>
              </a:br>
              <a:r>
                <a:rPr lang="fr-FR" sz="1200" dirty="0"/>
                <a:t>Comptable</a:t>
              </a:r>
            </a:p>
            <a:p>
              <a:pPr algn="ctr"/>
              <a:r>
                <a:rPr lang="fr-FR" sz="1200" dirty="0"/>
                <a:t>et</a:t>
              </a:r>
              <a:br>
                <a:rPr lang="fr-FR" sz="1200" dirty="0"/>
              </a:br>
              <a:r>
                <a:rPr lang="fr-FR" sz="1200" dirty="0"/>
                <a:t>Financière</a:t>
              </a:r>
            </a:p>
          </p:txBody>
        </p:sp>
        <p:pic>
          <p:nvPicPr>
            <p:cNvPr id="2066" name="Picture 18" descr="E:\Mes Documents\$ 0 - COURS\$ 2010-2012 - TOULON - BONAPARTE\$ 2011-2012\STMG\Ressources\IMAGES_files\icon(1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9071" y="524007"/>
              <a:ext cx="474603" cy="47460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Mes Documents\$ 0 - COURS\$ 2010-2012 - TOULON - BONAPARTE\$ 2011-2012\STMG\Ressources\IMAGES_files\icon(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3519" y="861945"/>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e 6"/>
          <p:cNvGrpSpPr/>
          <p:nvPr/>
        </p:nvGrpSpPr>
        <p:grpSpPr>
          <a:xfrm>
            <a:off x="3242342" y="2974857"/>
            <a:ext cx="1940743" cy="1539131"/>
            <a:chOff x="5927623" y="5670737"/>
            <a:chExt cx="1940743" cy="1539131"/>
          </a:xfrm>
        </p:grpSpPr>
        <p:pic>
          <p:nvPicPr>
            <p:cNvPr id="2068" name="Picture 20" descr="E:\Mes Documents\$ 0 - COURS\$ 2010-2012 - TOULON - BONAPARTE\$ 2011-2012\STMG\Ressources\IMAGES_files\icon(18).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64878" y="6679259"/>
              <a:ext cx="530609" cy="53060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e 5"/>
            <p:cNvGrpSpPr/>
            <p:nvPr/>
          </p:nvGrpSpPr>
          <p:grpSpPr>
            <a:xfrm>
              <a:off x="5927623" y="5670737"/>
              <a:ext cx="1940743" cy="1388875"/>
              <a:chOff x="5927623" y="5670737"/>
              <a:chExt cx="1940743" cy="1388875"/>
            </a:xfrm>
          </p:grpSpPr>
          <p:pic>
            <p:nvPicPr>
              <p:cNvPr id="2055" name="Picture 7" descr="E:\Mes Documents\$ 0 - COURS\$ 2010-2012 - TOULON - BONAPARTE\$ 2011-2012\STMG\Ressources\IMAGES_files\icon(5).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88501" y="5734549"/>
                <a:ext cx="439479" cy="43947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E:\Mes Documents\$ 0 - COURS\$ 2010-2012 - TOULON - BONAPARTE\$ 2011-2012\STMG\Ressources\IMAGES_files\icon(7).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3121" y="5685238"/>
                <a:ext cx="556524" cy="556524"/>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E:\Mes Documents\$ 0 - COURS\$ 2010-2012 - TOULON - BONAPARTE\$ 2011-2012\STMG\Ressources\IMAGES_files\icon(15).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59534" y="5670737"/>
                <a:ext cx="370042" cy="370042"/>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E:\Mes Documents\$ 0 - COURS\$ 2010-2012 - TOULON - BONAPARTE\$ 2011-2012\STMG\Ressources\IMAGES_files\icon(17).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27623" y="6490809"/>
                <a:ext cx="568803" cy="56880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6284397" y="6157765"/>
                <a:ext cx="920317" cy="461665"/>
              </a:xfrm>
              <a:prstGeom prst="rect">
                <a:avLst/>
              </a:prstGeom>
            </p:spPr>
            <p:txBody>
              <a:bodyPr wrap="none">
                <a:spAutoFit/>
              </a:bodyPr>
              <a:lstStyle/>
              <a:p>
                <a:pPr algn="ctr"/>
                <a:r>
                  <a:rPr lang="fr-FR" sz="1200" dirty="0"/>
                  <a:t>Gestion des</a:t>
                </a:r>
              </a:p>
              <a:p>
                <a:pPr algn="ctr"/>
                <a:r>
                  <a:rPr lang="fr-FR" sz="1200" dirty="0"/>
                  <a:t>RH</a:t>
                </a:r>
              </a:p>
            </p:txBody>
          </p:sp>
          <p:pic>
            <p:nvPicPr>
              <p:cNvPr id="2063" name="Picture 15" descr="E:\Mes Documents\$ 0 - COURS\$ 2010-2012 - TOULON - BONAPARTE\$ 2011-2012\STMG\Ressources\IMAGES_files\icon(13).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8366" y="5961241"/>
                <a:ext cx="720000" cy="720000"/>
              </a:xfrm>
              <a:prstGeom prst="rect">
                <a:avLst/>
              </a:prstGeom>
              <a:noFill/>
              <a:extLst>
                <a:ext uri="{909E8E84-426E-40DD-AFC4-6F175D3DCCD1}">
                  <a14:hiddenFill xmlns:a14="http://schemas.microsoft.com/office/drawing/2010/main">
                    <a:solidFill>
                      <a:srgbClr val="FFFFFF"/>
                    </a:solidFill>
                  </a14:hiddenFill>
                </a:ext>
              </a:extLst>
            </p:spPr>
          </p:pic>
        </p:grpSp>
        <p:pic>
          <p:nvPicPr>
            <p:cNvPr id="2064" name="Picture 16" descr="E:\Mes Documents\$ 0 - COURS\$ 2010-2012 - TOULON - BONAPARTE\$ 2011-2012\STMG\Ressources\IMAGES_files\icon(14).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88815" y="6416284"/>
              <a:ext cx="543355" cy="5433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e 8"/>
          <p:cNvGrpSpPr/>
          <p:nvPr/>
        </p:nvGrpSpPr>
        <p:grpSpPr>
          <a:xfrm>
            <a:off x="4979908" y="5660036"/>
            <a:ext cx="1211037" cy="1098783"/>
            <a:chOff x="2815771" y="5026040"/>
            <a:chExt cx="1211037" cy="1098783"/>
          </a:xfrm>
        </p:grpSpPr>
        <p:pic>
          <p:nvPicPr>
            <p:cNvPr id="2052" name="Picture 4" descr="E:\Mes Documents\$ 0 - COURS\$ 2010-2012 - TOULON - BONAPARTE\$ 2011-2012\STMG\Ressources\IMAGES_files\icon(2).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0890" y="502604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2815771" y="5663158"/>
              <a:ext cx="1211037" cy="461665"/>
            </a:xfrm>
            <a:prstGeom prst="rect">
              <a:avLst/>
            </a:prstGeom>
          </p:spPr>
          <p:txBody>
            <a:bodyPr wrap="none">
              <a:spAutoFit/>
            </a:bodyPr>
            <a:lstStyle/>
            <a:p>
              <a:pPr algn="ctr"/>
              <a:r>
                <a:rPr lang="fr-FR" sz="1200" dirty="0"/>
                <a:t>Gestion des</a:t>
              </a:r>
              <a:br>
                <a:rPr lang="fr-FR" sz="1200" dirty="0"/>
              </a:br>
              <a:r>
                <a:rPr lang="fr-FR" sz="1200" dirty="0"/>
                <a:t>points de ventes</a:t>
              </a:r>
            </a:p>
          </p:txBody>
        </p:sp>
      </p:grpSp>
      <p:grpSp>
        <p:nvGrpSpPr>
          <p:cNvPr id="11" name="Groupe 10"/>
          <p:cNvGrpSpPr/>
          <p:nvPr/>
        </p:nvGrpSpPr>
        <p:grpSpPr>
          <a:xfrm>
            <a:off x="3200110" y="4782382"/>
            <a:ext cx="1791579" cy="830997"/>
            <a:chOff x="1761856" y="5611239"/>
            <a:chExt cx="1791579" cy="830997"/>
          </a:xfrm>
        </p:grpSpPr>
        <p:pic>
          <p:nvPicPr>
            <p:cNvPr id="2059" name="Picture 11" descr="E:\Mes Documents\$ 0 - COURS\$ 2010-2012 - TOULON - BONAPARTE\$ 2011-2012\STMG\Ressources\IMAGES_files\icon(9).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33435" y="568755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761856" y="5611239"/>
              <a:ext cx="1107611" cy="830997"/>
            </a:xfrm>
            <a:prstGeom prst="rect">
              <a:avLst/>
            </a:prstGeom>
          </p:spPr>
          <p:txBody>
            <a:bodyPr wrap="none">
              <a:spAutoFit/>
            </a:bodyPr>
            <a:lstStyle/>
            <a:p>
              <a:pPr algn="ctr"/>
              <a:r>
                <a:rPr lang="fr-FR" sz="1200" dirty="0"/>
                <a:t>Gestion de </a:t>
              </a:r>
              <a:br>
                <a:rPr lang="fr-FR" sz="1200" dirty="0"/>
              </a:br>
              <a:r>
                <a:rPr lang="fr-FR" sz="1200" dirty="0"/>
                <a:t>la Production</a:t>
              </a:r>
            </a:p>
            <a:p>
              <a:pPr algn="ctr"/>
              <a:r>
                <a:rPr lang="fr-FR" sz="1200" dirty="0"/>
                <a:t>Assistée</a:t>
              </a:r>
              <a:br>
                <a:rPr lang="fr-FR" sz="1200" dirty="0"/>
              </a:br>
              <a:r>
                <a:rPr lang="fr-FR" sz="1200" dirty="0"/>
                <a:t>par Ordinateur</a:t>
              </a:r>
            </a:p>
          </p:txBody>
        </p:sp>
      </p:grpSp>
      <p:grpSp>
        <p:nvGrpSpPr>
          <p:cNvPr id="13" name="Groupe 12"/>
          <p:cNvGrpSpPr/>
          <p:nvPr/>
        </p:nvGrpSpPr>
        <p:grpSpPr>
          <a:xfrm>
            <a:off x="6349558" y="1893961"/>
            <a:ext cx="1464055" cy="1110337"/>
            <a:chOff x="4626601" y="1556951"/>
            <a:chExt cx="1464055" cy="1110337"/>
          </a:xfrm>
        </p:grpSpPr>
        <p:pic>
          <p:nvPicPr>
            <p:cNvPr id="2060" name="Picture 12" descr="E:\Mes Documents\$ 0 - COURS\$ 2010-2012 - TOULON - BONAPARTE\$ 2011-2012\STMG\Ressources\IMAGES_files\icon(1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98624" y="1947288"/>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a:xfrm>
              <a:off x="4626601" y="1556951"/>
              <a:ext cx="1464055" cy="461665"/>
            </a:xfrm>
            <a:prstGeom prst="rect">
              <a:avLst/>
            </a:prstGeom>
          </p:spPr>
          <p:txBody>
            <a:bodyPr wrap="none">
              <a:spAutoFit/>
            </a:bodyPr>
            <a:lstStyle/>
            <a:p>
              <a:pPr algn="ctr"/>
              <a:r>
                <a:rPr lang="fr-FR" sz="1200" dirty="0"/>
                <a:t>Gestion de la</a:t>
              </a:r>
            </a:p>
            <a:p>
              <a:pPr algn="ctr"/>
              <a:r>
                <a:rPr lang="fr-FR" sz="1200" dirty="0"/>
                <a:t>Relation Fournisseur</a:t>
              </a:r>
            </a:p>
          </p:txBody>
        </p:sp>
      </p:grpSp>
      <p:grpSp>
        <p:nvGrpSpPr>
          <p:cNvPr id="18" name="Groupe 17"/>
          <p:cNvGrpSpPr/>
          <p:nvPr/>
        </p:nvGrpSpPr>
        <p:grpSpPr>
          <a:xfrm>
            <a:off x="5002557" y="2151634"/>
            <a:ext cx="1335342" cy="1354899"/>
            <a:chOff x="2701459" y="2136860"/>
            <a:chExt cx="1335342" cy="1354899"/>
          </a:xfrm>
        </p:grpSpPr>
        <p:pic>
          <p:nvPicPr>
            <p:cNvPr id="2061" name="Picture 13" descr="E:\Mes Documents\$ 0 - COURS\$ 2010-2012 - TOULON - BONAPARTE\$ 2011-2012\STMG\Ressources\IMAGES_files\icon(11).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26692" y="2136860"/>
              <a:ext cx="720000" cy="72000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e 13"/>
            <p:cNvGrpSpPr/>
            <p:nvPr/>
          </p:nvGrpSpPr>
          <p:grpSpPr>
            <a:xfrm>
              <a:off x="2701459" y="2365085"/>
              <a:ext cx="1335342" cy="1126674"/>
              <a:chOff x="2268121" y="2151490"/>
              <a:chExt cx="1335342" cy="1126674"/>
            </a:xfrm>
          </p:grpSpPr>
          <p:pic>
            <p:nvPicPr>
              <p:cNvPr id="2053" name="Picture 5" descr="E:\Mes Documents\$ 0 - COURS\$ 2010-2012 - TOULON - BONAPARTE\$ 2011-2012\STMG\Ressources\IMAGES_files\icon(3).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83463" y="215149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E:\Mes Documents\$ 0 - COURS\$ 2010-2012 - TOULON - BONAPARTE\$ 2011-2012\STMG\Ressources\IMAGES_files\icon(12).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68121" y="2280657"/>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2723710" y="2816499"/>
                <a:ext cx="859402" cy="461665"/>
              </a:xfrm>
              <a:prstGeom prst="rect">
                <a:avLst/>
              </a:prstGeom>
            </p:spPr>
            <p:txBody>
              <a:bodyPr wrap="none">
                <a:spAutoFit/>
              </a:bodyPr>
              <a:lstStyle/>
              <a:p>
                <a:pPr algn="ctr"/>
                <a:r>
                  <a:rPr lang="fr-FR" sz="1200" dirty="0"/>
                  <a:t>Gestion de</a:t>
                </a:r>
                <a:br>
                  <a:rPr lang="fr-FR" sz="1200" dirty="0"/>
                </a:br>
                <a:r>
                  <a:rPr lang="fr-FR" sz="1200" dirty="0"/>
                  <a:t>projet</a:t>
                </a:r>
              </a:p>
            </p:txBody>
          </p:sp>
        </p:grpSp>
      </p:grpSp>
      <p:grpSp>
        <p:nvGrpSpPr>
          <p:cNvPr id="15" name="Groupe 14"/>
          <p:cNvGrpSpPr/>
          <p:nvPr/>
        </p:nvGrpSpPr>
        <p:grpSpPr>
          <a:xfrm>
            <a:off x="6683147" y="6081469"/>
            <a:ext cx="1564921" cy="720000"/>
            <a:chOff x="977991" y="2816744"/>
            <a:chExt cx="1564921" cy="720000"/>
          </a:xfrm>
        </p:grpSpPr>
        <p:pic>
          <p:nvPicPr>
            <p:cNvPr id="2058" name="Picture 10" descr="E:\Mes Documents\$ 0 - COURS\$ 2010-2012 - TOULON - BONAPARTE\$ 2011-2012\STMG\Ressources\IMAGES_files\icon(8).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77991" y="281674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1622596" y="3052325"/>
              <a:ext cx="920316" cy="461665"/>
            </a:xfrm>
            <a:prstGeom prst="rect">
              <a:avLst/>
            </a:prstGeom>
          </p:spPr>
          <p:txBody>
            <a:bodyPr wrap="none">
              <a:spAutoFit/>
            </a:bodyPr>
            <a:lstStyle/>
            <a:p>
              <a:pPr algn="ctr"/>
              <a:r>
                <a:rPr lang="fr-FR" sz="1200" dirty="0"/>
                <a:t>Gestion des</a:t>
              </a:r>
              <a:br>
                <a:rPr lang="fr-FR" sz="1200" dirty="0"/>
              </a:br>
              <a:r>
                <a:rPr lang="fr-FR" sz="1200" dirty="0"/>
                <a:t>stocks</a:t>
              </a:r>
            </a:p>
          </p:txBody>
        </p:sp>
      </p:grpSp>
      <p:grpSp>
        <p:nvGrpSpPr>
          <p:cNvPr id="16" name="Groupe 15"/>
          <p:cNvGrpSpPr/>
          <p:nvPr/>
        </p:nvGrpSpPr>
        <p:grpSpPr>
          <a:xfrm>
            <a:off x="8498738" y="3580321"/>
            <a:ext cx="902079" cy="1145103"/>
            <a:chOff x="5036640" y="3818389"/>
            <a:chExt cx="902079" cy="1145103"/>
          </a:xfrm>
        </p:grpSpPr>
        <p:pic>
          <p:nvPicPr>
            <p:cNvPr id="2056" name="Picture 8" descr="E:\Mes Documents\$ 0 - COURS\$ 2010-2012 - TOULON - BONAPARTE\$ 2011-2012\STMG\Ressources\IMAGES_files\icon(6).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36640" y="381838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5090152" y="4501827"/>
              <a:ext cx="848567" cy="461665"/>
            </a:xfrm>
            <a:prstGeom prst="rect">
              <a:avLst/>
            </a:prstGeom>
          </p:spPr>
          <p:txBody>
            <a:bodyPr wrap="none">
              <a:spAutoFit/>
            </a:bodyPr>
            <a:lstStyle/>
            <a:p>
              <a:pPr algn="ctr"/>
              <a:r>
                <a:rPr lang="fr-FR" sz="1200" dirty="0"/>
                <a:t>Gestion</a:t>
              </a:r>
            </a:p>
            <a:p>
              <a:pPr algn="ctr"/>
              <a:r>
                <a:rPr lang="fr-FR" sz="1200" dirty="0"/>
                <a:t>des ventes</a:t>
              </a:r>
            </a:p>
          </p:txBody>
        </p:sp>
      </p:grpSp>
      <p:sp>
        <p:nvSpPr>
          <p:cNvPr id="61" name="Rectangle 60"/>
          <p:cNvSpPr/>
          <p:nvPr/>
        </p:nvSpPr>
        <p:spPr>
          <a:xfrm>
            <a:off x="6375398" y="4406022"/>
            <a:ext cx="343043" cy="184666"/>
          </a:xfrm>
          <a:prstGeom prst="rect">
            <a:avLst/>
          </a:prstGeom>
          <a:solidFill>
            <a:schemeClr val="bg1"/>
          </a:solidFill>
        </p:spPr>
        <p:txBody>
          <a:bodyPr wrap="none" lIns="0" tIns="0" rIns="0" bIns="0">
            <a:spAutoFit/>
          </a:bodyPr>
          <a:lstStyle/>
          <a:p>
            <a:pPr algn="ctr"/>
            <a:r>
              <a:rPr lang="fr-FR" sz="1200" dirty="0">
                <a:solidFill>
                  <a:srgbClr val="C00000"/>
                </a:solidFill>
              </a:rPr>
              <a:t> BDD </a:t>
            </a:r>
          </a:p>
        </p:txBody>
      </p:sp>
    </p:spTree>
    <p:extLst>
      <p:ext uri="{BB962C8B-B14F-4D97-AF65-F5344CB8AC3E}">
        <p14:creationId xmlns:p14="http://schemas.microsoft.com/office/powerpoint/2010/main" val="61469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nodeType="clickEffect">
                                  <p:stCondLst>
                                    <p:cond delay="0"/>
                                  </p:stCondLst>
                                  <p:childTnLst>
                                    <p:animMotion origin="layout" path="M 3.05556E-6 -1.28585E-6 C 0.00712 -0.01156 0.00903 -0.02428 0.0151 -0.03654 C 0.025 -0.0562 0.04149 -0.07909 0.05764 -0.08927 C 0.06354 -0.0976 0.07153 -0.09921 0.07813 -0.10569 C 0.08368 -0.11124 0.08785 -0.11448 0.09462 -0.11679 C 0.09826 -0.1191 0.10156 -0.12257 0.10556 -0.12396 C 0.10729 -0.12465 0.1092 -0.12488 0.11094 -0.12581 C 0.12396 -0.13298 0.13524 -0.14269 0.14931 -0.14593 C 0.16372 -0.15356 0.1783 -0.15541 0.19323 -0.1605 C 0.21476 -0.16767 0.23542 -0.17391 0.25764 -0.17692 C 0.28438 -0.17599 0.30747 -0.17623 0.33299 -0.16975 C 0.34028 -0.1679 0.3467 -0.16351 0.35347 -0.1605 C 0.36823 -0.15379 0.38351 -0.14917 0.39844 -0.14223 C 0.40174 -0.14084 0.40521 -0.14061 0.40816 -0.13853 C 0.41545 -0.1339 0.42309 -0.13136 0.43021 -0.12581 C 0.44236 -0.1161 0.45469 -0.10685 0.46719 -0.09852 C 0.47292 -0.09459 0.47014 -0.09482 0.47535 -0.08927 C 0.48247 -0.08141 0.48941 -0.07447 0.49601 -0.06568 C 0.5 -0.06036 0.50226 -0.05504 0.50695 -0.05111 C 0.5158 -0.0333 0.52552 -0.01596 0.53438 0.00185 C 0.53663 0.01249 0.54149 0.0229 0.54531 0.03284 C 0.5474 0.04625 0.54844 0.05458 0.54931 0.06938 C 0.54826 0.12049 0.54948 0.17599 0.54254 0.22641 C 0.54028 0.24237 0.53958 0.25994 0.53299 0.27382 C 0.53142 0.28215 0.5283 0.29024 0.52465 0.29741 C 0.52066 0.31337 0.50122 0.33811 0.49045 0.34852 C 0.48629 0.35708 0.48004 0.36008 0.47535 0.36864 C 0.47031 0.37812 0.4559 0.39616 0.44792 0.39963 C 0.44132 0.40587 0.43368 0.40772 0.42587 0.41073 C 0.40174 0.42021 0.37899 0.42368 0.35347 0.4253 C 0.3434 0.42091 0.3559 0.4253 0.34392 0.4253 C 0.32153 0.4253 0.29913 0.42414 0.27674 0.42345 C 0.25174 0.42114 0.22865 0.41605 0.20556 0.40333 C 0.19879 0.39963 0.19236 0.3987 0.18629 0.39246 C 0.17813 0.38413 0.1691 0.37743 0.16024 0.37049 C 0.15729 0.36818 0.15365 0.36725 0.1507 0.36494 C 0.14583 0.36124 0.14184 0.35592 0.13698 0.35222 C 0.12483 0.34274 0.11198 0.33164 0.10139 0.31938 C 0.08594 0.30134 0.07743 0.27428 0.06302 0.25555 C 0.05799 0.24191 0.05156 0.22664 0.04931 0.21184 C 0.04635 0.19265 0.04861 0.20028 0.04392 0.18802 C 0.04254 0.17599 0.03993 0.16512 0.03837 0.15333 C 0.03646 0.13945 0.0349 0.12581 0.03021 0.11309 C 0.02552 0.08302 0.01736 0.05388 0.01233 0.02382 C 0.01146 0.0185 0.00972 0.00277 0.00556 -1.28585E-6 C 0.00382 -0.00116 0.00191 -1.28585E-6 3.05556E-6 -1.28585E-6 Z " pathEditMode="relative" ptsTypes="ffffffffffffffffffffffffffffffffffffffffffffff">
                                      <p:cBhvr>
                                        <p:cTn id="51" dur="2000" fill="hold"/>
                                        <p:tgtEl>
                                          <p:spTgt spid="7"/>
                                        </p:tgtEl>
                                        <p:attrNameLst>
                                          <p:attrName>ppt_x</p:attrName>
                                          <p:attrName>ppt_y</p:attrName>
                                        </p:attrNameLst>
                                      </p:cBhvr>
                                    </p:animMotion>
                                  </p:childTnLst>
                                </p:cTn>
                              </p:par>
                              <p:par>
                                <p:cTn id="52" presetID="0" presetClass="path" presetSubtype="0" accel="50000" decel="50000" fill="hold" nodeType="withEffect">
                                  <p:stCondLst>
                                    <p:cond delay="0"/>
                                  </p:stCondLst>
                                  <p:childTnLst>
                                    <p:animMotion origin="layout" path="M -5.83333E-6 -1.97965E-6 C 0.01701 -0.01526 0.05312 -0.01041 0.0684 -0.0111 C 0.10208 -0.0185 0.15034 -0.01018 0.1835 -0.00925 C 0.20798 -0.00277 0.23194 0.00624 0.25607 0.01457 C 0.26024 0.01827 0.26406 0.01873 0.2684 0.02174 C 0.27847 0.02868 0.26683 0.0229 0.27673 0.02729 C 0.28298 0.03608 0.27916 0.03145 0.28906 0.04001 C 0.29427 0.0444 0.29774 0.0518 0.30277 0.05643 C 0.30902 0.06892 0.31909 0.07771 0.32743 0.08742 C 0.33333 0.09436 0.33749 0.10176 0.34253 0.10939 C 0.34618 0.11494 0.34982 0.12026 0.35347 0.12581 C 0.35607 0.12974 0.36163 0.13668 0.36163 0.13668 C 0.36371 0.14501 0.36909 0.15079 0.37118 0.15865 C 0.37795 0.18548 0.38454 0.21092 0.38767 0.2389 C 0.38715 0.26133 0.38715 0.284 0.38628 0.30643 C 0.38576 0.31892 0.38211 0.33256 0.38072 0.34482 C 0.37812 0.36772 0.37361 0.39015 0.3684 0.41235 C 0.3651 0.42669 0.36267 0.44797 0.35486 0.45976 C 0.35225 0.46369 0.34861 0.46624 0.34652 0.47063 C 0.3434 0.47687 0.34045 0.48127 0.33558 0.48543 C 0.32951 0.49699 0.31822 0.50833 0.30815 0.51272 C 0.30399 0.51642 0.30052 0.51966 0.29583 0.52174 C 0.2894 0.52775 0.2934 0.52475 0.2835 0.52914 C 0.27812 0.53145 0.27361 0.53723 0.2684 0.54001 C 0.25034 0.54972 0.2302 0.55365 0.21093 0.55643 C 0.17499 0.55458 0.13819 0.55805 0.10277 0.54926 C 0.09062 0.54625 0.07916 0.53862 0.06718 0.53446 C 0.05017 0.52914 0.03333 0.52266 0.01649 0.51642 C 0.00798 0.51318 0.00052 0.50648 -0.00817 0.50324 C -0.01198 0.50023 -0.01685 0.49931 -0.02049 0.4963 C -0.03594 0.48266 -0.05001 0.46647 -0.06442 0.45074 C -0.06962 0.44519 -0.07952 0.43686 -0.08351 0.42877 C -0.08525 0.4253 -0.08594 0.42137 -0.08768 0.4179 C -0.0915 0.4105 -0.09619 0.40356 -0.10001 0.39593 C -0.10192 0.39223 -0.10556 0.38506 -0.10556 0.38506 C -0.10817 0.37465 -0.11442 0.36147 -0.11928 0.35222 C -0.12622 0.32054 -0.13924 0.29001 -0.14393 0.25717 C -0.1448 0.25046 -0.14567 0.24376 -0.14653 0.23705 C -0.14757 0.22849 -0.14931 0.21161 -0.14931 0.21161 C -0.14879 0.18617 -0.14862 0.1605 -0.14792 0.13506 C -0.14775 0.12766 -0.1481 0.10685 -0.14393 0.09667 C -0.13924 0.08534 -0.13421 0.0784 -0.12744 0.06938 C -0.12518 0.06637 -0.12205 0.06452 -0.11928 0.06198 C -0.11685 0.0599 -0.11094 0.05828 -0.11094 0.05828 C -0.1099 0.05735 -0.104 0.05157 -0.10278 0.05111 C -0.09931 0.04949 -0.09185 0.04741 -0.09185 0.04741 C -0.08108 0.0377 -0.06823 0.03515 -0.05626 0.02914 C -0.05435 0.02822 -0.05261 0.02636 -0.0507 0.02544 C -0.04376 0.0222 -0.03369 0.02197 -0.02744 0.01642 C -0.02605 0.01526 -0.02483 0.01365 -0.02327 0.01272 C -0.01823 0.00971 -0.01233 0.00763 -0.00695 0.00532 C -0.00417 0.00416 -0.0007 0.00439 0.00138 0.00185 C 0.0019 0.00116 0.00052 0.00069 -5.83333E-6 -1.97965E-6 Z " pathEditMode="relative" ptsTypes="fffffffffffffffffffffffffffffffffffffffffffffffffffff">
                                      <p:cBhvr>
                                        <p:cTn id="53" dur="2000" fill="hold"/>
                                        <p:tgtEl>
                                          <p:spTgt spid="18"/>
                                        </p:tgtEl>
                                        <p:attrNameLst>
                                          <p:attrName>ppt_x</p:attrName>
                                          <p:attrName>ppt_y</p:attrName>
                                        </p:attrNameLst>
                                      </p:cBhvr>
                                    </p:animMotion>
                                  </p:childTnLst>
                                </p:cTn>
                              </p:par>
                              <p:par>
                                <p:cTn id="54" presetID="0" presetClass="path" presetSubtype="0" accel="50000" decel="50000" fill="hold" nodeType="withEffect">
                                  <p:stCondLst>
                                    <p:cond delay="0"/>
                                  </p:stCondLst>
                                  <p:childTnLst>
                                    <p:animMotion origin="layout" path="M 1.66667E-6 4.79186E-6 C 0.01858 0.00347 0.03698 0.01064 0.05486 0.01827 C 0.05642 0.01896 0.05747 0.02104 0.05903 0.02197 C 0.06736 0.02706 0.07761 0.03145 0.08646 0.03469 C 0.09601 0.03816 0.11198 0.04001 0.12066 0.04764 C 0.13004 0.05597 0.1257 0.05342 0.13299 0.05666 C 0.14184 0.06475 0.14601 0.06845 0.15347 0.07863 C 0.16875 0.09944 0.15625 0.07724 0.1658 0.0895 C 0.16858 0.0932 0.17136 0.09667 0.17413 0.10037 C 0.18177 0.11055 0.18542 0.12558 0.19462 0.13321 C 0.19705 0.13968 0.19965 0.14547 0.20278 0.15148 C 0.20521 0.16397 0.21076 0.17461 0.21511 0.18617 C 0.21649 0.1901 0.21962 0.19311 0.22066 0.19727 C 0.22448 0.21207 0.22917 0.22687 0.23438 0.24098 C 0.23663 0.25509 0.23889 0.26919 0.24254 0.28284 C 0.2474 0.32794 0.24583 0.3994 0.22465 0.44172 C 0.22379 0.44588 0.2191 0.4704 0.21788 0.47271 C 0.21545 0.4778 0.21285 0.48358 0.21111 0.48913 C 0.20521 0.50717 0.21198 0.49352 0.20417 0.5074 C 0.20087 0.52058 0.20556 0.50555 0.19879 0.51642 C 0.1974 0.5185 0.19705 0.52151 0.19601 0.52382 C 0.19479 0.52636 0.1934 0.52891 0.19184 0.53122 C 0.18524 0.54117 0.17257 0.55412 0.16302 0.55851 C 0.15035 0.5703 0.13264 0.57308 0.11788 0.57863 C 0.10851 0.58187 0.09896 0.58927 0.09045 0.59505 C 0.08733 0.59713 0.08438 0.59713 0.0809 0.59852 C 0.07031 0.60268 0.06181 0.60615 0.0507 0.60777 C 0.0316 0.60708 0.01233 0.60684 -0.00677 0.60592 C -0.03733 0.6043 -0.06736 0.59574 -0.09722 0.58742 C -0.10538 0.58557 -0.12448 0.57956 -0.13142 0.57493 C -0.13889 0.56984 -0.14531 0.56499 -0.1533 0.56221 C -0.15885 0.55735 -0.16406 0.55412 -0.16979 0.54926 C -0.17465 0.54487 -0.18021 0.54463 -0.18489 0.53839 C -0.18646 0.53631 -0.18733 0.5333 -0.18889 0.53122 C -0.19392 0.52428 -0.19983 0.51896 -0.20538 0.51295 C -0.21753 0.49977 -0.2026 0.5148 -0.21233 0.50185 C -0.21389 0.49977 -0.21614 0.49838 -0.21771 0.49653 C -0.22517 0.48728 -0.23125 0.47664 -0.23958 0.46901 C -0.24149 0.46531 -0.24253 0.46092 -0.24514 0.45814 C -0.24687 0.45629 -0.24896 0.4549 -0.25052 0.45259 C -0.26354 0.43293 -0.24913 0.44866 -0.26163 0.43617 C -0.26597 0.42438 -0.27378 0.41443 -0.28073 0.40518 C -0.28576 0.39847 -0.28993 0.38737 -0.29444 0.37974 C -0.29774 0.37396 -0.29983 0.36586 -0.3026 0.35962 C -0.30434 0.35569 -0.30816 0.34852 -0.30816 0.34852 C -0.30955 0.34135 -0.31111 0.33534 -0.31354 0.32863 C -0.3158 0.31082 -0.31892 0.29394 -0.32049 0.27567 C -0.31944 0.24445 -0.32066 0.20051 -0.30538 0.17345 C -0.3033 0.16512 -0.29948 0.15888 -0.29583 0.15148 C -0.29305 0.1457 -0.29132 0.13899 -0.28889 0.13321 C -0.28594 0.12627 -0.28177 0.12118 -0.27795 0.11517 C -0.27691 0.11355 -0.27656 0.11101 -0.27535 0.10962 C -0.26285 0.09459 -0.24323 0.0784 -0.22726 0.07123 C -0.22309 0.0673 -0.21979 0.06591 -0.21493 0.06406 C -0.20295 0.05319 -0.18906 0.05018 -0.17535 0.04394 C -0.12986 0.02336 -0.08055 0.01734 -0.03281 0.01295 C -0.02049 0.01018 -0.00816 0.00786 0.00417 0.00555 C 0.00886 0.00347 0.00695 0.0037 0.00972 0.0037 " pathEditMode="relative" ptsTypes="fffffffffffffffffffffffffffffffffffffffffffffffffffffffffA">
                                      <p:cBhvr>
                                        <p:cTn id="55" dur="2000" fill="hold"/>
                                        <p:tgtEl>
                                          <p:spTgt spid="13"/>
                                        </p:tgtEl>
                                        <p:attrNameLst>
                                          <p:attrName>ppt_x</p:attrName>
                                          <p:attrName>ppt_y</p:attrName>
                                        </p:attrNameLst>
                                      </p:cBhvr>
                                    </p:animMotion>
                                  </p:childTnLst>
                                </p:cTn>
                              </p:par>
                              <p:par>
                                <p:cTn id="56" presetID="0" presetClass="path" presetSubtype="0" accel="50000" decel="50000" fill="hold" nodeType="withEffect">
                                  <p:stCondLst>
                                    <p:cond delay="0"/>
                                  </p:stCondLst>
                                  <p:childTnLst>
                                    <p:animMotion origin="layout" path="M -1.94444E-6 1.40611E-6 C 0.00278 0.00069 0.00573 1.40611E-6 0.00816 0.00185 C 0.01494 0.00717 0.0158 0.01341 0.02049 0.02012 C 0.02726 0.03007 0.0356 0.03793 0.04098 0.04926 C 0.04375 0.06406 0.05643 0.08557 0.06303 0.09852 C 0.06476 0.10661 0.06754 0.11517 0.07119 0.12211 C 0.07292 0.13113 0.07553 0.14015 0.07935 0.14778 C 0.08143 0.15865 0.08455 0.16836 0.08768 0.17877 C 0.09358 0.19773 0.09549 0.22063 0.09862 0.24075 C 0.09879 0.24306 0.09862 0.27012 0.1 0.27544 C 0.09914 0.30759 0.09792 0.33326 0.09167 0.36309 C 0.08837 0.37928 0.08664 0.39477 0.07935 0.40865 C 0.07553 0.42368 0.06945 0.43918 0.06303 0.45259 C 0.06077 0.45745 0.0599 0.46439 0.05747 0.46901 C 0.05174 0.48011 0.04271 0.48497 0.0356 0.49445 C 0.03438 0.49607 0.03403 0.49861 0.03282 0.5 C 0.03125 0.50185 0.029 0.50208 0.02726 0.5037 C 0.0257 0.50509 0.02466 0.5074 0.02327 0.50902 C 0.0165 0.51642 0.00764 0.52128 -1.94444E-6 0.52729 C -0.01319 0.53747 -0.02743 0.54579 -0.04253 0.54926 C -0.11197 0.54834 -0.16267 0.54787 -0.22604 0.54001 C -0.23611 0.53677 -0.24618 0.53423 -0.25625 0.53099 C -0.26753 0.52336 -0.2552 0.53076 -0.26857 0.52544 C -0.27656 0.5222 -0.28298 0.5155 -0.29045 0.51087 C -0.29375 0.50879 -0.29947 0.50648 -0.30277 0.5037 C -0.32534 0.48451 -0.34687 0.46138 -0.36579 0.43617 C -0.371 0.42923 -0.37447 0.41975 -0.37951 0.41235 C -0.38246 0.40796 -0.38593 0.40379 -0.38906 0.39963 C -0.39774 0.38807 -0.40329 0.37211 -0.41111 0.35939 C -0.41493 0.35338 -0.41527 0.35546 -0.41788 0.34852 C -0.42604 0.32701 -0.43125 0.30319 -0.43437 0.27914 C -0.43385 0.26341 -0.43333 0.24746 -0.43298 0.23173 C -0.43246 0.20907 -0.43836 0.14107 -0.42343 0.10939 C -0.42031 0.09297 -0.41076 0.08002 -0.40277 0.06753 C -0.39687 0.05828 -0.39131 0.0488 -0.38368 0.04186 C -0.37881 0.03261 -0.36979 0.02636 -0.36163 0.02359 C -0.35138 0.0155 -0.34149 0.0111 -0.3302 0.00717 C -0.32152 0.00416 -0.31302 -0.00139 -0.30416 -0.0037 C -0.2901 -0.0074 -0.27586 -0.00925 -0.26163 -0.0111 C -0.17604 -0.01018 -0.09322 -0.00532 -0.00833 -0.00185 C -0.00555 -0.00116 -1.94444E-6 1.40611E-6 -1.94444E-6 1.40611E-6 Z " pathEditMode="relative" ptsTypes="fffffffffffffffffffffffffffffffffffffffff">
                                      <p:cBhvr>
                                        <p:cTn id="57" dur="2000" fill="hold"/>
                                        <p:tgtEl>
                                          <p:spTgt spid="4"/>
                                        </p:tgtEl>
                                        <p:attrNameLst>
                                          <p:attrName>ppt_x</p:attrName>
                                          <p:attrName>ppt_y</p:attrName>
                                        </p:attrNameLst>
                                      </p:cBhvr>
                                    </p:animMotion>
                                  </p:childTnLst>
                                </p:cTn>
                              </p:par>
                              <p:par>
                                <p:cTn id="58" presetID="0" presetClass="path" presetSubtype="0" accel="50000" decel="50000" fill="hold" nodeType="withEffect">
                                  <p:stCondLst>
                                    <p:cond delay="0"/>
                                  </p:stCondLst>
                                  <p:childTnLst>
                                    <p:animMotion origin="layout" path="M -1.38889E-6 -4.51434E-6 C 0.00313 0.01642 0.00174 0.00971 0.004 0.02012 C 0.00712 0.0481 0.01164 0.07586 0.01372 0.10407 C 0.0132 0.12488 0.0132 0.18918 0.00139 0.21346 C -0.00138 0.22826 -0.00885 0.24283 -0.0151 0.25555 C -0.01892 0.26318 -0.02152 0.27197 -0.02604 0.27914 C -0.04079 0.30227 -0.05833 0.32285 -0.0809 0.33025 C -0.10364 0.34598 -0.12951 0.35338 -0.15486 0.35777 C -0.26024 0.35638 -0.24583 0.3617 -0.3 0.35407 C -0.31597 0.35176 -0.33559 0.34806 -0.35069 0.3395 C -0.35763 0.33557 -0.36458 0.33094 -0.37135 0.32655 C -0.37309 0.32539 -0.37673 0.32308 -0.37673 0.32308 C -0.38628 0.31013 -0.38142 0.31429 -0.39045 0.30851 C -0.3967 0.30018 -0.39357 0.30365 -0.40277 0.29556 C -0.40416 0.2944 -0.40694 0.29209 -0.40694 0.29209 C -0.41076 0.28376 -0.41597 0.27752 -0.42187 0.27197 C -0.42586 0.26388 -0.43177 0.25532 -0.43697 0.24815 C -0.44757 0.23358 -0.43437 0.25671 -0.44531 0.23913 C -0.44878 0.23358 -0.45625 0.22271 -0.45625 0.22271 C -0.46111 0.20883 -0.47013 0.19727 -0.47673 0.18432 C -0.48715 0.16374 -0.49566 0.14223 -0.50416 0.12049 C -0.50572 0.11008 -0.5085 0.10129 -0.51093 0.09135 C -0.51458 0.07632 -0.51649 0.06082 -0.51927 0.04556 C -0.51822 0.01226 -0.51892 -0.01943 -0.51093 -0.05111 C -0.50746 -0.06475 -0.49809 -0.07447 -0.49461 -0.08765 C -0.49166 -0.09921 -0.48316 -0.105 -0.47812 -0.11494 C -0.47048 -0.13043 -0.45798 -0.14223 -0.44531 -0.14963 C -0.4342 -0.15611 -0.42326 -0.16327 -0.41232 -0.16975 C -0.40694 -0.17299 -0.40034 -0.17322 -0.39461 -0.17507 C -0.38402 -0.17831 -0.37361 -0.18178 -0.36302 -0.18432 C -0.34843 -0.18779 -0.33385 -0.19126 -0.31927 -0.19519 C -0.30503 -0.19912 -0.28854 -0.19866 -0.27395 -0.20074 C -0.25347 -0.20375 -0.23298 -0.20722 -0.21232 -0.20976 C -0.19548 -0.20907 -0.17847 -0.20883 -0.16163 -0.20791 C -0.15086 -0.20722 -0.14184 -0.19982 -0.13159 -0.19704 C -0.10191 -0.17761 -0.07378 -0.15587 -0.04652 -0.13136 C -0.03541 -0.12142 -0.02621 -0.10846 -0.0151 -0.09852 C -0.00711 -0.08256 0.00348 -0.06892 0.00955 -0.05111 C 0.00973 -0.05042 0.01303 -0.0377 0.01372 -0.03469 C 0.01424 -0.03284 0.01511 -0.02914 0.01511 -0.02914 C 0.01598 -0.01573 0.01823 0.00069 0.00955 0.01087 " pathEditMode="relative" ptsTypes="ffffffffffffffffffffffffffffffffffffffffA">
                                      <p:cBhvr>
                                        <p:cTn id="59" dur="2000" fill="hold"/>
                                        <p:tgtEl>
                                          <p:spTgt spid="16"/>
                                        </p:tgtEl>
                                        <p:attrNameLst>
                                          <p:attrName>ppt_x</p:attrName>
                                          <p:attrName>ppt_y</p:attrName>
                                        </p:attrNameLst>
                                      </p:cBhvr>
                                    </p:animMotion>
                                  </p:childTnLst>
                                </p:cTn>
                              </p:par>
                              <p:par>
                                <p:cTn id="60" presetID="0" presetClass="path" presetSubtype="0" accel="50000" decel="50000" fill="hold" nodeType="withEffect">
                                  <p:stCondLst>
                                    <p:cond delay="0"/>
                                  </p:stCondLst>
                                  <p:childTnLst>
                                    <p:animMotion origin="layout" path="M -3.61111E-6 -1.84089E-6 C -0.00277 0.02105 -0.01076 0.02521 -0.02066 0.03839 C -0.02222 0.04047 -0.02291 0.04371 -0.02465 0.04556 C -0.02621 0.04741 -0.02847 0.04787 -0.0302 0.04926 C -0.03368 0.05227 -0.03628 0.05712 -0.03975 0.06013 C -0.04878 0.06776 -0.06093 0.07493 -0.07135 0.0784 C -0.08732 0.08927 -0.10434 0.09783 -0.11927 0.11124 C -0.13003 0.12095 -0.13802 0.12882 -0.15069 0.13321 C -0.16163 0.14292 -0.17795 0.14431 -0.19045 0.14593 C -0.21875 0.14431 -0.24704 0.142 -0.27534 0.13876 C -0.28958 0.13252 -0.30572 0.12905 -0.32066 0.12581 C -0.32795 0.12211 -0.33507 0.12142 -0.34253 0.11864 C -0.35555 0.11355 -0.36892 0.10476 -0.3809 0.09667 C -0.39097 0.08973 -0.40677 0.07678 -0.4151 0.06568 C -0.42395 0.05389 -0.41423 0.06152 -0.42465 0.05481 C -0.43159 0.0407 -0.44375 0.03215 -0.45069 0.01827 C -0.4552 0.00902 -0.45989 -1.84089E-6 -0.46441 -0.00925 C -0.4717 -0.02359 -0.475 -0.04209 -0.48229 -0.05666 C -0.48941 -0.0932 -0.49704 -0.12905 -0.50277 -0.16605 C -0.50538 -0.20421 -0.50868 -0.24445 -0.49861 -0.28099 C -0.48802 -0.31938 -0.4559 -0.35384 -0.43159 -0.37604 C -0.42725 -0.37997 -0.42222 -0.3809 -0.41788 -0.38506 C -0.40659 -0.39593 -0.3934 -0.40634 -0.37951 -0.4105 C -0.36666 -0.41906 -0.35104 -0.41998 -0.33697 -0.42345 C -0.3085 -0.43039 -0.28142 -0.43293 -0.25208 -0.43432 C -0.21475 -0.43848 -0.17708 -0.43548 -0.13975 -0.43247 C -0.13003 -0.43062 -0.11875 -0.42969 -0.10954 -0.4253 C -0.08107 -0.41212 -0.05451 -0.39038 -0.0302 -0.36679 C -0.02829 -0.36494 -0.0276 -0.3617 -0.02604 -0.35939 C -0.02135 -0.35245 -0.01597 -0.34413 -0.01093 -0.33765 C -0.00833 -0.32747 -0.00277 -0.32308 -3.61111E-6 -0.31198 C 0.00434 -0.2951 0.00799 -0.27798 0.01233 -0.26087 C 0.01372 -0.25555 0.01372 -0.24977 0.01511 -0.24445 C 0.0191 -0.19704 0.01684 -0.14616 0.01372 -0.09852 C 0.01303 -0.08696 0.01007 -0.07216 0.00816 -0.06013 C 0.0073 -0.05527 0.00539 -0.04556 0.00539 -0.04556 C 0.00452 -0.03469 0.00556 -0.02313 0.00278 -0.01272 C 0.00226 -0.01064 -0.00312 0.00324 -0.00277 0.0037 C -0.00191 0.00486 -0.00086 0.00116 -3.61111E-6 -1.84089E-6 Z " pathEditMode="relative" ptsTypes="fffffffffffffffffffffffffffffffffffffff">
                                      <p:cBhvr>
                                        <p:cTn id="61" dur="2000" fill="hold"/>
                                        <p:tgtEl>
                                          <p:spTgt spid="5"/>
                                        </p:tgtEl>
                                        <p:attrNameLst>
                                          <p:attrName>ppt_x</p:attrName>
                                          <p:attrName>ppt_y</p:attrName>
                                        </p:attrNameLst>
                                      </p:cBhvr>
                                    </p:animMotion>
                                  </p:childTnLst>
                                </p:cTn>
                              </p:par>
                              <p:par>
                                <p:cTn id="62" presetID="0" presetClass="path" presetSubtype="0" accel="50000" decel="50000" fill="hold" nodeType="withEffect">
                                  <p:stCondLst>
                                    <p:cond delay="0"/>
                                  </p:stCondLst>
                                  <p:childTnLst>
                                    <p:animMotion origin="layout" path="M 8.33333E-7 2.25717E-6 C -0.01962 0.00532 -0.03907 0.01249 -0.05886 0.01642 C -0.10608 0.01411 -0.15382 0.01364 -0.2 -0.00162 C -0.21459 -0.00648 -0.22796 -0.01642 -0.24115 -0.02544 C -0.24566 -0.02845 -0.25053 -0.03261 -0.25487 -0.03631 C -0.25764 -0.03862 -0.26303 -0.04371 -0.26303 -0.04371 C -0.26945 -0.05666 -0.26129 -0.04209 -0.27118 -0.05273 C -0.27865 -0.06059 -0.28421 -0.071 -0.29046 -0.08025 C -0.29306 -0.08418 -0.29653 -0.08696 -0.29862 -0.09112 C -0.30261 -0.09898 -0.30695 -0.10685 -0.31094 -0.11494 C -0.31563 -0.12442 -0.31632 -0.13321 -0.32049 -0.14223 C -0.32188 -0.14963 -0.32292 -0.15426 -0.32605 -0.1605 C -0.3283 -0.17253 -0.33178 -0.18478 -0.33698 -0.19519 C -0.33976 -0.20907 -0.34237 -0.22317 -0.34514 -0.23705 C -0.34983 -0.28585 -0.34948 -0.33626 -0.34375 -0.38483 C -0.34132 -0.40564 -0.33455 -0.42761 -0.32605 -0.44519 C -0.32275 -0.4519 -0.32153 -0.46045 -0.31789 -0.46693 C -0.31129 -0.47872 -0.30053 -0.50116 -0.29184 -0.50902 C -0.27796 -0.52174 -0.26459 -0.53446 -0.24931 -0.54371 C -0.24132 -0.54857 -0.23039 -0.55019 -0.22327 -0.55643 C -0.21563 -0.56314 -0.20487 -0.56661 -0.19584 -0.56915 C -0.18368 -0.57239 -0.17118 -0.57331 -0.15886 -0.5747 C -0.10348 -0.57354 -0.04393 -0.57863 0.01093 -0.56013 C 0.03003 -0.55365 0.04375 -0.54672 0.06163 -0.53631 C 0.08177 -0.52451 0.05104 -0.54464 0.07951 -0.52544 C 0.08211 -0.52382 0.08767 -0.52174 0.08767 -0.52174 C 0.09843 -0.51156 0.09357 -0.51434 0.10138 -0.51087 C 0.11666 -0.49052 0.09635 -0.51596 0.10954 -0.50347 C 0.11822 -0.49538 0.12673 -0.48427 0.1342 -0.47433 C 0.14062 -0.46577 0.14791 -0.4586 0.15347 -0.44889 C 0.16076 -0.4364 0.1677 -0.42114 0.17257 -0.4068 C 0.17586 -0.39686 0.17638 -0.38691 0.1809 -0.37766 C 0.18593 -0.3543 0.18871 -0.33025 0.19184 -0.30643 C 0.19132 -0.2833 0.19062 -0.24144 0.18906 -0.21531 C 0.18767 -0.19265 0.18229 -0.16975 0.17812 -0.14778 C 0.17482 -0.1309 0.17187 -0.11471 0.16441 -0.10037 C 0.16093 -0.08649 0.15451 -0.07701 0.14791 -0.06568 C 0.13906 -0.05042 0.14652 -0.05828 0.13836 -0.05088 C 0.13194 -0.03862 0.13958 -0.05088 0.13159 -0.04371 C 0.12691 -0.03932 0.12569 -0.03284 0.12048 -0.02914 C 0.09496 -0.0118 0.06684 -0.00671 0.03836 -0.00347 C 0.02552 -0.00208 0.01284 -0.00116 8.33333E-7 2.25717E-6 Z " pathEditMode="relative" ptsTypes="ffffffffffffffffffffffffffffffffffffffffff">
                                      <p:cBhvr>
                                        <p:cTn id="63" dur="2000" fill="hold"/>
                                        <p:tgtEl>
                                          <p:spTgt spid="15"/>
                                        </p:tgtEl>
                                        <p:attrNameLst>
                                          <p:attrName>ppt_x</p:attrName>
                                          <p:attrName>ppt_y</p:attrName>
                                        </p:attrNameLst>
                                      </p:cBhvr>
                                    </p:animMotion>
                                  </p:childTnLst>
                                </p:cTn>
                              </p:par>
                              <p:par>
                                <p:cTn id="64" presetID="0" presetClass="path" presetSubtype="0" accel="50000" decel="50000" fill="hold" nodeType="withEffect">
                                  <p:stCondLst>
                                    <p:cond delay="0"/>
                                  </p:stCondLst>
                                  <p:childTnLst>
                                    <p:animMotion origin="layout" path="M -7.5E-6 -3.80204E-6 C -0.01424 -0.00486 -0.02709 -0.01341 -0.04115 -0.01827 C -0.05504 -0.03076 -0.06997 -0.04024 -0.08369 -0.05296 C -0.08716 -0.0562 -0.0915 -0.05805 -0.09462 -0.06221 C -0.10105 -0.07077 -0.10903 -0.07655 -0.11511 -0.0858 C -0.12882 -0.10661 -0.14028 -0.12835 -0.14931 -0.15333 C -0.15348 -0.16466 -0.15556 -0.18571 -0.15764 -0.19889 C -0.15695 -0.22549 -0.15591 -0.27567 -0.14532 -0.30296 C -0.14132 -0.32909 -0.13073 -0.35014 -0.12066 -0.37234 C -0.11737 -0.37951 -0.11476 -0.3876 -0.11112 -0.39431 C -0.104 -0.40772 -0.09497 -0.41906 -0.08629 -0.43062 C -0.08334 -0.43455 -0.08126 -0.43987 -0.07813 -0.44357 C -0.05139 -0.47595 -0.00921 -0.49422 0.02604 -0.5 C 0.05434 -0.50971 0.08506 -0.50648 0.11371 -0.5074 C 0.16093 -0.51804 0.20833 -0.50763 0.25468 -0.49653 C 0.26319 -0.49445 0.26961 -0.48959 0.27795 -0.48728 C 0.28333 -0.48358 0.28923 -0.48242 0.29444 -0.47826 C 0.30434 -0.47017 0.29548 -0.47433 0.30538 -0.47086 C 0.31163 -0.46253 0.31892 -0.45606 0.32604 -0.44889 C 0.34357 -0.43154 0.3559 -0.40564 0.36701 -0.38136 C 0.36874 -0.37766 0.37152 -0.37465 0.37256 -0.37049 C 0.37777 -0.34968 0.36944 -0.38113 0.37656 -0.35962 C 0.37934 -0.35083 0.38124 -0.34112 0.3835 -0.3321 C 0.38732 -0.31753 0.38246 -0.33626 0.38628 -0.32123 C 0.3868 -0.31938 0.38767 -0.31568 0.38767 -0.31568 C 0.38975 -0.2944 0.39166 -0.27336 0.39305 -0.25185 C 0.39253 -0.21485 0.39236 -0.17761 0.39166 -0.14061 C 0.39079 -0.09736 0.38645 -0.05944 0.3684 -0.02382 C 0.36232 -0.01179 0.35711 0.00046 0.34791 0.00902 C 0.34374 0.01711 0.33993 0.02405 0.33281 0.02729 C 0.32552 0.037 0.31406 0.04417 0.30399 0.04741 C 0.28993 0.06036 0.26614 0.06522 0.2493 0.06915 C 0.20138 0.06822 0.16197 0.06637 0.11631 0.06013 C 0.10086 0.05481 0.08524 0.05065 0.06979 0.04556 C 0.06788 0.04487 0.06614 0.0444 0.06423 0.04371 C 0.06249 0.04302 0.06059 0.04255 0.05885 0.04186 C 0.05694 0.04117 0.05329 0.04001 0.05329 0.04001 C 0.04843 0.03654 0.04322 0.03608 0.03836 0.03284 C 0.02968 0.02683 0.021 0.02058 0.01232 0.01457 C 0.00729 0.0111 0.00034 0.00902 -0.00417 0.00532 C -0.00556 0.00416 -0.00834 0.00185 -0.00834 0.00185 " pathEditMode="relative" ptsTypes="ffffffffffffffffffffffffffffffffffffffffA">
                                      <p:cBhvr>
                                        <p:cTn id="65" dur="2000" fill="hold"/>
                                        <p:tgtEl>
                                          <p:spTgt spid="9"/>
                                        </p:tgtEl>
                                        <p:attrNameLst>
                                          <p:attrName>ppt_x</p:attrName>
                                          <p:attrName>ppt_y</p:attrName>
                                        </p:attrNameLst>
                                      </p:cBhvr>
                                    </p:animMotion>
                                  </p:childTnLst>
                                </p:cTn>
                              </p:par>
                              <p:par>
                                <p:cTn id="66" presetID="0" presetClass="path" presetSubtype="0" accel="50000" decel="50000" fill="hold" nodeType="withEffect">
                                  <p:stCondLst>
                                    <p:cond delay="0"/>
                                  </p:stCondLst>
                                  <p:childTnLst>
                                    <p:animMotion origin="layout" path="M -2.77778E-6 -7.12303E-7 C -0.00382 -0.02544 -0.00225 -0.04625 -0.00139 -0.07308 C -0.00034 -0.10685 0.00191 -0.1383 0.01094 -0.16975 C 0.01354 -0.17877 0.01302 -0.18825 0.01632 -0.19704 C 0.03247 -0.24006 0.05122 -0.27798 0.07795 -0.31013 C 0.08334 -0.3166 0.08854 -0.32609 0.09445 -0.3321 C 0.10643 -0.34389 0.11893 -0.35384 0.13143 -0.36494 C 0.13716 -0.37003 0.14688 -0.37142 0.1533 -0.37419 C 0.17587 -0.38414 0.19358 -0.38945 0.21771 -0.39223 C 0.27309 -0.39107 0.32726 -0.38969 0.38212 -0.38136 C 0.3908 -0.37743 0.40052 -0.37581 0.40955 -0.37419 C 0.41823 -0.37026 0.42674 -0.3661 0.43559 -0.36309 C 0.44931 -0.35037 0.42848 -0.36864 0.44514 -0.35777 C 0.44723 -0.35638 0.44861 -0.35384 0.45052 -0.35222 C 0.45712 -0.34667 0.46511 -0.34251 0.47118 -0.3358 C 0.47535 -0.33117 0.47882 -0.32701 0.48351 -0.32308 C 0.49098 -0.30828 0.5007 -0.29579 0.50816 -0.28099 C 0.51545 -0.26619 0.51875 -0.24931 0.52466 -0.23358 C 0.52657 -0.22155 0.53091 -0.21045 0.5342 -0.19889 C 0.53698 -0.18918 0.53872 -0.179 0.54236 -0.16975 C 0.54514 -0.15495 0.54913 -0.14061 0.55191 -0.12581 C 0.554 -0.11448 0.55452 -0.10245 0.55747 -0.09135 C 0.5632 -0.02428 0.55782 0.05828 0.52587 0.11494 C 0.52188 0.13344 0.50278 0.15957 0.48889 0.1642 C 0.48334 0.17183 0.47466 0.179 0.46702 0.18247 C 0.46337 0.18409 0.45608 0.18617 0.45608 0.18617 C 0.45052 0.19126 0.44636 0.19334 0.43959 0.19519 C 0.43091 0.20005 0.42292 0.20652 0.41354 0.20976 C 0.39462 0.21647 0.37552 0.2197 0.35608 0.22271 C 0.34098 0.22109 0.32587 0.21901 0.31094 0.21531 C 0.30434 0.21369 0.29844 0.21068 0.29167 0.20976 C 0.28438 0.20883 0.27709 0.20883 0.26979 0.20791 C 0.26198 0.20698 0.24653 0.20444 0.24653 0.20444 C 0.23386 0.20028 0.22066 0.19958 0.20816 0.19519 C 0.19757 0.19172 0.18646 0.18617 0.17657 0.18062 C 0.16927 0.17669 0.16181 0.17391 0.15469 0.16975 C 0.15278 0.16859 0.15122 0.16698 0.14931 0.16605 C 0.14653 0.16466 0.14098 0.16235 0.14098 0.16235 C 0.13733 0.15865 0.13264 0.15657 0.13004 0.15148 C 0.12917 0.14963 0.12848 0.14755 0.12726 0.14593 C 0.12292 0.14015 0.12205 0.14177 0.11771 0.13691 C 0.11181 0.13043 0.10625 0.12442 0.1 0.11864 C 0.09688 0.1124 0.09184 0.10846 0.08889 0.10222 C 0.08386 0.09204 0.07813 0.08418 0.07257 0.0747 C 0.06424 0.06036 0.07066 0.06707 0.06285 0.06013 C 0.05486 0.04371 0.06667 0.0673 0.05608 0.04926 C 0.05365 0.04533 0.04723 0.03145 0.04514 0.02729 C 0.04341 0.02359 0.04236 0.01896 0.03959 0.01642 C 0.03229 0.00948 0.02743 -7.12303E-7 0.02049 -0.0074 C 0.01684 -0.01133 0.01216 -0.01295 0.00816 -0.01642 C -2.77778E-6 -0.01272 -2.77778E-6 -0.01226 -2.77778E-6 -7.12303E-7 Z " pathEditMode="relative" ptsTypes="fffffffffffffffffffffffffffffffffffffffffffffffffff">
                                      <p:cBhvr>
                                        <p:cTn id="67" dur="2000" fill="hold"/>
                                        <p:tgtEl>
                                          <p:spTgt spid="11"/>
                                        </p:tgtEl>
                                        <p:attrNameLst>
                                          <p:attrName>ppt_x</p:attrName>
                                          <p:attrName>ppt_y</p:attrName>
                                        </p:attrNameLst>
                                      </p:cBhvr>
                                    </p:animMotion>
                                  </p:childTnLst>
                                </p:cTn>
                              </p:par>
                              <p:par>
                                <p:cTn id="68" presetID="6" presetClass="entr" presetSubtype="16"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circle(in)">
                                      <p:cBhvr>
                                        <p:cTn id="70" dur="2000"/>
                                        <p:tgtEl>
                                          <p:spTgt spid="22"/>
                                        </p:tgtEl>
                                      </p:cBhvr>
                                    </p:animEffect>
                                  </p:childTnLst>
                                </p:cTn>
                              </p:par>
                              <p:par>
                                <p:cTn id="71" presetID="8" presetClass="emph" presetSubtype="0" fill="hold" nodeType="withEffect">
                                  <p:stCondLst>
                                    <p:cond delay="0"/>
                                  </p:stCondLst>
                                  <p:childTnLst>
                                    <p:animRot by="43200000">
                                      <p:cBhvr>
                                        <p:cTn id="72" dur="2000" fill="hold"/>
                                        <p:tgtEl>
                                          <p:spTgt spid="22"/>
                                        </p:tgtEl>
                                        <p:attrNameLst>
                                          <p:attrName>r</p:attrName>
                                        </p:attrNameLst>
                                      </p:cBhvr>
                                    </p:animRot>
                                  </p:childTnLst>
                                </p:cTn>
                              </p:par>
                              <p:par>
                                <p:cTn id="73" presetID="6" presetClass="entr" presetSubtype="32" fill="hold" nodeType="withEffect">
                                  <p:stCondLst>
                                    <p:cond delay="1500"/>
                                  </p:stCondLst>
                                  <p:childTnLst>
                                    <p:set>
                                      <p:cBhvr>
                                        <p:cTn id="74" dur="1" fill="hold">
                                          <p:stCondLst>
                                            <p:cond delay="0"/>
                                          </p:stCondLst>
                                        </p:cTn>
                                        <p:tgtEl>
                                          <p:spTgt spid="2050"/>
                                        </p:tgtEl>
                                        <p:attrNameLst>
                                          <p:attrName>style.visibility</p:attrName>
                                        </p:attrNameLst>
                                      </p:cBhvr>
                                      <p:to>
                                        <p:strVal val="visible"/>
                                      </p:to>
                                    </p:set>
                                    <p:animEffect transition="in" filter="circle(out)">
                                      <p:cBhvr>
                                        <p:cTn id="75" dur="1000"/>
                                        <p:tgtEl>
                                          <p:spTgt spid="2050"/>
                                        </p:tgtEl>
                                      </p:cBhvr>
                                    </p:animEffect>
                                  </p:childTnLst>
                                </p:cTn>
                              </p:par>
                              <p:par>
                                <p:cTn id="76" presetID="45" presetClass="entr" presetSubtype="0" fill="hold" grpId="0" nodeType="withEffect">
                                  <p:stCondLst>
                                    <p:cond delay="150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1250"/>
                                        <p:tgtEl>
                                          <p:spTgt spid="61"/>
                                        </p:tgtEl>
                                      </p:cBhvr>
                                    </p:animEffect>
                                    <p:anim calcmode="lin" valueType="num">
                                      <p:cBhvr>
                                        <p:cTn id="79" dur="1250" fill="hold"/>
                                        <p:tgtEl>
                                          <p:spTgt spid="61"/>
                                        </p:tgtEl>
                                        <p:attrNameLst>
                                          <p:attrName>ppt_w</p:attrName>
                                        </p:attrNameLst>
                                      </p:cBhvr>
                                      <p:tavLst>
                                        <p:tav tm="0" fmla="#ppt_w*sin(2.5*pi*$)">
                                          <p:val>
                                            <p:fltVal val="0"/>
                                          </p:val>
                                        </p:tav>
                                        <p:tav tm="100000">
                                          <p:val>
                                            <p:fltVal val="1"/>
                                          </p:val>
                                        </p:tav>
                                      </p:tavLst>
                                    </p:anim>
                                    <p:anim calcmode="lin" valueType="num">
                                      <p:cBhvr>
                                        <p:cTn id="80" dur="1250" fill="hold"/>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rc 27"/>
          <p:cNvSpPr/>
          <p:nvPr/>
        </p:nvSpPr>
        <p:spPr>
          <a:xfrm>
            <a:off x="4318005" y="3345091"/>
            <a:ext cx="2138037" cy="2886502"/>
          </a:xfrm>
          <a:prstGeom prst="arc">
            <a:avLst>
              <a:gd name="adj1" fmla="val 16135545"/>
              <a:gd name="adj2" fmla="val 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97" name="Connecteur droit 96"/>
          <p:cNvCxnSpPr/>
          <p:nvPr/>
        </p:nvCxnSpPr>
        <p:spPr>
          <a:xfrm flipH="1">
            <a:off x="7031542" y="5533950"/>
            <a:ext cx="1116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28" name="Picture 9" descr="E:\Mes Documents\$ 0 - COURS\$ 2010-2012 - TOULON - BONAPARTE\$ 2011-2012\STMG\Windows-Cascad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4746" y="3802341"/>
            <a:ext cx="513302" cy="513302"/>
          </a:xfrm>
          <a:prstGeom prst="rect">
            <a:avLst/>
          </a:prstGeom>
          <a:noFill/>
          <a:extLst>
            <a:ext uri="{909E8E84-426E-40DD-AFC4-6F175D3DCCD1}">
              <a14:hiddenFill xmlns:a14="http://schemas.microsoft.com/office/drawing/2010/main">
                <a:solidFill>
                  <a:srgbClr val="FFFFFF"/>
                </a:solidFill>
              </a14:hiddenFill>
            </a:ext>
          </a:extLst>
        </p:spPr>
      </p:pic>
      <p:cxnSp>
        <p:nvCxnSpPr>
          <p:cNvPr id="105" name="Connecteur droit 104"/>
          <p:cNvCxnSpPr/>
          <p:nvPr/>
        </p:nvCxnSpPr>
        <p:spPr>
          <a:xfrm>
            <a:off x="2894092" y="3356992"/>
            <a:ext cx="205765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Connecteur droit 92"/>
          <p:cNvCxnSpPr/>
          <p:nvPr/>
        </p:nvCxnSpPr>
        <p:spPr>
          <a:xfrm flipH="1">
            <a:off x="3024550" y="5533950"/>
            <a:ext cx="280838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2058" name="Picture 10" descr="E:\Mes Documents\$ 0 - COURS\$ 2010-2012 - TOULON - BONAPARTE\$ 2011-2012\STMG\Data_SQL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2414" y="5312074"/>
            <a:ext cx="501778" cy="501778"/>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E:\Mes Documents\$ 0 - COURS\$ 2010-2012 - TOULON - BONAPARTE\$ 2011-2012\STMG\Ressources\server-icon.png"/>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5455" y="2355626"/>
            <a:ext cx="4190206" cy="4190203"/>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Connecteur droit 101"/>
          <p:cNvCxnSpPr/>
          <p:nvPr/>
        </p:nvCxnSpPr>
        <p:spPr>
          <a:xfrm>
            <a:off x="2478780" y="3356992"/>
            <a:ext cx="1" cy="1404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2131468" y="2983237"/>
            <a:ext cx="713344" cy="7237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3"/>
          <p:cNvSpPr txBox="1">
            <a:spLocks/>
          </p:cNvSpPr>
          <p:nvPr/>
        </p:nvSpPr>
        <p:spPr bwMode="auto">
          <a:xfrm>
            <a:off x="1981200" y="1600201"/>
            <a:ext cx="7859216" cy="75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A04DA3"/>
              </a:buClr>
              <a:buFont typeface="Arial" charset="0"/>
              <a:buChar char="•"/>
              <a:defRPr sz="2400"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C4652D"/>
              </a:buClr>
              <a:buFont typeface="Arial"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8B5D3D"/>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fr-FR" dirty="0"/>
              <a:t>Le Progiciel de Gestion Intégré</a:t>
            </a:r>
          </a:p>
          <a:p>
            <a:pPr lvl="2"/>
            <a:r>
              <a:rPr lang="fr-FR" sz="1800" dirty="0"/>
              <a:t>Architecture fonctionnelle : </a:t>
            </a:r>
          </a:p>
        </p:txBody>
      </p:sp>
      <p:sp>
        <p:nvSpPr>
          <p:cNvPr id="95234" name="Rectangle 2"/>
          <p:cNvSpPr>
            <a:spLocks noGrp="1"/>
          </p:cNvSpPr>
          <p:nvPr>
            <p:ph type="title"/>
          </p:nvPr>
        </p:nvSpPr>
        <p:spPr bwMode="auto">
          <a:xfrm>
            <a:off x="3216276" y="404814"/>
            <a:ext cx="6384925" cy="1012825"/>
          </a:xfrm>
        </p:spPr>
        <p:txBody>
          <a:bodyPr wrap="square" numCol="1" anchorCtr="0" compatLnSpc="1">
            <a:prstTxWarp prst="textNoShape">
              <a:avLst/>
            </a:prstTxWarp>
          </a:bodyPr>
          <a:lstStyle/>
          <a:p>
            <a:pPr>
              <a:defRPr/>
            </a:pPr>
            <a:endParaRPr lang="fr-FR" sz="3200" dirty="0">
              <a:solidFill>
                <a:srgbClr val="CC3300"/>
              </a:solidFill>
            </a:endParaRPr>
          </a:p>
        </p:txBody>
      </p:sp>
      <p:sp>
        <p:nvSpPr>
          <p:cNvPr id="8" name="Slide Number Placeholder 5"/>
          <p:cNvSpPr>
            <a:spLocks noGrp="1"/>
          </p:cNvSpPr>
          <p:nvPr>
            <p:ph type="sldNum" sz="quarter" idx="12"/>
          </p:nvPr>
        </p:nvSpPr>
        <p:spPr/>
        <p:txBody>
          <a:bodyPr/>
          <a:lstStyle/>
          <a:p>
            <a:pPr>
              <a:defRPr/>
            </a:pPr>
            <a:fld id="{3360C03A-C068-4962-B1AC-DA40EB7E7E70}" type="slidenum">
              <a:rPr lang="fr-FR" smtClean="0"/>
              <a:pPr>
                <a:defRPr/>
              </a:pPr>
              <a:t>27</a:t>
            </a:fld>
            <a:endParaRPr lang="fr-FR" dirty="0"/>
          </a:p>
        </p:txBody>
      </p:sp>
      <p:grpSp>
        <p:nvGrpSpPr>
          <p:cNvPr id="5" name="Groupe 4"/>
          <p:cNvGrpSpPr/>
          <p:nvPr/>
        </p:nvGrpSpPr>
        <p:grpSpPr>
          <a:xfrm>
            <a:off x="1784134" y="4813951"/>
            <a:ext cx="1424603" cy="1556143"/>
            <a:chOff x="297585" y="5069667"/>
            <a:chExt cx="1424603" cy="1556143"/>
          </a:xfrm>
        </p:grpSpPr>
        <p:grpSp>
          <p:nvGrpSpPr>
            <p:cNvPr id="63" name="Groupe 62"/>
            <p:cNvGrpSpPr/>
            <p:nvPr/>
          </p:nvGrpSpPr>
          <p:grpSpPr>
            <a:xfrm>
              <a:off x="297585" y="5069667"/>
              <a:ext cx="1424603" cy="1290573"/>
              <a:chOff x="36286" y="4808874"/>
              <a:chExt cx="1424603" cy="1290573"/>
            </a:xfrm>
          </p:grpSpPr>
          <p:pic>
            <p:nvPicPr>
              <p:cNvPr id="65" name="Picture 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380164" y="4808874"/>
                <a:ext cx="7200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36286" y="5309552"/>
                <a:ext cx="7200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740889" y="5379447"/>
                <a:ext cx="7200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4" name="Rectangle 63"/>
            <p:cNvSpPr/>
            <p:nvPr/>
          </p:nvSpPr>
          <p:spPr>
            <a:xfrm>
              <a:off x="699765" y="6348811"/>
              <a:ext cx="604846" cy="276999"/>
            </a:xfrm>
            <a:prstGeom prst="rect">
              <a:avLst/>
            </a:prstGeom>
          </p:spPr>
          <p:txBody>
            <a:bodyPr wrap="none">
              <a:spAutoFit/>
            </a:bodyPr>
            <a:lstStyle/>
            <a:p>
              <a:pPr algn="ctr"/>
              <a:r>
                <a:rPr lang="fr-FR" sz="1200" dirty="0"/>
                <a:t>Clients</a:t>
              </a:r>
            </a:p>
          </p:txBody>
        </p:sp>
      </p:grpSp>
      <p:grpSp>
        <p:nvGrpSpPr>
          <p:cNvPr id="72" name="Groupe 71"/>
          <p:cNvGrpSpPr>
            <a:grpSpLocks noChangeAspect="1"/>
          </p:cNvGrpSpPr>
          <p:nvPr/>
        </p:nvGrpSpPr>
        <p:grpSpPr>
          <a:xfrm>
            <a:off x="4295801" y="2722856"/>
            <a:ext cx="1210479" cy="1495068"/>
            <a:chOff x="4348583" y="3689477"/>
            <a:chExt cx="1080120" cy="1314575"/>
          </a:xfrm>
        </p:grpSpPr>
        <p:grpSp>
          <p:nvGrpSpPr>
            <p:cNvPr id="73" name="Groupe 72"/>
            <p:cNvGrpSpPr/>
            <p:nvPr/>
          </p:nvGrpSpPr>
          <p:grpSpPr>
            <a:xfrm>
              <a:off x="4348583" y="3689477"/>
              <a:ext cx="1080120" cy="1121267"/>
              <a:chOff x="4788024" y="4179941"/>
              <a:chExt cx="1080120" cy="1121267"/>
            </a:xfrm>
          </p:grpSpPr>
          <p:pic>
            <p:nvPicPr>
              <p:cNvPr id="75" name="Picture 2" descr="E:\Mes Documents\$ 0 - COURS\$ 2010-2012 - TOULON - BONAPARTE\$ 2011-2012\STMG\Ressources\server-icon.png"/>
              <p:cNvPicPr>
                <a:picLocks noChangeAspect="1" noChangeArrowheads="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788024" y="4179941"/>
                <a:ext cx="1071017" cy="107101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9" descr="E:\Mes Documents\$ 0 - COURS\$ 2010-2012 - TOULON - BONAPARTE\$ 2011-2012\STMG\Ressources\globe-icon.jp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2889" y="4705953"/>
                <a:ext cx="595255" cy="595255"/>
              </a:xfrm>
              <a:prstGeom prst="rect">
                <a:avLst/>
              </a:prstGeom>
              <a:noFill/>
              <a:extLst>
                <a:ext uri="{909E8E84-426E-40DD-AFC4-6F175D3DCCD1}">
                  <a14:hiddenFill xmlns:a14="http://schemas.microsoft.com/office/drawing/2010/main">
                    <a:solidFill>
                      <a:srgbClr val="FFFFFF"/>
                    </a:solidFill>
                  </a14:hiddenFill>
                </a:ext>
              </a:extLst>
            </p:spPr>
          </p:pic>
        </p:grpSp>
        <p:sp>
          <p:nvSpPr>
            <p:cNvPr id="74" name="Rectangle 73"/>
            <p:cNvSpPr/>
            <p:nvPr/>
          </p:nvSpPr>
          <p:spPr>
            <a:xfrm flipH="1">
              <a:off x="4503122" y="4760494"/>
              <a:ext cx="861542" cy="243558"/>
            </a:xfrm>
            <a:prstGeom prst="rect">
              <a:avLst/>
            </a:prstGeom>
          </p:spPr>
          <p:txBody>
            <a:bodyPr wrap="none">
              <a:spAutoFit/>
            </a:bodyPr>
            <a:lstStyle/>
            <a:p>
              <a:pPr algn="ctr"/>
              <a:r>
                <a:rPr lang="fr-FR" sz="1200" dirty="0"/>
                <a:t>Serveur web</a:t>
              </a:r>
            </a:p>
          </p:txBody>
        </p:sp>
      </p:grpSp>
      <p:grpSp>
        <p:nvGrpSpPr>
          <p:cNvPr id="85" name="Groupe 84"/>
          <p:cNvGrpSpPr>
            <a:grpSpLocks noChangeAspect="1"/>
          </p:cNvGrpSpPr>
          <p:nvPr/>
        </p:nvGrpSpPr>
        <p:grpSpPr>
          <a:xfrm>
            <a:off x="8179892" y="4796500"/>
            <a:ext cx="1372492" cy="1474900"/>
            <a:chOff x="2881234" y="5450336"/>
            <a:chExt cx="1227116" cy="1318677"/>
          </a:xfrm>
        </p:grpSpPr>
        <p:grpSp>
          <p:nvGrpSpPr>
            <p:cNvPr id="86" name="Groupe 85"/>
            <p:cNvGrpSpPr/>
            <p:nvPr/>
          </p:nvGrpSpPr>
          <p:grpSpPr>
            <a:xfrm>
              <a:off x="2881234" y="5450336"/>
              <a:ext cx="1227116" cy="1099806"/>
              <a:chOff x="3818889" y="3861048"/>
              <a:chExt cx="1227116" cy="1099806"/>
            </a:xfrm>
          </p:grpSpPr>
          <p:pic>
            <p:nvPicPr>
              <p:cNvPr id="89" name="Picture 2" descr="E:\Mes Documents\$ 0 - COURS\$ 2010-2012 - TOULON - BONAPARTE\$ 2011-2012\STMG\Ressources\server-icon.png"/>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818889" y="3861048"/>
                <a:ext cx="1071017" cy="107101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E:\Mes Documents\$ 0 - COURS\$ 2010-2012 - TOULON - BONAPARTE\$ 2011-2012\STMG\Ressources\Database 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26005" y="4240854"/>
                <a:ext cx="720000" cy="720000"/>
              </a:xfrm>
              <a:prstGeom prst="rect">
                <a:avLst/>
              </a:prstGeom>
              <a:noFill/>
              <a:extLst>
                <a:ext uri="{909E8E84-426E-40DD-AFC4-6F175D3DCCD1}">
                  <a14:hiddenFill xmlns:a14="http://schemas.microsoft.com/office/drawing/2010/main">
                    <a:solidFill>
                      <a:srgbClr val="FFFFFF"/>
                    </a:solidFill>
                  </a14:hiddenFill>
                </a:ext>
              </a:extLst>
            </p:spPr>
          </p:pic>
        </p:grpSp>
        <p:sp>
          <p:nvSpPr>
            <p:cNvPr id="88" name="Rectangle 87"/>
            <p:cNvSpPr/>
            <p:nvPr/>
          </p:nvSpPr>
          <p:spPr>
            <a:xfrm flipH="1">
              <a:off x="3142139" y="6521354"/>
              <a:ext cx="549207" cy="247659"/>
            </a:xfrm>
            <a:prstGeom prst="rect">
              <a:avLst/>
            </a:prstGeom>
          </p:spPr>
          <p:txBody>
            <a:bodyPr wrap="none">
              <a:spAutoFit/>
            </a:bodyPr>
            <a:lstStyle/>
            <a:p>
              <a:pPr algn="ctr"/>
              <a:r>
                <a:rPr lang="fr-FR" sz="1200" dirty="0"/>
                <a:t>SGBDR</a:t>
              </a:r>
            </a:p>
          </p:txBody>
        </p:sp>
      </p:grpSp>
      <p:grpSp>
        <p:nvGrpSpPr>
          <p:cNvPr id="6" name="Groupe 5"/>
          <p:cNvGrpSpPr/>
          <p:nvPr/>
        </p:nvGrpSpPr>
        <p:grpSpPr>
          <a:xfrm>
            <a:off x="2110058" y="2996952"/>
            <a:ext cx="745583" cy="781080"/>
            <a:chOff x="7164288" y="1556832"/>
            <a:chExt cx="903533" cy="961080"/>
          </a:xfrm>
        </p:grpSpPr>
        <p:pic>
          <p:nvPicPr>
            <p:cNvPr id="2052" name="Picture 4" descr="E:\Mes Documents\$ 0 - COURS\$ 2010-2012 - TOULON - BONAPARTE\$ 2011-2012\STMG\navigateurs\Opera logo.png"/>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4328" y="2157912"/>
              <a:ext cx="48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Mes Documents\$ 0 - COURS\$ 2010-2012 - TOULON - BONAPARTE\$ 2011-2012\STMG\navigateurs\safari.jpg"/>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36296" y="2157912"/>
              <a:ext cx="418605" cy="36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Mes Documents\$ 0 - COURS\$ 2010-2012 - TOULON - BONAPARTE\$ 2011-2012\STMG\navigateurs\chrome-icon.jpg"/>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4288" y="1832011"/>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Mes Documents\$ 0 - COURS\$ 2010-2012 - TOULON - BONAPARTE\$ 2011-2012\STMG\navigateurs\firefox-icon-ginourmous.png"/>
            <p:cNvPicPr>
              <a:picLocks noChangeAspect="1" noChangeArrowheads="1"/>
            </p:cNvPicPr>
            <p:nvPr/>
          </p:nvPicPr>
          <p:blipFill>
            <a:blip r:embed="rId1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727478" y="1832011"/>
              <a:ext cx="340343" cy="360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E:\Mes Documents\$ 0 - COURS\$ 2010-2012 - TOULON - BONAPARTE\$ 2011-2012\STMG\navigateurs\Internet-Explorer-Icon-HD.png"/>
            <p:cNvPicPr>
              <a:picLocks noChangeAspect="1" noChangeArrowheads="1"/>
            </p:cNvPicPr>
            <p:nvPr/>
          </p:nvPicPr>
          <p:blipFill>
            <a:blip r:embed="rId14"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452360" y="1556832"/>
              <a:ext cx="360000" cy="36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e 6"/>
          <p:cNvGrpSpPr/>
          <p:nvPr/>
        </p:nvGrpSpPr>
        <p:grpSpPr>
          <a:xfrm>
            <a:off x="5832932" y="4784577"/>
            <a:ext cx="1197900" cy="1626368"/>
            <a:chOff x="4558798" y="4390571"/>
            <a:chExt cx="1197900" cy="1626368"/>
          </a:xfrm>
        </p:grpSpPr>
        <p:pic>
          <p:nvPicPr>
            <p:cNvPr id="82" name="Picture 2" descr="E:\Mes Documents\$ 0 - COURS\$ 2010-2012 - TOULON - BONAPARTE\$ 2011-2012\STMG\Ressources\server-icon.png"/>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558798" y="4390571"/>
              <a:ext cx="1197900" cy="1197900"/>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79"/>
            <p:cNvSpPr/>
            <p:nvPr/>
          </p:nvSpPr>
          <p:spPr>
            <a:xfrm flipH="1">
              <a:off x="4666812" y="5555274"/>
              <a:ext cx="981871" cy="461665"/>
            </a:xfrm>
            <a:prstGeom prst="rect">
              <a:avLst/>
            </a:prstGeom>
          </p:spPr>
          <p:txBody>
            <a:bodyPr wrap="none">
              <a:spAutoFit/>
            </a:bodyPr>
            <a:lstStyle/>
            <a:p>
              <a:pPr algn="ctr"/>
              <a:r>
                <a:rPr lang="fr-FR" sz="1200" dirty="0"/>
                <a:t>Serveur</a:t>
              </a:r>
              <a:br>
                <a:rPr lang="fr-FR" sz="1200" dirty="0"/>
              </a:br>
              <a:r>
                <a:rPr lang="fr-FR" sz="1200" dirty="0"/>
                <a:t>d’application</a:t>
              </a:r>
            </a:p>
          </p:txBody>
        </p:sp>
        <p:pic>
          <p:nvPicPr>
            <p:cNvPr id="2056" name="Picture 8" descr="E:\Mes Documents\$ 0 - COURS\$ 2010-2012 - TOULON - BONAPARTE\$ 2011-2012\STMG\1340266593_our_process_2.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896150" y="4810423"/>
              <a:ext cx="860548" cy="860548"/>
            </a:xfrm>
            <a:prstGeom prst="rect">
              <a:avLst/>
            </a:prstGeom>
            <a:noFill/>
            <a:extLst>
              <a:ext uri="{909E8E84-426E-40DD-AFC4-6F175D3DCCD1}">
                <a14:hiddenFill xmlns:a14="http://schemas.microsoft.com/office/drawing/2010/main">
                  <a:solidFill>
                    <a:srgbClr val="FFFFFF"/>
                  </a:solidFill>
                </a14:hiddenFill>
              </a:ext>
            </a:extLst>
          </p:spPr>
        </p:pic>
      </p:grpSp>
      <p:pic>
        <p:nvPicPr>
          <p:cNvPr id="2057" name="Picture 9" descr="E:\Mes Documents\$ 0 - COURS\$ 2010-2012 - TOULON - BONAPARTE\$ 2011-2012\STMG\Windows-Cascad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1353" y="5277299"/>
            <a:ext cx="513302" cy="513302"/>
          </a:xfrm>
          <a:prstGeom prst="rect">
            <a:avLst/>
          </a:prstGeom>
          <a:noFill/>
          <a:extLst>
            <a:ext uri="{909E8E84-426E-40DD-AFC4-6F175D3DCCD1}">
              <a14:hiddenFill xmlns:a14="http://schemas.microsoft.com/office/drawing/2010/main">
                <a:solidFill>
                  <a:srgbClr val="FFFFFF"/>
                </a:solidFill>
              </a14:hiddenFill>
            </a:ext>
          </a:extLst>
        </p:spPr>
      </p:pic>
      <p:grpSp>
        <p:nvGrpSpPr>
          <p:cNvPr id="95238" name="Groupe 95237"/>
          <p:cNvGrpSpPr/>
          <p:nvPr/>
        </p:nvGrpSpPr>
        <p:grpSpPr>
          <a:xfrm>
            <a:off x="5845172" y="1998461"/>
            <a:ext cx="1650238" cy="1533864"/>
            <a:chOff x="4321172" y="1998461"/>
            <a:chExt cx="1650238" cy="1533864"/>
          </a:xfrm>
        </p:grpSpPr>
        <p:sp>
          <p:nvSpPr>
            <p:cNvPr id="95235" name="Rectangle 95234"/>
            <p:cNvSpPr/>
            <p:nvPr/>
          </p:nvSpPr>
          <p:spPr>
            <a:xfrm rot="20344288">
              <a:off x="5573544" y="1998461"/>
              <a:ext cx="397866" cy="1107996"/>
            </a:xfrm>
            <a:prstGeom prst="rect">
              <a:avLst/>
            </a:prstGeom>
            <a:scene3d>
              <a:camera prst="isometricTopUp"/>
              <a:lightRig rig="threePt" dir="t"/>
            </a:scene3d>
          </p:spPr>
          <p:txBody>
            <a:bodyPr wrap="none">
              <a:spAutoFit/>
            </a:bodyPr>
            <a:lstStyle/>
            <a:p>
              <a:r>
                <a:rPr lang="fr-FR" sz="6600" dirty="0"/>
                <a:t>I</a:t>
              </a:r>
            </a:p>
          </p:txBody>
        </p:sp>
        <p:sp>
          <p:nvSpPr>
            <p:cNvPr id="119" name="Rectangle 118"/>
            <p:cNvSpPr/>
            <p:nvPr/>
          </p:nvSpPr>
          <p:spPr>
            <a:xfrm rot="20311466">
              <a:off x="4321172" y="2424329"/>
              <a:ext cx="622286" cy="1107996"/>
            </a:xfrm>
            <a:prstGeom prst="rect">
              <a:avLst/>
            </a:prstGeom>
            <a:scene3d>
              <a:camera prst="isometricTopUp"/>
              <a:lightRig rig="threePt" dir="t"/>
            </a:scene3d>
          </p:spPr>
          <p:txBody>
            <a:bodyPr wrap="none">
              <a:spAutoFit/>
            </a:bodyPr>
            <a:lstStyle/>
            <a:p>
              <a:r>
                <a:rPr lang="fr-FR" sz="6600" dirty="0"/>
                <a:t>P</a:t>
              </a:r>
            </a:p>
          </p:txBody>
        </p:sp>
        <p:sp>
          <p:nvSpPr>
            <p:cNvPr id="122" name="Rectangle 121"/>
            <p:cNvSpPr/>
            <p:nvPr/>
          </p:nvSpPr>
          <p:spPr>
            <a:xfrm rot="20340033">
              <a:off x="4818680" y="2224796"/>
              <a:ext cx="718466" cy="1107996"/>
            </a:xfrm>
            <a:prstGeom prst="rect">
              <a:avLst/>
            </a:prstGeom>
            <a:scene3d>
              <a:camera prst="isometricTopUp"/>
              <a:lightRig rig="threePt" dir="t"/>
            </a:scene3d>
          </p:spPr>
          <p:txBody>
            <a:bodyPr wrap="none">
              <a:spAutoFit/>
            </a:bodyPr>
            <a:lstStyle/>
            <a:p>
              <a:r>
                <a:rPr lang="fr-FR" sz="6600" dirty="0"/>
                <a:t>G</a:t>
              </a:r>
            </a:p>
          </p:txBody>
        </p:sp>
      </p:grpSp>
    </p:spTree>
    <p:extLst>
      <p:ext uri="{BB962C8B-B14F-4D97-AF65-F5344CB8AC3E}">
        <p14:creationId xmlns:p14="http://schemas.microsoft.com/office/powerpoint/2010/main" val="85132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left)">
                                      <p:cBhvr>
                                        <p:cTn id="7" dur="500"/>
                                        <p:tgtEl>
                                          <p:spTgt spid="93"/>
                                        </p:tgtEl>
                                      </p:cBhvr>
                                    </p:animEffect>
                                  </p:childTnLst>
                                </p:cTn>
                              </p:par>
                              <p:par>
                                <p:cTn id="8" presetID="10" presetClass="entr" presetSubtype="0" fill="hold" nodeType="withEffect">
                                  <p:stCondLst>
                                    <p:cond delay="0"/>
                                  </p:stCondLst>
                                  <p:childTnLst>
                                    <p:set>
                                      <p:cBhvr>
                                        <p:cTn id="9" dur="1" fill="hold">
                                          <p:stCondLst>
                                            <p:cond delay="0"/>
                                          </p:stCondLst>
                                        </p:cTn>
                                        <p:tgtEl>
                                          <p:spTgt spid="2057"/>
                                        </p:tgtEl>
                                        <p:attrNameLst>
                                          <p:attrName>style.visibility</p:attrName>
                                        </p:attrNameLst>
                                      </p:cBhvr>
                                      <p:to>
                                        <p:strVal val="visible"/>
                                      </p:to>
                                    </p:set>
                                    <p:animEffect transition="in" filter="fade">
                                      <p:cBhvr>
                                        <p:cTn id="10" dur="500"/>
                                        <p:tgtEl>
                                          <p:spTgt spid="205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wipe(left)">
                                      <p:cBhvr>
                                        <p:cTn id="15" dur="500"/>
                                        <p:tgtEl>
                                          <p:spTgt spid="97"/>
                                        </p:tgtEl>
                                      </p:cBhvr>
                                    </p:animEffect>
                                  </p:childTnLst>
                                </p:cTn>
                              </p:par>
                              <p:par>
                                <p:cTn id="16" presetID="10" presetClass="entr" presetSubtype="0" fill="hold" nodeType="withEffect">
                                  <p:stCondLst>
                                    <p:cond delay="0"/>
                                  </p:stCondLst>
                                  <p:childTnLst>
                                    <p:set>
                                      <p:cBhvr>
                                        <p:cTn id="17" dur="1" fill="hold">
                                          <p:stCondLst>
                                            <p:cond delay="0"/>
                                          </p:stCondLst>
                                        </p:cTn>
                                        <p:tgtEl>
                                          <p:spTgt spid="2058"/>
                                        </p:tgtEl>
                                        <p:attrNameLst>
                                          <p:attrName>style.visibility</p:attrName>
                                        </p:attrNameLst>
                                      </p:cBhvr>
                                      <p:to>
                                        <p:strVal val="visible"/>
                                      </p:to>
                                    </p:set>
                                    <p:animEffect transition="in" filter="fade">
                                      <p:cBhvr>
                                        <p:cTn id="18" dur="250"/>
                                        <p:tgtEl>
                                          <p:spTgt spid="205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wipe(down)">
                                      <p:cBhvr>
                                        <p:cTn id="23" dur="500"/>
                                        <p:tgtEl>
                                          <p:spTgt spid="102"/>
                                        </p:tgtEl>
                                      </p:cBhvr>
                                    </p:animEffect>
                                  </p:childTnLst>
                                </p:cTn>
                              </p:par>
                              <p:par>
                                <p:cTn id="24" presetID="10" presetClass="entr" presetSubtype="0" fill="hold" nodeType="with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8" presetClass="emph" presetSubtype="0" fill="hold" nodeType="withEffect">
                                  <p:stCondLst>
                                    <p:cond delay="0"/>
                                  </p:stCondLst>
                                  <p:childTnLst>
                                    <p:animRot by="43200000">
                                      <p:cBhvr>
                                        <p:cTn id="28" dur="1000" fill="hold"/>
                                        <p:tgtEl>
                                          <p:spTgt spid="6"/>
                                        </p:tgtEl>
                                        <p:attrNameLst>
                                          <p:attrName>r</p:attrName>
                                        </p:attrNameLst>
                                      </p:cBhvr>
                                    </p:animRot>
                                  </p:childTnLst>
                                </p:cTn>
                              </p:par>
                              <p:par>
                                <p:cTn id="29" presetID="22" presetClass="entr" presetSubtype="8" fill="hold" nodeType="withEffect">
                                  <p:stCondLst>
                                    <p:cond delay="500"/>
                                  </p:stCondLst>
                                  <p:childTnLst>
                                    <p:set>
                                      <p:cBhvr>
                                        <p:cTn id="30" dur="1" fill="hold">
                                          <p:stCondLst>
                                            <p:cond delay="0"/>
                                          </p:stCondLst>
                                        </p:cTn>
                                        <p:tgtEl>
                                          <p:spTgt spid="105"/>
                                        </p:tgtEl>
                                        <p:attrNameLst>
                                          <p:attrName>style.visibility</p:attrName>
                                        </p:attrNameLst>
                                      </p:cBhvr>
                                      <p:to>
                                        <p:strVal val="visible"/>
                                      </p:to>
                                    </p:set>
                                    <p:animEffect transition="in" filter="wipe(left)">
                                      <p:cBhvr>
                                        <p:cTn id="31" dur="500"/>
                                        <p:tgtEl>
                                          <p:spTgt spid="105"/>
                                        </p:tgtEl>
                                      </p:cBhvr>
                                    </p:animEffect>
                                  </p:childTnLst>
                                </p:cTn>
                              </p:par>
                              <p:par>
                                <p:cTn id="32" presetID="10" presetClass="entr" presetSubtype="0" fill="hold" nodeType="withEffect">
                                  <p:stCondLst>
                                    <p:cond delay="50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up)">
                                      <p:cBhvr>
                                        <p:cTn id="39" dur="500"/>
                                        <p:tgtEl>
                                          <p:spTgt spid="28"/>
                                        </p:tgtEl>
                                      </p:cBhvr>
                                    </p:animEffect>
                                  </p:childTnLst>
                                </p:cTn>
                              </p:par>
                              <p:par>
                                <p:cTn id="40" presetID="10" presetClass="entr" presetSubtype="0" fill="hold" nodeType="withEffect">
                                  <p:stCondLst>
                                    <p:cond delay="0"/>
                                  </p:stCondLst>
                                  <p:childTnLst>
                                    <p:set>
                                      <p:cBhvr>
                                        <p:cTn id="41" dur="1" fill="hold">
                                          <p:stCondLst>
                                            <p:cond delay="0"/>
                                          </p:stCondLst>
                                        </p:cTn>
                                        <p:tgtEl>
                                          <p:spTgt spid="128"/>
                                        </p:tgtEl>
                                        <p:attrNameLst>
                                          <p:attrName>style.visibility</p:attrName>
                                        </p:attrNameLst>
                                      </p:cBhvr>
                                      <p:to>
                                        <p:strVal val="visible"/>
                                      </p:to>
                                    </p:set>
                                    <p:animEffect transition="in" filter="fade">
                                      <p:cBhvr>
                                        <p:cTn id="42" dur="500"/>
                                        <p:tgtEl>
                                          <p:spTgt spid="128"/>
                                        </p:tgtEl>
                                      </p:cBhvr>
                                    </p:animEffect>
                                  </p:childTnLst>
                                </p:cTn>
                              </p:par>
                            </p:childTnLst>
                          </p:cTn>
                        </p:par>
                      </p:childTnLst>
                    </p:cTn>
                  </p:par>
                  <p:par>
                    <p:cTn id="43" fill="hold">
                      <p:stCondLst>
                        <p:cond delay="indefinite"/>
                      </p:stCondLst>
                      <p:childTnLst>
                        <p:par>
                          <p:cTn id="44" fill="hold">
                            <p:stCondLst>
                              <p:cond delay="0"/>
                            </p:stCondLst>
                            <p:childTnLst>
                              <p:par>
                                <p:cTn id="45" presetID="56" presetClass="path" presetSubtype="0" accel="50000" decel="50000" fill="hold" nodeType="clickEffect">
                                  <p:stCondLst>
                                    <p:cond delay="0"/>
                                  </p:stCondLst>
                                  <p:childTnLst>
                                    <p:animMotion origin="layout" path="M -1.38889E-6 -2.96296E-6 L -0.19271 -0.03379 " pathEditMode="relative" rAng="0" ptsTypes="AA">
                                      <p:cBhvr>
                                        <p:cTn id="46" dur="2000" fill="hold"/>
                                        <p:tgtEl>
                                          <p:spTgt spid="85"/>
                                        </p:tgtEl>
                                        <p:attrNameLst>
                                          <p:attrName>ppt_x</p:attrName>
                                          <p:attrName>ppt_y</p:attrName>
                                        </p:attrNameLst>
                                      </p:cBhvr>
                                      <p:rCtr x="-9635" y="-1690"/>
                                    </p:animMotion>
                                  </p:childTnLst>
                                </p:cTn>
                              </p:par>
                              <p:par>
                                <p:cTn id="47" presetID="56" presetClass="path" presetSubtype="0" accel="50000" decel="50000" fill="hold" nodeType="withEffect">
                                  <p:stCondLst>
                                    <p:cond delay="0"/>
                                  </p:stCondLst>
                                  <p:childTnLst>
                                    <p:animMotion origin="layout" path="M -8.33333E-7 3.7037E-6 L 0.25677 0.04375 " pathEditMode="relative" rAng="0" ptsTypes="AA">
                                      <p:cBhvr>
                                        <p:cTn id="48" dur="2000" fill="hold"/>
                                        <p:tgtEl>
                                          <p:spTgt spid="72"/>
                                        </p:tgtEl>
                                        <p:attrNameLst>
                                          <p:attrName>ppt_x</p:attrName>
                                          <p:attrName>ppt_y</p:attrName>
                                        </p:attrNameLst>
                                      </p:cBhvr>
                                      <p:rCtr x="12830" y="2176"/>
                                    </p:animMotion>
                                  </p:childTnLst>
                                </p:cTn>
                              </p:par>
                              <p:par>
                                <p:cTn id="49" presetID="42" presetClass="path" presetSubtype="0" accel="50000" decel="50000" fill="hold" nodeType="withEffect">
                                  <p:stCondLst>
                                    <p:cond delay="0"/>
                                  </p:stCondLst>
                                  <p:childTnLst>
                                    <p:animMotion origin="layout" path="M -1.94444E-6 -3.7037E-6 L -0.09184 -0.03264 " pathEditMode="relative" rAng="0" ptsTypes="AA">
                                      <p:cBhvr>
                                        <p:cTn id="50" dur="2000" fill="hold"/>
                                        <p:tgtEl>
                                          <p:spTgt spid="7"/>
                                        </p:tgtEl>
                                        <p:attrNameLst>
                                          <p:attrName>ppt_x</p:attrName>
                                          <p:attrName>ppt_y</p:attrName>
                                        </p:attrNameLst>
                                      </p:cBhvr>
                                      <p:rCtr x="-4601" y="-1644"/>
                                    </p:animMotion>
                                  </p:childTnLst>
                                </p:cTn>
                              </p:par>
                              <p:par>
                                <p:cTn id="51" presetID="10" presetClass="entr" presetSubtype="0" fill="hold" nodeType="withEffect">
                                  <p:stCondLst>
                                    <p:cond delay="0"/>
                                  </p:stCondLst>
                                  <p:childTnLst>
                                    <p:set>
                                      <p:cBhvr>
                                        <p:cTn id="52" dur="1" fill="hold">
                                          <p:stCondLst>
                                            <p:cond delay="0"/>
                                          </p:stCondLst>
                                        </p:cTn>
                                        <p:tgtEl>
                                          <p:spTgt spid="114"/>
                                        </p:tgtEl>
                                        <p:attrNameLst>
                                          <p:attrName>style.visibility</p:attrName>
                                        </p:attrNameLst>
                                      </p:cBhvr>
                                      <p:to>
                                        <p:strVal val="visible"/>
                                      </p:to>
                                    </p:set>
                                    <p:animEffect transition="in" filter="fade">
                                      <p:cBhvr>
                                        <p:cTn id="53" dur="2000"/>
                                        <p:tgtEl>
                                          <p:spTgt spid="114"/>
                                        </p:tgtEl>
                                      </p:cBhvr>
                                    </p:animEffect>
                                  </p:childTnLst>
                                </p:cTn>
                              </p:par>
                              <p:par>
                                <p:cTn id="54" presetID="23" presetClass="entr" presetSubtype="16" fill="hold" nodeType="withEffect">
                                  <p:stCondLst>
                                    <p:cond delay="1500"/>
                                  </p:stCondLst>
                                  <p:childTnLst>
                                    <p:set>
                                      <p:cBhvr>
                                        <p:cTn id="55" dur="1" fill="hold">
                                          <p:stCondLst>
                                            <p:cond delay="0"/>
                                          </p:stCondLst>
                                        </p:cTn>
                                        <p:tgtEl>
                                          <p:spTgt spid="95238"/>
                                        </p:tgtEl>
                                        <p:attrNameLst>
                                          <p:attrName>style.visibility</p:attrName>
                                        </p:attrNameLst>
                                      </p:cBhvr>
                                      <p:to>
                                        <p:strVal val="visible"/>
                                      </p:to>
                                    </p:set>
                                    <p:anim calcmode="lin" valueType="num">
                                      <p:cBhvr>
                                        <p:cTn id="56" dur="500" fill="hold"/>
                                        <p:tgtEl>
                                          <p:spTgt spid="95238"/>
                                        </p:tgtEl>
                                        <p:attrNameLst>
                                          <p:attrName>ppt_w</p:attrName>
                                        </p:attrNameLst>
                                      </p:cBhvr>
                                      <p:tavLst>
                                        <p:tav tm="0">
                                          <p:val>
                                            <p:fltVal val="0"/>
                                          </p:val>
                                        </p:tav>
                                        <p:tav tm="100000">
                                          <p:val>
                                            <p:strVal val="#ppt_w"/>
                                          </p:val>
                                        </p:tav>
                                      </p:tavLst>
                                    </p:anim>
                                    <p:anim calcmode="lin" valueType="num">
                                      <p:cBhvr>
                                        <p:cTn id="57" dur="500" fill="hold"/>
                                        <p:tgtEl>
                                          <p:spTgt spid="952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p:cNvSpPr>
          <p:nvPr/>
        </p:nvSpPr>
        <p:spPr bwMode="auto">
          <a:xfrm>
            <a:off x="1981200" y="1600201"/>
            <a:ext cx="7859216" cy="75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A04DA3"/>
              </a:buClr>
              <a:buFont typeface="Arial" charset="0"/>
              <a:buChar char="•"/>
              <a:defRPr sz="2400"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C4652D"/>
              </a:buClr>
              <a:buFont typeface="Arial"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8B5D3D"/>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fr-FR" dirty="0"/>
              <a:t>Le Progiciel de Gestion Intégré</a:t>
            </a:r>
          </a:p>
          <a:p>
            <a:pPr lvl="2"/>
            <a:r>
              <a:rPr lang="fr-FR" sz="1800" dirty="0"/>
              <a:t>Architecture générale : </a:t>
            </a:r>
          </a:p>
        </p:txBody>
      </p:sp>
      <p:sp>
        <p:nvSpPr>
          <p:cNvPr id="95234" name="Rectangle 2"/>
          <p:cNvSpPr>
            <a:spLocks noGrp="1"/>
          </p:cNvSpPr>
          <p:nvPr>
            <p:ph type="title"/>
          </p:nvPr>
        </p:nvSpPr>
        <p:spPr bwMode="auto">
          <a:xfrm>
            <a:off x="3216276" y="404814"/>
            <a:ext cx="6384925" cy="1012825"/>
          </a:xfrm>
        </p:spPr>
        <p:txBody>
          <a:bodyPr wrap="square" numCol="1" anchorCtr="0" compatLnSpc="1">
            <a:prstTxWarp prst="textNoShape">
              <a:avLst/>
            </a:prstTxWarp>
          </a:bodyPr>
          <a:lstStyle/>
          <a:p>
            <a:pPr>
              <a:defRPr/>
            </a:pPr>
            <a:r>
              <a:rPr lang="fr-FR" sz="3200" dirty="0">
                <a:solidFill>
                  <a:srgbClr val="CC3300"/>
                </a:solidFill>
              </a:rPr>
              <a:t>Nouveautés didactiques</a:t>
            </a:r>
          </a:p>
        </p:txBody>
      </p:sp>
      <p:sp>
        <p:nvSpPr>
          <p:cNvPr id="8" name="Slide Number Placeholder 5"/>
          <p:cNvSpPr>
            <a:spLocks noGrp="1"/>
          </p:cNvSpPr>
          <p:nvPr>
            <p:ph type="sldNum" sz="quarter" idx="12"/>
          </p:nvPr>
        </p:nvSpPr>
        <p:spPr/>
        <p:txBody>
          <a:bodyPr/>
          <a:lstStyle/>
          <a:p>
            <a:pPr>
              <a:defRPr/>
            </a:pPr>
            <a:fld id="{3360C03A-C068-4962-B1AC-DA40EB7E7E70}" type="slidenum">
              <a:rPr lang="fr-FR" smtClean="0"/>
              <a:pPr>
                <a:defRPr/>
              </a:pPr>
              <a:t>28</a:t>
            </a:fld>
            <a:endParaRPr lang="fr-FR" dirty="0"/>
          </a:p>
        </p:txBody>
      </p:sp>
      <p:grpSp>
        <p:nvGrpSpPr>
          <p:cNvPr id="22" name="Groupe 21"/>
          <p:cNvGrpSpPr/>
          <p:nvPr/>
        </p:nvGrpSpPr>
        <p:grpSpPr>
          <a:xfrm>
            <a:off x="1821586" y="5069668"/>
            <a:ext cx="1424603" cy="1556241"/>
            <a:chOff x="235700" y="4030280"/>
            <a:chExt cx="1424603" cy="1556241"/>
          </a:xfrm>
        </p:grpSpPr>
        <p:grpSp>
          <p:nvGrpSpPr>
            <p:cNvPr id="17" name="Groupe 16"/>
            <p:cNvGrpSpPr/>
            <p:nvPr/>
          </p:nvGrpSpPr>
          <p:grpSpPr>
            <a:xfrm>
              <a:off x="235700" y="4030280"/>
              <a:ext cx="1424603" cy="1290573"/>
              <a:chOff x="36286" y="4808874"/>
              <a:chExt cx="1424603" cy="1290573"/>
            </a:xfrm>
          </p:grpSpPr>
          <p:pic>
            <p:nvPicPr>
              <p:cNvPr id="3075"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380164" y="4808874"/>
                <a:ext cx="7200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36286" y="5309552"/>
                <a:ext cx="7200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740889" y="5379447"/>
                <a:ext cx="7200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9" name="Rectangle 78"/>
            <p:cNvSpPr/>
            <p:nvPr/>
          </p:nvSpPr>
          <p:spPr>
            <a:xfrm>
              <a:off x="457200" y="5309522"/>
              <a:ext cx="684226" cy="276999"/>
            </a:xfrm>
            <a:prstGeom prst="rect">
              <a:avLst/>
            </a:prstGeom>
          </p:spPr>
          <p:txBody>
            <a:bodyPr wrap="none">
              <a:spAutoFit/>
            </a:bodyPr>
            <a:lstStyle/>
            <a:p>
              <a:pPr algn="ctr"/>
              <a:r>
                <a:rPr lang="fr-FR" sz="1200" dirty="0"/>
                <a:t>Intranet</a:t>
              </a:r>
            </a:p>
          </p:txBody>
        </p:sp>
      </p:grpSp>
      <p:grpSp>
        <p:nvGrpSpPr>
          <p:cNvPr id="2071" name="Groupe 2070"/>
          <p:cNvGrpSpPr/>
          <p:nvPr/>
        </p:nvGrpSpPr>
        <p:grpSpPr>
          <a:xfrm>
            <a:off x="1893104" y="3253320"/>
            <a:ext cx="1354457" cy="1435303"/>
            <a:chOff x="369103" y="3253319"/>
            <a:chExt cx="1354457" cy="1435303"/>
          </a:xfrm>
        </p:grpSpPr>
        <p:pic>
          <p:nvPicPr>
            <p:cNvPr id="121"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457200" y="3253319"/>
              <a:ext cx="720000" cy="69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Groupe 22"/>
            <p:cNvGrpSpPr/>
            <p:nvPr/>
          </p:nvGrpSpPr>
          <p:grpSpPr>
            <a:xfrm>
              <a:off x="369103" y="3619763"/>
              <a:ext cx="1354457" cy="1068859"/>
              <a:chOff x="1016364" y="2931038"/>
              <a:chExt cx="1354457" cy="1068859"/>
            </a:xfrm>
          </p:grpSpPr>
          <p:grpSp>
            <p:nvGrpSpPr>
              <p:cNvPr id="19" name="Groupe 18"/>
              <p:cNvGrpSpPr/>
              <p:nvPr/>
            </p:nvGrpSpPr>
            <p:grpSpPr>
              <a:xfrm>
                <a:off x="1016364" y="2931038"/>
                <a:ext cx="1354457" cy="780938"/>
                <a:chOff x="0" y="3661843"/>
                <a:chExt cx="1354457" cy="780938"/>
              </a:xfrm>
            </p:grpSpPr>
            <p:pic>
              <p:nvPicPr>
                <p:cNvPr id="66" name="Picture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0" y="3722781"/>
                  <a:ext cx="7200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634457" y="3661843"/>
                  <a:ext cx="7200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1" name="Rectangle 80"/>
              <p:cNvSpPr/>
              <p:nvPr/>
            </p:nvSpPr>
            <p:spPr>
              <a:xfrm>
                <a:off x="1196570" y="3722898"/>
                <a:ext cx="817853" cy="276999"/>
              </a:xfrm>
              <a:prstGeom prst="rect">
                <a:avLst/>
              </a:prstGeom>
            </p:spPr>
            <p:txBody>
              <a:bodyPr wrap="none">
                <a:spAutoFit/>
              </a:bodyPr>
              <a:lstStyle/>
              <a:p>
                <a:pPr algn="ctr"/>
                <a:r>
                  <a:rPr lang="fr-FR" sz="1200" dirty="0"/>
                  <a:t>Télétravail</a:t>
                </a:r>
              </a:p>
            </p:txBody>
          </p:sp>
        </p:grpSp>
      </p:grpSp>
      <p:grpSp>
        <p:nvGrpSpPr>
          <p:cNvPr id="24" name="Groupe 23"/>
          <p:cNvGrpSpPr/>
          <p:nvPr/>
        </p:nvGrpSpPr>
        <p:grpSpPr>
          <a:xfrm flipH="1">
            <a:off x="3622542" y="2448925"/>
            <a:ext cx="1270541" cy="1502124"/>
            <a:chOff x="1628914" y="5355876"/>
            <a:chExt cx="1270541" cy="1502124"/>
          </a:xfrm>
        </p:grpSpPr>
        <p:grpSp>
          <p:nvGrpSpPr>
            <p:cNvPr id="20" name="Groupe 19"/>
            <p:cNvGrpSpPr/>
            <p:nvPr/>
          </p:nvGrpSpPr>
          <p:grpSpPr>
            <a:xfrm>
              <a:off x="1628914" y="5355876"/>
              <a:ext cx="1270541" cy="1224042"/>
              <a:chOff x="1351881" y="5528877"/>
              <a:chExt cx="1270541" cy="1224042"/>
            </a:xfrm>
          </p:grpSpPr>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1881" y="5528877"/>
                <a:ext cx="720000" cy="69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2914" y="6032919"/>
                <a:ext cx="7200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02628" y="5528877"/>
                <a:ext cx="324000" cy="46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2422" y="6093488"/>
                <a:ext cx="180000" cy="3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3" name="Rectangle 82"/>
            <p:cNvSpPr/>
            <p:nvPr/>
          </p:nvSpPr>
          <p:spPr>
            <a:xfrm>
              <a:off x="1824236" y="6581001"/>
              <a:ext cx="971421" cy="276999"/>
            </a:xfrm>
            <a:prstGeom prst="rect">
              <a:avLst/>
            </a:prstGeom>
          </p:spPr>
          <p:txBody>
            <a:bodyPr wrap="none">
              <a:spAutoFit/>
            </a:bodyPr>
            <a:lstStyle/>
            <a:p>
              <a:pPr algn="ctr"/>
              <a:r>
                <a:rPr lang="fr-FR" sz="1200" dirty="0"/>
                <a:t>e-commerce</a:t>
              </a:r>
            </a:p>
          </p:txBody>
        </p:sp>
      </p:grpSp>
      <p:grpSp>
        <p:nvGrpSpPr>
          <p:cNvPr id="31" name="Groupe 30"/>
          <p:cNvGrpSpPr/>
          <p:nvPr/>
        </p:nvGrpSpPr>
        <p:grpSpPr>
          <a:xfrm>
            <a:off x="4405235" y="5450337"/>
            <a:ext cx="1227116" cy="1348016"/>
            <a:chOff x="2881235" y="5450337"/>
            <a:chExt cx="1227116" cy="1348016"/>
          </a:xfrm>
        </p:grpSpPr>
        <p:grpSp>
          <p:nvGrpSpPr>
            <p:cNvPr id="2" name="Groupe 1"/>
            <p:cNvGrpSpPr/>
            <p:nvPr/>
          </p:nvGrpSpPr>
          <p:grpSpPr>
            <a:xfrm>
              <a:off x="2881235" y="5450337"/>
              <a:ext cx="1227116" cy="1099806"/>
              <a:chOff x="3818889" y="3861048"/>
              <a:chExt cx="1227116" cy="1099806"/>
            </a:xfrm>
          </p:grpSpPr>
          <p:pic>
            <p:nvPicPr>
              <p:cNvPr id="3074" name="Picture 2" descr="E:\Mes Documents\$ 0 - COURS\$ 2010-2012 - TOULON - BONAPARTE\$ 2011-2012\STMG\Ressources\server-icon.png"/>
              <p:cNvPicPr>
                <a:picLocks noChangeAspect="1" noChangeArrowheads="1"/>
              </p:cNvPicPr>
              <p:nvPr/>
            </p:nvPicPr>
            <p:blipFill>
              <a:blip r:embed="rId9">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818889" y="3861048"/>
                <a:ext cx="1071017" cy="107101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E:\Mes Documents\$ 0 - COURS\$ 2010-2012 - TOULON - BONAPARTE\$ 2011-2012\STMG\Ressources\Database 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26005" y="4240854"/>
                <a:ext cx="720000" cy="720000"/>
              </a:xfrm>
              <a:prstGeom prst="rect">
                <a:avLst/>
              </a:prstGeom>
              <a:noFill/>
              <a:extLst>
                <a:ext uri="{909E8E84-426E-40DD-AFC4-6F175D3DCCD1}">
                  <a14:hiddenFill xmlns:a14="http://schemas.microsoft.com/office/drawing/2010/main">
                    <a:solidFill>
                      <a:srgbClr val="FFFFFF"/>
                    </a:solidFill>
                  </a14:hiddenFill>
                </a:ext>
              </a:extLst>
            </p:spPr>
          </p:pic>
        </p:grpSp>
        <p:sp>
          <p:nvSpPr>
            <p:cNvPr id="94" name="Rectangle 93"/>
            <p:cNvSpPr/>
            <p:nvPr/>
          </p:nvSpPr>
          <p:spPr>
            <a:xfrm flipH="1">
              <a:off x="3216206" y="6521354"/>
              <a:ext cx="401072" cy="276999"/>
            </a:xfrm>
            <a:prstGeom prst="rect">
              <a:avLst/>
            </a:prstGeom>
          </p:spPr>
          <p:txBody>
            <a:bodyPr wrap="none">
              <a:spAutoFit/>
            </a:bodyPr>
            <a:lstStyle/>
            <a:p>
              <a:pPr algn="ctr"/>
              <a:r>
                <a:rPr lang="fr-FR" sz="1200" dirty="0"/>
                <a:t>PGI</a:t>
              </a:r>
            </a:p>
          </p:txBody>
        </p:sp>
      </p:grpSp>
      <p:grpSp>
        <p:nvGrpSpPr>
          <p:cNvPr id="27" name="Groupe 26"/>
          <p:cNvGrpSpPr/>
          <p:nvPr/>
        </p:nvGrpSpPr>
        <p:grpSpPr>
          <a:xfrm>
            <a:off x="5619819" y="2981598"/>
            <a:ext cx="965521" cy="1001595"/>
            <a:chOff x="4209752" y="3689477"/>
            <a:chExt cx="1448282" cy="1480447"/>
          </a:xfrm>
        </p:grpSpPr>
        <p:grpSp>
          <p:nvGrpSpPr>
            <p:cNvPr id="26" name="Groupe 25"/>
            <p:cNvGrpSpPr/>
            <p:nvPr/>
          </p:nvGrpSpPr>
          <p:grpSpPr>
            <a:xfrm>
              <a:off x="4348583" y="3689477"/>
              <a:ext cx="1080120" cy="1121267"/>
              <a:chOff x="4788024" y="4179941"/>
              <a:chExt cx="1080120" cy="1121267"/>
            </a:xfrm>
          </p:grpSpPr>
          <p:pic>
            <p:nvPicPr>
              <p:cNvPr id="87" name="Picture 2" descr="E:\Mes Documents\$ 0 - COURS\$ 2010-2012 - TOULON - BONAPARTE\$ 2011-2012\STMG\Ressources\server-icon.png"/>
              <p:cNvPicPr>
                <a:picLocks noChangeAspect="1" noChangeArrowheads="1"/>
              </p:cNvPicPr>
              <p:nvPr/>
            </p:nvPicPr>
            <p:blipFill>
              <a:blip r:embed="rId11"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788024" y="4179941"/>
                <a:ext cx="1071017" cy="1071017"/>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E:\Mes Documents\$ 0 - COURS\$ 2010-2012 - TOULON - BONAPARTE\$ 2011-2012\STMG\Ressources\globe-icon.jpg"/>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2889" y="4705953"/>
                <a:ext cx="595255" cy="595255"/>
              </a:xfrm>
              <a:prstGeom prst="rect">
                <a:avLst/>
              </a:prstGeom>
              <a:noFill/>
              <a:extLst>
                <a:ext uri="{909E8E84-426E-40DD-AFC4-6F175D3DCCD1}">
                  <a14:hiddenFill xmlns:a14="http://schemas.microsoft.com/office/drawing/2010/main">
                    <a:solidFill>
                      <a:srgbClr val="FFFFFF"/>
                    </a:solidFill>
                  </a14:hiddenFill>
                </a:ext>
              </a:extLst>
            </p:spPr>
          </p:pic>
        </p:grpSp>
        <p:sp>
          <p:nvSpPr>
            <p:cNvPr id="90" name="Rectangle 89"/>
            <p:cNvSpPr/>
            <p:nvPr/>
          </p:nvSpPr>
          <p:spPr>
            <a:xfrm flipH="1">
              <a:off x="4209752" y="4760495"/>
              <a:ext cx="1448282" cy="409429"/>
            </a:xfrm>
            <a:prstGeom prst="rect">
              <a:avLst/>
            </a:prstGeom>
          </p:spPr>
          <p:txBody>
            <a:bodyPr wrap="none">
              <a:spAutoFit/>
            </a:bodyPr>
            <a:lstStyle/>
            <a:p>
              <a:pPr algn="ctr"/>
              <a:r>
                <a:rPr lang="fr-FR" sz="1200" dirty="0"/>
                <a:t>Serveur web</a:t>
              </a:r>
            </a:p>
          </p:txBody>
        </p:sp>
      </p:grpSp>
      <p:cxnSp>
        <p:nvCxnSpPr>
          <p:cNvPr id="34" name="Connecteur droit 33"/>
          <p:cNvCxnSpPr/>
          <p:nvPr/>
        </p:nvCxnSpPr>
        <p:spPr>
          <a:xfrm flipV="1">
            <a:off x="5272351" y="4934858"/>
            <a:ext cx="0" cy="99548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a:xfrm flipH="1" flipV="1">
            <a:off x="2613105" y="4339767"/>
            <a:ext cx="2659247" cy="59509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 name="Connecteur droit 103"/>
          <p:cNvCxnSpPr>
            <a:endCxn id="79" idx="3"/>
          </p:cNvCxnSpPr>
          <p:nvPr/>
        </p:nvCxnSpPr>
        <p:spPr>
          <a:xfrm flipH="1">
            <a:off x="2727311" y="5985845"/>
            <a:ext cx="1970450" cy="50156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9" name="Groupe 28"/>
          <p:cNvGrpSpPr/>
          <p:nvPr/>
        </p:nvGrpSpPr>
        <p:grpSpPr>
          <a:xfrm>
            <a:off x="3980335" y="4159588"/>
            <a:ext cx="1560094" cy="1058068"/>
            <a:chOff x="5992683" y="5232277"/>
            <a:chExt cx="1560094" cy="1058068"/>
          </a:xfrm>
        </p:grpSpPr>
        <p:pic>
          <p:nvPicPr>
            <p:cNvPr id="3082" name="Picture 10" descr="E:\Mes Documents\$ 0 - COURS\$ 2010-2012 - TOULON - BONAPARTE\$ 2011-2012\STMG\Ressources\nuage.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992683" y="5232277"/>
              <a:ext cx="1560094" cy="821662"/>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p:cNvSpPr/>
            <p:nvPr/>
          </p:nvSpPr>
          <p:spPr>
            <a:xfrm flipH="1">
              <a:off x="6428276" y="6013346"/>
              <a:ext cx="688907" cy="276999"/>
            </a:xfrm>
            <a:prstGeom prst="rect">
              <a:avLst/>
            </a:prstGeom>
          </p:spPr>
          <p:txBody>
            <a:bodyPr wrap="none">
              <a:spAutoFit/>
            </a:bodyPr>
            <a:lstStyle/>
            <a:p>
              <a:pPr algn="ctr"/>
              <a:r>
                <a:rPr lang="fr-FR" sz="1200" dirty="0"/>
                <a:t>Internet</a:t>
              </a:r>
            </a:p>
          </p:txBody>
        </p:sp>
      </p:grpSp>
      <p:grpSp>
        <p:nvGrpSpPr>
          <p:cNvPr id="2049" name="Groupe 2048"/>
          <p:cNvGrpSpPr/>
          <p:nvPr/>
        </p:nvGrpSpPr>
        <p:grpSpPr>
          <a:xfrm>
            <a:off x="7676047" y="3016363"/>
            <a:ext cx="1971598" cy="1756765"/>
            <a:chOff x="5802307" y="5041588"/>
            <a:chExt cx="1971598" cy="1756765"/>
          </a:xfrm>
        </p:grpSpPr>
        <p:grpSp>
          <p:nvGrpSpPr>
            <p:cNvPr id="50" name="Groupe 49"/>
            <p:cNvGrpSpPr/>
            <p:nvPr/>
          </p:nvGrpSpPr>
          <p:grpSpPr>
            <a:xfrm>
              <a:off x="5833273" y="5041588"/>
              <a:ext cx="1940632" cy="1756765"/>
              <a:chOff x="5263671" y="4632043"/>
              <a:chExt cx="1940632" cy="1756765"/>
            </a:xfrm>
          </p:grpSpPr>
          <p:pic>
            <p:nvPicPr>
              <p:cNvPr id="3083" name="Picture 11" descr="E:\Mes Documents\$ 0 - COURS\$ 2010-2012 - TOULON - BONAPARTE\$ 2011-2012\STMG\Ressources\icon-warehouse-home.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63671" y="4632043"/>
                <a:ext cx="1188000" cy="918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E:\Mes Documents\$ 0 - COURS\$ 2010-2012 - TOULON - BONAPARTE\$ 2011-2012\STMG\Ressources\magasin.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2303" y="5703998"/>
                <a:ext cx="792000" cy="684810"/>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E:\Mes Documents\$ 0 - COURS\$ 2010-2012 - TOULON - BONAPARTE\$ 2011-2012\STMG\Ressources\office-building.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24303" y="5201319"/>
                <a:ext cx="1080000" cy="1080000"/>
              </a:xfrm>
              <a:prstGeom prst="rect">
                <a:avLst/>
              </a:prstGeom>
              <a:noFill/>
              <a:extLst>
                <a:ext uri="{909E8E84-426E-40DD-AFC4-6F175D3DCCD1}">
                  <a14:hiddenFill xmlns:a14="http://schemas.microsoft.com/office/drawing/2010/main">
                    <a:solidFill>
                      <a:srgbClr val="FFFFFF"/>
                    </a:solidFill>
                  </a14:hiddenFill>
                </a:ext>
              </a:extLst>
            </p:spPr>
          </p:pic>
        </p:grpSp>
        <p:sp>
          <p:nvSpPr>
            <p:cNvPr id="111" name="Rectangle 110"/>
            <p:cNvSpPr/>
            <p:nvPr/>
          </p:nvSpPr>
          <p:spPr>
            <a:xfrm flipH="1">
              <a:off x="5802307" y="5805264"/>
              <a:ext cx="1001941" cy="276999"/>
            </a:xfrm>
            <a:prstGeom prst="rect">
              <a:avLst/>
            </a:prstGeom>
          </p:spPr>
          <p:txBody>
            <a:bodyPr wrap="none">
              <a:spAutoFit/>
            </a:bodyPr>
            <a:lstStyle/>
            <a:p>
              <a:pPr algn="ctr"/>
              <a:r>
                <a:rPr lang="fr-FR" sz="1200" dirty="0"/>
                <a:t>Sites distants</a:t>
              </a:r>
            </a:p>
          </p:txBody>
        </p:sp>
      </p:grpSp>
      <p:cxnSp>
        <p:nvCxnSpPr>
          <p:cNvPr id="116" name="Connecteur droit 115"/>
          <p:cNvCxnSpPr/>
          <p:nvPr/>
        </p:nvCxnSpPr>
        <p:spPr>
          <a:xfrm>
            <a:off x="5272351" y="4903325"/>
            <a:ext cx="1998614" cy="102702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Connecteur droit 126"/>
          <p:cNvCxnSpPr/>
          <p:nvPr/>
        </p:nvCxnSpPr>
        <p:spPr>
          <a:xfrm flipV="1">
            <a:off x="5231904" y="3919922"/>
            <a:ext cx="2451478" cy="9834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074" name="Groupe 2073"/>
          <p:cNvGrpSpPr/>
          <p:nvPr/>
        </p:nvGrpSpPr>
        <p:grpSpPr>
          <a:xfrm>
            <a:off x="7180012" y="5314440"/>
            <a:ext cx="1497976" cy="1371600"/>
            <a:chOff x="5969573" y="2900767"/>
            <a:chExt cx="1497976" cy="1371600"/>
          </a:xfrm>
        </p:grpSpPr>
        <p:pic>
          <p:nvPicPr>
            <p:cNvPr id="3087" name="Picture 15" descr="E:\Mes Documents\$ 0 - COURS\$ 2010-2012 - TOULON - BONAPARTE\$ 2011-2012\STMG\Ressources\1340210431_testimonials.png"/>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91618" y="2900767"/>
              <a:ext cx="1225259" cy="1225259"/>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7"/>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6219715" y="3806114"/>
              <a:ext cx="324000" cy="461290"/>
            </a:xfrm>
            <a:prstGeom prst="rect">
              <a:avLst/>
            </a:prstGeom>
            <a:noFill/>
            <a:ln>
              <a:noFill/>
            </a:ln>
            <a:effectLst/>
            <a:scene3d>
              <a:camera prst="isometricTop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 name="Picture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5969573" y="3424491"/>
              <a:ext cx="469105" cy="469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 name="Rectangle 129"/>
            <p:cNvSpPr/>
            <p:nvPr/>
          </p:nvSpPr>
          <p:spPr>
            <a:xfrm flipH="1">
              <a:off x="6574997" y="3995368"/>
              <a:ext cx="892552" cy="276999"/>
            </a:xfrm>
            <a:prstGeom prst="rect">
              <a:avLst/>
            </a:prstGeom>
          </p:spPr>
          <p:txBody>
            <a:bodyPr wrap="none">
              <a:spAutoFit/>
            </a:bodyPr>
            <a:lstStyle/>
            <a:p>
              <a:pPr algn="ctr"/>
              <a:r>
                <a:rPr lang="fr-FR" sz="1200" dirty="0"/>
                <a:t>Partenaires</a:t>
              </a:r>
            </a:p>
          </p:txBody>
        </p:sp>
      </p:grpSp>
      <p:pic>
        <p:nvPicPr>
          <p:cNvPr id="3" name="Image 2"/>
          <p:cNvPicPr>
            <a:picLocks noChangeAspect="1"/>
          </p:cNvPicPr>
          <p:nvPr/>
        </p:nvPicPr>
        <p:blipFill rotWithShape="1">
          <a:blip r:embed="rId18">
            <a:extLst>
              <a:ext uri="{28A0092B-C50C-407E-A947-70E740481C1C}">
                <a14:useLocalDpi xmlns:a14="http://schemas.microsoft.com/office/drawing/2010/main" val="0"/>
              </a:ext>
            </a:extLst>
          </a:blip>
          <a:srcRect r="72139"/>
          <a:stretch/>
        </p:blipFill>
        <p:spPr>
          <a:xfrm>
            <a:off x="4465217" y="3178812"/>
            <a:ext cx="653835" cy="1761598"/>
          </a:xfrm>
          <a:prstGeom prst="rect">
            <a:avLst/>
          </a:prstGeom>
        </p:spPr>
      </p:pic>
      <p:pic>
        <p:nvPicPr>
          <p:cNvPr id="58" name="Image 57"/>
          <p:cNvPicPr>
            <a:picLocks noChangeAspect="1"/>
          </p:cNvPicPr>
          <p:nvPr/>
        </p:nvPicPr>
        <p:blipFill rotWithShape="1">
          <a:blip r:embed="rId18">
            <a:extLst>
              <a:ext uri="{28A0092B-C50C-407E-A947-70E740481C1C}">
                <a14:useLocalDpi xmlns:a14="http://schemas.microsoft.com/office/drawing/2010/main" val="0"/>
              </a:ext>
            </a:extLst>
          </a:blip>
          <a:srcRect l="27862" r="23010" b="56433"/>
          <a:stretch/>
        </p:blipFill>
        <p:spPr>
          <a:xfrm>
            <a:off x="5119051" y="3178812"/>
            <a:ext cx="1152930" cy="767482"/>
          </a:xfrm>
          <a:prstGeom prst="rect">
            <a:avLst/>
          </a:prstGeom>
        </p:spPr>
      </p:pic>
      <p:pic>
        <p:nvPicPr>
          <p:cNvPr id="59" name="Image 58"/>
          <p:cNvPicPr>
            <a:picLocks noChangeAspect="1"/>
          </p:cNvPicPr>
          <p:nvPr/>
        </p:nvPicPr>
        <p:blipFill rotWithShape="1">
          <a:blip r:embed="rId18">
            <a:extLst>
              <a:ext uri="{28A0092B-C50C-407E-A947-70E740481C1C}">
                <a14:useLocalDpi xmlns:a14="http://schemas.microsoft.com/office/drawing/2010/main" val="0"/>
              </a:ext>
            </a:extLst>
          </a:blip>
          <a:srcRect l="76990" r="-1377" b="56433"/>
          <a:stretch/>
        </p:blipFill>
        <p:spPr>
          <a:xfrm>
            <a:off x="6269572" y="3178807"/>
            <a:ext cx="572324" cy="767482"/>
          </a:xfrm>
          <a:prstGeom prst="rect">
            <a:avLst/>
          </a:prstGeom>
        </p:spPr>
      </p:pic>
      <p:pic>
        <p:nvPicPr>
          <p:cNvPr id="61" name="Image 60"/>
          <p:cNvPicPr>
            <a:picLocks noChangeAspect="1"/>
          </p:cNvPicPr>
          <p:nvPr/>
        </p:nvPicPr>
        <p:blipFill rotWithShape="1">
          <a:blip r:embed="rId18">
            <a:extLst>
              <a:ext uri="{28A0092B-C50C-407E-A947-70E740481C1C}">
                <a14:useLocalDpi xmlns:a14="http://schemas.microsoft.com/office/drawing/2010/main" val="0"/>
              </a:ext>
            </a:extLst>
          </a:blip>
          <a:srcRect l="29826" t="43567" r="-1377" b="-460"/>
          <a:stretch/>
        </p:blipFill>
        <p:spPr>
          <a:xfrm>
            <a:off x="5166676" y="3945280"/>
            <a:ext cx="1679184" cy="1002239"/>
          </a:xfrm>
          <a:prstGeom prst="rect">
            <a:avLst/>
          </a:prstGeom>
        </p:spPr>
      </p:pic>
    </p:spTree>
    <p:extLst>
      <p:ext uri="{BB962C8B-B14F-4D97-AF65-F5344CB8AC3E}">
        <p14:creationId xmlns:p14="http://schemas.microsoft.com/office/powerpoint/2010/main" val="322926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wipe(left)">
                                      <p:cBhvr>
                                        <p:cTn id="11" dur="500"/>
                                        <p:tgtEl>
                                          <p:spTgt spid="10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71"/>
                                        </p:tgtEl>
                                        <p:attrNameLst>
                                          <p:attrName>style.visibility</p:attrName>
                                        </p:attrNameLst>
                                      </p:cBhvr>
                                      <p:to>
                                        <p:strVal val="visible"/>
                                      </p:to>
                                    </p:set>
                                    <p:animEffect transition="in" filter="fade">
                                      <p:cBhvr>
                                        <p:cTn id="16" dur="500"/>
                                        <p:tgtEl>
                                          <p:spTgt spid="2071"/>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1"/>
                                        </p:tgtEl>
                                        <p:attrNameLst>
                                          <p:attrName>style.visibility</p:attrName>
                                        </p:attrNameLst>
                                      </p:cBhvr>
                                      <p:to>
                                        <p:strVal val="visible"/>
                                      </p:to>
                                    </p:set>
                                    <p:animEffect transition="in" filter="wipe(left)">
                                      <p:cBhvr>
                                        <p:cTn id="20" dur="500"/>
                                        <p:tgtEl>
                                          <p:spTgt spid="101"/>
                                        </p:tgtEl>
                                      </p:cBhvr>
                                    </p:animEffect>
                                  </p:childTnLst>
                                </p:cTn>
                              </p:par>
                              <p:par>
                                <p:cTn id="21" presetID="10"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up)">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9"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dissolve">
                                      <p:cBhvr>
                                        <p:cTn id="35" dur="500"/>
                                        <p:tgtEl>
                                          <p:spTgt spid="27"/>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par>
                                <p:cTn id="40" presetID="22" presetClass="entr" presetSubtype="4" fill="hold" nodeType="withEffect">
                                  <p:stCondLst>
                                    <p:cond delay="500"/>
                                  </p:stCondLst>
                                  <p:childTnLst>
                                    <p:set>
                                      <p:cBhvr>
                                        <p:cTn id="41" dur="1" fill="hold">
                                          <p:stCondLst>
                                            <p:cond delay="0"/>
                                          </p:stCondLst>
                                        </p:cTn>
                                        <p:tgtEl>
                                          <p:spTgt spid="58"/>
                                        </p:tgtEl>
                                        <p:attrNameLst>
                                          <p:attrName>style.visibility</p:attrName>
                                        </p:attrNameLst>
                                      </p:cBhvr>
                                      <p:to>
                                        <p:strVal val="visible"/>
                                      </p:to>
                                    </p:set>
                                    <p:animEffect transition="in" filter="wipe(down)">
                                      <p:cBhvr>
                                        <p:cTn id="42" dur="500"/>
                                        <p:tgtEl>
                                          <p:spTgt spid="58"/>
                                        </p:tgtEl>
                                      </p:cBhvr>
                                    </p:animEffect>
                                  </p:childTnLst>
                                </p:cTn>
                              </p:par>
                              <p:par>
                                <p:cTn id="43" presetID="22" presetClass="entr" presetSubtype="1" fill="hold" nodeType="withEffect">
                                  <p:stCondLst>
                                    <p:cond delay="1000"/>
                                  </p:stCondLst>
                                  <p:childTnLst>
                                    <p:set>
                                      <p:cBhvr>
                                        <p:cTn id="44" dur="1" fill="hold">
                                          <p:stCondLst>
                                            <p:cond delay="0"/>
                                          </p:stCondLst>
                                        </p:cTn>
                                        <p:tgtEl>
                                          <p:spTgt spid="59"/>
                                        </p:tgtEl>
                                        <p:attrNameLst>
                                          <p:attrName>style.visibility</p:attrName>
                                        </p:attrNameLst>
                                      </p:cBhvr>
                                      <p:to>
                                        <p:strVal val="visible"/>
                                      </p:to>
                                    </p:set>
                                    <p:animEffect transition="in" filter="wipe(up)">
                                      <p:cBhvr>
                                        <p:cTn id="45" dur="500"/>
                                        <p:tgtEl>
                                          <p:spTgt spid="59"/>
                                        </p:tgtEl>
                                      </p:cBhvr>
                                    </p:animEffect>
                                  </p:childTnLst>
                                </p:cTn>
                              </p:par>
                              <p:par>
                                <p:cTn id="46" presetID="22" presetClass="entr" presetSubtype="1" fill="hold" nodeType="withEffect">
                                  <p:stCondLst>
                                    <p:cond delay="1500"/>
                                  </p:stCondLst>
                                  <p:childTnLst>
                                    <p:set>
                                      <p:cBhvr>
                                        <p:cTn id="47" dur="1" fill="hold">
                                          <p:stCondLst>
                                            <p:cond delay="0"/>
                                          </p:stCondLst>
                                        </p:cTn>
                                        <p:tgtEl>
                                          <p:spTgt spid="61"/>
                                        </p:tgtEl>
                                        <p:attrNameLst>
                                          <p:attrName>style.visibility</p:attrName>
                                        </p:attrNameLst>
                                      </p:cBhvr>
                                      <p:to>
                                        <p:strVal val="visible"/>
                                      </p:to>
                                    </p:set>
                                    <p:animEffect transition="in" filter="wipe(up)">
                                      <p:cBhvr>
                                        <p:cTn id="48" dur="500"/>
                                        <p:tgtEl>
                                          <p:spTgt spid="6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49"/>
                                        </p:tgtEl>
                                        <p:attrNameLst>
                                          <p:attrName>style.visibility</p:attrName>
                                        </p:attrNameLst>
                                      </p:cBhvr>
                                      <p:to>
                                        <p:strVal val="visible"/>
                                      </p:to>
                                    </p:set>
                                    <p:animEffect transition="in" filter="fade">
                                      <p:cBhvr>
                                        <p:cTn id="53" dur="500"/>
                                        <p:tgtEl>
                                          <p:spTgt spid="2049"/>
                                        </p:tgtEl>
                                      </p:cBhvr>
                                    </p:animEffect>
                                  </p:childTnLst>
                                </p:cTn>
                              </p:par>
                            </p:childTnLst>
                          </p:cTn>
                        </p:par>
                        <p:par>
                          <p:cTn id="54" fill="hold">
                            <p:stCondLst>
                              <p:cond delay="500"/>
                            </p:stCondLst>
                            <p:childTnLst>
                              <p:par>
                                <p:cTn id="55" presetID="22" presetClass="entr" presetSubtype="2" fill="hold" nodeType="afterEffect">
                                  <p:stCondLst>
                                    <p:cond delay="0"/>
                                  </p:stCondLst>
                                  <p:childTnLst>
                                    <p:set>
                                      <p:cBhvr>
                                        <p:cTn id="56" dur="1" fill="hold">
                                          <p:stCondLst>
                                            <p:cond delay="0"/>
                                          </p:stCondLst>
                                        </p:cTn>
                                        <p:tgtEl>
                                          <p:spTgt spid="127"/>
                                        </p:tgtEl>
                                        <p:attrNameLst>
                                          <p:attrName>style.visibility</p:attrName>
                                        </p:attrNameLst>
                                      </p:cBhvr>
                                      <p:to>
                                        <p:strVal val="visible"/>
                                      </p:to>
                                    </p:set>
                                    <p:animEffect transition="in" filter="wipe(right)">
                                      <p:cBhvr>
                                        <p:cTn id="57" dur="500"/>
                                        <p:tgtEl>
                                          <p:spTgt spid="1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74"/>
                                        </p:tgtEl>
                                        <p:attrNameLst>
                                          <p:attrName>style.visibility</p:attrName>
                                        </p:attrNameLst>
                                      </p:cBhvr>
                                      <p:to>
                                        <p:strVal val="visible"/>
                                      </p:to>
                                    </p:set>
                                    <p:animEffect transition="in" filter="fade">
                                      <p:cBhvr>
                                        <p:cTn id="62" dur="500"/>
                                        <p:tgtEl>
                                          <p:spTgt spid="2074"/>
                                        </p:tgtEl>
                                      </p:cBhvr>
                                    </p:animEffect>
                                  </p:childTnLst>
                                </p:cTn>
                              </p:par>
                            </p:childTnLst>
                          </p:cTn>
                        </p:par>
                        <p:par>
                          <p:cTn id="63" fill="hold">
                            <p:stCondLst>
                              <p:cond delay="500"/>
                            </p:stCondLst>
                            <p:childTnLst>
                              <p:par>
                                <p:cTn id="64" presetID="22" presetClass="entr" presetSubtype="2" fill="hold" nodeType="afterEffect">
                                  <p:stCondLst>
                                    <p:cond delay="0"/>
                                  </p:stCondLst>
                                  <p:childTnLst>
                                    <p:set>
                                      <p:cBhvr>
                                        <p:cTn id="65" dur="1" fill="hold">
                                          <p:stCondLst>
                                            <p:cond delay="0"/>
                                          </p:stCondLst>
                                        </p:cTn>
                                        <p:tgtEl>
                                          <p:spTgt spid="116"/>
                                        </p:tgtEl>
                                        <p:attrNameLst>
                                          <p:attrName>style.visibility</p:attrName>
                                        </p:attrNameLst>
                                      </p:cBhvr>
                                      <p:to>
                                        <p:strVal val="visible"/>
                                      </p:to>
                                    </p:set>
                                    <p:animEffect transition="in" filter="wipe(right)">
                                      <p:cBhvr>
                                        <p:cTn id="66"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7358" y="365125"/>
            <a:ext cx="10371466" cy="5590507"/>
          </a:xfrm>
        </p:spPr>
        <p:txBody>
          <a:bodyPr>
            <a:noAutofit/>
          </a:bodyPr>
          <a:lstStyle/>
          <a:p>
            <a:pPr algn="ctr"/>
            <a:r>
              <a:rPr lang="fr-FR" sz="6000" b="1" dirty="0">
                <a:solidFill>
                  <a:srgbClr val="002060"/>
                </a:solidFill>
              </a:rPr>
              <a:t>Chapitre II</a:t>
            </a:r>
            <a:br>
              <a:rPr lang="fr-FR" sz="6000" b="1" dirty="0">
                <a:solidFill>
                  <a:schemeClr val="accent2"/>
                </a:solidFill>
              </a:rPr>
            </a:br>
            <a:br>
              <a:rPr lang="fr-FR" sz="6000" b="1" dirty="0">
                <a:solidFill>
                  <a:schemeClr val="accent2"/>
                </a:solidFill>
              </a:rPr>
            </a:br>
            <a:r>
              <a:rPr lang="fr-FR" sz="6000" dirty="0">
                <a:solidFill>
                  <a:schemeClr val="accent2"/>
                </a:solidFill>
              </a:rPr>
              <a:t>De l’analyse de l’environnement externe aux différentes structurations de l’organisation</a:t>
            </a:r>
          </a:p>
        </p:txBody>
      </p:sp>
    </p:spTree>
    <p:extLst>
      <p:ext uri="{BB962C8B-B14F-4D97-AF65-F5344CB8AC3E}">
        <p14:creationId xmlns:p14="http://schemas.microsoft.com/office/powerpoint/2010/main" val="1343646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123114"/>
            <a:ext cx="10006263" cy="5734886"/>
          </a:xfrm>
        </p:spPr>
        <p:txBody>
          <a:bodyPr>
            <a:normAutofit/>
          </a:bodyPr>
          <a:lstStyle/>
          <a:p>
            <a:pPr algn="ctr"/>
            <a:r>
              <a:rPr lang="fr-FR" sz="6000" b="1" dirty="0">
                <a:solidFill>
                  <a:srgbClr val="002060"/>
                </a:solidFill>
                <a:latin typeface="Times New Roman" panose="02020603050405020304" pitchFamily="18" charset="0"/>
                <a:cs typeface="Times New Roman" panose="02020603050405020304" pitchFamily="18" charset="0"/>
              </a:rPr>
              <a:t>Chapitre I</a:t>
            </a:r>
            <a:br>
              <a:rPr lang="fr-FR" b="1" dirty="0">
                <a:solidFill>
                  <a:schemeClr val="accent2"/>
                </a:solidFill>
                <a:latin typeface="Times New Roman" panose="02020603050405020304" pitchFamily="18" charset="0"/>
                <a:cs typeface="Times New Roman" panose="02020603050405020304" pitchFamily="18" charset="0"/>
              </a:rPr>
            </a:br>
            <a:br>
              <a:rPr lang="fr-FR" b="1" dirty="0">
                <a:solidFill>
                  <a:schemeClr val="accent2"/>
                </a:solidFill>
                <a:latin typeface="Times New Roman" panose="02020603050405020304" pitchFamily="18" charset="0"/>
                <a:cs typeface="Times New Roman" panose="02020603050405020304" pitchFamily="18" charset="0"/>
              </a:rPr>
            </a:br>
            <a:r>
              <a:rPr lang="fr-FR" b="1" dirty="0">
                <a:solidFill>
                  <a:schemeClr val="accent2"/>
                </a:solidFill>
                <a:latin typeface="Times New Roman" panose="02020603050405020304" pitchFamily="18" charset="0"/>
                <a:cs typeface="Times New Roman" panose="02020603050405020304" pitchFamily="18" charset="0"/>
              </a:rPr>
              <a:t>L’environnement et les fondements des organisations modernes </a:t>
            </a:r>
          </a:p>
        </p:txBody>
      </p:sp>
    </p:spTree>
    <p:extLst>
      <p:ext uri="{BB962C8B-B14F-4D97-AF65-F5344CB8AC3E}">
        <p14:creationId xmlns:p14="http://schemas.microsoft.com/office/powerpoint/2010/main" val="246862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Section 1 : Les étapes du processus d’organisation </a:t>
            </a:r>
            <a:r>
              <a:rPr lang="fr-FR" dirty="0">
                <a:highlight>
                  <a:srgbClr val="FFFF00"/>
                </a:highlight>
              </a:rPr>
              <a:t>(à titre informatif)</a:t>
            </a:r>
            <a:br>
              <a:rPr lang="fr-FR" dirty="0"/>
            </a:br>
            <a:endParaRPr lang="fr-FR" dirty="0"/>
          </a:p>
        </p:txBody>
      </p:sp>
      <p:sp>
        <p:nvSpPr>
          <p:cNvPr id="3" name="Espace réservé du contenu 2"/>
          <p:cNvSpPr>
            <a:spLocks noGrp="1"/>
          </p:cNvSpPr>
          <p:nvPr>
            <p:ph idx="1"/>
          </p:nvPr>
        </p:nvSpPr>
        <p:spPr>
          <a:xfrm>
            <a:off x="677334" y="2169920"/>
            <a:ext cx="8596668" cy="3880773"/>
          </a:xfrm>
        </p:spPr>
        <p:txBody>
          <a:bodyPr/>
          <a:lstStyle/>
          <a:p>
            <a:pPr>
              <a:buFont typeface="+mj-lt"/>
              <a:buAutoNum type="arabicPeriod"/>
            </a:pPr>
            <a:r>
              <a:rPr lang="fr-FR" dirty="0"/>
              <a:t>Planification et Alignement stratégique</a:t>
            </a:r>
          </a:p>
          <a:p>
            <a:pPr>
              <a:buFont typeface="+mj-lt"/>
              <a:buAutoNum type="arabicPeriod"/>
            </a:pPr>
            <a:r>
              <a:rPr lang="fr-FR" dirty="0"/>
              <a:t>Analyse des processus</a:t>
            </a:r>
          </a:p>
          <a:p>
            <a:pPr>
              <a:buFont typeface="+mj-lt"/>
              <a:buAutoNum type="arabicPeriod"/>
            </a:pPr>
            <a:r>
              <a:rPr lang="fr-FR" dirty="0"/>
              <a:t>Conception des processus</a:t>
            </a:r>
          </a:p>
          <a:p>
            <a:pPr>
              <a:buFont typeface="+mj-lt"/>
              <a:buAutoNum type="arabicPeriod"/>
            </a:pPr>
            <a:r>
              <a:rPr lang="fr-FR" dirty="0"/>
              <a:t>Mise en œuvre des processus</a:t>
            </a:r>
          </a:p>
          <a:p>
            <a:pPr>
              <a:buFont typeface="+mj-lt"/>
              <a:buAutoNum type="arabicPeriod"/>
            </a:pPr>
            <a:r>
              <a:rPr lang="fr-FR" dirty="0"/>
              <a:t>Vérification des processus</a:t>
            </a:r>
          </a:p>
          <a:p>
            <a:pPr>
              <a:buFont typeface="+mj-lt"/>
              <a:buAutoNum type="arabicPeriod"/>
            </a:pPr>
            <a:r>
              <a:rPr lang="fr-FR" dirty="0"/>
              <a:t>Raffinement des processus</a:t>
            </a:r>
          </a:p>
          <a:p>
            <a:endParaRPr lang="fr-FR" dirty="0"/>
          </a:p>
        </p:txBody>
      </p:sp>
    </p:spTree>
    <p:extLst>
      <p:ext uri="{BB962C8B-B14F-4D97-AF65-F5344CB8AC3E}">
        <p14:creationId xmlns:p14="http://schemas.microsoft.com/office/powerpoint/2010/main" val="2140536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8F4C-E977-4AB7-9CAD-A7BB359CD721}"/>
              </a:ext>
            </a:extLst>
          </p:cNvPr>
          <p:cNvSpPr>
            <a:spLocks noGrp="1"/>
          </p:cNvSpPr>
          <p:nvPr>
            <p:ph type="title"/>
          </p:nvPr>
        </p:nvSpPr>
        <p:spPr/>
        <p:txBody>
          <a:bodyPr/>
          <a:lstStyle/>
          <a:p>
            <a:r>
              <a:rPr lang="fr-FR" dirty="0"/>
              <a:t>Sous-section 1: Planification et Alignement stratégique</a:t>
            </a:r>
          </a:p>
        </p:txBody>
      </p:sp>
      <p:sp>
        <p:nvSpPr>
          <p:cNvPr id="3" name="Content Placeholder 2">
            <a:extLst>
              <a:ext uri="{FF2B5EF4-FFF2-40B4-BE49-F238E27FC236}">
                <a16:creationId xmlns:a16="http://schemas.microsoft.com/office/drawing/2014/main" id="{58EC50D7-47AB-4B23-B54C-233AA6B327CF}"/>
              </a:ext>
            </a:extLst>
          </p:cNvPr>
          <p:cNvSpPr>
            <a:spLocks noGrp="1"/>
          </p:cNvSpPr>
          <p:nvPr>
            <p:ph idx="1"/>
          </p:nvPr>
        </p:nvSpPr>
        <p:spPr/>
        <p:txBody>
          <a:bodyPr/>
          <a:lstStyle/>
          <a:p>
            <a:pPr>
              <a:buFont typeface="Arial" panose="020B0604020202020204" pitchFamily="34" charset="0"/>
              <a:buChar char="•"/>
            </a:pPr>
            <a:r>
              <a:rPr lang="fr-FR" dirty="0"/>
              <a:t>Modéliser l’organisation.</a:t>
            </a:r>
          </a:p>
          <a:p>
            <a:pPr>
              <a:buFont typeface="Arial" panose="020B0604020202020204" pitchFamily="34" charset="0"/>
              <a:buChar char="•"/>
            </a:pPr>
            <a:r>
              <a:rPr lang="fr-FR" dirty="0"/>
              <a:t>Identifier les processus primaires, de gestion et de support.</a:t>
            </a:r>
          </a:p>
          <a:p>
            <a:pPr>
              <a:buFont typeface="Arial" panose="020B0604020202020204" pitchFamily="34" charset="0"/>
              <a:buChar char="•"/>
            </a:pPr>
            <a:r>
              <a:rPr lang="fr-FR" dirty="0"/>
              <a:t>Identifier les indicateurs de performance.</a:t>
            </a:r>
          </a:p>
          <a:p>
            <a:pPr>
              <a:buFont typeface="Arial" panose="020B0604020202020204" pitchFamily="34" charset="0"/>
              <a:buChar char="•"/>
            </a:pPr>
            <a:r>
              <a:rPr lang="fr-FR" dirty="0"/>
              <a:t>Sélectionner les processus qui seront analysés dans la 2e phase.</a:t>
            </a:r>
          </a:p>
          <a:p>
            <a:endParaRPr lang="fr-FR" dirty="0"/>
          </a:p>
        </p:txBody>
      </p:sp>
    </p:spTree>
    <p:extLst>
      <p:ext uri="{BB962C8B-B14F-4D97-AF65-F5344CB8AC3E}">
        <p14:creationId xmlns:p14="http://schemas.microsoft.com/office/powerpoint/2010/main" val="4117097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0CDF-667C-49CC-A5AD-0F04F8950F6C}"/>
              </a:ext>
            </a:extLst>
          </p:cNvPr>
          <p:cNvSpPr>
            <a:spLocks noGrp="1"/>
          </p:cNvSpPr>
          <p:nvPr>
            <p:ph type="title"/>
          </p:nvPr>
        </p:nvSpPr>
        <p:spPr/>
        <p:txBody>
          <a:bodyPr/>
          <a:lstStyle/>
          <a:p>
            <a:r>
              <a:rPr lang="fr-FR" dirty="0"/>
              <a:t>Sous-section 2 : Analyse des processus</a:t>
            </a:r>
          </a:p>
        </p:txBody>
      </p:sp>
      <p:sp>
        <p:nvSpPr>
          <p:cNvPr id="4" name="Rectangle 1">
            <a:extLst>
              <a:ext uri="{FF2B5EF4-FFF2-40B4-BE49-F238E27FC236}">
                <a16:creationId xmlns:a16="http://schemas.microsoft.com/office/drawing/2014/main" id="{FAA672B7-591A-40D5-B104-FD2D7339EFEC}"/>
              </a:ext>
            </a:extLst>
          </p:cNvPr>
          <p:cNvSpPr>
            <a:spLocks noGrp="1" noChangeArrowheads="1"/>
          </p:cNvSpPr>
          <p:nvPr>
            <p:ph idx="1"/>
          </p:nvPr>
        </p:nvSpPr>
        <p:spPr bwMode="auto">
          <a:xfrm>
            <a:off x="677334" y="1985576"/>
            <a:ext cx="71603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Ø"/>
            </a:pPr>
            <a:r>
              <a:rPr kumimoji="0" lang="fr-FR" altLang="fr-FR" sz="1800" b="0" i="0" u="none" strike="noStrike" cap="none" normalizeH="0" baseline="0" dirty="0">
                <a:ln>
                  <a:noFill/>
                </a:ln>
                <a:solidFill>
                  <a:schemeClr val="tx1"/>
                </a:solidFill>
                <a:effectLst/>
                <a:latin typeface="Arial" panose="020B0604020202020204" pitchFamily="34" charset="0"/>
              </a:rPr>
              <a:t>Définir la stratégie, les objectifs et indicateurs clés </a:t>
            </a:r>
          </a:p>
          <a:p>
            <a:pPr marL="0" indent="0" defTabSz="914400" eaLnBrk="0" fontAlgn="base" hangingPunct="0">
              <a:spcBef>
                <a:spcPct val="0"/>
              </a:spcBef>
              <a:spcAft>
                <a:spcPct val="0"/>
              </a:spcAft>
              <a:buClrTx/>
              <a:buSzTx/>
              <a:buNone/>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kumimoji="0" lang="fr-FR" altLang="fr-FR" sz="1800" b="0" i="0" u="none" strike="noStrike" cap="none" normalizeH="0" baseline="0" dirty="0">
                <a:ln>
                  <a:noFill/>
                </a:ln>
                <a:solidFill>
                  <a:schemeClr val="tx1"/>
                </a:solidFill>
                <a:effectLst/>
                <a:latin typeface="Arial" panose="020B0604020202020204" pitchFamily="34" charset="0"/>
              </a:rPr>
              <a:t>Compréhension des processus et de leur contexte d’utilisation</a:t>
            </a:r>
          </a:p>
          <a:p>
            <a:pPr marL="0" indent="0" defTabSz="914400" eaLnBrk="0" fontAlgn="base" hangingPunct="0">
              <a:spcBef>
                <a:spcPct val="0"/>
              </a:spcBef>
              <a:spcAft>
                <a:spcPct val="0"/>
              </a:spcAft>
              <a:buClrTx/>
              <a:buSzTx/>
              <a:buNone/>
            </a:pPr>
            <a:r>
              <a:rPr kumimoji="0" lang="fr-FR" altLang="fr-FR" sz="1800" b="0" i="0" u="none" strike="noStrike" cap="none" normalizeH="0" baseline="0" dirty="0">
                <a:ln>
                  <a:noFill/>
                </a:ln>
                <a:solidFill>
                  <a:schemeClr val="tx1"/>
                </a:solidFill>
                <a:effectLst/>
                <a:latin typeface="Arial" panose="020B0604020202020204" pitchFamily="34" charset="0"/>
              </a:rPr>
              <a:t> </a:t>
            </a:r>
          </a:p>
          <a:p>
            <a:pPr defTabSz="914400" eaLnBrk="0" fontAlgn="base" hangingPunct="0">
              <a:spcBef>
                <a:spcPct val="0"/>
              </a:spcBef>
              <a:spcAft>
                <a:spcPct val="0"/>
              </a:spcAft>
              <a:buClrTx/>
              <a:buSzTx/>
              <a:buFont typeface="Wingdings" panose="05000000000000000000" pitchFamily="2" charset="2"/>
              <a:buChar char="Ø"/>
            </a:pPr>
            <a:r>
              <a:rPr kumimoji="0" lang="fr-FR" altLang="fr-FR" sz="1800" b="0" i="0" u="none" strike="noStrike" cap="none" normalizeH="0" baseline="0" dirty="0">
                <a:ln>
                  <a:noFill/>
                </a:ln>
                <a:solidFill>
                  <a:schemeClr val="tx1"/>
                </a:solidFill>
                <a:effectLst/>
                <a:latin typeface="Arial" panose="020B0604020202020204" pitchFamily="34" charset="0"/>
              </a:rPr>
              <a:t>Vision générale des processus d’un point de vu fonctionnel.</a:t>
            </a:r>
          </a:p>
          <a:p>
            <a:pPr marL="0" indent="0" defTabSz="914400" eaLnBrk="0" fontAlgn="base" hangingPunct="0">
              <a:spcBef>
                <a:spcPct val="0"/>
              </a:spcBef>
              <a:spcAft>
                <a:spcPct val="0"/>
              </a:spcAft>
              <a:buClrTx/>
              <a:buSzTx/>
              <a:buNone/>
            </a:pPr>
            <a:r>
              <a:rPr kumimoji="0" lang="fr-FR" altLang="fr-FR" sz="1800" b="0" i="0" u="none" strike="noStrike" cap="none" normalizeH="0" baseline="0" dirty="0">
                <a:ln>
                  <a:noFill/>
                </a:ln>
                <a:solidFill>
                  <a:schemeClr val="tx1"/>
                </a:solidFill>
                <a:effectLst/>
                <a:latin typeface="Arial" panose="020B0604020202020204" pitchFamily="34" charset="0"/>
              </a:rPr>
              <a:t> </a:t>
            </a:r>
          </a:p>
          <a:p>
            <a:pPr defTabSz="914400" eaLnBrk="0" fontAlgn="base" hangingPunct="0">
              <a:spcBef>
                <a:spcPct val="0"/>
              </a:spcBef>
              <a:spcAft>
                <a:spcPct val="0"/>
              </a:spcAft>
              <a:buClrTx/>
              <a:buSzTx/>
              <a:buFont typeface="Wingdings" panose="05000000000000000000" pitchFamily="2" charset="2"/>
              <a:buChar char="Ø"/>
            </a:pPr>
            <a:r>
              <a:rPr kumimoji="0" lang="fr-FR" altLang="fr-FR" sz="1800" b="0" i="0" u="none" strike="noStrike" cap="none" normalizeH="0" baseline="0" dirty="0">
                <a:ln>
                  <a:noFill/>
                </a:ln>
                <a:solidFill>
                  <a:schemeClr val="tx1"/>
                </a:solidFill>
                <a:effectLst/>
                <a:latin typeface="Arial" panose="020B0604020202020204" pitchFamily="34" charset="0"/>
              </a:rPr>
              <a:t>Entrées et sorties, y compris les clients et fournisseurs. </a:t>
            </a:r>
          </a:p>
          <a:p>
            <a:pPr marL="0" indent="0" defTabSz="914400" eaLnBrk="0" fontAlgn="base" hangingPunct="0">
              <a:spcBef>
                <a:spcPct val="0"/>
              </a:spcBef>
              <a:spcAft>
                <a:spcPct val="0"/>
              </a:spcAft>
              <a:buClrTx/>
              <a:buSzTx/>
              <a:buNone/>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kumimoji="0" lang="fr-FR" altLang="fr-FR" sz="1800" b="0" i="0" u="none" strike="noStrike" cap="none" normalizeH="0" baseline="0" dirty="0">
                <a:ln>
                  <a:noFill/>
                </a:ln>
                <a:solidFill>
                  <a:schemeClr val="tx1"/>
                </a:solidFill>
                <a:effectLst/>
                <a:latin typeface="Arial" panose="020B0604020202020204" pitchFamily="34" charset="0"/>
              </a:rPr>
              <a:t>Passage de responsabilité entre les équipes (</a:t>
            </a:r>
            <a:r>
              <a:rPr kumimoji="0" lang="fr-FR" altLang="fr-FR" sz="1800" b="0" i="0" u="none" strike="noStrike" cap="none" normalizeH="0" baseline="0" dirty="0" err="1">
                <a:ln>
                  <a:noFill/>
                </a:ln>
                <a:solidFill>
                  <a:schemeClr val="tx1"/>
                </a:solidFill>
                <a:effectLst/>
                <a:latin typeface="Arial" panose="020B0604020202020204" pitchFamily="34" charset="0"/>
              </a:rPr>
              <a:t>handoffs</a:t>
            </a:r>
            <a:r>
              <a:rPr kumimoji="0" lang="fr-FR" altLang="fr-FR" sz="1800" b="0" i="0" u="none" strike="noStrike" cap="none" normalizeH="0" baseline="0" dirty="0">
                <a:ln>
                  <a:noFill/>
                </a:ln>
                <a:solidFill>
                  <a:schemeClr val="tx1"/>
                </a:solidFill>
                <a:effectLst/>
                <a:latin typeface="Arial" panose="020B0604020202020204" pitchFamily="34" charset="0"/>
              </a:rPr>
              <a:t>) </a:t>
            </a:r>
          </a:p>
          <a:p>
            <a:pPr marL="0" indent="0" defTabSz="914400" eaLnBrk="0" fontAlgn="base" hangingPunct="0">
              <a:spcBef>
                <a:spcPct val="0"/>
              </a:spcBef>
              <a:spcAft>
                <a:spcPct val="0"/>
              </a:spcAft>
              <a:buClrTx/>
              <a:buSzTx/>
              <a:buNone/>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kumimoji="0" lang="fr-FR" altLang="fr-FR" sz="1800" b="0" i="0" u="none" strike="noStrike" cap="none" normalizeH="0" baseline="0" dirty="0">
                <a:ln>
                  <a:noFill/>
                </a:ln>
                <a:solidFill>
                  <a:schemeClr val="tx1"/>
                </a:solidFill>
                <a:effectLst/>
                <a:latin typeface="Arial" panose="020B0604020202020204" pitchFamily="34" charset="0"/>
              </a:rPr>
              <a:t>Évaluation des ressources disponibles et utilisées. </a:t>
            </a:r>
          </a:p>
          <a:p>
            <a:pPr marL="0" indent="0" defTabSz="914400" eaLnBrk="0" fontAlgn="base" hangingPunct="0">
              <a:spcBef>
                <a:spcPct val="0"/>
              </a:spcBef>
              <a:spcAft>
                <a:spcPct val="0"/>
              </a:spcAft>
              <a:buClrTx/>
              <a:buSzTx/>
              <a:buNone/>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kumimoji="0" lang="fr-FR" altLang="fr-FR" sz="1800" b="0" i="0" u="none" strike="noStrike" cap="none" normalizeH="0" baseline="0" dirty="0">
                <a:ln>
                  <a:noFill/>
                </a:ln>
                <a:solidFill>
                  <a:schemeClr val="tx1"/>
                </a:solidFill>
                <a:effectLst/>
                <a:latin typeface="Arial" panose="020B0604020202020204" pitchFamily="34" charset="0"/>
              </a:rPr>
              <a:t>Cartographie des règles d’affaires. </a:t>
            </a:r>
          </a:p>
        </p:txBody>
      </p:sp>
    </p:spTree>
    <p:extLst>
      <p:ext uri="{BB962C8B-B14F-4D97-AF65-F5344CB8AC3E}">
        <p14:creationId xmlns:p14="http://schemas.microsoft.com/office/powerpoint/2010/main" val="3691862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E10A-F6D4-499E-8F23-ACB2A4480123}"/>
              </a:ext>
            </a:extLst>
          </p:cNvPr>
          <p:cNvSpPr>
            <a:spLocks noGrp="1"/>
          </p:cNvSpPr>
          <p:nvPr>
            <p:ph type="title"/>
          </p:nvPr>
        </p:nvSpPr>
        <p:spPr/>
        <p:txBody>
          <a:bodyPr/>
          <a:lstStyle/>
          <a:p>
            <a:r>
              <a:rPr lang="fr-FR" dirty="0"/>
              <a:t>Sous-section 3 : Conception des processus</a:t>
            </a:r>
          </a:p>
        </p:txBody>
      </p:sp>
      <p:sp>
        <p:nvSpPr>
          <p:cNvPr id="3" name="Content Placeholder 2">
            <a:extLst>
              <a:ext uri="{FF2B5EF4-FFF2-40B4-BE49-F238E27FC236}">
                <a16:creationId xmlns:a16="http://schemas.microsoft.com/office/drawing/2014/main" id="{1A46D68F-AAF0-4C50-A563-ADD3C3EFE40B}"/>
              </a:ext>
            </a:extLst>
          </p:cNvPr>
          <p:cNvSpPr>
            <a:spLocks noGrp="1"/>
          </p:cNvSpPr>
          <p:nvPr>
            <p:ph idx="1"/>
          </p:nvPr>
        </p:nvSpPr>
        <p:spPr/>
        <p:txBody>
          <a:bodyPr/>
          <a:lstStyle/>
          <a:p>
            <a:pPr>
              <a:buFont typeface="Arial" panose="020B0604020202020204" pitchFamily="34" charset="0"/>
              <a:buChar char="•"/>
            </a:pPr>
            <a:r>
              <a:rPr lang="fr-FR" b="1" dirty="0"/>
              <a:t>Modéliser et documenter les processus à tous les niveaux.</a:t>
            </a:r>
            <a:endParaRPr lang="fr-FR" dirty="0"/>
          </a:p>
          <a:p>
            <a:pPr>
              <a:buFont typeface="Arial" panose="020B0604020202020204" pitchFamily="34" charset="0"/>
              <a:buChar char="•"/>
            </a:pPr>
            <a:r>
              <a:rPr lang="fr-FR" dirty="0"/>
              <a:t>Identifier les données et les intégrations nécessaires.</a:t>
            </a:r>
          </a:p>
          <a:p>
            <a:pPr>
              <a:buFont typeface="Arial" panose="020B0604020202020204" pitchFamily="34" charset="0"/>
              <a:buChar char="•"/>
            </a:pPr>
            <a:r>
              <a:rPr lang="fr-FR" dirty="0"/>
              <a:t>Documenter les règles d’affaires et définir la nécessité ou non de contrôle et d’automatisation.</a:t>
            </a:r>
          </a:p>
          <a:p>
            <a:pPr>
              <a:buFont typeface="Arial" panose="020B0604020202020204" pitchFamily="34" charset="0"/>
              <a:buChar char="•"/>
            </a:pPr>
            <a:r>
              <a:rPr lang="fr-FR" dirty="0"/>
              <a:t>Définir une stratégie claire pour éliminer les problèmes de </a:t>
            </a:r>
            <a:r>
              <a:rPr lang="fr-FR" dirty="0" err="1"/>
              <a:t>handoff</a:t>
            </a:r>
            <a:r>
              <a:rPr lang="fr-FR" dirty="0"/>
              <a:t>.</a:t>
            </a:r>
          </a:p>
          <a:p>
            <a:pPr>
              <a:buFont typeface="Arial" panose="020B0604020202020204" pitchFamily="34" charset="0"/>
              <a:buChar char="•"/>
            </a:pPr>
            <a:r>
              <a:rPr lang="fr-FR" dirty="0"/>
              <a:t>Identifier quels seront les objectifs au niveau des indicateurs de performance.</a:t>
            </a:r>
          </a:p>
          <a:p>
            <a:pPr>
              <a:buFont typeface="Arial" panose="020B0604020202020204" pitchFamily="34" charset="0"/>
              <a:buChar char="•"/>
            </a:pPr>
            <a:r>
              <a:rPr lang="fr-FR" dirty="0"/>
              <a:t>Réaliser une analyse comparative des scénarios des processus</a:t>
            </a:r>
          </a:p>
          <a:p>
            <a:pPr>
              <a:buFont typeface="Arial" panose="020B0604020202020204" pitchFamily="34" charset="0"/>
              <a:buChar char="•"/>
            </a:pPr>
            <a:r>
              <a:rPr lang="fr-FR" dirty="0"/>
              <a:t>Réaliser une simulation / testes de processus.</a:t>
            </a:r>
          </a:p>
          <a:p>
            <a:pPr>
              <a:buFont typeface="Arial" panose="020B0604020202020204" pitchFamily="34" charset="0"/>
              <a:buChar char="•"/>
            </a:pPr>
            <a:r>
              <a:rPr lang="fr-FR" dirty="0"/>
              <a:t>Mettre en place une stratégie d’automatisation.</a:t>
            </a:r>
          </a:p>
          <a:p>
            <a:pPr>
              <a:buFont typeface="Arial" panose="020B0604020202020204" pitchFamily="34" charset="0"/>
              <a:buChar char="•"/>
            </a:pPr>
            <a:r>
              <a:rPr lang="fr-FR" dirty="0"/>
              <a:t>Création d’un plan d’implémentation.</a:t>
            </a:r>
          </a:p>
          <a:p>
            <a:endParaRPr lang="fr-FR" dirty="0"/>
          </a:p>
        </p:txBody>
      </p:sp>
    </p:spTree>
    <p:extLst>
      <p:ext uri="{BB962C8B-B14F-4D97-AF65-F5344CB8AC3E}">
        <p14:creationId xmlns:p14="http://schemas.microsoft.com/office/powerpoint/2010/main" val="3685380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61F8-AC9B-4CB5-B162-4DDC5EFD3543}"/>
              </a:ext>
            </a:extLst>
          </p:cNvPr>
          <p:cNvSpPr>
            <a:spLocks noGrp="1"/>
          </p:cNvSpPr>
          <p:nvPr>
            <p:ph type="title"/>
          </p:nvPr>
        </p:nvSpPr>
        <p:spPr/>
        <p:txBody>
          <a:bodyPr/>
          <a:lstStyle/>
          <a:p>
            <a:r>
              <a:rPr lang="fr-FR" dirty="0"/>
              <a:t>Sous-section 4 : Mise en œuvre des processus</a:t>
            </a:r>
          </a:p>
        </p:txBody>
      </p:sp>
      <p:sp>
        <p:nvSpPr>
          <p:cNvPr id="3" name="Content Placeholder 2">
            <a:extLst>
              <a:ext uri="{FF2B5EF4-FFF2-40B4-BE49-F238E27FC236}">
                <a16:creationId xmlns:a16="http://schemas.microsoft.com/office/drawing/2014/main" id="{316DFBF4-07FD-4D3D-9FB8-126255B0549A}"/>
              </a:ext>
            </a:extLst>
          </p:cNvPr>
          <p:cNvSpPr>
            <a:spLocks noGrp="1"/>
          </p:cNvSpPr>
          <p:nvPr>
            <p:ph idx="1"/>
          </p:nvPr>
        </p:nvSpPr>
        <p:spPr/>
        <p:txBody>
          <a:bodyPr/>
          <a:lstStyle/>
          <a:p>
            <a:r>
              <a:rPr lang="fr-FR" dirty="0"/>
              <a:t>une </a:t>
            </a:r>
            <a:r>
              <a:rPr lang="fr-FR" b="1" dirty="0"/>
              <a:t>implantation systémique</a:t>
            </a:r>
            <a:r>
              <a:rPr lang="fr-FR" dirty="0"/>
              <a:t>, c’est-à-dire, avec l’aide de technologies et logiciels spécifiques, </a:t>
            </a:r>
          </a:p>
          <a:p>
            <a:r>
              <a:rPr lang="fr-FR" dirty="0"/>
              <a:t>ou une </a:t>
            </a:r>
            <a:r>
              <a:rPr lang="fr-FR" b="1" dirty="0"/>
              <a:t>implantation non systémique</a:t>
            </a:r>
            <a:r>
              <a:rPr lang="fr-FR" dirty="0"/>
              <a:t>, qui ne compte pas sur ce type d’outil BPM.</a:t>
            </a:r>
          </a:p>
          <a:p>
            <a:r>
              <a:rPr lang="fr-FR" dirty="0"/>
              <a:t>objectif reste le même : permettre et procéder à l’exécution des processus tels qu’ils ont été définis et documentés sous la forme d’un flux de travail</a:t>
            </a:r>
          </a:p>
          <a:p>
            <a:endParaRPr lang="fr-FR" dirty="0"/>
          </a:p>
        </p:txBody>
      </p:sp>
    </p:spTree>
    <p:extLst>
      <p:ext uri="{BB962C8B-B14F-4D97-AF65-F5344CB8AC3E}">
        <p14:creationId xmlns:p14="http://schemas.microsoft.com/office/powerpoint/2010/main" val="3769491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567D-471A-4EA4-A72F-2B4097D0D34C}"/>
              </a:ext>
            </a:extLst>
          </p:cNvPr>
          <p:cNvSpPr>
            <a:spLocks noGrp="1"/>
          </p:cNvSpPr>
          <p:nvPr>
            <p:ph type="title"/>
          </p:nvPr>
        </p:nvSpPr>
        <p:spPr/>
        <p:txBody>
          <a:bodyPr/>
          <a:lstStyle/>
          <a:p>
            <a:r>
              <a:rPr lang="fr-FR" dirty="0"/>
              <a:t>Sous-section 5 : Vérification des processus</a:t>
            </a:r>
          </a:p>
        </p:txBody>
      </p:sp>
      <p:sp>
        <p:nvSpPr>
          <p:cNvPr id="3" name="Content Placeholder 2">
            <a:extLst>
              <a:ext uri="{FF2B5EF4-FFF2-40B4-BE49-F238E27FC236}">
                <a16:creationId xmlns:a16="http://schemas.microsoft.com/office/drawing/2014/main" id="{DB2D3404-78CB-4DB3-882C-0925BF67E2C9}"/>
              </a:ext>
            </a:extLst>
          </p:cNvPr>
          <p:cNvSpPr>
            <a:spLocks noGrp="1"/>
          </p:cNvSpPr>
          <p:nvPr>
            <p:ph idx="1"/>
          </p:nvPr>
        </p:nvSpPr>
        <p:spPr/>
        <p:txBody>
          <a:bodyPr/>
          <a:lstStyle/>
          <a:p>
            <a:pPr>
              <a:buFont typeface="Arial" panose="020B0604020202020204" pitchFamily="34" charset="0"/>
              <a:buChar char="•"/>
            </a:pPr>
            <a:r>
              <a:rPr lang="fr-FR" dirty="0"/>
              <a:t>Durée du processus</a:t>
            </a:r>
          </a:p>
          <a:p>
            <a:pPr>
              <a:buFont typeface="Arial" panose="020B0604020202020204" pitchFamily="34" charset="0"/>
              <a:buChar char="•"/>
            </a:pPr>
            <a:r>
              <a:rPr lang="fr-FR" dirty="0"/>
              <a:t>Coût du processus</a:t>
            </a:r>
          </a:p>
          <a:p>
            <a:pPr>
              <a:buFont typeface="Arial" panose="020B0604020202020204" pitchFamily="34" charset="0"/>
              <a:buChar char="•"/>
            </a:pPr>
            <a:r>
              <a:rPr lang="fr-FR" dirty="0"/>
              <a:t>Capacité : quelle est la production effective du processus ?</a:t>
            </a:r>
          </a:p>
          <a:p>
            <a:pPr>
              <a:buFont typeface="Arial" panose="020B0604020202020204" pitchFamily="34" charset="0"/>
              <a:buChar char="•"/>
            </a:pPr>
            <a:r>
              <a:rPr lang="fr-FR" dirty="0"/>
              <a:t>Et la Qualité, qui analyse s’il demeure beaucoup d’erreurs ou de variations ayant une influence dans la remise d’un processus satisfaisant aux clients.</a:t>
            </a:r>
          </a:p>
          <a:p>
            <a:pPr marL="0" indent="0">
              <a:buNone/>
            </a:pPr>
            <a:endParaRPr lang="fr-FR" dirty="0"/>
          </a:p>
        </p:txBody>
      </p:sp>
    </p:spTree>
    <p:extLst>
      <p:ext uri="{BB962C8B-B14F-4D97-AF65-F5344CB8AC3E}">
        <p14:creationId xmlns:p14="http://schemas.microsoft.com/office/powerpoint/2010/main" val="1029912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2DBF-967D-4A4E-881D-6A69936AD9AD}"/>
              </a:ext>
            </a:extLst>
          </p:cNvPr>
          <p:cNvSpPr>
            <a:spLocks noGrp="1"/>
          </p:cNvSpPr>
          <p:nvPr>
            <p:ph type="title"/>
          </p:nvPr>
        </p:nvSpPr>
        <p:spPr/>
        <p:txBody>
          <a:bodyPr/>
          <a:lstStyle/>
          <a:p>
            <a:r>
              <a:rPr lang="fr-FR" dirty="0"/>
              <a:t>Sous-section 6 : Raffinement des processus</a:t>
            </a:r>
          </a:p>
        </p:txBody>
      </p:sp>
      <p:sp>
        <p:nvSpPr>
          <p:cNvPr id="3" name="Content Placeholder 2">
            <a:extLst>
              <a:ext uri="{FF2B5EF4-FFF2-40B4-BE49-F238E27FC236}">
                <a16:creationId xmlns:a16="http://schemas.microsoft.com/office/drawing/2014/main" id="{A0FC7663-17B6-4071-BE35-81EF3271CEF5}"/>
              </a:ext>
            </a:extLst>
          </p:cNvPr>
          <p:cNvSpPr>
            <a:spLocks noGrp="1"/>
          </p:cNvSpPr>
          <p:nvPr>
            <p:ph idx="1"/>
          </p:nvPr>
        </p:nvSpPr>
        <p:spPr/>
        <p:txBody>
          <a:bodyPr/>
          <a:lstStyle/>
          <a:p>
            <a:r>
              <a:rPr lang="fr-FR" dirty="0"/>
              <a:t>C’est ici que peut démarrer l’amélioration continue des processus. </a:t>
            </a:r>
          </a:p>
          <a:p>
            <a:r>
              <a:rPr lang="fr-FR" dirty="0"/>
              <a:t>On examine la phase précédente et on observe </a:t>
            </a:r>
          </a:p>
          <a:p>
            <a:pPr lvl="1"/>
            <a:r>
              <a:rPr lang="fr-FR" dirty="0"/>
              <a:t>si les objectifs stratégiques sont atteints ou non, </a:t>
            </a:r>
          </a:p>
          <a:p>
            <a:pPr lvl="1"/>
            <a:r>
              <a:rPr lang="fr-FR" dirty="0"/>
              <a:t>si les objectifs fixés dans la modélisation sont atteints par rapport aux résultats effectifs dans la pratique.</a:t>
            </a:r>
          </a:p>
        </p:txBody>
      </p:sp>
    </p:spTree>
    <p:extLst>
      <p:ext uri="{BB962C8B-B14F-4D97-AF65-F5344CB8AC3E}">
        <p14:creationId xmlns:p14="http://schemas.microsoft.com/office/powerpoint/2010/main" val="1195080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914400"/>
          </a:xfrm>
        </p:spPr>
        <p:txBody>
          <a:bodyPr>
            <a:normAutofit/>
          </a:bodyPr>
          <a:lstStyle/>
          <a:p>
            <a:r>
              <a:rPr lang="fr-FR" dirty="0"/>
              <a:t>Section 2 : La structuration de l’organisation</a:t>
            </a:r>
          </a:p>
        </p:txBody>
      </p:sp>
      <p:sp>
        <p:nvSpPr>
          <p:cNvPr id="3" name="Espace réservé du contenu 2"/>
          <p:cNvSpPr>
            <a:spLocks noGrp="1"/>
          </p:cNvSpPr>
          <p:nvPr>
            <p:ph idx="1"/>
          </p:nvPr>
        </p:nvSpPr>
        <p:spPr/>
        <p:txBody>
          <a:bodyPr>
            <a:normAutofit/>
          </a:bodyPr>
          <a:lstStyle/>
          <a:p>
            <a:pPr marL="0" indent="0" algn="ctr">
              <a:buNone/>
            </a:pPr>
            <a:endParaRPr lang="fr-FR" dirty="0">
              <a:latin typeface="Times New Roman" panose="02020603050405020304" pitchFamily="18" charset="0"/>
              <a:cs typeface="Times New Roman" panose="02020603050405020304" pitchFamily="18" charset="0"/>
            </a:endParaRPr>
          </a:p>
          <a:p>
            <a:pPr marL="0" indent="0" algn="ctr">
              <a:buNone/>
            </a:pPr>
            <a:r>
              <a:rPr lang="fr-FR" altLang="fr-FR" dirty="0">
                <a:latin typeface="Times New Roman" panose="02020603050405020304" pitchFamily="18" charset="0"/>
                <a:cs typeface="Times New Roman" panose="02020603050405020304" pitchFamily="18" charset="0"/>
              </a:rPr>
              <a:t>La structure d’une organisation (entreprise…) donne la répartition des tâches, des responsabilités et du pouvoir au sein de celle-ci.</a:t>
            </a:r>
          </a:p>
          <a:p>
            <a:pPr marL="0" indent="0" algn="ctr">
              <a:buNone/>
            </a:pPr>
            <a:r>
              <a:rPr lang="fr-FR" altLang="fr-FR" dirty="0">
                <a:latin typeface="Times New Roman" panose="02020603050405020304" pitchFamily="18" charset="0"/>
                <a:cs typeface="Times New Roman" panose="02020603050405020304" pitchFamily="18" charset="0"/>
              </a:rPr>
              <a:t> </a:t>
            </a:r>
          </a:p>
          <a:p>
            <a:pPr marL="0" indent="0" algn="ctr">
              <a:buNone/>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898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 name="Text Box 49"/>
          <p:cNvSpPr txBox="1">
            <a:spLocks noChangeArrowheads="1"/>
          </p:cNvSpPr>
          <p:nvPr/>
        </p:nvSpPr>
        <p:spPr bwMode="auto">
          <a:xfrm>
            <a:off x="3063875" y="933450"/>
            <a:ext cx="1644650" cy="4572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b="1"/>
              <a:t>ORGANES</a:t>
            </a:r>
          </a:p>
          <a:p>
            <a:pPr algn="ctr"/>
            <a:r>
              <a:rPr lang="fr-FR" altLang="fr-FR" sz="1200" b="1"/>
              <a:t>OPERATIONNELS</a:t>
            </a:r>
            <a:endParaRPr lang="fr-FR" altLang="fr-FR" sz="1200"/>
          </a:p>
        </p:txBody>
      </p:sp>
      <p:sp>
        <p:nvSpPr>
          <p:cNvPr id="2101" name="Text Box 53"/>
          <p:cNvSpPr txBox="1">
            <a:spLocks noChangeArrowheads="1"/>
          </p:cNvSpPr>
          <p:nvPr/>
        </p:nvSpPr>
        <p:spPr bwMode="auto">
          <a:xfrm>
            <a:off x="4937126" y="3414714"/>
            <a:ext cx="2378075" cy="547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2600" b="1"/>
              <a:t>STRUCTURE</a:t>
            </a:r>
          </a:p>
        </p:txBody>
      </p:sp>
      <p:sp>
        <p:nvSpPr>
          <p:cNvPr id="2102" name="Text Box 54"/>
          <p:cNvSpPr txBox="1">
            <a:spLocks noChangeArrowheads="1"/>
          </p:cNvSpPr>
          <p:nvPr/>
        </p:nvSpPr>
        <p:spPr bwMode="auto">
          <a:xfrm>
            <a:off x="5257800" y="933450"/>
            <a:ext cx="1646238" cy="4572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b="1"/>
              <a:t>ORGANES</a:t>
            </a:r>
          </a:p>
          <a:p>
            <a:pPr algn="ctr"/>
            <a:r>
              <a:rPr lang="fr-FR" altLang="fr-FR" sz="1200" b="1"/>
              <a:t>FONCTIONNELS</a:t>
            </a:r>
            <a:endParaRPr lang="fr-FR" altLang="fr-FR" sz="1200"/>
          </a:p>
        </p:txBody>
      </p:sp>
      <p:sp>
        <p:nvSpPr>
          <p:cNvPr id="2103" name="Text Box 55"/>
          <p:cNvSpPr txBox="1">
            <a:spLocks noChangeArrowheads="1"/>
          </p:cNvSpPr>
          <p:nvPr/>
        </p:nvSpPr>
        <p:spPr bwMode="auto">
          <a:xfrm>
            <a:off x="7543800" y="933450"/>
            <a:ext cx="1828800" cy="4572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b="1"/>
              <a:t>ORGANES</a:t>
            </a:r>
          </a:p>
          <a:p>
            <a:pPr algn="ctr"/>
            <a:r>
              <a:rPr lang="fr-FR" altLang="fr-FR" sz="1200" b="1"/>
              <a:t>D’ETAT MAJOR</a:t>
            </a:r>
          </a:p>
        </p:txBody>
      </p:sp>
      <p:sp>
        <p:nvSpPr>
          <p:cNvPr id="2098" name="Text Box 50"/>
          <p:cNvSpPr txBox="1">
            <a:spLocks noChangeArrowheads="1"/>
          </p:cNvSpPr>
          <p:nvPr/>
        </p:nvSpPr>
        <p:spPr bwMode="auto">
          <a:xfrm>
            <a:off x="7635875" y="5989638"/>
            <a:ext cx="1644650" cy="4572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b="1"/>
              <a:t>LIAISONS DE</a:t>
            </a:r>
          </a:p>
          <a:p>
            <a:pPr algn="ctr"/>
            <a:r>
              <a:rPr lang="fr-FR" altLang="fr-FR" sz="1200" b="1"/>
              <a:t> CONSEIL</a:t>
            </a:r>
          </a:p>
        </p:txBody>
      </p:sp>
      <p:sp>
        <p:nvSpPr>
          <p:cNvPr id="2099" name="Text Box 51"/>
          <p:cNvSpPr txBox="1">
            <a:spLocks noChangeArrowheads="1"/>
          </p:cNvSpPr>
          <p:nvPr/>
        </p:nvSpPr>
        <p:spPr bwMode="auto">
          <a:xfrm>
            <a:off x="5257800" y="5989638"/>
            <a:ext cx="1646238" cy="4572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b="1"/>
              <a:t>LIAISONS FONCTIONNELLES</a:t>
            </a:r>
          </a:p>
        </p:txBody>
      </p:sp>
      <p:sp>
        <p:nvSpPr>
          <p:cNvPr id="2100" name="Text Box 52"/>
          <p:cNvSpPr txBox="1">
            <a:spLocks noChangeArrowheads="1"/>
          </p:cNvSpPr>
          <p:nvPr/>
        </p:nvSpPr>
        <p:spPr bwMode="auto">
          <a:xfrm>
            <a:off x="2971800" y="5989638"/>
            <a:ext cx="1646238" cy="4572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b="1"/>
              <a:t>RELATIONS HIERARCHIQUES</a:t>
            </a:r>
          </a:p>
        </p:txBody>
      </p:sp>
      <p:grpSp>
        <p:nvGrpSpPr>
          <p:cNvPr id="2" name="Group 77"/>
          <p:cNvGrpSpPr>
            <a:grpSpLocks/>
          </p:cNvGrpSpPr>
          <p:nvPr/>
        </p:nvGrpSpPr>
        <p:grpSpPr bwMode="auto">
          <a:xfrm>
            <a:off x="3794126" y="5257800"/>
            <a:ext cx="4664075" cy="731838"/>
            <a:chOff x="1430" y="3312"/>
            <a:chExt cx="2938" cy="461"/>
          </a:xfrm>
        </p:grpSpPr>
        <p:sp>
          <p:nvSpPr>
            <p:cNvPr id="3097" name="Line 59"/>
            <p:cNvSpPr>
              <a:spLocks noChangeShapeType="1"/>
            </p:cNvSpPr>
            <p:nvPr/>
          </p:nvSpPr>
          <p:spPr bwMode="auto">
            <a:xfrm>
              <a:off x="2870" y="3312"/>
              <a:ext cx="0" cy="4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098" name="Line 60"/>
            <p:cNvSpPr>
              <a:spLocks noChangeShapeType="1"/>
            </p:cNvSpPr>
            <p:nvPr/>
          </p:nvSpPr>
          <p:spPr bwMode="auto">
            <a:xfrm>
              <a:off x="1430" y="3312"/>
              <a:ext cx="0" cy="4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099" name="Line 61"/>
            <p:cNvSpPr>
              <a:spLocks noChangeShapeType="1"/>
            </p:cNvSpPr>
            <p:nvPr/>
          </p:nvSpPr>
          <p:spPr bwMode="auto">
            <a:xfrm>
              <a:off x="4368" y="3312"/>
              <a:ext cx="0" cy="4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100" name="Line 62"/>
            <p:cNvSpPr>
              <a:spLocks noChangeShapeType="1"/>
            </p:cNvSpPr>
            <p:nvPr/>
          </p:nvSpPr>
          <p:spPr bwMode="auto">
            <a:xfrm>
              <a:off x="1430" y="3312"/>
              <a:ext cx="29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grpSp>
        <p:nvGrpSpPr>
          <p:cNvPr id="3" name="Group 76"/>
          <p:cNvGrpSpPr>
            <a:grpSpLocks/>
          </p:cNvGrpSpPr>
          <p:nvPr/>
        </p:nvGrpSpPr>
        <p:grpSpPr bwMode="auto">
          <a:xfrm>
            <a:off x="3794126" y="1390650"/>
            <a:ext cx="4664075" cy="731838"/>
            <a:chOff x="1430" y="876"/>
            <a:chExt cx="2938" cy="461"/>
          </a:xfrm>
        </p:grpSpPr>
        <p:sp>
          <p:nvSpPr>
            <p:cNvPr id="3093" name="Line 56"/>
            <p:cNvSpPr>
              <a:spLocks noChangeShapeType="1"/>
            </p:cNvSpPr>
            <p:nvPr/>
          </p:nvSpPr>
          <p:spPr bwMode="auto">
            <a:xfrm>
              <a:off x="1430" y="876"/>
              <a:ext cx="0" cy="4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094" name="Line 58"/>
            <p:cNvSpPr>
              <a:spLocks noChangeShapeType="1"/>
            </p:cNvSpPr>
            <p:nvPr/>
          </p:nvSpPr>
          <p:spPr bwMode="auto">
            <a:xfrm>
              <a:off x="4368" y="876"/>
              <a:ext cx="0" cy="4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095" name="Line 57"/>
            <p:cNvSpPr>
              <a:spLocks noChangeShapeType="1"/>
            </p:cNvSpPr>
            <p:nvPr/>
          </p:nvSpPr>
          <p:spPr bwMode="auto">
            <a:xfrm>
              <a:off x="2870" y="876"/>
              <a:ext cx="0" cy="4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096" name="Line 63"/>
            <p:cNvSpPr>
              <a:spLocks noChangeShapeType="1"/>
            </p:cNvSpPr>
            <p:nvPr/>
          </p:nvSpPr>
          <p:spPr bwMode="auto">
            <a:xfrm>
              <a:off x="1430" y="1337"/>
              <a:ext cx="29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2112" name="AutoShape 64"/>
          <p:cNvSpPr>
            <a:spLocks noChangeArrowheads="1"/>
          </p:cNvSpPr>
          <p:nvPr/>
        </p:nvSpPr>
        <p:spPr bwMode="auto">
          <a:xfrm>
            <a:off x="5851525" y="2287588"/>
            <a:ext cx="457200" cy="1035050"/>
          </a:xfrm>
          <a:prstGeom prst="upArrow">
            <a:avLst>
              <a:gd name="adj1" fmla="val 50000"/>
              <a:gd name="adj2" fmla="val 56597"/>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fr-FR" altLang="fr-FR"/>
          </a:p>
        </p:txBody>
      </p:sp>
      <p:sp>
        <p:nvSpPr>
          <p:cNvPr id="2113" name="AutoShape 65"/>
          <p:cNvSpPr>
            <a:spLocks noChangeArrowheads="1"/>
          </p:cNvSpPr>
          <p:nvPr/>
        </p:nvSpPr>
        <p:spPr bwMode="auto">
          <a:xfrm>
            <a:off x="5851525" y="4040188"/>
            <a:ext cx="457200" cy="1066800"/>
          </a:xfrm>
          <a:prstGeom prst="downArrow">
            <a:avLst>
              <a:gd name="adj1" fmla="val 50000"/>
              <a:gd name="adj2" fmla="val 58333"/>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fr-FR" altLang="fr-FR"/>
          </a:p>
        </p:txBody>
      </p:sp>
      <p:sp>
        <p:nvSpPr>
          <p:cNvPr id="2114" name="Text Box 66"/>
          <p:cNvSpPr txBox="1">
            <a:spLocks noChangeArrowheads="1"/>
          </p:cNvSpPr>
          <p:nvPr/>
        </p:nvSpPr>
        <p:spPr bwMode="auto">
          <a:xfrm>
            <a:off x="3505200" y="42672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Détermine les </a:t>
            </a:r>
            <a:r>
              <a:rPr lang="fr-FR" altLang="fr-FR" sz="1200" b="1"/>
              <a:t>relations</a:t>
            </a:r>
            <a:r>
              <a:rPr lang="fr-FR" altLang="fr-FR" sz="1200"/>
              <a:t> entre les différents organes</a:t>
            </a:r>
          </a:p>
        </p:txBody>
      </p:sp>
      <p:sp>
        <p:nvSpPr>
          <p:cNvPr id="2115" name="Text Box 67"/>
          <p:cNvSpPr txBox="1">
            <a:spLocks noChangeArrowheads="1"/>
          </p:cNvSpPr>
          <p:nvPr/>
        </p:nvSpPr>
        <p:spPr bwMode="auto">
          <a:xfrm>
            <a:off x="6400800" y="26670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Détermine l’agencement des différents </a:t>
            </a:r>
            <a:r>
              <a:rPr lang="fr-FR" altLang="fr-FR" sz="1200" b="1"/>
              <a:t>organes</a:t>
            </a:r>
            <a:endParaRPr lang="fr-FR" altLang="fr-FR" sz="1200"/>
          </a:p>
        </p:txBody>
      </p:sp>
      <p:sp>
        <p:nvSpPr>
          <p:cNvPr id="2122" name="Text Box 74"/>
          <p:cNvSpPr txBox="1">
            <a:spLocks noChangeArrowheads="1"/>
          </p:cNvSpPr>
          <p:nvPr/>
        </p:nvSpPr>
        <p:spPr bwMode="auto">
          <a:xfrm>
            <a:off x="8305800" y="4114801"/>
            <a:ext cx="1828800" cy="581025"/>
          </a:xfrm>
          <a:prstGeom prst="rect">
            <a:avLst/>
          </a:prstGeom>
          <a:noFill/>
          <a:ln w="9525">
            <a:noFill/>
            <a:miter lim="800000"/>
            <a:headEnd/>
            <a:tailEnd/>
          </a:ln>
          <a:effectLst/>
        </p:spPr>
        <p:txBody>
          <a:bodyPr>
            <a:spAutoFit/>
          </a:bodyPr>
          <a:lstStyle/>
          <a:p>
            <a:pPr algn="ctr">
              <a:spcBef>
                <a:spcPct val="50000"/>
              </a:spcBef>
              <a:defRPr/>
            </a:pPr>
            <a:r>
              <a:rPr lang="fr-FR" sz="1600" b="1">
                <a:solidFill>
                  <a:srgbClr val="990000"/>
                </a:solidFill>
                <a:effectLst>
                  <a:outerShdw blurRad="38100" dist="38100" dir="2700000" algn="tl">
                    <a:srgbClr val="000000"/>
                  </a:outerShdw>
                </a:effectLst>
                <a:latin typeface="Times New Roman" charset="0"/>
                <a:cs typeface="Times New Roman" charset="0"/>
              </a:rPr>
              <a:t>ORGANISATION DU POUVOIR</a:t>
            </a:r>
          </a:p>
        </p:txBody>
      </p:sp>
      <p:sp>
        <p:nvSpPr>
          <p:cNvPr id="2123" name="Text Box 75"/>
          <p:cNvSpPr txBox="1">
            <a:spLocks noChangeArrowheads="1"/>
          </p:cNvSpPr>
          <p:nvPr/>
        </p:nvSpPr>
        <p:spPr bwMode="auto">
          <a:xfrm>
            <a:off x="2286000" y="2438401"/>
            <a:ext cx="1828800" cy="581025"/>
          </a:xfrm>
          <a:prstGeom prst="rect">
            <a:avLst/>
          </a:prstGeom>
          <a:noFill/>
          <a:ln w="9525">
            <a:noFill/>
            <a:miter lim="800000"/>
            <a:headEnd/>
            <a:tailEnd/>
          </a:ln>
          <a:effectLst/>
        </p:spPr>
        <p:txBody>
          <a:bodyPr>
            <a:spAutoFit/>
          </a:bodyPr>
          <a:lstStyle/>
          <a:p>
            <a:pPr algn="ctr">
              <a:spcBef>
                <a:spcPct val="50000"/>
              </a:spcBef>
              <a:defRPr/>
            </a:pPr>
            <a:r>
              <a:rPr lang="fr-FR" sz="1600" b="1">
                <a:solidFill>
                  <a:srgbClr val="990000"/>
                </a:solidFill>
                <a:effectLst>
                  <a:outerShdw blurRad="38100" dist="38100" dir="2700000" algn="tl">
                    <a:srgbClr val="000000"/>
                  </a:outerShdw>
                </a:effectLst>
                <a:latin typeface="Times New Roman" charset="0"/>
                <a:cs typeface="Times New Roman" charset="0"/>
              </a:rPr>
              <a:t>DIVISION DU TRAVAIL</a:t>
            </a:r>
          </a:p>
        </p:txBody>
      </p:sp>
      <p:sp>
        <p:nvSpPr>
          <p:cNvPr id="2126" name="Text Box 78"/>
          <p:cNvSpPr txBox="1">
            <a:spLocks noChangeArrowheads="1"/>
          </p:cNvSpPr>
          <p:nvPr/>
        </p:nvSpPr>
        <p:spPr bwMode="auto">
          <a:xfrm>
            <a:off x="1496008" y="82371"/>
            <a:ext cx="7848600" cy="769441"/>
          </a:xfrm>
          <a:prstGeom prst="rect">
            <a:avLst/>
          </a:prstGeom>
          <a:solidFill>
            <a:schemeClr val="bg2"/>
          </a:solidFill>
          <a:ln w="9525">
            <a:noFill/>
            <a:miter lim="800000"/>
            <a:headEnd/>
            <a:tailEnd/>
          </a:ln>
          <a:effectLst/>
        </p:spPr>
        <p:txBody>
          <a:bodyPr>
            <a:spAutoFit/>
          </a:bodyPr>
          <a:lstStyle/>
          <a:p>
            <a:pPr algn="ctr">
              <a:spcBef>
                <a:spcPct val="50000"/>
              </a:spcBef>
              <a:defRPr/>
            </a:pPr>
            <a:r>
              <a:rPr lang="fr-FR" sz="2200" dirty="0">
                <a:effectLst>
                  <a:outerShdw blurRad="38100" dist="38100" dir="2700000" algn="tl">
                    <a:srgbClr val="000000"/>
                  </a:outerShdw>
                </a:effectLst>
                <a:latin typeface="Times New Roman" charset="0"/>
                <a:cs typeface="Times New Roman" charset="0"/>
              </a:rPr>
              <a:t>Sous-section 1 : LE CADRAGE DES STRUCTURES D’ORGANISATION (Entreprise)</a:t>
            </a:r>
          </a:p>
        </p:txBody>
      </p:sp>
    </p:spTree>
    <p:extLst>
      <p:ext uri="{BB962C8B-B14F-4D97-AF65-F5344CB8AC3E}">
        <p14:creationId xmlns:p14="http://schemas.microsoft.com/office/powerpoint/2010/main" val="3002481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101"/>
                                        </p:tgtEl>
                                        <p:attrNameLst>
                                          <p:attrName>style.visibility</p:attrName>
                                        </p:attrNameLst>
                                      </p:cBhvr>
                                      <p:to>
                                        <p:strVal val="visible"/>
                                      </p:to>
                                    </p:set>
                                    <p:animEffect transition="in" filter="box(in)">
                                      <p:cBhvr>
                                        <p:cTn id="7" dur="500"/>
                                        <p:tgtEl>
                                          <p:spTgt spid="2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12"/>
                                        </p:tgtEl>
                                        <p:attrNameLst>
                                          <p:attrName>style.visibility</p:attrName>
                                        </p:attrNameLst>
                                      </p:cBhvr>
                                      <p:to>
                                        <p:strVal val="visible"/>
                                      </p:to>
                                    </p:set>
                                    <p:animEffect transition="in" filter="box(in)">
                                      <p:cBhvr>
                                        <p:cTn id="12" dur="500"/>
                                        <p:tgtEl>
                                          <p:spTgt spid="2112"/>
                                        </p:tgtEl>
                                      </p:cBhvr>
                                    </p:animEffect>
                                  </p:childTnLst>
                                </p:cTn>
                              </p:par>
                            </p:childTnLst>
                          </p:cTn>
                        </p:par>
                        <p:par>
                          <p:cTn id="13" fill="hold" nodeType="afterGroup">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2115"/>
                                        </p:tgtEl>
                                        <p:attrNameLst>
                                          <p:attrName>style.visibility</p:attrName>
                                        </p:attrNameLst>
                                      </p:cBhvr>
                                      <p:to>
                                        <p:strVal val="visible"/>
                                      </p:to>
                                    </p:set>
                                    <p:animEffect transition="in" filter="box(in)">
                                      <p:cBhvr>
                                        <p:cTn id="16" dur="500"/>
                                        <p:tgtEl>
                                          <p:spTgt spid="2115"/>
                                        </p:tgtEl>
                                      </p:cBhvr>
                                    </p:animEffect>
                                  </p:childTnLst>
                                </p:cTn>
                              </p:par>
                            </p:childTnLst>
                          </p:cTn>
                        </p:par>
                        <p:par>
                          <p:cTn id="17" fill="hold" nodeType="afterGroup">
                            <p:stCondLst>
                              <p:cond delay="1000"/>
                            </p:stCondLst>
                            <p:childTnLst>
                              <p:par>
                                <p:cTn id="18" presetID="4" presetClass="entr" presetSubtype="16" fill="hold" grpId="0" nodeType="afterEffect">
                                  <p:stCondLst>
                                    <p:cond delay="0"/>
                                  </p:stCondLst>
                                  <p:childTnLst>
                                    <p:set>
                                      <p:cBhvr>
                                        <p:cTn id="19" dur="1" fill="hold">
                                          <p:stCondLst>
                                            <p:cond delay="0"/>
                                          </p:stCondLst>
                                        </p:cTn>
                                        <p:tgtEl>
                                          <p:spTgt spid="2123"/>
                                        </p:tgtEl>
                                        <p:attrNameLst>
                                          <p:attrName>style.visibility</p:attrName>
                                        </p:attrNameLst>
                                      </p:cBhvr>
                                      <p:to>
                                        <p:strVal val="visible"/>
                                      </p:to>
                                    </p:set>
                                    <p:animEffect transition="in" filter="box(in)">
                                      <p:cBhvr>
                                        <p:cTn id="20" dur="500"/>
                                        <p:tgtEl>
                                          <p:spTgt spid="2123"/>
                                        </p:tgtEl>
                                      </p:cBhvr>
                                    </p:animEffect>
                                  </p:childTnLst>
                                </p:cTn>
                              </p:par>
                            </p:childTnLst>
                          </p:cTn>
                        </p:par>
                        <p:par>
                          <p:cTn id="21" fill="hold" nodeType="afterGroup">
                            <p:stCondLst>
                              <p:cond delay="1500"/>
                            </p:stCondLst>
                            <p:childTnLst>
                              <p:par>
                                <p:cTn id="22" presetID="4"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ox(in)">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097"/>
                                        </p:tgtEl>
                                        <p:attrNameLst>
                                          <p:attrName>style.visibility</p:attrName>
                                        </p:attrNameLst>
                                      </p:cBhvr>
                                      <p:to>
                                        <p:strVal val="visible"/>
                                      </p:to>
                                    </p:set>
                                    <p:animEffect transition="in" filter="box(in)">
                                      <p:cBhvr>
                                        <p:cTn id="29" dur="500"/>
                                        <p:tgtEl>
                                          <p:spTgt spid="209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102"/>
                                        </p:tgtEl>
                                        <p:attrNameLst>
                                          <p:attrName>style.visibility</p:attrName>
                                        </p:attrNameLst>
                                      </p:cBhvr>
                                      <p:to>
                                        <p:strVal val="visible"/>
                                      </p:to>
                                    </p:set>
                                    <p:animEffect transition="in" filter="box(in)">
                                      <p:cBhvr>
                                        <p:cTn id="34" dur="500"/>
                                        <p:tgtEl>
                                          <p:spTgt spid="210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2103"/>
                                        </p:tgtEl>
                                        <p:attrNameLst>
                                          <p:attrName>style.visibility</p:attrName>
                                        </p:attrNameLst>
                                      </p:cBhvr>
                                      <p:to>
                                        <p:strVal val="visible"/>
                                      </p:to>
                                    </p:set>
                                    <p:animEffect transition="in" filter="box(in)">
                                      <p:cBhvr>
                                        <p:cTn id="39" dur="500"/>
                                        <p:tgtEl>
                                          <p:spTgt spid="210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2113"/>
                                        </p:tgtEl>
                                        <p:attrNameLst>
                                          <p:attrName>style.visibility</p:attrName>
                                        </p:attrNameLst>
                                      </p:cBhvr>
                                      <p:to>
                                        <p:strVal val="visible"/>
                                      </p:to>
                                    </p:set>
                                    <p:animEffect transition="in" filter="box(in)">
                                      <p:cBhvr>
                                        <p:cTn id="44" dur="500"/>
                                        <p:tgtEl>
                                          <p:spTgt spid="2113"/>
                                        </p:tgtEl>
                                      </p:cBhvr>
                                    </p:animEffect>
                                  </p:childTnLst>
                                </p:cTn>
                              </p:par>
                            </p:childTnLst>
                          </p:cTn>
                        </p:par>
                        <p:par>
                          <p:cTn id="45" fill="hold" nodeType="afterGroup">
                            <p:stCondLst>
                              <p:cond delay="500"/>
                            </p:stCondLst>
                            <p:childTnLst>
                              <p:par>
                                <p:cTn id="46" presetID="4" presetClass="entr" presetSubtype="16" fill="hold" grpId="0" nodeType="afterEffect">
                                  <p:stCondLst>
                                    <p:cond delay="0"/>
                                  </p:stCondLst>
                                  <p:childTnLst>
                                    <p:set>
                                      <p:cBhvr>
                                        <p:cTn id="47" dur="1" fill="hold">
                                          <p:stCondLst>
                                            <p:cond delay="0"/>
                                          </p:stCondLst>
                                        </p:cTn>
                                        <p:tgtEl>
                                          <p:spTgt spid="2114"/>
                                        </p:tgtEl>
                                        <p:attrNameLst>
                                          <p:attrName>style.visibility</p:attrName>
                                        </p:attrNameLst>
                                      </p:cBhvr>
                                      <p:to>
                                        <p:strVal val="visible"/>
                                      </p:to>
                                    </p:set>
                                    <p:animEffect transition="in" filter="box(in)">
                                      <p:cBhvr>
                                        <p:cTn id="48" dur="500"/>
                                        <p:tgtEl>
                                          <p:spTgt spid="2114"/>
                                        </p:tgtEl>
                                      </p:cBhvr>
                                    </p:animEffect>
                                  </p:childTnLst>
                                </p:cTn>
                              </p:par>
                            </p:childTnLst>
                          </p:cTn>
                        </p:par>
                        <p:par>
                          <p:cTn id="49" fill="hold" nodeType="afterGroup">
                            <p:stCondLst>
                              <p:cond delay="1000"/>
                            </p:stCondLst>
                            <p:childTnLst>
                              <p:par>
                                <p:cTn id="50" presetID="4" presetClass="entr" presetSubtype="16" fill="hold" grpId="0" nodeType="afterEffect">
                                  <p:stCondLst>
                                    <p:cond delay="0"/>
                                  </p:stCondLst>
                                  <p:childTnLst>
                                    <p:set>
                                      <p:cBhvr>
                                        <p:cTn id="51" dur="1" fill="hold">
                                          <p:stCondLst>
                                            <p:cond delay="0"/>
                                          </p:stCondLst>
                                        </p:cTn>
                                        <p:tgtEl>
                                          <p:spTgt spid="2122"/>
                                        </p:tgtEl>
                                        <p:attrNameLst>
                                          <p:attrName>style.visibility</p:attrName>
                                        </p:attrNameLst>
                                      </p:cBhvr>
                                      <p:to>
                                        <p:strVal val="visible"/>
                                      </p:to>
                                    </p:set>
                                    <p:animEffect transition="in" filter="box(in)">
                                      <p:cBhvr>
                                        <p:cTn id="52" dur="500"/>
                                        <p:tgtEl>
                                          <p:spTgt spid="2122"/>
                                        </p:tgtEl>
                                      </p:cBhvr>
                                    </p:animEffect>
                                  </p:childTnLst>
                                </p:cTn>
                              </p:par>
                            </p:childTnLst>
                          </p:cTn>
                        </p:par>
                        <p:par>
                          <p:cTn id="53" fill="hold" nodeType="afterGroup">
                            <p:stCondLst>
                              <p:cond delay="1500"/>
                            </p:stCondLst>
                            <p:childTnLst>
                              <p:par>
                                <p:cTn id="54" presetID="4" presetClass="entr" presetSubtype="16"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box(in)">
                                      <p:cBhvr>
                                        <p:cTn id="56" dur="500"/>
                                        <p:tgtEl>
                                          <p:spTgt spid="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2100"/>
                                        </p:tgtEl>
                                        <p:attrNameLst>
                                          <p:attrName>style.visibility</p:attrName>
                                        </p:attrNameLst>
                                      </p:cBhvr>
                                      <p:to>
                                        <p:strVal val="visible"/>
                                      </p:to>
                                    </p:set>
                                    <p:animEffect transition="in" filter="box(in)">
                                      <p:cBhvr>
                                        <p:cTn id="61" dur="500"/>
                                        <p:tgtEl>
                                          <p:spTgt spid="210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099"/>
                                        </p:tgtEl>
                                        <p:attrNameLst>
                                          <p:attrName>style.visibility</p:attrName>
                                        </p:attrNameLst>
                                      </p:cBhvr>
                                      <p:to>
                                        <p:strVal val="visible"/>
                                      </p:to>
                                    </p:set>
                                    <p:animEffect transition="in" filter="box(in)">
                                      <p:cBhvr>
                                        <p:cTn id="66" dur="500"/>
                                        <p:tgtEl>
                                          <p:spTgt spid="209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2098"/>
                                        </p:tgtEl>
                                        <p:attrNameLst>
                                          <p:attrName>style.visibility</p:attrName>
                                        </p:attrNameLst>
                                      </p:cBhvr>
                                      <p:to>
                                        <p:strVal val="visible"/>
                                      </p:to>
                                    </p:set>
                                    <p:animEffect transition="in" filter="box(in)">
                                      <p:cBhvr>
                                        <p:cTn id="71" dur="500"/>
                                        <p:tgtEl>
                                          <p:spTgt spid="2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7" grpId="0" animBg="1" autoUpdateAnimBg="0"/>
      <p:bldP spid="2101" grpId="0" animBg="1" autoUpdateAnimBg="0"/>
      <p:bldP spid="2102" grpId="0" animBg="1" autoUpdateAnimBg="0"/>
      <p:bldP spid="2103" grpId="0" animBg="1" autoUpdateAnimBg="0"/>
      <p:bldP spid="2098" grpId="0" animBg="1" autoUpdateAnimBg="0"/>
      <p:bldP spid="2099" grpId="0" animBg="1" autoUpdateAnimBg="0"/>
      <p:bldP spid="2100" grpId="0" animBg="1" autoUpdateAnimBg="0"/>
      <p:bldP spid="2112" grpId="0" animBg="1"/>
      <p:bldP spid="2113" grpId="0" animBg="1"/>
      <p:bldP spid="2114" grpId="0" autoUpdateAnimBg="0"/>
      <p:bldP spid="2115" grpId="0" autoUpdateAnimBg="0"/>
      <p:bldP spid="2122" grpId="0" autoUpdateAnimBg="0"/>
      <p:bldP spid="212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ext Box 1029"/>
          <p:cNvSpPr txBox="1">
            <a:spLocks noChangeArrowheads="1"/>
          </p:cNvSpPr>
          <p:nvPr/>
        </p:nvSpPr>
        <p:spPr bwMode="auto">
          <a:xfrm>
            <a:off x="2362200" y="228600"/>
            <a:ext cx="7772400" cy="427038"/>
          </a:xfrm>
          <a:prstGeom prst="rect">
            <a:avLst/>
          </a:prstGeom>
          <a:solidFill>
            <a:schemeClr val="bg2"/>
          </a:solidFill>
          <a:ln w="9525">
            <a:noFill/>
            <a:miter lim="800000"/>
            <a:headEnd/>
            <a:tailEnd/>
          </a:ln>
          <a:effectLst/>
        </p:spPr>
        <p:txBody>
          <a:bodyPr>
            <a:spAutoFit/>
          </a:bodyPr>
          <a:lstStyle/>
          <a:p>
            <a:pPr>
              <a:spcBef>
                <a:spcPct val="50000"/>
              </a:spcBef>
              <a:defRPr/>
            </a:pPr>
            <a:r>
              <a:rPr lang="fr-FR" sz="2200" dirty="0">
                <a:solidFill>
                  <a:srgbClr val="FFFF66"/>
                </a:solidFill>
                <a:effectLst>
                  <a:outerShdw blurRad="38100" dist="38100" dir="2700000" algn="tl">
                    <a:srgbClr val="000000"/>
                  </a:outerShdw>
                </a:effectLst>
                <a:latin typeface="Times New Roman" charset="0"/>
                <a:cs typeface="Times New Roman" charset="0"/>
              </a:rPr>
              <a:t>Sous-section 2:     TYPOLOGIE DES  STRUCTURES</a:t>
            </a:r>
          </a:p>
        </p:txBody>
      </p:sp>
      <p:sp>
        <p:nvSpPr>
          <p:cNvPr id="18438" name="Text Box 1030"/>
          <p:cNvSpPr txBox="1">
            <a:spLocks noChangeArrowheads="1"/>
          </p:cNvSpPr>
          <p:nvPr/>
        </p:nvSpPr>
        <p:spPr bwMode="auto">
          <a:xfrm>
            <a:off x="2971800" y="2133600"/>
            <a:ext cx="73152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fr-FR" altLang="fr-FR" sz="2200" dirty="0"/>
              <a:t>i) </a:t>
            </a:r>
            <a:r>
              <a:rPr lang="fr-FR" altLang="fr-FR" sz="2200" dirty="0">
                <a:hlinkClick r:id="rId2" action="ppaction://hlinksldjump"/>
              </a:rPr>
              <a:t>La structure hiérarchique </a:t>
            </a:r>
            <a:endParaRPr lang="fr-FR" altLang="fr-FR" sz="2200" dirty="0"/>
          </a:p>
          <a:p>
            <a:pPr eaLnBrk="1" hangingPunct="1">
              <a:spcBef>
                <a:spcPct val="50000"/>
              </a:spcBef>
            </a:pPr>
            <a:r>
              <a:rPr lang="fr-FR" altLang="fr-FR" sz="2200" dirty="0"/>
              <a:t>ii) </a:t>
            </a:r>
            <a:r>
              <a:rPr lang="fr-FR" altLang="fr-FR" sz="2200" dirty="0">
                <a:hlinkClick r:id="rId3" action="ppaction://hlinksldjump"/>
              </a:rPr>
              <a:t>La structure </a:t>
            </a:r>
            <a:r>
              <a:rPr lang="fr-FR" altLang="fr-FR" sz="2200" dirty="0" err="1">
                <a:hlinkClick r:id="rId3" action="ppaction://hlinksldjump"/>
              </a:rPr>
              <a:t>hiérarchico</a:t>
            </a:r>
            <a:r>
              <a:rPr lang="fr-FR" altLang="fr-FR" sz="2200" dirty="0">
                <a:hlinkClick r:id="rId3" action="ppaction://hlinksldjump"/>
              </a:rPr>
              <a:t>-fonctionnelle</a:t>
            </a:r>
            <a:endParaRPr lang="fr-FR" altLang="fr-FR" sz="2200" dirty="0"/>
          </a:p>
          <a:p>
            <a:pPr eaLnBrk="1" hangingPunct="1">
              <a:spcBef>
                <a:spcPct val="50000"/>
              </a:spcBef>
            </a:pPr>
            <a:r>
              <a:rPr lang="fr-FR" altLang="fr-FR" sz="2200" dirty="0"/>
              <a:t>iii)</a:t>
            </a:r>
            <a:r>
              <a:rPr lang="fr-FR" altLang="fr-FR" sz="2200" dirty="0">
                <a:hlinkClick r:id="rId4" action="ppaction://hlinksldjump"/>
              </a:rPr>
              <a:t>La structure matricielle</a:t>
            </a:r>
            <a:endParaRPr lang="fr-FR" altLang="fr-FR" sz="2200" dirty="0"/>
          </a:p>
          <a:p>
            <a:pPr eaLnBrk="1" hangingPunct="1">
              <a:spcBef>
                <a:spcPct val="50000"/>
              </a:spcBef>
            </a:pPr>
            <a:endParaRPr lang="fr-FR" altLang="fr-FR" sz="2200" dirty="0"/>
          </a:p>
        </p:txBody>
      </p:sp>
    </p:spTree>
    <p:extLst>
      <p:ext uri="{BB962C8B-B14F-4D97-AF65-F5344CB8AC3E}">
        <p14:creationId xmlns:p14="http://schemas.microsoft.com/office/powerpoint/2010/main" val="3164107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animEffect transition="in" filter="box(in)">
                                      <p:cBhvr>
                                        <p:cTn id="7" dur="500"/>
                                        <p:tgtEl>
                                          <p:spTgt spid="18438">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8438">
                                            <p:txEl>
                                              <p:pRg st="1" end="1"/>
                                            </p:txEl>
                                          </p:spTgt>
                                        </p:tgtEl>
                                        <p:attrNameLst>
                                          <p:attrName>style.visibility</p:attrName>
                                        </p:attrNameLst>
                                      </p:cBhvr>
                                      <p:to>
                                        <p:strVal val="visible"/>
                                      </p:to>
                                    </p:set>
                                    <p:animEffect transition="in" filter="box(in)">
                                      <p:cBhvr>
                                        <p:cTn id="11" dur="500"/>
                                        <p:tgtEl>
                                          <p:spTgt spid="18438">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8438">
                                            <p:txEl>
                                              <p:pRg st="2" end="2"/>
                                            </p:txEl>
                                          </p:spTgt>
                                        </p:tgtEl>
                                        <p:attrNameLst>
                                          <p:attrName>style.visibility</p:attrName>
                                        </p:attrNameLst>
                                      </p:cBhvr>
                                      <p:to>
                                        <p:strVal val="visible"/>
                                      </p:to>
                                    </p:set>
                                    <p:animEffect transition="in" filter="box(in)">
                                      <p:cBhvr>
                                        <p:cTn id="15" dur="500"/>
                                        <p:tgtEl>
                                          <p:spTgt spid="184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09126" y="0"/>
            <a:ext cx="8901405" cy="1194318"/>
          </a:xfrm>
        </p:spPr>
        <p:txBody>
          <a:bodyPr>
            <a:noAutofit/>
          </a:bodyPr>
          <a:lstStyle/>
          <a:p>
            <a:pPr algn="l"/>
            <a:r>
              <a:rPr lang="fr-FR" sz="2400" dirty="0"/>
              <a:t>Section 1 : Introduction sur les environnements externe et interne de l’organisation et les principaux acteurs</a:t>
            </a:r>
          </a:p>
        </p:txBody>
      </p:sp>
      <p:sp>
        <p:nvSpPr>
          <p:cNvPr id="3" name="Sous-titre 2"/>
          <p:cNvSpPr>
            <a:spLocks noGrp="1"/>
          </p:cNvSpPr>
          <p:nvPr>
            <p:ph type="subTitle" idx="1"/>
          </p:nvPr>
        </p:nvSpPr>
        <p:spPr>
          <a:xfrm>
            <a:off x="842373" y="1371600"/>
            <a:ext cx="9066737" cy="5486400"/>
          </a:xfrm>
        </p:spPr>
        <p:txBody>
          <a:bodyPr>
            <a:normAutofit lnSpcReduction="10000"/>
          </a:bodyPr>
          <a:lstStyle/>
          <a:p>
            <a:pPr algn="just"/>
            <a:r>
              <a:rPr lang="fr-FR" dirty="0">
                <a:latin typeface="Times New Roman" panose="02020603050405020304" pitchFamily="18" charset="0"/>
                <a:cs typeface="Times New Roman" panose="02020603050405020304" pitchFamily="18" charset="0"/>
              </a:rPr>
              <a:t>L’entreprise:</a:t>
            </a:r>
          </a:p>
          <a:p>
            <a:pPr marL="342900" indent="-342900" algn="just">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existe dans un environnement dont elle fait partie intégrante ;</a:t>
            </a:r>
          </a:p>
          <a:p>
            <a:pPr marL="342900" indent="-342900" algn="just">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ses activités se développent en interdépendance étroite avec l’environnement qui lui impose des contraintes</a:t>
            </a:r>
          </a:p>
          <a:p>
            <a:pPr marL="342900" indent="-342900" algn="just">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les structures internes de l’entreprise, en vue de faire face aux incertitudes, s’adaptent aux types et aux conditions de l’environnement, qui n’est ni statique, ni homogène.</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L’environnement:</a:t>
            </a:r>
          </a:p>
          <a:p>
            <a:pPr marL="342900" indent="-342900" algn="just">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délimite l’ensemble des actions que les organisation (entreprises…) doivent mettre en œuvre afin de réduire les menaces et se saisir des opportunités. </a:t>
            </a:r>
          </a:p>
          <a:p>
            <a:pPr marL="342900" indent="-342900" algn="just">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L’environnement « spécifique » diffère de l’environnement général. Il est constitué des éléments en réelle interaction avec l’entreprise.</a:t>
            </a:r>
          </a:p>
          <a:p>
            <a:pPr marL="342900" indent="-342900" algn="just">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Selon M. PORTER (1985), « l’entreprise est au centre des forces concurrentielles (clients, fournisseurs, entrants potentiels et les substituts possibles pour l’activité de l’entreprise) ». Dans ce cas, l’environnement « spécifique » représente l’environnement pertinent (qui influence directement les stratégies de l’organisation).</a:t>
            </a:r>
          </a:p>
        </p:txBody>
      </p:sp>
    </p:spTree>
    <p:extLst>
      <p:ext uri="{BB962C8B-B14F-4D97-AF65-F5344CB8AC3E}">
        <p14:creationId xmlns:p14="http://schemas.microsoft.com/office/powerpoint/2010/main" val="3951519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rot="10800000">
            <a:off x="1516876" y="-20638"/>
            <a:ext cx="553998" cy="655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pPr>
            <a:r>
              <a:rPr lang="fr-FR" altLang="fr-FR" b="1" dirty="0">
                <a:solidFill>
                  <a:srgbClr val="FFFFCC"/>
                </a:solidFill>
              </a:rPr>
              <a:t>LES STRUCTURES D’ENTREPRISE</a:t>
            </a:r>
          </a:p>
        </p:txBody>
      </p:sp>
      <p:sp>
        <p:nvSpPr>
          <p:cNvPr id="5124" name="Text Box 4"/>
          <p:cNvSpPr txBox="1">
            <a:spLocks noChangeArrowheads="1"/>
          </p:cNvSpPr>
          <p:nvPr/>
        </p:nvSpPr>
        <p:spPr bwMode="auto">
          <a:xfrm>
            <a:off x="2743200" y="228600"/>
            <a:ext cx="7620000" cy="4572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pPr>
            <a:r>
              <a:rPr lang="fr-FR" altLang="fr-FR" dirty="0">
                <a:solidFill>
                  <a:schemeClr val="bg1"/>
                </a:solidFill>
              </a:rPr>
              <a:t>i) La structure hiérarchique ( hiérarchie linéaire )</a:t>
            </a:r>
          </a:p>
        </p:txBody>
      </p:sp>
      <p:sp>
        <p:nvSpPr>
          <p:cNvPr id="5125" name="Text Box 6"/>
          <p:cNvSpPr txBox="1">
            <a:spLocks noChangeArrowheads="1"/>
          </p:cNvSpPr>
          <p:nvPr/>
        </p:nvSpPr>
        <p:spPr bwMode="auto">
          <a:xfrm>
            <a:off x="6132513" y="2593975"/>
            <a:ext cx="1071562" cy="49053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Directeur</a:t>
            </a:r>
          </a:p>
          <a:p>
            <a:pPr algn="ctr"/>
            <a:r>
              <a:rPr lang="fr-FR" altLang="fr-FR" sz="1200"/>
              <a:t>Général</a:t>
            </a:r>
          </a:p>
        </p:txBody>
      </p:sp>
      <p:sp>
        <p:nvSpPr>
          <p:cNvPr id="5126" name="Text Box 7"/>
          <p:cNvSpPr txBox="1">
            <a:spLocks noChangeArrowheads="1"/>
          </p:cNvSpPr>
          <p:nvPr/>
        </p:nvSpPr>
        <p:spPr bwMode="auto">
          <a:xfrm>
            <a:off x="4613276" y="3643314"/>
            <a:ext cx="1292225" cy="554037"/>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Directeur Technique</a:t>
            </a:r>
          </a:p>
        </p:txBody>
      </p:sp>
      <p:sp>
        <p:nvSpPr>
          <p:cNvPr id="5127" name="Text Box 8"/>
          <p:cNvSpPr txBox="1">
            <a:spLocks noChangeArrowheads="1"/>
          </p:cNvSpPr>
          <p:nvPr/>
        </p:nvSpPr>
        <p:spPr bwMode="auto">
          <a:xfrm>
            <a:off x="6042026" y="3643314"/>
            <a:ext cx="1292225" cy="554037"/>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Directeur </a:t>
            </a:r>
          </a:p>
          <a:p>
            <a:pPr algn="ctr"/>
            <a:r>
              <a:rPr lang="fr-FR" altLang="fr-FR" sz="1200"/>
              <a:t>Commercial</a:t>
            </a:r>
          </a:p>
        </p:txBody>
      </p:sp>
      <p:sp>
        <p:nvSpPr>
          <p:cNvPr id="5128" name="Text Box 9"/>
          <p:cNvSpPr txBox="1">
            <a:spLocks noChangeArrowheads="1"/>
          </p:cNvSpPr>
          <p:nvPr/>
        </p:nvSpPr>
        <p:spPr bwMode="auto">
          <a:xfrm>
            <a:off x="7472364" y="3643314"/>
            <a:ext cx="1290637" cy="554037"/>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Directeur</a:t>
            </a:r>
          </a:p>
          <a:p>
            <a:pPr algn="ctr"/>
            <a:r>
              <a:rPr lang="fr-FR" altLang="fr-FR" sz="1200"/>
              <a:t>Administratif</a:t>
            </a:r>
          </a:p>
        </p:txBody>
      </p:sp>
      <p:sp>
        <p:nvSpPr>
          <p:cNvPr id="5129" name="Line 10"/>
          <p:cNvSpPr>
            <a:spLocks noChangeShapeType="1"/>
          </p:cNvSpPr>
          <p:nvPr/>
        </p:nvSpPr>
        <p:spPr bwMode="auto">
          <a:xfrm flipV="1">
            <a:off x="8007350" y="3381375"/>
            <a:ext cx="1588" cy="209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130" name="Line 11"/>
          <p:cNvSpPr>
            <a:spLocks noChangeShapeType="1"/>
          </p:cNvSpPr>
          <p:nvPr/>
        </p:nvSpPr>
        <p:spPr bwMode="auto">
          <a:xfrm>
            <a:off x="5238750" y="4256089"/>
            <a:ext cx="1588" cy="174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nvGrpSpPr>
          <p:cNvPr id="5131" name="Group 12"/>
          <p:cNvGrpSpPr>
            <a:grpSpLocks/>
          </p:cNvGrpSpPr>
          <p:nvPr/>
        </p:nvGrpSpPr>
        <p:grpSpPr bwMode="auto">
          <a:xfrm>
            <a:off x="4703763" y="4430714"/>
            <a:ext cx="1071562" cy="1679575"/>
            <a:chOff x="2112" y="2669"/>
            <a:chExt cx="576" cy="921"/>
          </a:xfrm>
        </p:grpSpPr>
        <p:sp>
          <p:nvSpPr>
            <p:cNvPr id="5148" name="Text Box 13"/>
            <p:cNvSpPr txBox="1">
              <a:spLocks noChangeArrowheads="1"/>
            </p:cNvSpPr>
            <p:nvPr/>
          </p:nvSpPr>
          <p:spPr bwMode="auto">
            <a:xfrm>
              <a:off x="2112" y="2669"/>
              <a:ext cx="576" cy="23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Cadres</a:t>
              </a:r>
            </a:p>
            <a:p>
              <a:endParaRPr lang="fr-FR" altLang="fr-FR" sz="1200"/>
            </a:p>
          </p:txBody>
        </p:sp>
        <p:sp>
          <p:nvSpPr>
            <p:cNvPr id="5149" name="Text Box 14"/>
            <p:cNvSpPr txBox="1">
              <a:spLocks noChangeArrowheads="1"/>
            </p:cNvSpPr>
            <p:nvPr/>
          </p:nvSpPr>
          <p:spPr bwMode="auto">
            <a:xfrm>
              <a:off x="2112" y="3014"/>
              <a:ext cx="576" cy="231"/>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a:r>
                <a:rPr lang="fr-FR" altLang="fr-FR" sz="1000"/>
                <a:t>Contremaîtres</a:t>
              </a:r>
            </a:p>
          </p:txBody>
        </p:sp>
        <p:sp>
          <p:nvSpPr>
            <p:cNvPr id="5150" name="Text Box 15"/>
            <p:cNvSpPr txBox="1">
              <a:spLocks noChangeArrowheads="1"/>
            </p:cNvSpPr>
            <p:nvPr/>
          </p:nvSpPr>
          <p:spPr bwMode="auto">
            <a:xfrm>
              <a:off x="2112" y="3360"/>
              <a:ext cx="576" cy="23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Ouvriers</a:t>
              </a:r>
            </a:p>
          </p:txBody>
        </p:sp>
        <p:sp>
          <p:nvSpPr>
            <p:cNvPr id="5151" name="Line 16"/>
            <p:cNvSpPr>
              <a:spLocks noChangeShapeType="1"/>
            </p:cNvSpPr>
            <p:nvPr/>
          </p:nvSpPr>
          <p:spPr bwMode="auto">
            <a:xfrm>
              <a:off x="2400" y="2899"/>
              <a:ext cx="0" cy="1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 name="Line 17"/>
            <p:cNvSpPr>
              <a:spLocks noChangeShapeType="1"/>
            </p:cNvSpPr>
            <p:nvPr/>
          </p:nvSpPr>
          <p:spPr bwMode="auto">
            <a:xfrm>
              <a:off x="2400" y="3245"/>
              <a:ext cx="0" cy="1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5132" name="AutoShape 18"/>
          <p:cNvSpPr>
            <a:spLocks/>
          </p:cNvSpPr>
          <p:nvPr/>
        </p:nvSpPr>
        <p:spPr bwMode="auto">
          <a:xfrm>
            <a:off x="4343400" y="2819400"/>
            <a:ext cx="107950" cy="419100"/>
          </a:xfrm>
          <a:prstGeom prst="leftBrace">
            <a:avLst>
              <a:gd name="adj1" fmla="val 3235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fr-FR" altLang="fr-FR"/>
          </a:p>
        </p:txBody>
      </p:sp>
      <p:sp>
        <p:nvSpPr>
          <p:cNvPr id="5133" name="AutoShape 19"/>
          <p:cNvSpPr>
            <a:spLocks/>
          </p:cNvSpPr>
          <p:nvPr/>
        </p:nvSpPr>
        <p:spPr bwMode="auto">
          <a:xfrm>
            <a:off x="4346575" y="5043489"/>
            <a:ext cx="107950" cy="420687"/>
          </a:xfrm>
          <a:prstGeom prst="leftBrace">
            <a:avLst>
              <a:gd name="adj1" fmla="val 3247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fr-FR" altLang="fr-FR"/>
          </a:p>
        </p:txBody>
      </p:sp>
      <p:sp>
        <p:nvSpPr>
          <p:cNvPr id="5134" name="AutoShape 20"/>
          <p:cNvSpPr>
            <a:spLocks/>
          </p:cNvSpPr>
          <p:nvPr/>
        </p:nvSpPr>
        <p:spPr bwMode="auto">
          <a:xfrm>
            <a:off x="4346575" y="4430713"/>
            <a:ext cx="107950" cy="419100"/>
          </a:xfrm>
          <a:prstGeom prst="leftBrace">
            <a:avLst>
              <a:gd name="adj1" fmla="val 3235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fr-FR" altLang="fr-FR"/>
          </a:p>
        </p:txBody>
      </p:sp>
      <p:sp>
        <p:nvSpPr>
          <p:cNvPr id="5135" name="AutoShape 21"/>
          <p:cNvSpPr>
            <a:spLocks/>
          </p:cNvSpPr>
          <p:nvPr/>
        </p:nvSpPr>
        <p:spPr bwMode="auto">
          <a:xfrm>
            <a:off x="4346575" y="3730626"/>
            <a:ext cx="107950" cy="422275"/>
          </a:xfrm>
          <a:prstGeom prst="leftBrace">
            <a:avLst>
              <a:gd name="adj1" fmla="val 3259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fr-FR" altLang="fr-FR"/>
          </a:p>
        </p:txBody>
      </p:sp>
      <p:sp>
        <p:nvSpPr>
          <p:cNvPr id="5136" name="AutoShape 22"/>
          <p:cNvSpPr>
            <a:spLocks/>
          </p:cNvSpPr>
          <p:nvPr/>
        </p:nvSpPr>
        <p:spPr bwMode="auto">
          <a:xfrm>
            <a:off x="4346575" y="5656263"/>
            <a:ext cx="107950" cy="419100"/>
          </a:xfrm>
          <a:prstGeom prst="leftBrace">
            <a:avLst>
              <a:gd name="adj1" fmla="val 3235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fr-FR" altLang="fr-FR"/>
          </a:p>
        </p:txBody>
      </p:sp>
      <p:sp>
        <p:nvSpPr>
          <p:cNvPr id="5137" name="Text Box 23"/>
          <p:cNvSpPr txBox="1">
            <a:spLocks noChangeArrowheads="1"/>
          </p:cNvSpPr>
          <p:nvPr/>
        </p:nvSpPr>
        <p:spPr bwMode="auto">
          <a:xfrm>
            <a:off x="3733801" y="2133601"/>
            <a:ext cx="1179513"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b="1"/>
              <a:t>Niveau</a:t>
            </a:r>
          </a:p>
          <a:p>
            <a:pPr algn="ctr"/>
            <a:r>
              <a:rPr lang="fr-FR" altLang="fr-FR" sz="1200" b="1"/>
              <a:t>hiérarchique</a:t>
            </a:r>
          </a:p>
        </p:txBody>
      </p:sp>
      <p:sp>
        <p:nvSpPr>
          <p:cNvPr id="5138" name="Text Box 24"/>
          <p:cNvSpPr txBox="1">
            <a:spLocks noChangeArrowheads="1"/>
          </p:cNvSpPr>
          <p:nvPr/>
        </p:nvSpPr>
        <p:spPr bwMode="auto">
          <a:xfrm>
            <a:off x="3962400" y="2819400"/>
            <a:ext cx="357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fr-FR" altLang="fr-FR" sz="1600"/>
              <a:t>I</a:t>
            </a:r>
          </a:p>
        </p:txBody>
      </p:sp>
      <p:sp>
        <p:nvSpPr>
          <p:cNvPr id="5139" name="Text Box 25"/>
          <p:cNvSpPr txBox="1">
            <a:spLocks noChangeArrowheads="1"/>
          </p:cNvSpPr>
          <p:nvPr/>
        </p:nvSpPr>
        <p:spPr bwMode="auto">
          <a:xfrm>
            <a:off x="3898901" y="3730625"/>
            <a:ext cx="447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fr-FR" altLang="fr-FR" sz="1600"/>
              <a:t>II</a:t>
            </a:r>
          </a:p>
        </p:txBody>
      </p:sp>
      <p:sp>
        <p:nvSpPr>
          <p:cNvPr id="5140" name="Text Box 26"/>
          <p:cNvSpPr txBox="1">
            <a:spLocks noChangeArrowheads="1"/>
          </p:cNvSpPr>
          <p:nvPr/>
        </p:nvSpPr>
        <p:spPr bwMode="auto">
          <a:xfrm>
            <a:off x="3810001" y="4430713"/>
            <a:ext cx="536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fr-FR" altLang="fr-FR" sz="1600"/>
              <a:t>III</a:t>
            </a:r>
          </a:p>
        </p:txBody>
      </p:sp>
      <p:sp>
        <p:nvSpPr>
          <p:cNvPr id="5141" name="Text Box 27"/>
          <p:cNvSpPr txBox="1">
            <a:spLocks noChangeArrowheads="1"/>
          </p:cNvSpPr>
          <p:nvPr/>
        </p:nvSpPr>
        <p:spPr bwMode="auto">
          <a:xfrm>
            <a:off x="3810001" y="4956175"/>
            <a:ext cx="536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fr-FR" altLang="fr-FR" sz="1600"/>
              <a:t>IV</a:t>
            </a:r>
          </a:p>
        </p:txBody>
      </p:sp>
      <p:sp>
        <p:nvSpPr>
          <p:cNvPr id="5142" name="Text Box 28"/>
          <p:cNvSpPr txBox="1">
            <a:spLocks noChangeArrowheads="1"/>
          </p:cNvSpPr>
          <p:nvPr/>
        </p:nvSpPr>
        <p:spPr bwMode="auto">
          <a:xfrm>
            <a:off x="3898900" y="5656264"/>
            <a:ext cx="357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fr-FR" altLang="fr-FR" sz="1600"/>
              <a:t>V</a:t>
            </a:r>
          </a:p>
        </p:txBody>
      </p:sp>
      <p:sp>
        <p:nvSpPr>
          <p:cNvPr id="5143" name="Line 29"/>
          <p:cNvSpPr>
            <a:spLocks noChangeShapeType="1"/>
          </p:cNvSpPr>
          <p:nvPr/>
        </p:nvSpPr>
        <p:spPr bwMode="auto">
          <a:xfrm>
            <a:off x="5238750" y="3381375"/>
            <a:ext cx="27686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144" name="Line 30"/>
          <p:cNvSpPr>
            <a:spLocks noChangeShapeType="1"/>
          </p:cNvSpPr>
          <p:nvPr/>
        </p:nvSpPr>
        <p:spPr bwMode="auto">
          <a:xfrm>
            <a:off x="6667500" y="3119439"/>
            <a:ext cx="0" cy="523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145" name="Line 31"/>
          <p:cNvSpPr>
            <a:spLocks noChangeShapeType="1"/>
          </p:cNvSpPr>
          <p:nvPr/>
        </p:nvSpPr>
        <p:spPr bwMode="auto">
          <a:xfrm>
            <a:off x="5238750" y="3381375"/>
            <a:ext cx="0"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152" name="Text Box 32"/>
          <p:cNvSpPr txBox="1">
            <a:spLocks noChangeArrowheads="1"/>
          </p:cNvSpPr>
          <p:nvPr/>
        </p:nvSpPr>
        <p:spPr bwMode="auto">
          <a:xfrm>
            <a:off x="2438400" y="1447801"/>
            <a:ext cx="1447800" cy="396875"/>
          </a:xfrm>
          <a:prstGeom prst="rect">
            <a:avLst/>
          </a:prstGeom>
          <a:noFill/>
          <a:ln w="9525">
            <a:noFill/>
            <a:miter lim="800000"/>
            <a:headEnd/>
            <a:tailEnd/>
          </a:ln>
          <a:effectLst/>
        </p:spPr>
        <p:txBody>
          <a:bodyPr>
            <a:spAutoFit/>
          </a:bodyPr>
          <a:lstStyle/>
          <a:p>
            <a:pPr>
              <a:spcBef>
                <a:spcPct val="50000"/>
              </a:spcBef>
              <a:defRPr/>
            </a:pPr>
            <a:r>
              <a:rPr lang="fr-FR" sz="2000">
                <a:solidFill>
                  <a:srgbClr val="990000"/>
                </a:solidFill>
                <a:effectLst>
                  <a:outerShdw blurRad="38100" dist="38100" dir="2700000" algn="tl">
                    <a:srgbClr val="000000"/>
                  </a:outerShdw>
                </a:effectLst>
                <a:latin typeface="Times New Roman" charset="0"/>
                <a:cs typeface="Times New Roman" charset="0"/>
              </a:rPr>
              <a:t>Hiérarchie</a:t>
            </a:r>
          </a:p>
        </p:txBody>
      </p:sp>
      <p:sp>
        <p:nvSpPr>
          <p:cNvPr id="5153" name="Text Box 33"/>
          <p:cNvSpPr txBox="1">
            <a:spLocks noChangeArrowheads="1"/>
          </p:cNvSpPr>
          <p:nvPr/>
        </p:nvSpPr>
        <p:spPr bwMode="auto">
          <a:xfrm>
            <a:off x="7391400" y="1219201"/>
            <a:ext cx="2743200" cy="396875"/>
          </a:xfrm>
          <a:prstGeom prst="rect">
            <a:avLst/>
          </a:prstGeom>
          <a:noFill/>
          <a:ln w="9525">
            <a:noFill/>
            <a:miter lim="800000"/>
            <a:headEnd/>
            <a:tailEnd/>
          </a:ln>
          <a:effectLst/>
        </p:spPr>
        <p:txBody>
          <a:bodyPr>
            <a:spAutoFit/>
          </a:bodyPr>
          <a:lstStyle/>
          <a:p>
            <a:pPr>
              <a:spcBef>
                <a:spcPct val="50000"/>
              </a:spcBef>
              <a:defRPr/>
            </a:pPr>
            <a:r>
              <a:rPr lang="fr-FR" sz="2000">
                <a:solidFill>
                  <a:srgbClr val="990000"/>
                </a:solidFill>
                <a:effectLst>
                  <a:outerShdw blurRad="38100" dist="38100" dir="2700000" algn="tl">
                    <a:srgbClr val="000000"/>
                  </a:outerShdw>
                </a:effectLst>
                <a:latin typeface="Times New Roman" charset="0"/>
                <a:cs typeface="Times New Roman" charset="0"/>
              </a:rPr>
              <a:t>Unité de commandement</a:t>
            </a:r>
          </a:p>
        </p:txBody>
      </p:sp>
    </p:spTree>
    <p:extLst>
      <p:ext uri="{BB962C8B-B14F-4D97-AF65-F5344CB8AC3E}">
        <p14:creationId xmlns:p14="http://schemas.microsoft.com/office/powerpoint/2010/main" val="2228677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2743200" y="228600"/>
            <a:ext cx="7620000" cy="4572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pPr>
            <a:r>
              <a:rPr lang="fr-FR" altLang="fr-FR" dirty="0">
                <a:solidFill>
                  <a:schemeClr val="bg1"/>
                </a:solidFill>
              </a:rPr>
              <a:t>ii) La structure hiérarchique : Structure fonctionnelle 1</a:t>
            </a:r>
          </a:p>
        </p:txBody>
      </p:sp>
      <p:grpSp>
        <p:nvGrpSpPr>
          <p:cNvPr id="6149" name="Group 54"/>
          <p:cNvGrpSpPr>
            <a:grpSpLocks/>
          </p:cNvGrpSpPr>
          <p:nvPr/>
        </p:nvGrpSpPr>
        <p:grpSpPr bwMode="auto">
          <a:xfrm>
            <a:off x="2895600" y="1981200"/>
            <a:ext cx="6705600" cy="3048000"/>
            <a:chOff x="864" y="1248"/>
            <a:chExt cx="4224" cy="1920"/>
          </a:xfrm>
        </p:grpSpPr>
        <p:sp>
          <p:nvSpPr>
            <p:cNvPr id="6150" name="Text Box 35"/>
            <p:cNvSpPr txBox="1">
              <a:spLocks noChangeArrowheads="1"/>
            </p:cNvSpPr>
            <p:nvPr/>
          </p:nvSpPr>
          <p:spPr bwMode="auto">
            <a:xfrm>
              <a:off x="1728" y="2189"/>
              <a:ext cx="768" cy="34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100"/>
                <a:t>Activités</a:t>
              </a:r>
            </a:p>
            <a:p>
              <a:pPr algn="ctr"/>
              <a:r>
                <a:rPr lang="fr-FR" altLang="fr-FR" sz="1100"/>
                <a:t>Commerciales</a:t>
              </a:r>
            </a:p>
            <a:p>
              <a:pPr algn="ctr"/>
              <a:endParaRPr lang="fr-FR" altLang="fr-FR" sz="1100"/>
            </a:p>
          </p:txBody>
        </p:sp>
        <p:sp>
          <p:nvSpPr>
            <p:cNvPr id="6151" name="Text Box 36"/>
            <p:cNvSpPr txBox="1">
              <a:spLocks noChangeArrowheads="1"/>
            </p:cNvSpPr>
            <p:nvPr/>
          </p:nvSpPr>
          <p:spPr bwMode="auto">
            <a:xfrm>
              <a:off x="4320" y="2189"/>
              <a:ext cx="768" cy="34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100"/>
                <a:t>Activités de</a:t>
              </a:r>
            </a:p>
            <a:p>
              <a:pPr algn="ctr"/>
              <a:r>
                <a:rPr lang="fr-FR" altLang="fr-FR" sz="1100"/>
                <a:t>Sécurité</a:t>
              </a:r>
              <a:endParaRPr lang="fr-FR" altLang="fr-FR" sz="1200"/>
            </a:p>
          </p:txBody>
        </p:sp>
        <p:sp>
          <p:nvSpPr>
            <p:cNvPr id="6152" name="Text Box 37"/>
            <p:cNvSpPr txBox="1">
              <a:spLocks noChangeArrowheads="1"/>
            </p:cNvSpPr>
            <p:nvPr/>
          </p:nvSpPr>
          <p:spPr bwMode="auto">
            <a:xfrm>
              <a:off x="2592" y="2189"/>
              <a:ext cx="768" cy="34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100"/>
                <a:t>Activités Comptables</a:t>
              </a:r>
            </a:p>
          </p:txBody>
        </p:sp>
        <p:sp>
          <p:nvSpPr>
            <p:cNvPr id="6153" name="Text Box 38"/>
            <p:cNvSpPr txBox="1">
              <a:spLocks noChangeArrowheads="1"/>
            </p:cNvSpPr>
            <p:nvPr/>
          </p:nvSpPr>
          <p:spPr bwMode="auto">
            <a:xfrm>
              <a:off x="3456" y="2189"/>
              <a:ext cx="768" cy="34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100"/>
                <a:t>Activités</a:t>
              </a:r>
            </a:p>
            <a:p>
              <a:pPr algn="ctr"/>
              <a:r>
                <a:rPr lang="fr-FR" altLang="fr-FR" sz="1100"/>
                <a:t>Financières</a:t>
              </a:r>
              <a:endParaRPr lang="fr-FR" altLang="fr-FR" sz="1200"/>
            </a:p>
          </p:txBody>
        </p:sp>
        <p:sp>
          <p:nvSpPr>
            <p:cNvPr id="6154" name="Text Box 39"/>
            <p:cNvSpPr txBox="1">
              <a:spLocks noChangeArrowheads="1"/>
            </p:cNvSpPr>
            <p:nvPr/>
          </p:nvSpPr>
          <p:spPr bwMode="auto">
            <a:xfrm>
              <a:off x="864" y="2189"/>
              <a:ext cx="768" cy="34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100"/>
                <a:t>Activités</a:t>
              </a:r>
            </a:p>
            <a:p>
              <a:pPr algn="ctr"/>
              <a:r>
                <a:rPr lang="fr-FR" altLang="fr-FR" sz="1100"/>
                <a:t>Techniques</a:t>
              </a:r>
            </a:p>
          </p:txBody>
        </p:sp>
        <p:sp>
          <p:nvSpPr>
            <p:cNvPr id="6155" name="Text Box 40"/>
            <p:cNvSpPr txBox="1">
              <a:spLocks noChangeArrowheads="1"/>
            </p:cNvSpPr>
            <p:nvPr/>
          </p:nvSpPr>
          <p:spPr bwMode="auto">
            <a:xfrm>
              <a:off x="2362" y="1555"/>
              <a:ext cx="768" cy="34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100"/>
                <a:t>Activités</a:t>
              </a:r>
            </a:p>
            <a:p>
              <a:pPr algn="ctr"/>
              <a:r>
                <a:rPr lang="fr-FR" altLang="fr-FR" sz="1100"/>
                <a:t>Administratives</a:t>
              </a:r>
              <a:endParaRPr lang="fr-FR" altLang="fr-FR" sz="1200"/>
            </a:p>
          </p:txBody>
        </p:sp>
        <p:sp>
          <p:nvSpPr>
            <p:cNvPr id="6156" name="Line 41"/>
            <p:cNvSpPr>
              <a:spLocks noChangeShapeType="1"/>
            </p:cNvSpPr>
            <p:nvPr/>
          </p:nvSpPr>
          <p:spPr bwMode="auto">
            <a:xfrm flipV="1">
              <a:off x="1267" y="2016"/>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157" name="Line 42"/>
            <p:cNvSpPr>
              <a:spLocks noChangeShapeType="1"/>
            </p:cNvSpPr>
            <p:nvPr/>
          </p:nvSpPr>
          <p:spPr bwMode="auto">
            <a:xfrm flipV="1">
              <a:off x="4723" y="2016"/>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158" name="Line 43"/>
            <p:cNvSpPr>
              <a:spLocks noChangeShapeType="1"/>
            </p:cNvSpPr>
            <p:nvPr/>
          </p:nvSpPr>
          <p:spPr bwMode="auto">
            <a:xfrm>
              <a:off x="1267" y="2016"/>
              <a:ext cx="34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159" name="Line 44"/>
            <p:cNvSpPr>
              <a:spLocks noChangeShapeType="1"/>
            </p:cNvSpPr>
            <p:nvPr/>
          </p:nvSpPr>
          <p:spPr bwMode="auto">
            <a:xfrm flipV="1">
              <a:off x="2765" y="1901"/>
              <a:ext cx="0" cy="1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160" name="Line 45"/>
            <p:cNvSpPr>
              <a:spLocks noChangeShapeType="1"/>
            </p:cNvSpPr>
            <p:nvPr/>
          </p:nvSpPr>
          <p:spPr bwMode="auto">
            <a:xfrm flipV="1">
              <a:off x="2131" y="2016"/>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161" name="Line 46"/>
            <p:cNvSpPr>
              <a:spLocks noChangeShapeType="1"/>
            </p:cNvSpPr>
            <p:nvPr/>
          </p:nvSpPr>
          <p:spPr bwMode="auto">
            <a:xfrm flipV="1">
              <a:off x="2995" y="2016"/>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162" name="Line 47"/>
            <p:cNvSpPr>
              <a:spLocks noChangeShapeType="1"/>
            </p:cNvSpPr>
            <p:nvPr/>
          </p:nvSpPr>
          <p:spPr bwMode="auto">
            <a:xfrm flipV="1">
              <a:off x="3859" y="2016"/>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163" name="AutoShape 48"/>
            <p:cNvSpPr>
              <a:spLocks noChangeArrowheads="1"/>
            </p:cNvSpPr>
            <p:nvPr/>
          </p:nvSpPr>
          <p:spPr bwMode="auto">
            <a:xfrm>
              <a:off x="2995" y="1248"/>
              <a:ext cx="2045" cy="461"/>
            </a:xfrm>
            <a:prstGeom prst="wedgeEllipseCallout">
              <a:avLst>
                <a:gd name="adj1" fmla="val -40759"/>
                <a:gd name="adj2" fmla="val 65185"/>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Prévision, organisation, commandement, coordination, contrôle</a:t>
              </a:r>
            </a:p>
          </p:txBody>
        </p:sp>
        <p:sp>
          <p:nvSpPr>
            <p:cNvPr id="6164" name="Text Box 49"/>
            <p:cNvSpPr txBox="1">
              <a:spLocks noChangeArrowheads="1"/>
            </p:cNvSpPr>
            <p:nvPr/>
          </p:nvSpPr>
          <p:spPr bwMode="auto">
            <a:xfrm>
              <a:off x="864" y="2707"/>
              <a:ext cx="768" cy="461"/>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endParaRPr lang="fr-FR" altLang="fr-FR" sz="1100"/>
            </a:p>
            <a:p>
              <a:pPr algn="ctr"/>
              <a:r>
                <a:rPr lang="fr-FR" altLang="fr-FR" sz="1100"/>
                <a:t>Production</a:t>
              </a:r>
            </a:p>
            <a:p>
              <a:pPr algn="ctr"/>
              <a:r>
                <a:rPr lang="fr-FR" altLang="fr-FR" sz="1100"/>
                <a:t>Transformation</a:t>
              </a:r>
            </a:p>
            <a:p>
              <a:pPr algn="ctr"/>
              <a:endParaRPr lang="fr-FR" altLang="fr-FR" sz="1100"/>
            </a:p>
          </p:txBody>
        </p:sp>
        <p:sp>
          <p:nvSpPr>
            <p:cNvPr id="6165" name="Text Box 50"/>
            <p:cNvSpPr txBox="1">
              <a:spLocks noChangeArrowheads="1"/>
            </p:cNvSpPr>
            <p:nvPr/>
          </p:nvSpPr>
          <p:spPr bwMode="auto">
            <a:xfrm>
              <a:off x="1728" y="2707"/>
              <a:ext cx="768" cy="461"/>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endParaRPr lang="fr-FR" altLang="fr-FR" sz="1100"/>
            </a:p>
            <a:p>
              <a:pPr algn="ctr"/>
              <a:r>
                <a:rPr lang="fr-FR" altLang="fr-FR" sz="1100"/>
                <a:t>Achat</a:t>
              </a:r>
            </a:p>
            <a:p>
              <a:pPr algn="ctr"/>
              <a:r>
                <a:rPr lang="fr-FR" altLang="fr-FR" sz="1100"/>
                <a:t>Vente</a:t>
              </a:r>
            </a:p>
          </p:txBody>
        </p:sp>
        <p:sp>
          <p:nvSpPr>
            <p:cNvPr id="6166" name="Text Box 51"/>
            <p:cNvSpPr txBox="1">
              <a:spLocks noChangeArrowheads="1"/>
            </p:cNvSpPr>
            <p:nvPr/>
          </p:nvSpPr>
          <p:spPr bwMode="auto">
            <a:xfrm>
              <a:off x="2592" y="2707"/>
              <a:ext cx="768" cy="461"/>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100"/>
                <a:t>Inventaire</a:t>
              </a:r>
            </a:p>
            <a:p>
              <a:pPr algn="ctr"/>
              <a:r>
                <a:rPr lang="fr-FR" altLang="fr-FR" sz="1100"/>
                <a:t>Bilan</a:t>
              </a:r>
            </a:p>
            <a:p>
              <a:pPr algn="ctr"/>
              <a:r>
                <a:rPr lang="fr-FR" altLang="fr-FR" sz="1100"/>
                <a:t>Prix de revient</a:t>
              </a:r>
            </a:p>
            <a:p>
              <a:pPr algn="ctr"/>
              <a:r>
                <a:rPr lang="fr-FR" altLang="fr-FR" sz="1100"/>
                <a:t>Statistiques</a:t>
              </a:r>
            </a:p>
            <a:p>
              <a:pPr algn="ctr"/>
              <a:endParaRPr lang="fr-FR" altLang="fr-FR" sz="1100"/>
            </a:p>
          </p:txBody>
        </p:sp>
        <p:sp>
          <p:nvSpPr>
            <p:cNvPr id="6167" name="Text Box 52"/>
            <p:cNvSpPr txBox="1">
              <a:spLocks noChangeArrowheads="1"/>
            </p:cNvSpPr>
            <p:nvPr/>
          </p:nvSpPr>
          <p:spPr bwMode="auto">
            <a:xfrm>
              <a:off x="3456" y="2707"/>
              <a:ext cx="768" cy="461"/>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100"/>
                <a:t>Recherche et gestion des capitaux</a:t>
              </a:r>
            </a:p>
          </p:txBody>
        </p:sp>
        <p:sp>
          <p:nvSpPr>
            <p:cNvPr id="6168" name="Text Box 53"/>
            <p:cNvSpPr txBox="1">
              <a:spLocks noChangeArrowheads="1"/>
            </p:cNvSpPr>
            <p:nvPr/>
          </p:nvSpPr>
          <p:spPr bwMode="auto">
            <a:xfrm>
              <a:off x="4320" y="2707"/>
              <a:ext cx="768" cy="461"/>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100"/>
                <a:t>Protection des biens et des personnes</a:t>
              </a:r>
            </a:p>
          </p:txBody>
        </p:sp>
      </p:grpSp>
    </p:spTree>
    <p:extLst>
      <p:ext uri="{BB962C8B-B14F-4D97-AF65-F5344CB8AC3E}">
        <p14:creationId xmlns:p14="http://schemas.microsoft.com/office/powerpoint/2010/main" val="2248592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2743200" y="228600"/>
            <a:ext cx="7620000" cy="4572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pPr>
            <a:r>
              <a:rPr lang="fr-FR" altLang="fr-FR" dirty="0">
                <a:solidFill>
                  <a:schemeClr val="bg1"/>
                </a:solidFill>
              </a:rPr>
              <a:t>iii) La structure hiérarchique : Structure fonctionnelle 2</a:t>
            </a:r>
          </a:p>
        </p:txBody>
      </p:sp>
      <p:pic>
        <p:nvPicPr>
          <p:cNvPr id="7173" name="Picture 25" descr="C:\Documents and Settings\Utilisateur\Bureau\TRAVAIL JC\CNAM 2003\evravof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295400"/>
            <a:ext cx="5562600" cy="433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0104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743200" y="228600"/>
            <a:ext cx="7620000" cy="4572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pPr>
            <a:r>
              <a:rPr lang="fr-FR" altLang="fr-FR" dirty="0">
                <a:solidFill>
                  <a:schemeClr val="bg1"/>
                </a:solidFill>
              </a:rPr>
              <a:t>iv) La structure hiérarchique : Structure divisionnelle</a:t>
            </a:r>
          </a:p>
        </p:txBody>
      </p:sp>
      <p:grpSp>
        <p:nvGrpSpPr>
          <p:cNvPr id="8197" name="Group 5"/>
          <p:cNvGrpSpPr>
            <a:grpSpLocks/>
          </p:cNvGrpSpPr>
          <p:nvPr/>
        </p:nvGrpSpPr>
        <p:grpSpPr bwMode="auto">
          <a:xfrm>
            <a:off x="3078164" y="1371601"/>
            <a:ext cx="6218237" cy="4867275"/>
            <a:chOff x="2448" y="3634"/>
            <a:chExt cx="7056" cy="6192"/>
          </a:xfrm>
        </p:grpSpPr>
        <p:sp>
          <p:nvSpPr>
            <p:cNvPr id="8202" name="Text Box 6"/>
            <p:cNvSpPr txBox="1">
              <a:spLocks noChangeArrowheads="1"/>
            </p:cNvSpPr>
            <p:nvPr/>
          </p:nvSpPr>
          <p:spPr bwMode="auto">
            <a:xfrm>
              <a:off x="5616" y="6226"/>
              <a:ext cx="1296"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Achat</a:t>
              </a:r>
            </a:p>
          </p:txBody>
        </p:sp>
        <p:sp>
          <p:nvSpPr>
            <p:cNvPr id="8203" name="Text Box 7"/>
            <p:cNvSpPr txBox="1">
              <a:spLocks noChangeArrowheads="1"/>
            </p:cNvSpPr>
            <p:nvPr/>
          </p:nvSpPr>
          <p:spPr bwMode="auto">
            <a:xfrm>
              <a:off x="5040" y="3634"/>
              <a:ext cx="2016"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endParaRPr lang="fr-FR" altLang="fr-FR" sz="700"/>
            </a:p>
            <a:p>
              <a:pPr algn="ctr"/>
              <a:r>
                <a:rPr lang="fr-FR" altLang="fr-FR" sz="1200"/>
                <a:t>Direction Générale</a:t>
              </a:r>
            </a:p>
          </p:txBody>
        </p:sp>
        <p:sp>
          <p:nvSpPr>
            <p:cNvPr id="8204" name="Text Box 8"/>
            <p:cNvSpPr txBox="1">
              <a:spLocks noChangeArrowheads="1"/>
            </p:cNvSpPr>
            <p:nvPr/>
          </p:nvSpPr>
          <p:spPr bwMode="auto">
            <a:xfrm>
              <a:off x="2448" y="5074"/>
              <a:ext cx="1872"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endParaRPr lang="fr-FR" altLang="fr-FR" sz="600"/>
            </a:p>
            <a:p>
              <a:pPr algn="ctr"/>
              <a:r>
                <a:rPr lang="fr-FR" altLang="fr-FR" sz="1200"/>
                <a:t>Division 1</a:t>
              </a:r>
            </a:p>
          </p:txBody>
        </p:sp>
        <p:sp>
          <p:nvSpPr>
            <p:cNvPr id="8205" name="Text Box 9"/>
            <p:cNvSpPr txBox="1">
              <a:spLocks noChangeArrowheads="1"/>
            </p:cNvSpPr>
            <p:nvPr/>
          </p:nvSpPr>
          <p:spPr bwMode="auto">
            <a:xfrm>
              <a:off x="5040" y="5074"/>
              <a:ext cx="1872"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endParaRPr lang="fr-FR" altLang="fr-FR" sz="600"/>
            </a:p>
            <a:p>
              <a:pPr algn="ctr"/>
              <a:r>
                <a:rPr lang="fr-FR" altLang="fr-FR" sz="1200"/>
                <a:t>Division 2</a:t>
              </a:r>
            </a:p>
          </p:txBody>
        </p:sp>
        <p:sp>
          <p:nvSpPr>
            <p:cNvPr id="8206" name="Text Box 10"/>
            <p:cNvSpPr txBox="1">
              <a:spLocks noChangeArrowheads="1"/>
            </p:cNvSpPr>
            <p:nvPr/>
          </p:nvSpPr>
          <p:spPr bwMode="auto">
            <a:xfrm>
              <a:off x="7632" y="5074"/>
              <a:ext cx="1872"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endParaRPr lang="fr-FR" altLang="fr-FR" sz="600"/>
            </a:p>
            <a:p>
              <a:pPr algn="ctr"/>
              <a:r>
                <a:rPr lang="fr-FR" altLang="fr-FR" sz="1200"/>
                <a:t>Division 3</a:t>
              </a:r>
            </a:p>
          </p:txBody>
        </p:sp>
        <p:sp>
          <p:nvSpPr>
            <p:cNvPr id="8207" name="Text Box 11"/>
            <p:cNvSpPr txBox="1">
              <a:spLocks noChangeArrowheads="1"/>
            </p:cNvSpPr>
            <p:nvPr/>
          </p:nvSpPr>
          <p:spPr bwMode="auto">
            <a:xfrm>
              <a:off x="3024" y="6226"/>
              <a:ext cx="1296"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Achat</a:t>
              </a:r>
            </a:p>
          </p:txBody>
        </p:sp>
        <p:sp>
          <p:nvSpPr>
            <p:cNvPr id="8208" name="Text Box 12"/>
            <p:cNvSpPr txBox="1">
              <a:spLocks noChangeArrowheads="1"/>
            </p:cNvSpPr>
            <p:nvPr/>
          </p:nvSpPr>
          <p:spPr bwMode="auto">
            <a:xfrm>
              <a:off x="5616" y="7234"/>
              <a:ext cx="1296"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Technique</a:t>
              </a:r>
            </a:p>
          </p:txBody>
        </p:sp>
        <p:sp>
          <p:nvSpPr>
            <p:cNvPr id="8209" name="Text Box 13"/>
            <p:cNvSpPr txBox="1">
              <a:spLocks noChangeArrowheads="1"/>
            </p:cNvSpPr>
            <p:nvPr/>
          </p:nvSpPr>
          <p:spPr bwMode="auto">
            <a:xfrm>
              <a:off x="5616" y="8242"/>
              <a:ext cx="1296"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Fabrication</a:t>
              </a:r>
            </a:p>
          </p:txBody>
        </p:sp>
        <p:sp>
          <p:nvSpPr>
            <p:cNvPr id="8210" name="Text Box 14"/>
            <p:cNvSpPr txBox="1">
              <a:spLocks noChangeArrowheads="1"/>
            </p:cNvSpPr>
            <p:nvPr/>
          </p:nvSpPr>
          <p:spPr bwMode="auto">
            <a:xfrm>
              <a:off x="3024" y="8242"/>
              <a:ext cx="1296"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Fabrication</a:t>
              </a:r>
            </a:p>
          </p:txBody>
        </p:sp>
        <p:sp>
          <p:nvSpPr>
            <p:cNvPr id="8211" name="Text Box 15"/>
            <p:cNvSpPr txBox="1">
              <a:spLocks noChangeArrowheads="1"/>
            </p:cNvSpPr>
            <p:nvPr/>
          </p:nvSpPr>
          <p:spPr bwMode="auto">
            <a:xfrm>
              <a:off x="8208" y="7234"/>
              <a:ext cx="1296"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Technique</a:t>
              </a:r>
            </a:p>
          </p:txBody>
        </p:sp>
        <p:sp>
          <p:nvSpPr>
            <p:cNvPr id="8212" name="Text Box 16"/>
            <p:cNvSpPr txBox="1">
              <a:spLocks noChangeArrowheads="1"/>
            </p:cNvSpPr>
            <p:nvPr/>
          </p:nvSpPr>
          <p:spPr bwMode="auto">
            <a:xfrm>
              <a:off x="3024" y="7234"/>
              <a:ext cx="1296"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Technique</a:t>
              </a:r>
            </a:p>
          </p:txBody>
        </p:sp>
        <p:sp>
          <p:nvSpPr>
            <p:cNvPr id="8213" name="Text Box 17"/>
            <p:cNvSpPr txBox="1">
              <a:spLocks noChangeArrowheads="1"/>
            </p:cNvSpPr>
            <p:nvPr/>
          </p:nvSpPr>
          <p:spPr bwMode="auto">
            <a:xfrm>
              <a:off x="8208" y="6226"/>
              <a:ext cx="1296"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Achat</a:t>
              </a:r>
            </a:p>
          </p:txBody>
        </p:sp>
        <p:sp>
          <p:nvSpPr>
            <p:cNvPr id="8214" name="Text Box 18"/>
            <p:cNvSpPr txBox="1">
              <a:spLocks noChangeArrowheads="1"/>
            </p:cNvSpPr>
            <p:nvPr/>
          </p:nvSpPr>
          <p:spPr bwMode="auto">
            <a:xfrm>
              <a:off x="8208" y="8242"/>
              <a:ext cx="1296"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Fabrication</a:t>
              </a:r>
            </a:p>
          </p:txBody>
        </p:sp>
        <p:sp>
          <p:nvSpPr>
            <p:cNvPr id="8215" name="Text Box 19"/>
            <p:cNvSpPr txBox="1">
              <a:spLocks noChangeArrowheads="1"/>
            </p:cNvSpPr>
            <p:nvPr/>
          </p:nvSpPr>
          <p:spPr bwMode="auto">
            <a:xfrm>
              <a:off x="8208" y="9250"/>
              <a:ext cx="1296"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Marketing</a:t>
              </a:r>
            </a:p>
          </p:txBody>
        </p:sp>
        <p:sp>
          <p:nvSpPr>
            <p:cNvPr id="8216" name="Text Box 20"/>
            <p:cNvSpPr txBox="1">
              <a:spLocks noChangeArrowheads="1"/>
            </p:cNvSpPr>
            <p:nvPr/>
          </p:nvSpPr>
          <p:spPr bwMode="auto">
            <a:xfrm>
              <a:off x="5616" y="9250"/>
              <a:ext cx="1296"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Marketing</a:t>
              </a:r>
            </a:p>
          </p:txBody>
        </p:sp>
        <p:sp>
          <p:nvSpPr>
            <p:cNvPr id="8217" name="Text Box 21"/>
            <p:cNvSpPr txBox="1">
              <a:spLocks noChangeArrowheads="1"/>
            </p:cNvSpPr>
            <p:nvPr/>
          </p:nvSpPr>
          <p:spPr bwMode="auto">
            <a:xfrm>
              <a:off x="3024" y="9250"/>
              <a:ext cx="1296"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Marketing</a:t>
              </a:r>
            </a:p>
          </p:txBody>
        </p:sp>
        <p:sp>
          <p:nvSpPr>
            <p:cNvPr id="8218" name="Line 22"/>
            <p:cNvSpPr>
              <a:spLocks noChangeShapeType="1"/>
            </p:cNvSpPr>
            <p:nvPr/>
          </p:nvSpPr>
          <p:spPr bwMode="auto">
            <a:xfrm>
              <a:off x="5184" y="5650"/>
              <a:ext cx="0" cy="3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19" name="Line 23"/>
            <p:cNvSpPr>
              <a:spLocks noChangeShapeType="1"/>
            </p:cNvSpPr>
            <p:nvPr/>
          </p:nvSpPr>
          <p:spPr bwMode="auto">
            <a:xfrm>
              <a:off x="2592" y="5650"/>
              <a:ext cx="0" cy="3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20" name="Line 24"/>
            <p:cNvSpPr>
              <a:spLocks noChangeShapeType="1"/>
            </p:cNvSpPr>
            <p:nvPr/>
          </p:nvSpPr>
          <p:spPr bwMode="auto">
            <a:xfrm>
              <a:off x="7776" y="5650"/>
              <a:ext cx="0" cy="3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21" name="Line 25"/>
            <p:cNvSpPr>
              <a:spLocks noChangeShapeType="1"/>
            </p:cNvSpPr>
            <p:nvPr/>
          </p:nvSpPr>
          <p:spPr bwMode="auto">
            <a:xfrm>
              <a:off x="5184" y="9538"/>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22" name="Line 26"/>
            <p:cNvSpPr>
              <a:spLocks noChangeShapeType="1"/>
            </p:cNvSpPr>
            <p:nvPr/>
          </p:nvSpPr>
          <p:spPr bwMode="auto">
            <a:xfrm>
              <a:off x="2592" y="6514"/>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23" name="Line 27"/>
            <p:cNvSpPr>
              <a:spLocks noChangeShapeType="1"/>
            </p:cNvSpPr>
            <p:nvPr/>
          </p:nvSpPr>
          <p:spPr bwMode="auto">
            <a:xfrm>
              <a:off x="2592" y="7522"/>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24" name="Line 28"/>
            <p:cNvSpPr>
              <a:spLocks noChangeShapeType="1"/>
            </p:cNvSpPr>
            <p:nvPr/>
          </p:nvSpPr>
          <p:spPr bwMode="auto">
            <a:xfrm>
              <a:off x="2592" y="8530"/>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25" name="Line 29"/>
            <p:cNvSpPr>
              <a:spLocks noChangeShapeType="1"/>
            </p:cNvSpPr>
            <p:nvPr/>
          </p:nvSpPr>
          <p:spPr bwMode="auto">
            <a:xfrm>
              <a:off x="5184" y="6514"/>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26" name="Line 30"/>
            <p:cNvSpPr>
              <a:spLocks noChangeShapeType="1"/>
            </p:cNvSpPr>
            <p:nvPr/>
          </p:nvSpPr>
          <p:spPr bwMode="auto">
            <a:xfrm>
              <a:off x="5184" y="7522"/>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27" name="Line 31"/>
            <p:cNvSpPr>
              <a:spLocks noChangeShapeType="1"/>
            </p:cNvSpPr>
            <p:nvPr/>
          </p:nvSpPr>
          <p:spPr bwMode="auto">
            <a:xfrm>
              <a:off x="5184" y="8530"/>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28" name="Line 32"/>
            <p:cNvSpPr>
              <a:spLocks noChangeShapeType="1"/>
            </p:cNvSpPr>
            <p:nvPr/>
          </p:nvSpPr>
          <p:spPr bwMode="auto">
            <a:xfrm>
              <a:off x="7776" y="8530"/>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29" name="Line 33"/>
            <p:cNvSpPr>
              <a:spLocks noChangeShapeType="1"/>
            </p:cNvSpPr>
            <p:nvPr/>
          </p:nvSpPr>
          <p:spPr bwMode="auto">
            <a:xfrm>
              <a:off x="7776" y="7522"/>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30" name="Line 34"/>
            <p:cNvSpPr>
              <a:spLocks noChangeShapeType="1"/>
            </p:cNvSpPr>
            <p:nvPr/>
          </p:nvSpPr>
          <p:spPr bwMode="auto">
            <a:xfrm>
              <a:off x="7776" y="6514"/>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31" name="Line 35"/>
            <p:cNvSpPr>
              <a:spLocks noChangeShapeType="1"/>
            </p:cNvSpPr>
            <p:nvPr/>
          </p:nvSpPr>
          <p:spPr bwMode="auto">
            <a:xfrm flipV="1">
              <a:off x="6048" y="4642"/>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32" name="Line 36"/>
            <p:cNvSpPr>
              <a:spLocks noChangeShapeType="1"/>
            </p:cNvSpPr>
            <p:nvPr/>
          </p:nvSpPr>
          <p:spPr bwMode="auto">
            <a:xfrm>
              <a:off x="3456" y="4642"/>
              <a:ext cx="50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33" name="Line 37"/>
            <p:cNvSpPr>
              <a:spLocks noChangeShapeType="1"/>
            </p:cNvSpPr>
            <p:nvPr/>
          </p:nvSpPr>
          <p:spPr bwMode="auto">
            <a:xfrm flipV="1">
              <a:off x="6048" y="4210"/>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8198" name="Line 40"/>
          <p:cNvSpPr>
            <a:spLocks noChangeShapeType="1"/>
          </p:cNvSpPr>
          <p:nvPr/>
        </p:nvSpPr>
        <p:spPr bwMode="auto">
          <a:xfrm>
            <a:off x="7772400" y="6019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199" name="Line 41"/>
          <p:cNvSpPr>
            <a:spLocks noChangeShapeType="1"/>
          </p:cNvSpPr>
          <p:nvPr/>
        </p:nvSpPr>
        <p:spPr bwMode="auto">
          <a:xfrm>
            <a:off x="3200400" y="6019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00" name="Line 42"/>
          <p:cNvSpPr>
            <a:spLocks noChangeShapeType="1"/>
          </p:cNvSpPr>
          <p:nvPr/>
        </p:nvSpPr>
        <p:spPr bwMode="auto">
          <a:xfrm>
            <a:off x="3962400" y="217328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01" name="Line 45"/>
          <p:cNvSpPr>
            <a:spLocks noChangeShapeType="1"/>
          </p:cNvSpPr>
          <p:nvPr/>
        </p:nvSpPr>
        <p:spPr bwMode="auto">
          <a:xfrm>
            <a:off x="8418513" y="2170113"/>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Tree>
    <p:extLst>
      <p:ext uri="{BB962C8B-B14F-4D97-AF65-F5344CB8AC3E}">
        <p14:creationId xmlns:p14="http://schemas.microsoft.com/office/powerpoint/2010/main" val="1574049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2743200" y="228600"/>
            <a:ext cx="7620000" cy="4572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pPr>
            <a:r>
              <a:rPr lang="fr-FR" altLang="fr-FR" dirty="0">
                <a:solidFill>
                  <a:schemeClr val="bg1"/>
                </a:solidFill>
              </a:rPr>
              <a:t>v) La structure hiérarchique : Structure géographique</a:t>
            </a:r>
          </a:p>
        </p:txBody>
      </p:sp>
      <p:grpSp>
        <p:nvGrpSpPr>
          <p:cNvPr id="9221" name="Group 42"/>
          <p:cNvGrpSpPr>
            <a:grpSpLocks/>
          </p:cNvGrpSpPr>
          <p:nvPr/>
        </p:nvGrpSpPr>
        <p:grpSpPr bwMode="auto">
          <a:xfrm>
            <a:off x="3124200" y="2068514"/>
            <a:ext cx="6218238" cy="1584325"/>
            <a:chOff x="1008" y="1303"/>
            <a:chExt cx="3917" cy="998"/>
          </a:xfrm>
        </p:grpSpPr>
        <p:sp>
          <p:nvSpPr>
            <p:cNvPr id="9222" name="Text Box 7"/>
            <p:cNvSpPr txBox="1">
              <a:spLocks noChangeArrowheads="1"/>
            </p:cNvSpPr>
            <p:nvPr/>
          </p:nvSpPr>
          <p:spPr bwMode="auto">
            <a:xfrm>
              <a:off x="2447" y="1303"/>
              <a:ext cx="1119" cy="28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endParaRPr lang="fr-FR" altLang="fr-FR" sz="600"/>
            </a:p>
            <a:p>
              <a:pPr algn="ctr"/>
              <a:r>
                <a:rPr lang="fr-FR" altLang="fr-FR" sz="1200"/>
                <a:t>Direction Générale</a:t>
              </a:r>
            </a:p>
          </p:txBody>
        </p:sp>
        <p:sp>
          <p:nvSpPr>
            <p:cNvPr id="9223" name="Text Box 8"/>
            <p:cNvSpPr txBox="1">
              <a:spLocks noChangeArrowheads="1"/>
            </p:cNvSpPr>
            <p:nvPr/>
          </p:nvSpPr>
          <p:spPr bwMode="auto">
            <a:xfrm>
              <a:off x="1008" y="2016"/>
              <a:ext cx="1039" cy="28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endParaRPr lang="fr-FR" altLang="fr-FR" sz="600"/>
            </a:p>
            <a:p>
              <a:pPr algn="ctr"/>
              <a:r>
                <a:rPr lang="fr-FR" altLang="fr-FR" sz="1200"/>
                <a:t>Direction France</a:t>
              </a:r>
            </a:p>
          </p:txBody>
        </p:sp>
        <p:sp>
          <p:nvSpPr>
            <p:cNvPr id="9224" name="Text Box 9"/>
            <p:cNvSpPr txBox="1">
              <a:spLocks noChangeArrowheads="1"/>
            </p:cNvSpPr>
            <p:nvPr/>
          </p:nvSpPr>
          <p:spPr bwMode="auto">
            <a:xfrm>
              <a:off x="2447" y="2016"/>
              <a:ext cx="1039" cy="28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endParaRPr lang="fr-FR" altLang="fr-FR" sz="600"/>
            </a:p>
            <a:p>
              <a:pPr algn="ctr"/>
              <a:r>
                <a:rPr lang="fr-FR" altLang="fr-FR" sz="1200"/>
                <a:t>Direction Espagne</a:t>
              </a:r>
            </a:p>
          </p:txBody>
        </p:sp>
        <p:sp>
          <p:nvSpPr>
            <p:cNvPr id="9225" name="Text Box 10"/>
            <p:cNvSpPr txBox="1">
              <a:spLocks noChangeArrowheads="1"/>
            </p:cNvSpPr>
            <p:nvPr/>
          </p:nvSpPr>
          <p:spPr bwMode="auto">
            <a:xfrm>
              <a:off x="3886" y="2016"/>
              <a:ext cx="1039" cy="28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endParaRPr lang="fr-FR" altLang="fr-FR" sz="600"/>
            </a:p>
            <a:p>
              <a:pPr algn="ctr"/>
              <a:r>
                <a:rPr lang="fr-FR" altLang="fr-FR" sz="1200"/>
                <a:t>Direction Italie</a:t>
              </a:r>
            </a:p>
          </p:txBody>
        </p:sp>
        <p:sp>
          <p:nvSpPr>
            <p:cNvPr id="9226" name="Line 35"/>
            <p:cNvSpPr>
              <a:spLocks noChangeShapeType="1"/>
            </p:cNvSpPr>
            <p:nvPr/>
          </p:nvSpPr>
          <p:spPr bwMode="auto">
            <a:xfrm flipV="1">
              <a:off x="3006" y="1802"/>
              <a:ext cx="0" cy="2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9227" name="Line 36"/>
            <p:cNvSpPr>
              <a:spLocks noChangeShapeType="1"/>
            </p:cNvSpPr>
            <p:nvPr/>
          </p:nvSpPr>
          <p:spPr bwMode="auto">
            <a:xfrm>
              <a:off x="1568" y="1802"/>
              <a:ext cx="27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9228" name="Line 37"/>
            <p:cNvSpPr>
              <a:spLocks noChangeShapeType="1"/>
            </p:cNvSpPr>
            <p:nvPr/>
          </p:nvSpPr>
          <p:spPr bwMode="auto">
            <a:xfrm flipV="1">
              <a:off x="3006" y="1588"/>
              <a:ext cx="0" cy="2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9229" name="Line 40"/>
            <p:cNvSpPr>
              <a:spLocks noChangeShapeType="1"/>
            </p:cNvSpPr>
            <p:nvPr/>
          </p:nvSpPr>
          <p:spPr bwMode="auto">
            <a:xfrm>
              <a:off x="1565" y="180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9230" name="Line 41"/>
            <p:cNvSpPr>
              <a:spLocks noChangeShapeType="1"/>
            </p:cNvSpPr>
            <p:nvPr/>
          </p:nvSpPr>
          <p:spPr bwMode="auto">
            <a:xfrm>
              <a:off x="4372" y="180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grpSp>
    </p:spTree>
    <p:extLst>
      <p:ext uri="{BB962C8B-B14F-4D97-AF65-F5344CB8AC3E}">
        <p14:creationId xmlns:p14="http://schemas.microsoft.com/office/powerpoint/2010/main" val="2858279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2743200" y="228600"/>
            <a:ext cx="7620000" cy="4572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pPr>
            <a:r>
              <a:rPr lang="fr-FR" altLang="fr-FR" dirty="0">
                <a:solidFill>
                  <a:schemeClr val="bg1"/>
                </a:solidFill>
              </a:rPr>
              <a:t>vi) Juxtaposition des structures</a:t>
            </a:r>
          </a:p>
        </p:txBody>
      </p:sp>
      <p:sp>
        <p:nvSpPr>
          <p:cNvPr id="10245" name="Text Box 16"/>
          <p:cNvSpPr txBox="1">
            <a:spLocks noChangeArrowheads="1"/>
          </p:cNvSpPr>
          <p:nvPr/>
        </p:nvSpPr>
        <p:spPr bwMode="auto">
          <a:xfrm>
            <a:off x="2844800" y="2251076"/>
            <a:ext cx="1671638" cy="44767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Direction</a:t>
            </a:r>
            <a:r>
              <a:rPr lang="fr-FR" altLang="fr-FR" sz="1200">
                <a:solidFill>
                  <a:srgbClr val="0000FF"/>
                </a:solidFill>
              </a:rPr>
              <a:t>  </a:t>
            </a:r>
            <a:r>
              <a:rPr lang="fr-FR" altLang="fr-FR" sz="1200"/>
              <a:t>France</a:t>
            </a:r>
            <a:endParaRPr lang="fr-FR" altLang="fr-FR" sz="1200">
              <a:solidFill>
                <a:srgbClr val="0000FF"/>
              </a:solidFill>
            </a:endParaRPr>
          </a:p>
        </p:txBody>
      </p:sp>
      <p:sp>
        <p:nvSpPr>
          <p:cNvPr id="10246" name="Text Box 17"/>
          <p:cNvSpPr txBox="1">
            <a:spLocks noChangeArrowheads="1"/>
          </p:cNvSpPr>
          <p:nvPr/>
        </p:nvSpPr>
        <p:spPr bwMode="auto">
          <a:xfrm>
            <a:off x="6635750" y="2265364"/>
            <a:ext cx="1562100" cy="44767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Direction Espagne</a:t>
            </a:r>
          </a:p>
        </p:txBody>
      </p:sp>
      <p:sp>
        <p:nvSpPr>
          <p:cNvPr id="10247" name="Text Box 18"/>
          <p:cNvSpPr txBox="1">
            <a:spLocks noChangeArrowheads="1"/>
          </p:cNvSpPr>
          <p:nvPr/>
        </p:nvSpPr>
        <p:spPr bwMode="auto">
          <a:xfrm>
            <a:off x="4851400" y="1371601"/>
            <a:ext cx="1562100" cy="44767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Direction Générale</a:t>
            </a:r>
          </a:p>
        </p:txBody>
      </p:sp>
      <p:sp>
        <p:nvSpPr>
          <p:cNvPr id="10248" name="Text Box 19"/>
          <p:cNvSpPr txBox="1">
            <a:spLocks noChangeArrowheads="1"/>
          </p:cNvSpPr>
          <p:nvPr/>
        </p:nvSpPr>
        <p:spPr bwMode="auto">
          <a:xfrm>
            <a:off x="2620963" y="2921000"/>
            <a:ext cx="1338262" cy="33655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100"/>
              <a:t>Division 1</a:t>
            </a:r>
          </a:p>
        </p:txBody>
      </p:sp>
      <p:sp>
        <p:nvSpPr>
          <p:cNvPr id="10249" name="Text Box 20"/>
          <p:cNvSpPr txBox="1">
            <a:spLocks noChangeArrowheads="1"/>
          </p:cNvSpPr>
          <p:nvPr/>
        </p:nvSpPr>
        <p:spPr bwMode="auto">
          <a:xfrm>
            <a:off x="2955925" y="3479801"/>
            <a:ext cx="1003300" cy="44767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Achat</a:t>
            </a:r>
          </a:p>
        </p:txBody>
      </p:sp>
      <p:sp>
        <p:nvSpPr>
          <p:cNvPr id="10250" name="Text Box 21"/>
          <p:cNvSpPr txBox="1">
            <a:spLocks noChangeArrowheads="1"/>
          </p:cNvSpPr>
          <p:nvPr/>
        </p:nvSpPr>
        <p:spPr bwMode="auto">
          <a:xfrm>
            <a:off x="2955925" y="4151314"/>
            <a:ext cx="1003300" cy="446087"/>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fr-FR" altLang="fr-FR" sz="1000"/>
              <a:t>Technique</a:t>
            </a:r>
          </a:p>
        </p:txBody>
      </p:sp>
      <p:sp>
        <p:nvSpPr>
          <p:cNvPr id="10251" name="Text Box 22"/>
          <p:cNvSpPr txBox="1">
            <a:spLocks noChangeArrowheads="1"/>
          </p:cNvSpPr>
          <p:nvPr/>
        </p:nvSpPr>
        <p:spPr bwMode="auto">
          <a:xfrm>
            <a:off x="2955925" y="4808539"/>
            <a:ext cx="1003300" cy="44767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fr-FR" altLang="fr-FR" sz="1000"/>
              <a:t>Fabrication</a:t>
            </a:r>
          </a:p>
        </p:txBody>
      </p:sp>
      <p:sp>
        <p:nvSpPr>
          <p:cNvPr id="10252" name="Text Box 23"/>
          <p:cNvSpPr txBox="1">
            <a:spLocks noChangeArrowheads="1"/>
          </p:cNvSpPr>
          <p:nvPr/>
        </p:nvSpPr>
        <p:spPr bwMode="auto">
          <a:xfrm>
            <a:off x="2955925" y="5480051"/>
            <a:ext cx="1003300" cy="44767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fr-FR" altLang="fr-FR" sz="1000"/>
              <a:t>Marketing</a:t>
            </a:r>
          </a:p>
        </p:txBody>
      </p:sp>
      <p:sp>
        <p:nvSpPr>
          <p:cNvPr id="10253" name="Text Box 24"/>
          <p:cNvSpPr txBox="1">
            <a:spLocks noChangeArrowheads="1"/>
          </p:cNvSpPr>
          <p:nvPr/>
        </p:nvSpPr>
        <p:spPr bwMode="auto">
          <a:xfrm>
            <a:off x="4070351" y="2921000"/>
            <a:ext cx="1338263" cy="33655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100"/>
              <a:t>Division</a:t>
            </a:r>
            <a:r>
              <a:rPr lang="fr-FR" altLang="fr-FR" sz="1200"/>
              <a:t> 2</a:t>
            </a:r>
          </a:p>
        </p:txBody>
      </p:sp>
      <p:sp>
        <p:nvSpPr>
          <p:cNvPr id="10254" name="Line 25"/>
          <p:cNvSpPr>
            <a:spLocks noChangeShapeType="1"/>
          </p:cNvSpPr>
          <p:nvPr/>
        </p:nvSpPr>
        <p:spPr bwMode="auto">
          <a:xfrm flipV="1">
            <a:off x="7416800" y="2041525"/>
            <a:ext cx="0" cy="223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255" name="Line 26"/>
          <p:cNvSpPr>
            <a:spLocks noChangeShapeType="1"/>
          </p:cNvSpPr>
          <p:nvPr/>
        </p:nvSpPr>
        <p:spPr bwMode="auto">
          <a:xfrm>
            <a:off x="4070350" y="2041525"/>
            <a:ext cx="33464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256" name="Line 27"/>
          <p:cNvSpPr>
            <a:spLocks noChangeShapeType="1"/>
          </p:cNvSpPr>
          <p:nvPr/>
        </p:nvSpPr>
        <p:spPr bwMode="auto">
          <a:xfrm flipV="1">
            <a:off x="5632450" y="1819275"/>
            <a:ext cx="0" cy="222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257" name="Line 28"/>
          <p:cNvSpPr>
            <a:spLocks noChangeShapeType="1"/>
          </p:cNvSpPr>
          <p:nvPr/>
        </p:nvSpPr>
        <p:spPr bwMode="auto">
          <a:xfrm>
            <a:off x="2732088" y="3257550"/>
            <a:ext cx="0" cy="2432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258" name="Line 29"/>
          <p:cNvSpPr>
            <a:spLocks noChangeShapeType="1"/>
          </p:cNvSpPr>
          <p:nvPr/>
        </p:nvSpPr>
        <p:spPr bwMode="auto">
          <a:xfrm>
            <a:off x="2732089" y="5688013"/>
            <a:ext cx="2238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259" name="Line 30"/>
          <p:cNvSpPr>
            <a:spLocks noChangeShapeType="1"/>
          </p:cNvSpPr>
          <p:nvPr/>
        </p:nvSpPr>
        <p:spPr bwMode="auto">
          <a:xfrm>
            <a:off x="2732089" y="4348163"/>
            <a:ext cx="2238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260" name="Line 31"/>
          <p:cNvSpPr>
            <a:spLocks noChangeShapeType="1"/>
          </p:cNvSpPr>
          <p:nvPr/>
        </p:nvSpPr>
        <p:spPr bwMode="auto">
          <a:xfrm>
            <a:off x="2732089" y="3678238"/>
            <a:ext cx="2238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261" name="AutoShape 32"/>
          <p:cNvSpPr>
            <a:spLocks/>
          </p:cNvSpPr>
          <p:nvPr/>
        </p:nvSpPr>
        <p:spPr bwMode="auto">
          <a:xfrm>
            <a:off x="4183064" y="3454400"/>
            <a:ext cx="333375" cy="2459038"/>
          </a:xfrm>
          <a:prstGeom prst="rightBrace">
            <a:avLst>
              <a:gd name="adj1" fmla="val 6146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fr-FR" altLang="fr-FR"/>
          </a:p>
        </p:txBody>
      </p:sp>
      <p:sp>
        <p:nvSpPr>
          <p:cNvPr id="10262" name="AutoShape 33"/>
          <p:cNvSpPr>
            <a:spLocks/>
          </p:cNvSpPr>
          <p:nvPr/>
        </p:nvSpPr>
        <p:spPr bwMode="auto">
          <a:xfrm>
            <a:off x="5632451" y="2887664"/>
            <a:ext cx="111125" cy="447675"/>
          </a:xfrm>
          <a:prstGeom prst="rightBrace">
            <a:avLst>
              <a:gd name="adj1" fmla="val 33571"/>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fr-FR" altLang="fr-FR"/>
          </a:p>
        </p:txBody>
      </p:sp>
      <p:sp>
        <p:nvSpPr>
          <p:cNvPr id="10263" name="AutoShape 34"/>
          <p:cNvSpPr>
            <a:spLocks/>
          </p:cNvSpPr>
          <p:nvPr/>
        </p:nvSpPr>
        <p:spPr bwMode="auto">
          <a:xfrm>
            <a:off x="8420101" y="2251076"/>
            <a:ext cx="112713" cy="447675"/>
          </a:xfrm>
          <a:prstGeom prst="rightBrace">
            <a:avLst>
              <a:gd name="adj1" fmla="val 3309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fr-FR" altLang="fr-FR"/>
          </a:p>
        </p:txBody>
      </p:sp>
      <p:sp>
        <p:nvSpPr>
          <p:cNvPr id="10264" name="Text Box 35"/>
          <p:cNvSpPr txBox="1">
            <a:spLocks noChangeArrowheads="1"/>
          </p:cNvSpPr>
          <p:nvPr/>
        </p:nvSpPr>
        <p:spPr bwMode="auto">
          <a:xfrm>
            <a:off x="4572001" y="4495800"/>
            <a:ext cx="133826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b="1"/>
              <a:t>Structure par fonction</a:t>
            </a:r>
          </a:p>
        </p:txBody>
      </p:sp>
      <p:sp>
        <p:nvSpPr>
          <p:cNvPr id="10265" name="Text Box 36"/>
          <p:cNvSpPr txBox="1">
            <a:spLocks noChangeArrowheads="1"/>
          </p:cNvSpPr>
          <p:nvPr/>
        </p:nvSpPr>
        <p:spPr bwMode="auto">
          <a:xfrm>
            <a:off x="5854700" y="2921000"/>
            <a:ext cx="17859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fr-FR" altLang="fr-FR" sz="1200" b="1"/>
              <a:t>Structure divisionnelle</a:t>
            </a:r>
          </a:p>
          <a:p>
            <a:pPr algn="ctr"/>
            <a:endParaRPr lang="fr-FR" altLang="fr-FR" sz="1200">
              <a:solidFill>
                <a:srgbClr val="0000FF"/>
              </a:solidFill>
            </a:endParaRPr>
          </a:p>
        </p:txBody>
      </p:sp>
      <p:sp>
        <p:nvSpPr>
          <p:cNvPr id="10266" name="Text Box 37"/>
          <p:cNvSpPr txBox="1">
            <a:spLocks noChangeArrowheads="1"/>
          </p:cNvSpPr>
          <p:nvPr/>
        </p:nvSpPr>
        <p:spPr bwMode="auto">
          <a:xfrm>
            <a:off x="8610601" y="2362201"/>
            <a:ext cx="13382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fr-FR" altLang="fr-FR" sz="1200" b="1"/>
              <a:t>S. géographique</a:t>
            </a:r>
          </a:p>
        </p:txBody>
      </p:sp>
      <p:sp>
        <p:nvSpPr>
          <p:cNvPr id="10267" name="Line 39"/>
          <p:cNvSpPr>
            <a:spLocks noChangeShapeType="1"/>
          </p:cNvSpPr>
          <p:nvPr/>
        </p:nvSpPr>
        <p:spPr bwMode="auto">
          <a:xfrm flipV="1">
            <a:off x="4405313" y="2698750"/>
            <a:ext cx="0" cy="222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268" name="Line 40"/>
          <p:cNvSpPr>
            <a:spLocks noChangeShapeType="1"/>
          </p:cNvSpPr>
          <p:nvPr/>
        </p:nvSpPr>
        <p:spPr bwMode="auto">
          <a:xfrm flipV="1">
            <a:off x="2955925" y="2698750"/>
            <a:ext cx="0" cy="222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269" name="Line 41"/>
          <p:cNvSpPr>
            <a:spLocks noChangeShapeType="1"/>
          </p:cNvSpPr>
          <p:nvPr/>
        </p:nvSpPr>
        <p:spPr bwMode="auto">
          <a:xfrm flipV="1">
            <a:off x="4078288" y="2057401"/>
            <a:ext cx="0" cy="2016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Tree>
    <p:extLst>
      <p:ext uri="{BB962C8B-B14F-4D97-AF65-F5344CB8AC3E}">
        <p14:creationId xmlns:p14="http://schemas.microsoft.com/office/powerpoint/2010/main" val="783388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2743200" y="228600"/>
            <a:ext cx="7620000" cy="4572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pPr>
            <a:r>
              <a:rPr lang="fr-FR" altLang="fr-FR" dirty="0">
                <a:solidFill>
                  <a:schemeClr val="bg1"/>
                </a:solidFill>
              </a:rPr>
              <a:t>vii) La structure </a:t>
            </a:r>
            <a:r>
              <a:rPr lang="fr-FR" altLang="fr-FR" dirty="0" err="1">
                <a:solidFill>
                  <a:schemeClr val="bg1"/>
                </a:solidFill>
              </a:rPr>
              <a:t>hiérarchico</a:t>
            </a:r>
            <a:r>
              <a:rPr lang="fr-FR" altLang="fr-FR" dirty="0">
                <a:solidFill>
                  <a:schemeClr val="bg1"/>
                </a:solidFill>
              </a:rPr>
              <a:t>-fonctionnelle (staff and line)</a:t>
            </a:r>
          </a:p>
        </p:txBody>
      </p:sp>
      <p:sp>
        <p:nvSpPr>
          <p:cNvPr id="13317" name="Text Box 24"/>
          <p:cNvSpPr txBox="1">
            <a:spLocks noChangeArrowheads="1"/>
          </p:cNvSpPr>
          <p:nvPr/>
        </p:nvSpPr>
        <p:spPr bwMode="auto">
          <a:xfrm>
            <a:off x="4908550" y="1646239"/>
            <a:ext cx="1143000" cy="549275"/>
          </a:xfrm>
          <a:prstGeom prst="rect">
            <a:avLst/>
          </a:prstGeom>
          <a:solidFill>
            <a:srgbClr val="FFFF00"/>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Direction</a:t>
            </a:r>
          </a:p>
          <a:p>
            <a:pPr algn="ctr"/>
            <a:r>
              <a:rPr lang="fr-FR" altLang="fr-FR" sz="1200"/>
              <a:t>générale</a:t>
            </a:r>
          </a:p>
        </p:txBody>
      </p:sp>
      <p:sp>
        <p:nvSpPr>
          <p:cNvPr id="13318" name="Text Box 26"/>
          <p:cNvSpPr txBox="1">
            <a:spLocks noChangeArrowheads="1"/>
          </p:cNvSpPr>
          <p:nvPr/>
        </p:nvSpPr>
        <p:spPr bwMode="auto">
          <a:xfrm>
            <a:off x="3536951" y="3475039"/>
            <a:ext cx="1255713" cy="549275"/>
          </a:xfrm>
          <a:prstGeom prst="rect">
            <a:avLst/>
          </a:prstGeom>
          <a:solidFill>
            <a:srgbClr val="FFFF00"/>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Direction Technique</a:t>
            </a:r>
          </a:p>
        </p:txBody>
      </p:sp>
      <p:sp>
        <p:nvSpPr>
          <p:cNvPr id="13319" name="Text Box 27"/>
          <p:cNvSpPr txBox="1">
            <a:spLocks noChangeArrowheads="1"/>
          </p:cNvSpPr>
          <p:nvPr/>
        </p:nvSpPr>
        <p:spPr bwMode="auto">
          <a:xfrm>
            <a:off x="5105400" y="3505201"/>
            <a:ext cx="1258888" cy="549275"/>
          </a:xfrm>
          <a:prstGeom prst="rect">
            <a:avLst/>
          </a:prstGeom>
          <a:solidFill>
            <a:srgbClr val="FFFF00"/>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Direction commerciale</a:t>
            </a:r>
          </a:p>
        </p:txBody>
      </p:sp>
      <p:sp>
        <p:nvSpPr>
          <p:cNvPr id="13320" name="Text Box 32"/>
          <p:cNvSpPr txBox="1">
            <a:spLocks noChangeArrowheads="1"/>
          </p:cNvSpPr>
          <p:nvPr/>
        </p:nvSpPr>
        <p:spPr bwMode="auto">
          <a:xfrm>
            <a:off x="3536951" y="5761039"/>
            <a:ext cx="1255713" cy="54927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fr-FR" altLang="fr-FR" sz="800"/>
          </a:p>
          <a:p>
            <a:pPr algn="ctr"/>
            <a:r>
              <a:rPr lang="fr-FR" altLang="fr-FR" sz="1200"/>
              <a:t>Ouvriers</a:t>
            </a:r>
          </a:p>
        </p:txBody>
      </p:sp>
      <p:sp>
        <p:nvSpPr>
          <p:cNvPr id="13321" name="Text Box 33"/>
          <p:cNvSpPr txBox="1">
            <a:spLocks noChangeArrowheads="1"/>
          </p:cNvSpPr>
          <p:nvPr/>
        </p:nvSpPr>
        <p:spPr bwMode="auto">
          <a:xfrm>
            <a:off x="5105400" y="4329114"/>
            <a:ext cx="1258888" cy="547687"/>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Chefs de secteurs</a:t>
            </a:r>
          </a:p>
        </p:txBody>
      </p:sp>
      <p:sp>
        <p:nvSpPr>
          <p:cNvPr id="13322" name="Text Box 34"/>
          <p:cNvSpPr txBox="1">
            <a:spLocks noChangeArrowheads="1"/>
          </p:cNvSpPr>
          <p:nvPr/>
        </p:nvSpPr>
        <p:spPr bwMode="auto">
          <a:xfrm>
            <a:off x="3536951" y="4298950"/>
            <a:ext cx="1255713" cy="54768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Chefs de services</a:t>
            </a:r>
          </a:p>
        </p:txBody>
      </p:sp>
      <p:sp>
        <p:nvSpPr>
          <p:cNvPr id="13323" name="Text Box 35"/>
          <p:cNvSpPr txBox="1">
            <a:spLocks noChangeArrowheads="1"/>
          </p:cNvSpPr>
          <p:nvPr/>
        </p:nvSpPr>
        <p:spPr bwMode="auto">
          <a:xfrm>
            <a:off x="5105400" y="5791201"/>
            <a:ext cx="1258888" cy="54927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endParaRPr lang="fr-FR" altLang="fr-FR" sz="800"/>
          </a:p>
          <a:p>
            <a:pPr algn="ctr"/>
            <a:r>
              <a:rPr lang="fr-FR" altLang="fr-FR" sz="1200"/>
              <a:t>Vendeurs</a:t>
            </a:r>
          </a:p>
        </p:txBody>
      </p:sp>
      <p:sp>
        <p:nvSpPr>
          <p:cNvPr id="13324" name="Text Box 36"/>
          <p:cNvSpPr txBox="1">
            <a:spLocks noChangeArrowheads="1"/>
          </p:cNvSpPr>
          <p:nvPr/>
        </p:nvSpPr>
        <p:spPr bwMode="auto">
          <a:xfrm>
            <a:off x="5105400" y="5059364"/>
            <a:ext cx="1258888" cy="54927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fr-FR" altLang="fr-FR" sz="800"/>
          </a:p>
          <a:p>
            <a:pPr algn="ctr"/>
            <a:r>
              <a:rPr lang="fr-FR" altLang="fr-FR" sz="1200"/>
              <a:t>Animateurs</a:t>
            </a:r>
          </a:p>
          <a:p>
            <a:endParaRPr lang="fr-FR" altLang="fr-FR" sz="1200"/>
          </a:p>
        </p:txBody>
      </p:sp>
      <p:sp>
        <p:nvSpPr>
          <p:cNvPr id="13325" name="Text Box 37"/>
          <p:cNvSpPr txBox="1">
            <a:spLocks noChangeArrowheads="1"/>
          </p:cNvSpPr>
          <p:nvPr/>
        </p:nvSpPr>
        <p:spPr bwMode="auto">
          <a:xfrm>
            <a:off x="3536951" y="5029201"/>
            <a:ext cx="1255713" cy="54927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fr-FR" altLang="fr-FR" sz="1000"/>
          </a:p>
          <a:p>
            <a:pPr algn="ctr"/>
            <a:r>
              <a:rPr lang="fr-FR" altLang="fr-FR" sz="1200"/>
              <a:t>Contremaîtres</a:t>
            </a:r>
          </a:p>
        </p:txBody>
      </p:sp>
      <p:sp>
        <p:nvSpPr>
          <p:cNvPr id="13326" name="Text Box 38"/>
          <p:cNvSpPr txBox="1">
            <a:spLocks noChangeArrowheads="1"/>
          </p:cNvSpPr>
          <p:nvPr/>
        </p:nvSpPr>
        <p:spPr bwMode="auto">
          <a:xfrm>
            <a:off x="8001000" y="3505201"/>
            <a:ext cx="1258888" cy="549275"/>
          </a:xfrm>
          <a:prstGeom prst="rect">
            <a:avLst/>
          </a:prstGeom>
          <a:solidFill>
            <a:srgbClr val="FFFF00"/>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Direction administrative</a:t>
            </a:r>
          </a:p>
        </p:txBody>
      </p:sp>
      <p:sp>
        <p:nvSpPr>
          <p:cNvPr id="13327" name="Text Box 39"/>
          <p:cNvSpPr txBox="1">
            <a:spLocks noChangeArrowheads="1"/>
          </p:cNvSpPr>
          <p:nvPr/>
        </p:nvSpPr>
        <p:spPr bwMode="auto">
          <a:xfrm>
            <a:off x="8001000" y="5791201"/>
            <a:ext cx="1258888" cy="54927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endParaRPr lang="fr-FR" altLang="fr-FR" sz="800"/>
          </a:p>
          <a:p>
            <a:pPr algn="ctr"/>
            <a:r>
              <a:rPr lang="fr-FR" altLang="fr-FR" sz="1200"/>
              <a:t>Employés</a:t>
            </a:r>
          </a:p>
        </p:txBody>
      </p:sp>
      <p:sp>
        <p:nvSpPr>
          <p:cNvPr id="13328" name="Text Box 40"/>
          <p:cNvSpPr txBox="1">
            <a:spLocks noChangeArrowheads="1"/>
          </p:cNvSpPr>
          <p:nvPr/>
        </p:nvSpPr>
        <p:spPr bwMode="auto">
          <a:xfrm>
            <a:off x="8001000" y="4329114"/>
            <a:ext cx="1258888" cy="547687"/>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Chefs de services</a:t>
            </a:r>
          </a:p>
        </p:txBody>
      </p:sp>
      <p:sp>
        <p:nvSpPr>
          <p:cNvPr id="13329" name="Line 42"/>
          <p:cNvSpPr>
            <a:spLocks noChangeShapeType="1"/>
          </p:cNvSpPr>
          <p:nvPr/>
        </p:nvSpPr>
        <p:spPr bwMode="auto">
          <a:xfrm flipV="1">
            <a:off x="4084639" y="3292476"/>
            <a:ext cx="1587" cy="1825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330" name="Line 43"/>
          <p:cNvSpPr>
            <a:spLocks noChangeShapeType="1"/>
          </p:cNvSpPr>
          <p:nvPr/>
        </p:nvSpPr>
        <p:spPr bwMode="auto">
          <a:xfrm flipV="1">
            <a:off x="8550275" y="3322638"/>
            <a:ext cx="1588" cy="182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331" name="Line 44"/>
          <p:cNvSpPr>
            <a:spLocks noChangeShapeType="1"/>
          </p:cNvSpPr>
          <p:nvPr/>
        </p:nvSpPr>
        <p:spPr bwMode="auto">
          <a:xfrm>
            <a:off x="4084639" y="3292475"/>
            <a:ext cx="44592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332" name="Line 45"/>
          <p:cNvSpPr>
            <a:spLocks noChangeShapeType="1"/>
          </p:cNvSpPr>
          <p:nvPr/>
        </p:nvSpPr>
        <p:spPr bwMode="auto">
          <a:xfrm>
            <a:off x="5638800" y="2209800"/>
            <a:ext cx="0" cy="1295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333" name="Line 46"/>
          <p:cNvSpPr>
            <a:spLocks noChangeShapeType="1"/>
          </p:cNvSpPr>
          <p:nvPr/>
        </p:nvSpPr>
        <p:spPr bwMode="auto">
          <a:xfrm>
            <a:off x="4084639" y="4024314"/>
            <a:ext cx="1587" cy="274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334" name="Line 47"/>
          <p:cNvSpPr>
            <a:spLocks noChangeShapeType="1"/>
          </p:cNvSpPr>
          <p:nvPr/>
        </p:nvSpPr>
        <p:spPr bwMode="auto">
          <a:xfrm>
            <a:off x="8550275" y="4054475"/>
            <a:ext cx="1588" cy="2746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335" name="Line 48"/>
          <p:cNvSpPr>
            <a:spLocks noChangeShapeType="1"/>
          </p:cNvSpPr>
          <p:nvPr/>
        </p:nvSpPr>
        <p:spPr bwMode="auto">
          <a:xfrm>
            <a:off x="8550275" y="4876800"/>
            <a:ext cx="1588" cy="914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336" name="Line 50"/>
          <p:cNvSpPr>
            <a:spLocks noChangeShapeType="1"/>
          </p:cNvSpPr>
          <p:nvPr/>
        </p:nvSpPr>
        <p:spPr bwMode="auto">
          <a:xfrm>
            <a:off x="5654675" y="5630863"/>
            <a:ext cx="1588" cy="182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337" name="Line 51"/>
          <p:cNvSpPr>
            <a:spLocks noChangeShapeType="1"/>
          </p:cNvSpPr>
          <p:nvPr/>
        </p:nvSpPr>
        <p:spPr bwMode="auto">
          <a:xfrm>
            <a:off x="4084639" y="4846638"/>
            <a:ext cx="1587" cy="182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338" name="Line 52"/>
          <p:cNvSpPr>
            <a:spLocks noChangeShapeType="1"/>
          </p:cNvSpPr>
          <p:nvPr/>
        </p:nvSpPr>
        <p:spPr bwMode="auto">
          <a:xfrm>
            <a:off x="4084639" y="5578476"/>
            <a:ext cx="1587" cy="1825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339" name="Line 62"/>
          <p:cNvSpPr>
            <a:spLocks noChangeShapeType="1"/>
          </p:cNvSpPr>
          <p:nvPr/>
        </p:nvSpPr>
        <p:spPr bwMode="auto">
          <a:xfrm>
            <a:off x="5638800" y="4876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340" name="Line 63"/>
          <p:cNvSpPr>
            <a:spLocks noChangeShapeType="1"/>
          </p:cNvSpPr>
          <p:nvPr/>
        </p:nvSpPr>
        <p:spPr bwMode="auto">
          <a:xfrm flipV="1">
            <a:off x="5638800" y="4038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grpSp>
        <p:nvGrpSpPr>
          <p:cNvPr id="2" name="Group 67"/>
          <p:cNvGrpSpPr>
            <a:grpSpLocks/>
          </p:cNvGrpSpPr>
          <p:nvPr/>
        </p:nvGrpSpPr>
        <p:grpSpPr bwMode="auto">
          <a:xfrm>
            <a:off x="2209800" y="1006475"/>
            <a:ext cx="8305800" cy="3048000"/>
            <a:chOff x="432" y="634"/>
            <a:chExt cx="5232" cy="1920"/>
          </a:xfrm>
        </p:grpSpPr>
        <p:sp>
          <p:nvSpPr>
            <p:cNvPr id="13343" name="Line 58"/>
            <p:cNvSpPr>
              <a:spLocks noChangeShapeType="1"/>
            </p:cNvSpPr>
            <p:nvPr/>
          </p:nvSpPr>
          <p:spPr bwMode="auto">
            <a:xfrm>
              <a:off x="3053" y="1613"/>
              <a:ext cx="144" cy="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sp>
          <p:nvSpPr>
            <p:cNvPr id="13344" name="Line 59"/>
            <p:cNvSpPr>
              <a:spLocks noChangeShapeType="1"/>
            </p:cNvSpPr>
            <p:nvPr/>
          </p:nvSpPr>
          <p:spPr bwMode="auto">
            <a:xfrm>
              <a:off x="3024" y="768"/>
              <a:ext cx="1" cy="854"/>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grpSp>
          <p:nvGrpSpPr>
            <p:cNvPr id="13345" name="Group 66"/>
            <p:cNvGrpSpPr>
              <a:grpSpLocks/>
            </p:cNvGrpSpPr>
            <p:nvPr/>
          </p:nvGrpSpPr>
          <p:grpSpPr bwMode="auto">
            <a:xfrm>
              <a:off x="432" y="634"/>
              <a:ext cx="5232" cy="1920"/>
              <a:chOff x="432" y="634"/>
              <a:chExt cx="5232" cy="1920"/>
            </a:xfrm>
          </p:grpSpPr>
          <p:sp>
            <p:nvSpPr>
              <p:cNvPr id="13346" name="Text Box 25"/>
              <p:cNvSpPr txBox="1">
                <a:spLocks noChangeArrowheads="1"/>
              </p:cNvSpPr>
              <p:nvPr/>
            </p:nvSpPr>
            <p:spPr bwMode="auto">
              <a:xfrm>
                <a:off x="432" y="2160"/>
                <a:ext cx="504" cy="346"/>
              </a:xfrm>
              <a:prstGeom prst="rect">
                <a:avLst/>
              </a:prstGeom>
              <a:solidFill>
                <a:srgbClr val="00FF00"/>
              </a:solidFill>
              <a:ln w="9525">
                <a:solidFill>
                  <a:srgbClr val="333333"/>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Bureau d’étude</a:t>
                </a:r>
              </a:p>
            </p:txBody>
          </p:sp>
          <p:sp>
            <p:nvSpPr>
              <p:cNvPr id="13347" name="Text Box 28"/>
              <p:cNvSpPr txBox="1">
                <a:spLocks noChangeArrowheads="1"/>
              </p:cNvSpPr>
              <p:nvPr/>
            </p:nvSpPr>
            <p:spPr bwMode="auto">
              <a:xfrm>
                <a:off x="3168" y="1037"/>
                <a:ext cx="864" cy="346"/>
              </a:xfrm>
              <a:prstGeom prst="rect">
                <a:avLst/>
              </a:prstGeom>
              <a:solidFill>
                <a:srgbClr val="00FF00"/>
              </a:solidFill>
              <a:ln w="9525">
                <a:solidFill>
                  <a:srgbClr val="333333"/>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endParaRPr lang="fr-FR" altLang="fr-FR" sz="800"/>
              </a:p>
              <a:p>
                <a:pPr algn="ctr"/>
                <a:r>
                  <a:rPr lang="fr-FR" altLang="fr-FR" sz="1200"/>
                  <a:t>Conseiller  fiscal</a:t>
                </a:r>
              </a:p>
            </p:txBody>
          </p:sp>
          <p:sp>
            <p:nvSpPr>
              <p:cNvPr id="13348" name="Text Box 29"/>
              <p:cNvSpPr txBox="1">
                <a:spLocks noChangeArrowheads="1"/>
              </p:cNvSpPr>
              <p:nvPr/>
            </p:nvSpPr>
            <p:spPr bwMode="auto">
              <a:xfrm>
                <a:off x="3360" y="2208"/>
                <a:ext cx="504" cy="346"/>
              </a:xfrm>
              <a:prstGeom prst="rect">
                <a:avLst/>
              </a:prstGeom>
              <a:solidFill>
                <a:srgbClr val="00FF00"/>
              </a:solidFill>
              <a:ln w="9525">
                <a:solidFill>
                  <a:srgbClr val="333333"/>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Études de marché</a:t>
                </a:r>
              </a:p>
            </p:txBody>
          </p:sp>
          <p:sp>
            <p:nvSpPr>
              <p:cNvPr id="13349" name="Text Box 30"/>
              <p:cNvSpPr txBox="1">
                <a:spLocks noChangeArrowheads="1"/>
              </p:cNvSpPr>
              <p:nvPr/>
            </p:nvSpPr>
            <p:spPr bwMode="auto">
              <a:xfrm>
                <a:off x="3168" y="634"/>
                <a:ext cx="864" cy="346"/>
              </a:xfrm>
              <a:prstGeom prst="rect">
                <a:avLst/>
              </a:prstGeom>
              <a:solidFill>
                <a:srgbClr val="00FF00"/>
              </a:solidFill>
              <a:ln w="9525">
                <a:solidFill>
                  <a:srgbClr val="333333"/>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Conseiller  études économiques</a:t>
                </a:r>
              </a:p>
            </p:txBody>
          </p:sp>
          <p:sp>
            <p:nvSpPr>
              <p:cNvPr id="13350" name="Text Box 31"/>
              <p:cNvSpPr txBox="1">
                <a:spLocks noChangeArrowheads="1"/>
              </p:cNvSpPr>
              <p:nvPr/>
            </p:nvSpPr>
            <p:spPr bwMode="auto">
              <a:xfrm>
                <a:off x="3168" y="1440"/>
                <a:ext cx="864" cy="346"/>
              </a:xfrm>
              <a:prstGeom prst="rect">
                <a:avLst/>
              </a:prstGeom>
              <a:solidFill>
                <a:srgbClr val="00FF00"/>
              </a:solidFill>
              <a:ln w="9525">
                <a:solidFill>
                  <a:srgbClr val="333333"/>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Conseiller informatique</a:t>
                </a:r>
              </a:p>
            </p:txBody>
          </p:sp>
          <p:sp>
            <p:nvSpPr>
              <p:cNvPr id="13351" name="Text Box 41"/>
              <p:cNvSpPr txBox="1">
                <a:spLocks noChangeArrowheads="1"/>
              </p:cNvSpPr>
              <p:nvPr/>
            </p:nvSpPr>
            <p:spPr bwMode="auto">
              <a:xfrm>
                <a:off x="5088" y="2208"/>
                <a:ext cx="576" cy="346"/>
              </a:xfrm>
              <a:prstGeom prst="rect">
                <a:avLst/>
              </a:prstGeom>
              <a:solidFill>
                <a:srgbClr val="00FF00"/>
              </a:solidFill>
              <a:ln w="9525">
                <a:solidFill>
                  <a:srgbClr val="333333"/>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Conseiller financier</a:t>
                </a:r>
              </a:p>
            </p:txBody>
          </p:sp>
          <p:sp>
            <p:nvSpPr>
              <p:cNvPr id="13352" name="Line 53"/>
              <p:cNvSpPr>
                <a:spLocks noChangeShapeType="1"/>
              </p:cNvSpPr>
              <p:nvPr/>
            </p:nvSpPr>
            <p:spPr bwMode="auto">
              <a:xfrm>
                <a:off x="960" y="2352"/>
                <a:ext cx="289" cy="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sp>
            <p:nvSpPr>
              <p:cNvPr id="13353" name="Line 54"/>
              <p:cNvSpPr>
                <a:spLocks noChangeShapeType="1"/>
              </p:cNvSpPr>
              <p:nvPr/>
            </p:nvSpPr>
            <p:spPr bwMode="auto">
              <a:xfrm>
                <a:off x="3072" y="2400"/>
                <a:ext cx="288" cy="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sp>
            <p:nvSpPr>
              <p:cNvPr id="13354" name="Line 55"/>
              <p:cNvSpPr>
                <a:spLocks noChangeShapeType="1"/>
              </p:cNvSpPr>
              <p:nvPr/>
            </p:nvSpPr>
            <p:spPr bwMode="auto">
              <a:xfrm>
                <a:off x="4896" y="2400"/>
                <a:ext cx="192" cy="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sp>
            <p:nvSpPr>
              <p:cNvPr id="13355" name="Line 56"/>
              <p:cNvSpPr>
                <a:spLocks noChangeShapeType="1"/>
              </p:cNvSpPr>
              <p:nvPr/>
            </p:nvSpPr>
            <p:spPr bwMode="auto">
              <a:xfrm>
                <a:off x="2880" y="1200"/>
                <a:ext cx="288"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sp>
            <p:nvSpPr>
              <p:cNvPr id="13356" name="Line 64"/>
              <p:cNvSpPr>
                <a:spLocks noChangeShapeType="1"/>
              </p:cNvSpPr>
              <p:nvPr/>
            </p:nvSpPr>
            <p:spPr bwMode="auto">
              <a:xfrm>
                <a:off x="3024" y="768"/>
                <a:ext cx="145" cy="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grpSp>
      </p:grpSp>
    </p:spTree>
    <p:extLst>
      <p:ext uri="{BB962C8B-B14F-4D97-AF65-F5344CB8AC3E}">
        <p14:creationId xmlns:p14="http://schemas.microsoft.com/office/powerpoint/2010/main" val="139952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2743200" y="228600"/>
            <a:ext cx="7620000" cy="4572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pPr>
            <a:r>
              <a:rPr lang="fr-FR" altLang="fr-FR" dirty="0">
                <a:solidFill>
                  <a:schemeClr val="bg1"/>
                </a:solidFill>
              </a:rPr>
              <a:t>viii) La structure matricielle</a:t>
            </a:r>
          </a:p>
        </p:txBody>
      </p:sp>
      <p:grpSp>
        <p:nvGrpSpPr>
          <p:cNvPr id="14341" name="Group 162"/>
          <p:cNvGrpSpPr>
            <a:grpSpLocks/>
          </p:cNvGrpSpPr>
          <p:nvPr/>
        </p:nvGrpSpPr>
        <p:grpSpPr bwMode="auto">
          <a:xfrm>
            <a:off x="2255838" y="1676401"/>
            <a:ext cx="7954962" cy="3946525"/>
            <a:chOff x="1152" y="4030"/>
            <a:chExt cx="9504" cy="4824"/>
          </a:xfrm>
        </p:grpSpPr>
        <p:sp>
          <p:nvSpPr>
            <p:cNvPr id="14343" name="Text Box 163"/>
            <p:cNvSpPr txBox="1">
              <a:spLocks noChangeArrowheads="1"/>
            </p:cNvSpPr>
            <p:nvPr/>
          </p:nvSpPr>
          <p:spPr bwMode="auto">
            <a:xfrm>
              <a:off x="1296" y="4030"/>
              <a:ext cx="1440" cy="72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Direction générale</a:t>
              </a:r>
            </a:p>
          </p:txBody>
        </p:sp>
        <p:sp>
          <p:nvSpPr>
            <p:cNvPr id="14344" name="Text Box 164"/>
            <p:cNvSpPr txBox="1">
              <a:spLocks noChangeArrowheads="1"/>
            </p:cNvSpPr>
            <p:nvPr/>
          </p:nvSpPr>
          <p:spPr bwMode="auto">
            <a:xfrm>
              <a:off x="3600" y="5254"/>
              <a:ext cx="1440" cy="72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Département</a:t>
              </a:r>
            </a:p>
            <a:p>
              <a:pPr algn="ctr"/>
              <a:r>
                <a:rPr lang="fr-FR" altLang="fr-FR" sz="1200"/>
                <a:t>marketing</a:t>
              </a:r>
            </a:p>
          </p:txBody>
        </p:sp>
        <p:sp>
          <p:nvSpPr>
            <p:cNvPr id="14345" name="Text Box 165"/>
            <p:cNvSpPr txBox="1">
              <a:spLocks noChangeArrowheads="1"/>
            </p:cNvSpPr>
            <p:nvPr/>
          </p:nvSpPr>
          <p:spPr bwMode="auto">
            <a:xfrm>
              <a:off x="1440" y="8278"/>
              <a:ext cx="1440"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Chef produit C</a:t>
              </a:r>
            </a:p>
          </p:txBody>
        </p:sp>
        <p:sp>
          <p:nvSpPr>
            <p:cNvPr id="14346" name="Text Box 166"/>
            <p:cNvSpPr txBox="1">
              <a:spLocks noChangeArrowheads="1"/>
            </p:cNvSpPr>
            <p:nvPr/>
          </p:nvSpPr>
          <p:spPr bwMode="auto">
            <a:xfrm>
              <a:off x="1440" y="7270"/>
              <a:ext cx="1440"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Chef produit B</a:t>
              </a:r>
            </a:p>
          </p:txBody>
        </p:sp>
        <p:sp>
          <p:nvSpPr>
            <p:cNvPr id="14347" name="Text Box 167"/>
            <p:cNvSpPr txBox="1">
              <a:spLocks noChangeArrowheads="1"/>
            </p:cNvSpPr>
            <p:nvPr/>
          </p:nvSpPr>
          <p:spPr bwMode="auto">
            <a:xfrm>
              <a:off x="5472" y="5254"/>
              <a:ext cx="1440" cy="72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Département</a:t>
              </a:r>
            </a:p>
            <a:p>
              <a:pPr algn="ctr"/>
              <a:r>
                <a:rPr lang="fr-FR" altLang="fr-FR" sz="1200"/>
                <a:t>production</a:t>
              </a:r>
            </a:p>
          </p:txBody>
        </p:sp>
        <p:sp>
          <p:nvSpPr>
            <p:cNvPr id="14348" name="Text Box 168"/>
            <p:cNvSpPr txBox="1">
              <a:spLocks noChangeArrowheads="1"/>
            </p:cNvSpPr>
            <p:nvPr/>
          </p:nvSpPr>
          <p:spPr bwMode="auto">
            <a:xfrm>
              <a:off x="7344" y="5254"/>
              <a:ext cx="1440" cy="72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Département</a:t>
              </a:r>
            </a:p>
            <a:p>
              <a:pPr algn="ctr"/>
              <a:r>
                <a:rPr lang="fr-FR" altLang="fr-FR" sz="1200"/>
                <a:t>personnel</a:t>
              </a:r>
            </a:p>
          </p:txBody>
        </p:sp>
        <p:sp>
          <p:nvSpPr>
            <p:cNvPr id="14349" name="Text Box 169"/>
            <p:cNvSpPr txBox="1">
              <a:spLocks noChangeArrowheads="1"/>
            </p:cNvSpPr>
            <p:nvPr/>
          </p:nvSpPr>
          <p:spPr bwMode="auto">
            <a:xfrm>
              <a:off x="9216" y="5254"/>
              <a:ext cx="1440" cy="72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Département</a:t>
              </a:r>
            </a:p>
            <a:p>
              <a:pPr algn="ctr"/>
              <a:r>
                <a:rPr lang="fr-FR" altLang="fr-FR" sz="1200"/>
                <a:t>financier</a:t>
              </a:r>
            </a:p>
          </p:txBody>
        </p:sp>
        <p:sp>
          <p:nvSpPr>
            <p:cNvPr id="14350" name="Text Box 170"/>
            <p:cNvSpPr txBox="1">
              <a:spLocks noChangeArrowheads="1"/>
            </p:cNvSpPr>
            <p:nvPr/>
          </p:nvSpPr>
          <p:spPr bwMode="auto">
            <a:xfrm>
              <a:off x="5472" y="6262"/>
              <a:ext cx="1440"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fr-FR" altLang="fr-FR" sz="1200"/>
            </a:p>
          </p:txBody>
        </p:sp>
        <p:sp>
          <p:nvSpPr>
            <p:cNvPr id="14351" name="Text Box 171"/>
            <p:cNvSpPr txBox="1">
              <a:spLocks noChangeArrowheads="1"/>
            </p:cNvSpPr>
            <p:nvPr/>
          </p:nvSpPr>
          <p:spPr bwMode="auto">
            <a:xfrm>
              <a:off x="3600" y="6262"/>
              <a:ext cx="1440"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fr-FR" altLang="fr-FR" sz="1200"/>
            </a:p>
          </p:txBody>
        </p:sp>
        <p:sp>
          <p:nvSpPr>
            <p:cNvPr id="14352" name="Text Box 172"/>
            <p:cNvSpPr txBox="1">
              <a:spLocks noChangeArrowheads="1"/>
            </p:cNvSpPr>
            <p:nvPr/>
          </p:nvSpPr>
          <p:spPr bwMode="auto">
            <a:xfrm>
              <a:off x="1440" y="6262"/>
              <a:ext cx="1440"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fr-FR" altLang="fr-FR" sz="1200"/>
                <a:t>Chef produit A</a:t>
              </a:r>
            </a:p>
          </p:txBody>
        </p:sp>
        <p:sp>
          <p:nvSpPr>
            <p:cNvPr id="14353" name="Text Box 173"/>
            <p:cNvSpPr txBox="1">
              <a:spLocks noChangeArrowheads="1"/>
            </p:cNvSpPr>
            <p:nvPr/>
          </p:nvSpPr>
          <p:spPr bwMode="auto">
            <a:xfrm>
              <a:off x="3600" y="7270"/>
              <a:ext cx="1440"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fr-FR" altLang="fr-FR" sz="1200"/>
            </a:p>
          </p:txBody>
        </p:sp>
        <p:sp>
          <p:nvSpPr>
            <p:cNvPr id="14354" name="Text Box 174"/>
            <p:cNvSpPr txBox="1">
              <a:spLocks noChangeArrowheads="1"/>
            </p:cNvSpPr>
            <p:nvPr/>
          </p:nvSpPr>
          <p:spPr bwMode="auto">
            <a:xfrm>
              <a:off x="5472" y="7270"/>
              <a:ext cx="1440"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fr-FR" altLang="fr-FR" sz="1200"/>
            </a:p>
          </p:txBody>
        </p:sp>
        <p:sp>
          <p:nvSpPr>
            <p:cNvPr id="14355" name="Text Box 175"/>
            <p:cNvSpPr txBox="1">
              <a:spLocks noChangeArrowheads="1"/>
            </p:cNvSpPr>
            <p:nvPr/>
          </p:nvSpPr>
          <p:spPr bwMode="auto">
            <a:xfrm>
              <a:off x="7344" y="6262"/>
              <a:ext cx="1440"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fr-FR" altLang="fr-FR" sz="1200"/>
            </a:p>
          </p:txBody>
        </p:sp>
        <p:sp>
          <p:nvSpPr>
            <p:cNvPr id="14356" name="Text Box 176"/>
            <p:cNvSpPr txBox="1">
              <a:spLocks noChangeArrowheads="1"/>
            </p:cNvSpPr>
            <p:nvPr/>
          </p:nvSpPr>
          <p:spPr bwMode="auto">
            <a:xfrm>
              <a:off x="9216" y="6262"/>
              <a:ext cx="1440"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fr-FR" altLang="fr-FR" sz="1200"/>
            </a:p>
          </p:txBody>
        </p:sp>
        <p:sp>
          <p:nvSpPr>
            <p:cNvPr id="14357" name="Text Box 177"/>
            <p:cNvSpPr txBox="1">
              <a:spLocks noChangeArrowheads="1"/>
            </p:cNvSpPr>
            <p:nvPr/>
          </p:nvSpPr>
          <p:spPr bwMode="auto">
            <a:xfrm>
              <a:off x="7344" y="7270"/>
              <a:ext cx="1440"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fr-FR" altLang="fr-FR" sz="1200"/>
            </a:p>
          </p:txBody>
        </p:sp>
        <p:sp>
          <p:nvSpPr>
            <p:cNvPr id="14358" name="Text Box 178"/>
            <p:cNvSpPr txBox="1">
              <a:spLocks noChangeArrowheads="1"/>
            </p:cNvSpPr>
            <p:nvPr/>
          </p:nvSpPr>
          <p:spPr bwMode="auto">
            <a:xfrm>
              <a:off x="9216" y="7270"/>
              <a:ext cx="1440"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fr-FR" altLang="fr-FR" sz="1200"/>
            </a:p>
          </p:txBody>
        </p:sp>
        <p:sp>
          <p:nvSpPr>
            <p:cNvPr id="14359" name="Text Box 179"/>
            <p:cNvSpPr txBox="1">
              <a:spLocks noChangeArrowheads="1"/>
            </p:cNvSpPr>
            <p:nvPr/>
          </p:nvSpPr>
          <p:spPr bwMode="auto">
            <a:xfrm>
              <a:off x="9216" y="8278"/>
              <a:ext cx="1440"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fr-FR" altLang="fr-FR" sz="1200"/>
            </a:p>
          </p:txBody>
        </p:sp>
        <p:sp>
          <p:nvSpPr>
            <p:cNvPr id="14360" name="Text Box 180"/>
            <p:cNvSpPr txBox="1">
              <a:spLocks noChangeArrowheads="1"/>
            </p:cNvSpPr>
            <p:nvPr/>
          </p:nvSpPr>
          <p:spPr bwMode="auto">
            <a:xfrm>
              <a:off x="7344" y="8278"/>
              <a:ext cx="1440"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fr-FR" altLang="fr-FR" sz="1200"/>
            </a:p>
          </p:txBody>
        </p:sp>
        <p:sp>
          <p:nvSpPr>
            <p:cNvPr id="14361" name="Text Box 181"/>
            <p:cNvSpPr txBox="1">
              <a:spLocks noChangeArrowheads="1"/>
            </p:cNvSpPr>
            <p:nvPr/>
          </p:nvSpPr>
          <p:spPr bwMode="auto">
            <a:xfrm>
              <a:off x="5472" y="8278"/>
              <a:ext cx="1440"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fr-FR" altLang="fr-FR" sz="1200"/>
            </a:p>
          </p:txBody>
        </p:sp>
        <p:sp>
          <p:nvSpPr>
            <p:cNvPr id="14362" name="Text Box 182"/>
            <p:cNvSpPr txBox="1">
              <a:spLocks noChangeArrowheads="1"/>
            </p:cNvSpPr>
            <p:nvPr/>
          </p:nvSpPr>
          <p:spPr bwMode="auto">
            <a:xfrm>
              <a:off x="3600" y="8278"/>
              <a:ext cx="1440"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fr-FR" altLang="fr-FR" sz="1200"/>
            </a:p>
          </p:txBody>
        </p:sp>
        <p:sp>
          <p:nvSpPr>
            <p:cNvPr id="14363" name="Line 183"/>
            <p:cNvSpPr>
              <a:spLocks noChangeShapeType="1"/>
            </p:cNvSpPr>
            <p:nvPr/>
          </p:nvSpPr>
          <p:spPr bwMode="auto">
            <a:xfrm flipH="1">
              <a:off x="1152" y="8566"/>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64" name="Line 184"/>
            <p:cNvSpPr>
              <a:spLocks noChangeShapeType="1"/>
            </p:cNvSpPr>
            <p:nvPr/>
          </p:nvSpPr>
          <p:spPr bwMode="auto">
            <a:xfrm flipH="1">
              <a:off x="1152" y="6550"/>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65" name="Line 185"/>
            <p:cNvSpPr>
              <a:spLocks noChangeShapeType="1"/>
            </p:cNvSpPr>
            <p:nvPr/>
          </p:nvSpPr>
          <p:spPr bwMode="auto">
            <a:xfrm flipH="1">
              <a:off x="1152" y="7558"/>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66" name="Line 186"/>
            <p:cNvSpPr>
              <a:spLocks noChangeShapeType="1"/>
            </p:cNvSpPr>
            <p:nvPr/>
          </p:nvSpPr>
          <p:spPr bwMode="auto">
            <a:xfrm flipV="1">
              <a:off x="1152" y="4966"/>
              <a:ext cx="0" cy="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67" name="Line 187"/>
            <p:cNvSpPr>
              <a:spLocks noChangeShapeType="1"/>
            </p:cNvSpPr>
            <p:nvPr/>
          </p:nvSpPr>
          <p:spPr bwMode="auto">
            <a:xfrm flipV="1">
              <a:off x="9936" y="496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68" name="Line 188"/>
            <p:cNvSpPr>
              <a:spLocks noChangeShapeType="1"/>
            </p:cNvSpPr>
            <p:nvPr/>
          </p:nvSpPr>
          <p:spPr bwMode="auto">
            <a:xfrm flipV="1">
              <a:off x="8064" y="496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69" name="Line 189"/>
            <p:cNvSpPr>
              <a:spLocks noChangeShapeType="1"/>
            </p:cNvSpPr>
            <p:nvPr/>
          </p:nvSpPr>
          <p:spPr bwMode="auto">
            <a:xfrm flipV="1">
              <a:off x="6192" y="496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70" name="Line 190"/>
            <p:cNvSpPr>
              <a:spLocks noChangeShapeType="1"/>
            </p:cNvSpPr>
            <p:nvPr/>
          </p:nvSpPr>
          <p:spPr bwMode="auto">
            <a:xfrm flipV="1">
              <a:off x="4320" y="496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71" name="Line 191"/>
            <p:cNvSpPr>
              <a:spLocks noChangeShapeType="1"/>
            </p:cNvSpPr>
            <p:nvPr/>
          </p:nvSpPr>
          <p:spPr bwMode="auto">
            <a:xfrm>
              <a:off x="1152" y="4966"/>
              <a:ext cx="87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72" name="Line 192"/>
            <p:cNvSpPr>
              <a:spLocks noChangeShapeType="1"/>
            </p:cNvSpPr>
            <p:nvPr/>
          </p:nvSpPr>
          <p:spPr bwMode="auto">
            <a:xfrm>
              <a:off x="2880" y="7558"/>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73" name="Line 193"/>
            <p:cNvSpPr>
              <a:spLocks noChangeShapeType="1"/>
            </p:cNvSpPr>
            <p:nvPr/>
          </p:nvSpPr>
          <p:spPr bwMode="auto">
            <a:xfrm>
              <a:off x="2880" y="8566"/>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74" name="Line 194"/>
            <p:cNvSpPr>
              <a:spLocks noChangeShapeType="1"/>
            </p:cNvSpPr>
            <p:nvPr/>
          </p:nvSpPr>
          <p:spPr bwMode="auto">
            <a:xfrm>
              <a:off x="5040" y="8566"/>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75" name="Line 195"/>
            <p:cNvSpPr>
              <a:spLocks noChangeShapeType="1"/>
            </p:cNvSpPr>
            <p:nvPr/>
          </p:nvSpPr>
          <p:spPr bwMode="auto">
            <a:xfrm>
              <a:off x="6912" y="8566"/>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76" name="Line 196"/>
            <p:cNvSpPr>
              <a:spLocks noChangeShapeType="1"/>
            </p:cNvSpPr>
            <p:nvPr/>
          </p:nvSpPr>
          <p:spPr bwMode="auto">
            <a:xfrm>
              <a:off x="5040" y="7558"/>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77" name="Line 197"/>
            <p:cNvSpPr>
              <a:spLocks noChangeShapeType="1"/>
            </p:cNvSpPr>
            <p:nvPr/>
          </p:nvSpPr>
          <p:spPr bwMode="auto">
            <a:xfrm>
              <a:off x="5040" y="6550"/>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78" name="Line 198"/>
            <p:cNvSpPr>
              <a:spLocks noChangeShapeType="1"/>
            </p:cNvSpPr>
            <p:nvPr/>
          </p:nvSpPr>
          <p:spPr bwMode="auto">
            <a:xfrm>
              <a:off x="6912" y="6550"/>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79" name="Line 199"/>
            <p:cNvSpPr>
              <a:spLocks noChangeShapeType="1"/>
            </p:cNvSpPr>
            <p:nvPr/>
          </p:nvSpPr>
          <p:spPr bwMode="auto">
            <a:xfrm>
              <a:off x="6912" y="7558"/>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80" name="Line 200"/>
            <p:cNvSpPr>
              <a:spLocks noChangeShapeType="1"/>
            </p:cNvSpPr>
            <p:nvPr/>
          </p:nvSpPr>
          <p:spPr bwMode="auto">
            <a:xfrm>
              <a:off x="8784" y="8566"/>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81" name="Line 201"/>
            <p:cNvSpPr>
              <a:spLocks noChangeShapeType="1"/>
            </p:cNvSpPr>
            <p:nvPr/>
          </p:nvSpPr>
          <p:spPr bwMode="auto">
            <a:xfrm>
              <a:off x="8784" y="7558"/>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82" name="Line 202"/>
            <p:cNvSpPr>
              <a:spLocks noChangeShapeType="1"/>
            </p:cNvSpPr>
            <p:nvPr/>
          </p:nvSpPr>
          <p:spPr bwMode="auto">
            <a:xfrm>
              <a:off x="8784" y="6550"/>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83" name="Line 203"/>
            <p:cNvSpPr>
              <a:spLocks noChangeShapeType="1"/>
            </p:cNvSpPr>
            <p:nvPr/>
          </p:nvSpPr>
          <p:spPr bwMode="auto">
            <a:xfrm>
              <a:off x="9936" y="5974"/>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84" name="Line 204"/>
            <p:cNvSpPr>
              <a:spLocks noChangeShapeType="1"/>
            </p:cNvSpPr>
            <p:nvPr/>
          </p:nvSpPr>
          <p:spPr bwMode="auto">
            <a:xfrm>
              <a:off x="9936" y="6838"/>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85" name="Line 205"/>
            <p:cNvSpPr>
              <a:spLocks noChangeShapeType="1"/>
            </p:cNvSpPr>
            <p:nvPr/>
          </p:nvSpPr>
          <p:spPr bwMode="auto">
            <a:xfrm>
              <a:off x="9936" y="7846"/>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86" name="Line 206"/>
            <p:cNvSpPr>
              <a:spLocks noChangeShapeType="1"/>
            </p:cNvSpPr>
            <p:nvPr/>
          </p:nvSpPr>
          <p:spPr bwMode="auto">
            <a:xfrm>
              <a:off x="8064" y="7846"/>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87" name="Line 207"/>
            <p:cNvSpPr>
              <a:spLocks noChangeShapeType="1"/>
            </p:cNvSpPr>
            <p:nvPr/>
          </p:nvSpPr>
          <p:spPr bwMode="auto">
            <a:xfrm>
              <a:off x="6192" y="7846"/>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88" name="Line 208"/>
            <p:cNvSpPr>
              <a:spLocks noChangeShapeType="1"/>
            </p:cNvSpPr>
            <p:nvPr/>
          </p:nvSpPr>
          <p:spPr bwMode="auto">
            <a:xfrm>
              <a:off x="4320" y="7846"/>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89" name="Line 209"/>
            <p:cNvSpPr>
              <a:spLocks noChangeShapeType="1"/>
            </p:cNvSpPr>
            <p:nvPr/>
          </p:nvSpPr>
          <p:spPr bwMode="auto">
            <a:xfrm>
              <a:off x="4320" y="6838"/>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90" name="Line 210"/>
            <p:cNvSpPr>
              <a:spLocks noChangeShapeType="1"/>
            </p:cNvSpPr>
            <p:nvPr/>
          </p:nvSpPr>
          <p:spPr bwMode="auto">
            <a:xfrm>
              <a:off x="4320" y="5974"/>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91" name="Line 211"/>
            <p:cNvSpPr>
              <a:spLocks noChangeShapeType="1"/>
            </p:cNvSpPr>
            <p:nvPr/>
          </p:nvSpPr>
          <p:spPr bwMode="auto">
            <a:xfrm>
              <a:off x="6192" y="5974"/>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92" name="Line 212"/>
            <p:cNvSpPr>
              <a:spLocks noChangeShapeType="1"/>
            </p:cNvSpPr>
            <p:nvPr/>
          </p:nvSpPr>
          <p:spPr bwMode="auto">
            <a:xfrm>
              <a:off x="6192" y="6838"/>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93" name="Line 213"/>
            <p:cNvSpPr>
              <a:spLocks noChangeShapeType="1"/>
            </p:cNvSpPr>
            <p:nvPr/>
          </p:nvSpPr>
          <p:spPr bwMode="auto">
            <a:xfrm>
              <a:off x="8064" y="5974"/>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94" name="Line 214"/>
            <p:cNvSpPr>
              <a:spLocks noChangeShapeType="1"/>
            </p:cNvSpPr>
            <p:nvPr/>
          </p:nvSpPr>
          <p:spPr bwMode="auto">
            <a:xfrm>
              <a:off x="8064" y="6838"/>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95" name="Line 215"/>
            <p:cNvSpPr>
              <a:spLocks noChangeShapeType="1"/>
            </p:cNvSpPr>
            <p:nvPr/>
          </p:nvSpPr>
          <p:spPr bwMode="auto">
            <a:xfrm>
              <a:off x="2880" y="6550"/>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96" name="Line 216"/>
            <p:cNvSpPr>
              <a:spLocks noChangeShapeType="1"/>
            </p:cNvSpPr>
            <p:nvPr/>
          </p:nvSpPr>
          <p:spPr bwMode="auto">
            <a:xfrm flipV="1">
              <a:off x="2016" y="4750"/>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spTree>
    <p:extLst>
      <p:ext uri="{BB962C8B-B14F-4D97-AF65-F5344CB8AC3E}">
        <p14:creationId xmlns:p14="http://schemas.microsoft.com/office/powerpoint/2010/main" val="4101954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188640"/>
            <a:ext cx="8229600" cy="274042"/>
          </a:xfrm>
        </p:spPr>
        <p:txBody>
          <a:bodyPr>
            <a:noAutofit/>
          </a:bodyPr>
          <a:lstStyle/>
          <a:p>
            <a:r>
              <a:rPr lang="fr-FR" sz="2400" dirty="0"/>
              <a:t>Sous-section 3 : L’organisation des activités digitales</a:t>
            </a:r>
          </a:p>
        </p:txBody>
      </p:sp>
      <p:pic>
        <p:nvPicPr>
          <p:cNvPr id="4" name="Espace réservé du contenu 3"/>
          <p:cNvPicPr>
            <a:picLocks noGrp="1" noChangeAspect="1"/>
          </p:cNvPicPr>
          <p:nvPr>
            <p:ph idx="1"/>
          </p:nvPr>
        </p:nvPicPr>
        <p:blipFill rotWithShape="1">
          <a:blip r:embed="rId2"/>
          <a:srcRect l="20467" t="18133" r="37471" b="7091"/>
          <a:stretch/>
        </p:blipFill>
        <p:spPr>
          <a:xfrm>
            <a:off x="3163078" y="703380"/>
            <a:ext cx="6154620" cy="6154620"/>
          </a:xfrm>
          <a:prstGeom prst="rect">
            <a:avLst/>
          </a:prstGeom>
        </p:spPr>
      </p:pic>
    </p:spTree>
    <p:extLst>
      <p:ext uri="{BB962C8B-B14F-4D97-AF65-F5344CB8AC3E}">
        <p14:creationId xmlns:p14="http://schemas.microsoft.com/office/powerpoint/2010/main" val="1986988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rotWithShape="1">
          <a:blip r:embed="rId2"/>
          <a:srcRect l="20467" t="22906" r="36576" b="21409"/>
          <a:stretch/>
        </p:blipFill>
        <p:spPr>
          <a:xfrm>
            <a:off x="1484920" y="317241"/>
            <a:ext cx="8725881" cy="6362621"/>
          </a:xfrm>
          <a:prstGeom prst="rect">
            <a:avLst/>
          </a:prstGeom>
        </p:spPr>
      </p:pic>
    </p:spTree>
    <p:extLst>
      <p:ext uri="{BB962C8B-B14F-4D97-AF65-F5344CB8AC3E}">
        <p14:creationId xmlns:p14="http://schemas.microsoft.com/office/powerpoint/2010/main" val="264090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Types d’environnements</a:t>
            </a:r>
          </a:p>
        </p:txBody>
      </p:sp>
      <p:sp>
        <p:nvSpPr>
          <p:cNvPr id="3" name="Espace réservé du contenu 2"/>
          <p:cNvSpPr>
            <a:spLocks noGrp="1"/>
          </p:cNvSpPr>
          <p:nvPr>
            <p:ph idx="1"/>
          </p:nvPr>
        </p:nvSpPr>
        <p:spPr/>
        <p:txBody>
          <a:bodyPr>
            <a:normAutofit/>
          </a:bodyPr>
          <a:lstStyle/>
          <a:p>
            <a:pPr marL="0" indent="0">
              <a:buNone/>
            </a:pPr>
            <a:r>
              <a:rPr lang="fr-FR" dirty="0"/>
              <a:t>DESREUMEAUX (1992) et les quatre variantes de l’environnement :</a:t>
            </a:r>
          </a:p>
          <a:p>
            <a:r>
              <a:rPr lang="fr-FR" dirty="0"/>
              <a:t> Environnement stable et aléatoire qui fait appel aux petites entreprises ;</a:t>
            </a:r>
          </a:p>
          <a:p>
            <a:r>
              <a:rPr lang="fr-FR" dirty="0"/>
              <a:t> Environnement stable et structuré qui fait appel aux grandes entreprises ;</a:t>
            </a:r>
          </a:p>
          <a:p>
            <a:r>
              <a:rPr lang="fr-FR" dirty="0"/>
              <a:t> Environnement instable qui fait appel à des entreprises flexibles et décentralisées ;</a:t>
            </a:r>
          </a:p>
          <a:p>
            <a:r>
              <a:rPr lang="fr-FR" dirty="0"/>
              <a:t> Environnement turbulent, hautement complexe qui fait appel à des entreprises de niveau de complexité analogue.</a:t>
            </a:r>
          </a:p>
        </p:txBody>
      </p:sp>
    </p:spTree>
    <p:extLst>
      <p:ext uri="{BB962C8B-B14F-4D97-AF65-F5344CB8AC3E}">
        <p14:creationId xmlns:p14="http://schemas.microsoft.com/office/powerpoint/2010/main" val="1507701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1325563"/>
          </a:xfrm>
        </p:spPr>
        <p:txBody>
          <a:bodyPr>
            <a:normAutofit/>
          </a:bodyPr>
          <a:lstStyle/>
          <a:p>
            <a:r>
              <a:rPr lang="fr-FR" sz="2800" b="1" dirty="0">
                <a:solidFill>
                  <a:srgbClr val="002060"/>
                </a:solidFill>
                <a:latin typeface="Times New Roman" panose="02020603050405020304" pitchFamily="18" charset="0"/>
                <a:cs typeface="Times New Roman" panose="02020603050405020304" pitchFamily="18" charset="0"/>
              </a:rPr>
              <a:t>Etudes de cas 2 : </a:t>
            </a:r>
            <a:r>
              <a:rPr lang="fr-FR" sz="2800" b="1" dirty="0">
                <a:solidFill>
                  <a:schemeClr val="accent2"/>
                </a:solidFill>
                <a:latin typeface="Times New Roman" panose="02020603050405020304" pitchFamily="18" charset="0"/>
                <a:cs typeface="Times New Roman" panose="02020603050405020304" pitchFamily="18" charset="0"/>
              </a:rPr>
              <a:t>études comparatives des éventails de </a:t>
            </a:r>
            <a:br>
              <a:rPr lang="fr-FR" sz="2800" b="1" dirty="0">
                <a:solidFill>
                  <a:schemeClr val="accent2"/>
                </a:solidFill>
                <a:latin typeface="Times New Roman" panose="02020603050405020304" pitchFamily="18" charset="0"/>
                <a:cs typeface="Times New Roman" panose="02020603050405020304" pitchFamily="18" charset="0"/>
              </a:rPr>
            </a:br>
            <a:r>
              <a:rPr lang="fr-FR" sz="2800" b="1" dirty="0">
                <a:solidFill>
                  <a:schemeClr val="accent2"/>
                </a:solidFill>
                <a:latin typeface="Times New Roman" panose="02020603050405020304" pitchFamily="18" charset="0"/>
                <a:cs typeface="Times New Roman" panose="02020603050405020304" pitchFamily="18" charset="0"/>
              </a:rPr>
              <a:t>subordination limités et des éventails de subordination larges</a:t>
            </a:r>
          </a:p>
        </p:txBody>
      </p:sp>
      <p:sp>
        <p:nvSpPr>
          <p:cNvPr id="3" name="Espace réservé du contenu 2"/>
          <p:cNvSpPr>
            <a:spLocks noGrp="1"/>
          </p:cNvSpPr>
          <p:nvPr>
            <p:ph idx="1"/>
          </p:nvPr>
        </p:nvSpPr>
        <p:spPr/>
        <p:txBody>
          <a:bodyPr/>
          <a:lstStyle/>
          <a:p>
            <a:r>
              <a:rPr lang="fr-FR" dirty="0"/>
              <a:t>Prendre deux organisations diamétralement opposés en termes de structures hiérarchiques ;</a:t>
            </a:r>
          </a:p>
          <a:p>
            <a:r>
              <a:rPr lang="fr-FR" dirty="0"/>
              <a:t>Faire une analyse comparative des deux organisations (avantages inconvénients) ;</a:t>
            </a:r>
          </a:p>
          <a:p>
            <a:r>
              <a:rPr lang="fr-FR" dirty="0"/>
              <a:t>En cas de transition numérique majeure (à spécifier), dégager les impacts possibles sur les structures actuelles ;</a:t>
            </a:r>
          </a:p>
          <a:p>
            <a:r>
              <a:rPr lang="fr-FR" dirty="0"/>
              <a:t>Proposer une nouvelle structure issue de l’impact de cette transition numérique pour une des organisations</a:t>
            </a:r>
          </a:p>
          <a:p>
            <a:endParaRPr lang="fr-FR" dirty="0"/>
          </a:p>
          <a:p>
            <a:endParaRPr lang="fr-FR" dirty="0"/>
          </a:p>
        </p:txBody>
      </p:sp>
    </p:spTree>
    <p:extLst>
      <p:ext uri="{BB962C8B-B14F-4D97-AF65-F5344CB8AC3E}">
        <p14:creationId xmlns:p14="http://schemas.microsoft.com/office/powerpoint/2010/main" val="30285569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42" y="0"/>
            <a:ext cx="12175958" cy="1325563"/>
          </a:xfrm>
        </p:spPr>
        <p:txBody>
          <a:bodyPr>
            <a:normAutofit fontScale="90000"/>
          </a:bodyPr>
          <a:lstStyle/>
          <a:p>
            <a:r>
              <a:rPr lang="fr-FR" sz="3100" b="1" dirty="0">
                <a:solidFill>
                  <a:srgbClr val="002060"/>
                </a:solidFill>
                <a:latin typeface="Times New Roman" panose="02020603050405020304" pitchFamily="18" charset="0"/>
                <a:cs typeface="Times New Roman" panose="02020603050405020304" pitchFamily="18" charset="0"/>
              </a:rPr>
              <a:t>Etudes de cas 3 : </a:t>
            </a:r>
            <a:r>
              <a:rPr lang="fr-FR" sz="3100" dirty="0">
                <a:solidFill>
                  <a:schemeClr val="accent2"/>
                </a:solidFill>
                <a:latin typeface="Times New Roman" panose="02020603050405020304" pitchFamily="18" charset="0"/>
                <a:cs typeface="Times New Roman" panose="02020603050405020304" pitchFamily="18" charset="0"/>
              </a:rPr>
              <a:t>mise en exergue de la structure invisible </a:t>
            </a:r>
            <a:br>
              <a:rPr lang="fr-FR" sz="3100" dirty="0">
                <a:solidFill>
                  <a:schemeClr val="accent2"/>
                </a:solidFill>
                <a:latin typeface="Times New Roman" panose="02020603050405020304" pitchFamily="18" charset="0"/>
                <a:cs typeface="Times New Roman" panose="02020603050405020304" pitchFamily="18" charset="0"/>
              </a:rPr>
            </a:br>
            <a:r>
              <a:rPr lang="fr-FR" sz="3100" dirty="0">
                <a:solidFill>
                  <a:schemeClr val="accent2"/>
                </a:solidFill>
                <a:latin typeface="Times New Roman" panose="02020603050405020304" pitchFamily="18" charset="0"/>
                <a:cs typeface="Times New Roman" panose="02020603050405020304" pitchFamily="18" charset="0"/>
              </a:rPr>
              <a:t>(autorité informelle) sous le prisme de la circulation de </a:t>
            </a:r>
            <a:br>
              <a:rPr lang="fr-FR" sz="3100" dirty="0">
                <a:solidFill>
                  <a:schemeClr val="accent2"/>
                </a:solidFill>
                <a:latin typeface="Times New Roman" panose="02020603050405020304" pitchFamily="18" charset="0"/>
                <a:cs typeface="Times New Roman" panose="02020603050405020304" pitchFamily="18" charset="0"/>
              </a:rPr>
            </a:br>
            <a:r>
              <a:rPr lang="fr-FR" sz="3100" dirty="0">
                <a:solidFill>
                  <a:schemeClr val="accent2"/>
                </a:solidFill>
                <a:latin typeface="Times New Roman" panose="02020603050405020304" pitchFamily="18" charset="0"/>
                <a:cs typeface="Times New Roman" panose="02020603050405020304" pitchFamily="18" charset="0"/>
              </a:rPr>
              <a:t>l’information au sein de l’organisation.</a:t>
            </a:r>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1236995871"/>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8936" y="389188"/>
            <a:ext cx="10234863" cy="5638633"/>
          </a:xfrm>
        </p:spPr>
        <p:txBody>
          <a:bodyPr>
            <a:normAutofit/>
          </a:bodyPr>
          <a:lstStyle/>
          <a:p>
            <a:pPr algn="ctr"/>
            <a:r>
              <a:rPr lang="fr-FR" sz="6000" b="1" dirty="0">
                <a:solidFill>
                  <a:srgbClr val="002060"/>
                </a:solidFill>
              </a:rPr>
              <a:t>Chapitre III</a:t>
            </a:r>
            <a:br>
              <a:rPr lang="fr-FR" sz="6000" b="1" dirty="0">
                <a:solidFill>
                  <a:srgbClr val="002060"/>
                </a:solidFill>
              </a:rPr>
            </a:br>
            <a:br>
              <a:rPr lang="fr-FR" sz="6000" b="1" dirty="0">
                <a:solidFill>
                  <a:schemeClr val="accent2"/>
                </a:solidFill>
              </a:rPr>
            </a:br>
            <a:r>
              <a:rPr lang="fr-FR" sz="6000" b="1" dirty="0">
                <a:solidFill>
                  <a:schemeClr val="accent2"/>
                </a:solidFill>
              </a:rPr>
              <a:t>De la structuration à la gestion de l’organisation</a:t>
            </a:r>
            <a:br>
              <a:rPr lang="fr-FR" sz="6000" b="1" dirty="0">
                <a:solidFill>
                  <a:schemeClr val="accent2"/>
                </a:solidFill>
              </a:rPr>
            </a:br>
            <a:r>
              <a:rPr lang="fr-FR" sz="6000" b="1" dirty="0">
                <a:solidFill>
                  <a:schemeClr val="accent2"/>
                </a:solidFill>
                <a:highlight>
                  <a:srgbClr val="FFFF00"/>
                </a:highlight>
              </a:rPr>
              <a:t>(coaching)</a:t>
            </a:r>
            <a:r>
              <a:rPr lang="fr-FR" b="1" dirty="0">
                <a:solidFill>
                  <a:schemeClr val="accent2"/>
                </a:solidFill>
                <a:highlight>
                  <a:srgbClr val="FFFF00"/>
                </a:highlight>
              </a:rPr>
              <a:t> </a:t>
            </a:r>
          </a:p>
        </p:txBody>
      </p:sp>
    </p:spTree>
    <p:extLst>
      <p:ext uri="{BB962C8B-B14F-4D97-AF65-F5344CB8AC3E}">
        <p14:creationId xmlns:p14="http://schemas.microsoft.com/office/powerpoint/2010/main" val="2919722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922254"/>
          </a:xfrm>
        </p:spPr>
        <p:txBody>
          <a:bodyPr>
            <a:normAutofit fontScale="90000"/>
          </a:bodyPr>
          <a:lstStyle/>
          <a:p>
            <a:pPr algn="ctr"/>
            <a:r>
              <a:rPr lang="fr-FR" sz="3600" dirty="0">
                <a:solidFill>
                  <a:srgbClr val="002060"/>
                </a:solidFill>
                <a:latin typeface="Times New Roman" panose="02020603050405020304" pitchFamily="18" charset="0"/>
                <a:cs typeface="Times New Roman" panose="02020603050405020304" pitchFamily="18" charset="0"/>
              </a:rPr>
              <a:t>Sous-section 1 : L’élaboration et </a:t>
            </a:r>
            <a:br>
              <a:rPr lang="fr-FR" sz="3600" dirty="0">
                <a:solidFill>
                  <a:srgbClr val="002060"/>
                </a:solidFill>
                <a:latin typeface="Times New Roman" panose="02020603050405020304" pitchFamily="18" charset="0"/>
                <a:cs typeface="Times New Roman" panose="02020603050405020304" pitchFamily="18" charset="0"/>
              </a:rPr>
            </a:br>
            <a:r>
              <a:rPr lang="fr-FR" sz="3600" dirty="0">
                <a:solidFill>
                  <a:srgbClr val="002060"/>
                </a:solidFill>
                <a:latin typeface="Times New Roman" panose="02020603050405020304" pitchFamily="18" charset="0"/>
                <a:cs typeface="Times New Roman" panose="02020603050405020304" pitchFamily="18" charset="0"/>
              </a:rPr>
              <a:t>la mise en œuvre de la stratégie</a:t>
            </a:r>
          </a:p>
        </p:txBody>
      </p:sp>
      <p:sp>
        <p:nvSpPr>
          <p:cNvPr id="3" name="Espace réservé du contenu 2"/>
          <p:cNvSpPr>
            <a:spLocks noGrp="1"/>
          </p:cNvSpPr>
          <p:nvPr>
            <p:ph idx="1"/>
          </p:nvPr>
        </p:nvSpPr>
        <p:spPr>
          <a:xfrm>
            <a:off x="0" y="1155032"/>
            <a:ext cx="12192000" cy="5462336"/>
          </a:xfrm>
        </p:spPr>
        <p:txBody>
          <a:bodyPr/>
          <a:lstStyle/>
          <a:p>
            <a:r>
              <a:rPr lang="fr-FR" b="1" dirty="0">
                <a:latin typeface="Times New Roman" panose="02020603050405020304" pitchFamily="18" charset="0"/>
                <a:cs typeface="Times New Roman" panose="02020603050405020304" pitchFamily="18" charset="0"/>
              </a:rPr>
              <a:t>i) La segmentation stratégique</a:t>
            </a:r>
          </a:p>
        </p:txBody>
      </p:sp>
    </p:spTree>
    <p:extLst>
      <p:ext uri="{BB962C8B-B14F-4D97-AF65-F5344CB8AC3E}">
        <p14:creationId xmlns:p14="http://schemas.microsoft.com/office/powerpoint/2010/main" val="27163936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922254"/>
          </a:xfrm>
        </p:spPr>
        <p:txBody>
          <a:bodyPr>
            <a:normAutofit/>
          </a:bodyPr>
          <a:lstStyle/>
          <a:p>
            <a:pPr algn="ctr"/>
            <a:r>
              <a:rPr lang="fr-FR" sz="3600" dirty="0">
                <a:solidFill>
                  <a:srgbClr val="002060"/>
                </a:solidFill>
                <a:latin typeface="Times New Roman" panose="02020603050405020304" pitchFamily="18" charset="0"/>
                <a:cs typeface="Times New Roman" panose="02020603050405020304" pitchFamily="18" charset="0"/>
              </a:rPr>
              <a:t>L’élaboration et la mise en œuvre de la stratégie</a:t>
            </a:r>
          </a:p>
        </p:txBody>
      </p:sp>
      <p:sp>
        <p:nvSpPr>
          <p:cNvPr id="3" name="Espace réservé du contenu 2"/>
          <p:cNvSpPr>
            <a:spLocks noGrp="1"/>
          </p:cNvSpPr>
          <p:nvPr>
            <p:ph idx="1"/>
          </p:nvPr>
        </p:nvSpPr>
        <p:spPr>
          <a:xfrm>
            <a:off x="0" y="1167062"/>
            <a:ext cx="12192000" cy="5690937"/>
          </a:xfrm>
        </p:spPr>
        <p:txBody>
          <a:bodyPr>
            <a:normAutofit/>
          </a:bodyPr>
          <a:lstStyle/>
          <a:p>
            <a:pPr lvl="0"/>
            <a:r>
              <a:rPr lang="fr-FR" b="1" dirty="0">
                <a:latin typeface="Times New Roman" panose="02020603050405020304" pitchFamily="18" charset="0"/>
                <a:cs typeface="Times New Roman" panose="02020603050405020304" pitchFamily="18" charset="0"/>
              </a:rPr>
              <a:t>ii) Le diagnostic stratégique</a:t>
            </a:r>
          </a:p>
        </p:txBody>
      </p:sp>
    </p:spTree>
    <p:extLst>
      <p:ext uri="{BB962C8B-B14F-4D97-AF65-F5344CB8AC3E}">
        <p14:creationId xmlns:p14="http://schemas.microsoft.com/office/powerpoint/2010/main" val="21723621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922254"/>
          </a:xfrm>
        </p:spPr>
        <p:txBody>
          <a:bodyPr>
            <a:normAutofit/>
          </a:bodyPr>
          <a:lstStyle/>
          <a:p>
            <a:pPr algn="ctr"/>
            <a:r>
              <a:rPr lang="fr-FR" sz="3600" dirty="0">
                <a:solidFill>
                  <a:srgbClr val="002060"/>
                </a:solidFill>
                <a:latin typeface="Times New Roman" panose="02020603050405020304" pitchFamily="18" charset="0"/>
                <a:cs typeface="Times New Roman" panose="02020603050405020304" pitchFamily="18" charset="0"/>
              </a:rPr>
              <a:t>L’élaboration et la mise en œuvre de la stratégie</a:t>
            </a:r>
          </a:p>
        </p:txBody>
      </p:sp>
      <p:sp>
        <p:nvSpPr>
          <p:cNvPr id="3" name="Espace réservé du contenu 2"/>
          <p:cNvSpPr>
            <a:spLocks noGrp="1"/>
          </p:cNvSpPr>
          <p:nvPr>
            <p:ph idx="1"/>
          </p:nvPr>
        </p:nvSpPr>
        <p:spPr>
          <a:xfrm>
            <a:off x="0" y="1203158"/>
            <a:ext cx="12192000" cy="5654841"/>
          </a:xfrm>
        </p:spPr>
        <p:txBody>
          <a:bodyPr>
            <a:normAutofit/>
          </a:bodyPr>
          <a:lstStyle/>
          <a:p>
            <a:r>
              <a:rPr lang="fr-FR" b="1" dirty="0">
                <a:latin typeface="Times New Roman" panose="02020603050405020304" pitchFamily="18" charset="0"/>
                <a:cs typeface="Times New Roman" panose="02020603050405020304" pitchFamily="18" charset="0"/>
              </a:rPr>
              <a:t>iii)Le choix d’une stratégie générique</a:t>
            </a:r>
          </a:p>
        </p:txBody>
      </p:sp>
    </p:spTree>
    <p:extLst>
      <p:ext uri="{BB962C8B-B14F-4D97-AF65-F5344CB8AC3E}">
        <p14:creationId xmlns:p14="http://schemas.microsoft.com/office/powerpoint/2010/main" val="1474488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922254"/>
          </a:xfrm>
        </p:spPr>
        <p:txBody>
          <a:bodyPr>
            <a:normAutofit/>
          </a:bodyPr>
          <a:lstStyle/>
          <a:p>
            <a:pPr algn="ctr"/>
            <a:r>
              <a:rPr lang="fr-FR" sz="3600" dirty="0">
                <a:solidFill>
                  <a:srgbClr val="002060"/>
                </a:solidFill>
                <a:latin typeface="Times New Roman" panose="02020603050405020304" pitchFamily="18" charset="0"/>
                <a:cs typeface="Times New Roman" panose="02020603050405020304" pitchFamily="18" charset="0"/>
              </a:rPr>
              <a:t>L’élaboration et la mise en œuvre de la stratégie</a:t>
            </a:r>
          </a:p>
        </p:txBody>
      </p:sp>
      <p:sp>
        <p:nvSpPr>
          <p:cNvPr id="3" name="Espace réservé du contenu 2"/>
          <p:cNvSpPr>
            <a:spLocks noGrp="1"/>
          </p:cNvSpPr>
          <p:nvPr>
            <p:ph idx="1"/>
          </p:nvPr>
        </p:nvSpPr>
        <p:spPr>
          <a:xfrm>
            <a:off x="0" y="1251284"/>
            <a:ext cx="12192000" cy="5606716"/>
          </a:xfrm>
        </p:spPr>
        <p:txBody>
          <a:bodyPr>
            <a:normAutofit/>
          </a:bodyPr>
          <a:lstStyle/>
          <a:p>
            <a:pPr lvl="0"/>
            <a:r>
              <a:rPr lang="fr-FR" b="1" dirty="0">
                <a:latin typeface="Times New Roman" panose="02020603050405020304" pitchFamily="18" charset="0"/>
                <a:cs typeface="Times New Roman" panose="02020603050405020304" pitchFamily="18" charset="0"/>
              </a:rPr>
              <a:t>iv)La gestion de portefeuille d’activités</a:t>
            </a:r>
          </a:p>
        </p:txBody>
      </p:sp>
    </p:spTree>
    <p:extLst>
      <p:ext uri="{BB962C8B-B14F-4D97-AF65-F5344CB8AC3E}">
        <p14:creationId xmlns:p14="http://schemas.microsoft.com/office/powerpoint/2010/main" val="34163770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922254"/>
          </a:xfrm>
        </p:spPr>
        <p:txBody>
          <a:bodyPr>
            <a:normAutofit/>
          </a:bodyPr>
          <a:lstStyle/>
          <a:p>
            <a:pPr algn="ctr"/>
            <a:r>
              <a:rPr lang="fr-FR" sz="3600" dirty="0">
                <a:solidFill>
                  <a:srgbClr val="002060"/>
                </a:solidFill>
                <a:latin typeface="Times New Roman" panose="02020603050405020304" pitchFamily="18" charset="0"/>
                <a:cs typeface="Times New Roman" panose="02020603050405020304" pitchFamily="18" charset="0"/>
              </a:rPr>
              <a:t>L’élaboration et la mise en œuvre de la stratégie</a:t>
            </a:r>
          </a:p>
        </p:txBody>
      </p:sp>
      <p:sp>
        <p:nvSpPr>
          <p:cNvPr id="3" name="Espace réservé du contenu 2"/>
          <p:cNvSpPr>
            <a:spLocks noGrp="1"/>
          </p:cNvSpPr>
          <p:nvPr>
            <p:ph idx="1"/>
          </p:nvPr>
        </p:nvSpPr>
        <p:spPr>
          <a:xfrm>
            <a:off x="0" y="1094874"/>
            <a:ext cx="12192000" cy="5763126"/>
          </a:xfrm>
        </p:spPr>
        <p:txBody>
          <a:bodyPr>
            <a:normAutofit/>
          </a:bodyPr>
          <a:lstStyle/>
          <a:p>
            <a:r>
              <a:rPr lang="fr-FR" b="1" dirty="0">
                <a:latin typeface="Times New Roman" panose="02020603050405020304" pitchFamily="18" charset="0"/>
                <a:cs typeface="Times New Roman" panose="02020603050405020304" pitchFamily="18" charset="0"/>
              </a:rPr>
              <a:t>v)L’orientation stratégique globale</a:t>
            </a:r>
          </a:p>
        </p:txBody>
      </p:sp>
    </p:spTree>
    <p:extLst>
      <p:ext uri="{BB962C8B-B14F-4D97-AF65-F5344CB8AC3E}">
        <p14:creationId xmlns:p14="http://schemas.microsoft.com/office/powerpoint/2010/main" val="28689199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922254"/>
          </a:xfrm>
        </p:spPr>
        <p:txBody>
          <a:bodyPr>
            <a:normAutofit/>
          </a:bodyPr>
          <a:lstStyle/>
          <a:p>
            <a:pPr algn="ctr"/>
            <a:r>
              <a:rPr lang="fr-FR" sz="3600" dirty="0">
                <a:solidFill>
                  <a:srgbClr val="002060"/>
                </a:solidFill>
                <a:latin typeface="Times New Roman" panose="02020603050405020304" pitchFamily="18" charset="0"/>
                <a:cs typeface="Times New Roman" panose="02020603050405020304" pitchFamily="18" charset="0"/>
              </a:rPr>
              <a:t>L’élaboration et la mise en œuvre de la stratégie</a:t>
            </a:r>
          </a:p>
        </p:txBody>
      </p:sp>
      <p:sp>
        <p:nvSpPr>
          <p:cNvPr id="3" name="Espace réservé du contenu 2"/>
          <p:cNvSpPr>
            <a:spLocks noGrp="1"/>
          </p:cNvSpPr>
          <p:nvPr>
            <p:ph idx="1"/>
          </p:nvPr>
        </p:nvSpPr>
        <p:spPr>
          <a:xfrm>
            <a:off x="0" y="1082842"/>
            <a:ext cx="12192000" cy="5775158"/>
          </a:xfrm>
        </p:spPr>
        <p:txBody>
          <a:bodyPr/>
          <a:lstStyle/>
          <a:p>
            <a:r>
              <a:rPr lang="fr-FR" b="1" dirty="0">
                <a:latin typeface="Times New Roman" panose="02020603050405020304" pitchFamily="18" charset="0"/>
                <a:cs typeface="Times New Roman" panose="02020603050405020304" pitchFamily="18" charset="0"/>
              </a:rPr>
              <a:t>vi) La mise en œuvre de la stratégie</a:t>
            </a:r>
            <a:endParaRPr lang="fr-FR" dirty="0"/>
          </a:p>
          <a:p>
            <a:endParaRPr lang="fr-FR" dirty="0"/>
          </a:p>
        </p:txBody>
      </p:sp>
    </p:spTree>
    <p:extLst>
      <p:ext uri="{BB962C8B-B14F-4D97-AF65-F5344CB8AC3E}">
        <p14:creationId xmlns:p14="http://schemas.microsoft.com/office/powerpoint/2010/main" val="14879930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1323473"/>
          </a:xfrm>
        </p:spPr>
        <p:txBody>
          <a:bodyPr>
            <a:noAutofit/>
          </a:bodyPr>
          <a:lstStyle/>
          <a:p>
            <a:r>
              <a:rPr lang="fr-FR" sz="2800" b="1" dirty="0">
                <a:solidFill>
                  <a:srgbClr val="002060"/>
                </a:solidFill>
                <a:latin typeface="Times New Roman" panose="02020603050405020304" pitchFamily="18" charset="0"/>
                <a:cs typeface="Times New Roman" panose="02020603050405020304" pitchFamily="18" charset="0"/>
              </a:rPr>
              <a:t>Etudes de cas 4 : </a:t>
            </a:r>
            <a:r>
              <a:rPr lang="fr-FR" sz="2800" dirty="0">
                <a:solidFill>
                  <a:schemeClr val="accent2"/>
                </a:solidFill>
                <a:latin typeface="Times New Roman" panose="02020603050405020304" pitchFamily="18" charset="0"/>
                <a:cs typeface="Times New Roman" panose="02020603050405020304" pitchFamily="18" charset="0"/>
              </a:rPr>
              <a:t>globalisation, virtualisation des tâches et des </a:t>
            </a:r>
            <a:br>
              <a:rPr lang="fr-FR" sz="2800" dirty="0">
                <a:solidFill>
                  <a:schemeClr val="accent2"/>
                </a:solidFill>
                <a:latin typeface="Times New Roman" panose="02020603050405020304" pitchFamily="18" charset="0"/>
                <a:cs typeface="Times New Roman" panose="02020603050405020304" pitchFamily="18" charset="0"/>
              </a:rPr>
            </a:br>
            <a:r>
              <a:rPr lang="fr-FR" sz="2800" dirty="0">
                <a:solidFill>
                  <a:schemeClr val="accent2"/>
                </a:solidFill>
                <a:latin typeface="Times New Roman" panose="02020603050405020304" pitchFamily="18" charset="0"/>
                <a:cs typeface="Times New Roman" panose="02020603050405020304" pitchFamily="18" charset="0"/>
              </a:rPr>
              <a:t>relations… quelles stratégies possibles ? </a:t>
            </a:r>
            <a:br>
              <a:rPr lang="fr-FR" sz="2800" dirty="0">
                <a:solidFill>
                  <a:schemeClr val="accent2"/>
                </a:solidFill>
                <a:latin typeface="Times New Roman" panose="02020603050405020304" pitchFamily="18" charset="0"/>
                <a:cs typeface="Times New Roman" panose="02020603050405020304" pitchFamily="18" charset="0"/>
              </a:rPr>
            </a:br>
            <a:r>
              <a:rPr lang="fr-FR" sz="2800" dirty="0">
                <a:solidFill>
                  <a:schemeClr val="accent2"/>
                </a:solidFill>
                <a:latin typeface="Times New Roman" panose="02020603050405020304" pitchFamily="18" charset="0"/>
                <a:cs typeface="Times New Roman" panose="02020603050405020304" pitchFamily="18" charset="0"/>
              </a:rPr>
              <a:t>quels impacts sur l’organisation ?</a:t>
            </a:r>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348466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Section 2 : Les outils d’analyse des environnements interne et externe</a:t>
            </a:r>
          </a:p>
        </p:txBody>
      </p:sp>
      <p:sp>
        <p:nvSpPr>
          <p:cNvPr id="3" name="Espace réservé du contenu 2"/>
          <p:cNvSpPr>
            <a:spLocks noGrp="1"/>
          </p:cNvSpPr>
          <p:nvPr>
            <p:ph idx="1"/>
          </p:nvPr>
        </p:nvSpPr>
        <p:spPr/>
        <p:txBody>
          <a:bodyPr/>
          <a:lstStyle/>
          <a:p>
            <a:pPr marL="0" indent="0">
              <a:buNone/>
            </a:pPr>
            <a:r>
              <a:rPr lang="fr-FR" b="1" dirty="0"/>
              <a:t>Rappel</a:t>
            </a:r>
          </a:p>
          <a:p>
            <a:r>
              <a:rPr lang="fr-FR" b="1" dirty="0"/>
              <a:t>L’environnement interne </a:t>
            </a:r>
            <a:r>
              <a:rPr lang="fr-FR" dirty="0"/>
              <a:t>touche des éléments sur lesquels l’entreprise possède un certain niveau de contrôle. Ils peuvent être des forces ou des limites.</a:t>
            </a:r>
          </a:p>
          <a:p>
            <a:r>
              <a:rPr lang="fr-FR" b="1" dirty="0"/>
              <a:t>L’environnement externe </a:t>
            </a:r>
            <a:r>
              <a:rPr lang="fr-FR" dirty="0"/>
              <a:t>est composé de facteurs qui sont hors du contrôle de l’entreprise. Ils peuvent être des opportunités ou des menaces.</a:t>
            </a:r>
          </a:p>
        </p:txBody>
      </p:sp>
    </p:spTree>
    <p:extLst>
      <p:ext uri="{BB962C8B-B14F-4D97-AF65-F5344CB8AC3E}">
        <p14:creationId xmlns:p14="http://schemas.microsoft.com/office/powerpoint/2010/main" val="1219210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DC00-7322-4C23-9C77-3F1A46D4A5B7}"/>
              </a:ext>
            </a:extLst>
          </p:cNvPr>
          <p:cNvSpPr>
            <a:spLocks noGrp="1"/>
          </p:cNvSpPr>
          <p:nvPr>
            <p:ph type="title"/>
          </p:nvPr>
        </p:nvSpPr>
        <p:spPr/>
        <p:txBody>
          <a:bodyPr/>
          <a:lstStyle/>
          <a:p>
            <a:r>
              <a:rPr lang="fr-FR" dirty="0"/>
              <a:t>Section 2 : Proposition d’un Business modèle pour votre projet</a:t>
            </a:r>
          </a:p>
        </p:txBody>
      </p:sp>
      <p:sp>
        <p:nvSpPr>
          <p:cNvPr id="3" name="Content Placeholder 2">
            <a:extLst>
              <a:ext uri="{FF2B5EF4-FFF2-40B4-BE49-F238E27FC236}">
                <a16:creationId xmlns:a16="http://schemas.microsoft.com/office/drawing/2014/main" id="{8A76E65B-D4A9-4A31-A0EF-ADE49E919779}"/>
              </a:ext>
            </a:extLst>
          </p:cNvPr>
          <p:cNvSpPr>
            <a:spLocks noGrp="1"/>
          </p:cNvSpPr>
          <p:nvPr>
            <p:ph idx="1"/>
          </p:nvPr>
        </p:nvSpPr>
        <p:spPr/>
        <p:txBody>
          <a:bodyPr/>
          <a:lstStyle/>
          <a:p>
            <a:r>
              <a:rPr lang="fr-FR" b="1" dirty="0"/>
              <a:t>Le business model indique quel est le modèle économique de l’entreprise</a:t>
            </a:r>
            <a:r>
              <a:rPr lang="fr-FR" dirty="0"/>
              <a:t> : quelle valeur compte-t-elle apportée à ses clients ? et comment espère-t-elle générer des profits ?</a:t>
            </a:r>
          </a:p>
          <a:p>
            <a:endParaRPr lang="fr-FR" dirty="0"/>
          </a:p>
          <a:p>
            <a:r>
              <a:rPr lang="fr-FR" dirty="0"/>
              <a:t>Etude de cas 5 : Proposez un Business Model pour votre projet en remplissant la page 62 selon les 9 étapes indiquées dans la page 61</a:t>
            </a:r>
          </a:p>
        </p:txBody>
      </p:sp>
    </p:spTree>
    <p:extLst>
      <p:ext uri="{BB962C8B-B14F-4D97-AF65-F5344CB8AC3E}">
        <p14:creationId xmlns:p14="http://schemas.microsoft.com/office/powerpoint/2010/main" val="28185041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Placeholder 1">
            <a:extLst>
              <a:ext uri="{FF2B5EF4-FFF2-40B4-BE49-F238E27FC236}">
                <a16:creationId xmlns:a16="http://schemas.microsoft.com/office/drawing/2014/main" id="{FA576A13-7E7B-4635-9375-3B1856F21BDF}"/>
              </a:ext>
            </a:extLst>
          </p:cNvPr>
          <p:cNvSpPr>
            <a:spLocks noGrp="1"/>
          </p:cNvSpPr>
          <p:nvPr>
            <p:ph type="body" sz="quarter" idx="10"/>
          </p:nvPr>
        </p:nvSpPr>
        <p:spPr bwMode="auto">
          <a:xfrm>
            <a:off x="454195" y="1057469"/>
            <a:ext cx="1754187" cy="3429000"/>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Etape 7 : </a:t>
            </a:r>
          </a:p>
          <a:p>
            <a:pPr eaLnBrk="1" hangingPunct="1"/>
            <a: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Qui sont nos partenaires clés? Qui sont nos principaux fournisseurs? Quelles ressources clés obtenons-nous de nos partenaires? Quelles activités clés les partenaires réalisent-ils?</a:t>
            </a:r>
            <a:b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b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MOTIVATIONS POUR DES PARTENARIATS:</a:t>
            </a:r>
            <a:b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Optimisation et économie, Réduction du risque et de l'incertitude, Acquisition de ressources et d'activités particulières </a:t>
            </a:r>
          </a:p>
        </p:txBody>
      </p:sp>
      <p:sp>
        <p:nvSpPr>
          <p:cNvPr id="2050" name="Text Placeholder 2">
            <a:extLst>
              <a:ext uri="{FF2B5EF4-FFF2-40B4-BE49-F238E27FC236}">
                <a16:creationId xmlns:a16="http://schemas.microsoft.com/office/drawing/2014/main" id="{141C5319-F575-42D1-8AC7-5102D290580B}"/>
              </a:ext>
            </a:extLst>
          </p:cNvPr>
          <p:cNvSpPr>
            <a:spLocks noGrp="1"/>
          </p:cNvSpPr>
          <p:nvPr>
            <p:ph type="body" sz="quarter" idx="11"/>
          </p:nvPr>
        </p:nvSpPr>
        <p:spPr bwMode="auto">
          <a:xfrm>
            <a:off x="2871790" y="1057469"/>
            <a:ext cx="1754187" cy="1530350"/>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Etape 5 :</a:t>
            </a:r>
          </a:p>
          <a:p>
            <a:pPr>
              <a:buFont typeface="Arial" panose="020B0604020202020204" pitchFamily="34" charset="0"/>
              <a:buNone/>
            </a:pPr>
            <a: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Quelles sont les activités clés requises par nos propositions de valeur? Nos canaux de distribution? Relation client? Flux de revenus?</a:t>
            </a:r>
            <a:b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b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CATÉGORIES:</a:t>
            </a:r>
            <a:b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Production, Résolution de problèmes, Plateforme / Réseau </a:t>
            </a:r>
          </a:p>
        </p:txBody>
      </p:sp>
      <p:sp>
        <p:nvSpPr>
          <p:cNvPr id="2051" name="Text Placeholder 3">
            <a:extLst>
              <a:ext uri="{FF2B5EF4-FFF2-40B4-BE49-F238E27FC236}">
                <a16:creationId xmlns:a16="http://schemas.microsoft.com/office/drawing/2014/main" id="{F9617876-5833-469D-966E-3C9F8E6F823F}"/>
              </a:ext>
            </a:extLst>
          </p:cNvPr>
          <p:cNvSpPr>
            <a:spLocks noGrp="1"/>
          </p:cNvSpPr>
          <p:nvPr>
            <p:ph type="body" sz="quarter" idx="12"/>
          </p:nvPr>
        </p:nvSpPr>
        <p:spPr bwMode="auto">
          <a:xfrm>
            <a:off x="5154189" y="1066800"/>
            <a:ext cx="1754188" cy="3429000"/>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fr-F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Etape 2 :</a:t>
            </a:r>
            <a:endPar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Quelle valeur offrons-nous au client? Quels problèmes de clients aidons-nous à résoudre? Quels ensembles de produits et services offrons-nous à chaque segment de clientèle? Quels sont les besoins des clients que nous satisfaisons?</a:t>
            </a:r>
            <a:b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b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CARACTÉRISTIQUES: nouveauté, performances, personnalisation, "Réussir le travail", design, marque / statut, prix, réduction des coûts, réduction des risques, accessibilité, commodité / facilité d'utilisation </a:t>
            </a:r>
          </a:p>
        </p:txBody>
      </p:sp>
      <p:sp>
        <p:nvSpPr>
          <p:cNvPr id="2052" name="Text Placeholder 4">
            <a:extLst>
              <a:ext uri="{FF2B5EF4-FFF2-40B4-BE49-F238E27FC236}">
                <a16:creationId xmlns:a16="http://schemas.microsoft.com/office/drawing/2014/main" id="{FC530D53-0EB2-4DD4-932B-AB9FB748F97C}"/>
              </a:ext>
            </a:extLst>
          </p:cNvPr>
          <p:cNvSpPr>
            <a:spLocks noGrp="1"/>
          </p:cNvSpPr>
          <p:nvPr>
            <p:ph type="body" sz="quarter" idx="13"/>
          </p:nvPr>
        </p:nvSpPr>
        <p:spPr bwMode="auto">
          <a:xfrm>
            <a:off x="7417935" y="1055688"/>
            <a:ext cx="1754187" cy="1530350"/>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fr-F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Etape 3 :</a:t>
            </a:r>
          </a:p>
          <a:p>
            <a:pPr eaLnBrk="1" hangingPunct="1"/>
            <a:r>
              <a:rPr lang="fr-F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Quel type de relation chacun de nos segments de clientèle s'attend-il à ce que nous établissions et maintenions avec eux? Lesquels avons-nous établis? Comment sont-ils intégrés au reste de notre modèle d'entreprise? Combien coûtent-ils?</a:t>
            </a:r>
          </a:p>
        </p:txBody>
      </p:sp>
      <p:sp>
        <p:nvSpPr>
          <p:cNvPr id="2053" name="Text Placeholder 5">
            <a:extLst>
              <a:ext uri="{FF2B5EF4-FFF2-40B4-BE49-F238E27FC236}">
                <a16:creationId xmlns:a16="http://schemas.microsoft.com/office/drawing/2014/main" id="{CD7E0759-2463-4C5A-BFCD-EE11A1F1D7EC}"/>
              </a:ext>
            </a:extLst>
          </p:cNvPr>
          <p:cNvSpPr>
            <a:spLocks noGrp="1"/>
          </p:cNvSpPr>
          <p:nvPr>
            <p:ph type="body" sz="quarter" idx="14"/>
          </p:nvPr>
        </p:nvSpPr>
        <p:spPr bwMode="auto">
          <a:xfrm>
            <a:off x="9818654" y="1055688"/>
            <a:ext cx="1754188" cy="3440112"/>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Etape 1 :</a:t>
            </a:r>
          </a:p>
          <a:p>
            <a:pPr eaLnBrk="1" hangingPunct="1"/>
            <a: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Pour qui créons-nous de la valeur? Qui sont nos clients les plus importants? Notre clientèle est-elle un marché de masse, un marché de niche, une plateforme segmentée, diversifiée et à plusieurs côtés </a:t>
            </a:r>
          </a:p>
          <a:p>
            <a:pPr eaLnBrk="1" hangingPunct="1"/>
            <a:endParaRPr lang="en-GB"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2054" name="Text Placeholder 6">
            <a:extLst>
              <a:ext uri="{FF2B5EF4-FFF2-40B4-BE49-F238E27FC236}">
                <a16:creationId xmlns:a16="http://schemas.microsoft.com/office/drawing/2014/main" id="{4E773892-4687-4F0E-B468-5795A749E497}"/>
              </a:ext>
            </a:extLst>
          </p:cNvPr>
          <p:cNvSpPr>
            <a:spLocks noGrp="1"/>
          </p:cNvSpPr>
          <p:nvPr>
            <p:ph type="body" sz="quarter" idx="16"/>
          </p:nvPr>
        </p:nvSpPr>
        <p:spPr bwMode="auto">
          <a:xfrm>
            <a:off x="2929543" y="2864499"/>
            <a:ext cx="1754188" cy="1631301"/>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Etape 6 : </a:t>
            </a:r>
          </a:p>
          <a:p>
            <a:pPr eaLnBrk="1" hangingPunct="1"/>
            <a: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Quelles sont les ressources clés requises par nos propositions de valeur? Nos canaux de distribution? Relations clients? Flux de revenus?</a:t>
            </a:r>
            <a:b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b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TYPES DE RESSOURCES: physiques, intellectuelles (brevets de marque, droits d</a:t>
            </a:r>
            <a:r>
              <a:rPr altLang="en-GB"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a:t>
            </a:r>
            <a: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auteur, données), humaines, financières </a:t>
            </a:r>
          </a:p>
        </p:txBody>
      </p:sp>
      <p:sp>
        <p:nvSpPr>
          <p:cNvPr id="2055" name="Text Placeholder 7">
            <a:extLst>
              <a:ext uri="{FF2B5EF4-FFF2-40B4-BE49-F238E27FC236}">
                <a16:creationId xmlns:a16="http://schemas.microsoft.com/office/drawing/2014/main" id="{31C236DF-B14C-4627-B8AC-574C9DD60720}"/>
              </a:ext>
            </a:extLst>
          </p:cNvPr>
          <p:cNvSpPr>
            <a:spLocks noGrp="1"/>
          </p:cNvSpPr>
          <p:nvPr>
            <p:ph type="body" sz="quarter" idx="18"/>
          </p:nvPr>
        </p:nvSpPr>
        <p:spPr bwMode="auto">
          <a:xfrm>
            <a:off x="7365130" y="2965450"/>
            <a:ext cx="1754187" cy="1530350"/>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fr-F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Etape 4 :</a:t>
            </a:r>
            <a:endPar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Quels sont les canaux préférés par nos clients? Comment pouvons-nous les atteindre maintenant? Nos canaux, comment sont-ils intégrés? Lesquels fonctionnent le mieux? Quels sont les plus rentables? Comment pouvons-nous les intégrer dans les routines client? </a:t>
            </a:r>
          </a:p>
          <a:p>
            <a:pPr eaLnBrk="1" hangingPunct="1"/>
            <a:endParaRPr lang="en-GB" altLang="fr-FR" sz="900" dirty="0">
              <a:solidFill>
                <a:srgbClr val="91919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2056" name="Text Placeholder 8">
            <a:extLst>
              <a:ext uri="{FF2B5EF4-FFF2-40B4-BE49-F238E27FC236}">
                <a16:creationId xmlns:a16="http://schemas.microsoft.com/office/drawing/2014/main" id="{EE0F8C30-7802-497C-9336-4A4010D10CE9}"/>
              </a:ext>
            </a:extLst>
          </p:cNvPr>
          <p:cNvSpPr>
            <a:spLocks noGrp="1"/>
          </p:cNvSpPr>
          <p:nvPr>
            <p:ph type="body" sz="quarter" idx="20"/>
          </p:nvPr>
        </p:nvSpPr>
        <p:spPr bwMode="auto">
          <a:xfrm>
            <a:off x="1452564" y="4876800"/>
            <a:ext cx="4560887" cy="1447799"/>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Etape 9 :</a:t>
            </a:r>
          </a:p>
          <a:p>
            <a:pPr eaLnBrk="1" hangingPunct="1"/>
            <a: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Quels sont les coûts les plus importants inhérents à notre modèle d'entreprise? Quelles ressources clés sont les plus chères? Quelles activités clés sont les plus chères?</a:t>
            </a:r>
            <a:b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b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VOTRE ENTREPRISE C'EST PLUS: axé sur les coûts (structure de coûts allégée, proposition de valeur aux plus bas prix, automatisation maximale, externalisation poussée), axé sur la valeur (axé sur la création de valeur, proposition de valeur supérieure).</a:t>
            </a:r>
            <a:b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b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EXEMPLE CARACTÉRISTIQUES: coûts fixes (salaires, loyers, services publics), coûts variables, économies d</a:t>
            </a:r>
            <a:r>
              <a:rPr altLang="en-GB"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a:t>
            </a:r>
            <a: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échelle, économies d</a:t>
            </a:r>
            <a:r>
              <a:rPr altLang="en-GB"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a:t>
            </a:r>
            <a: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envergure</a:t>
            </a:r>
            <a:endParaRPr lang="en-GB"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2057" name="Text Placeholder 9">
            <a:extLst>
              <a:ext uri="{FF2B5EF4-FFF2-40B4-BE49-F238E27FC236}">
                <a16:creationId xmlns:a16="http://schemas.microsoft.com/office/drawing/2014/main" id="{779F0780-E0C3-4273-960A-BDADA811753A}"/>
              </a:ext>
            </a:extLst>
          </p:cNvPr>
          <p:cNvSpPr>
            <a:spLocks noGrp="1"/>
          </p:cNvSpPr>
          <p:nvPr>
            <p:ph type="body" sz="quarter" idx="21"/>
          </p:nvPr>
        </p:nvSpPr>
        <p:spPr bwMode="auto">
          <a:xfrm>
            <a:off x="6199188" y="4876800"/>
            <a:ext cx="4533900" cy="1447800"/>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Etape 8 :</a:t>
            </a:r>
          </a:p>
          <a:p>
            <a:pPr eaLnBrk="1" hangingPunct="1"/>
            <a: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Nos clients, pour quelle valeur sont-ils vraiment disposés à payer? Pour quelle valeur paient-ils actuellement? Comment paient-ils actuellement? Comment préféreraient-ils payer? Quelle est la contribution de chaque source de revenus aux revenus globaux?</a:t>
            </a:r>
            <a:b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b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TYPES: Vente d'actifs, Frais d'utilisation, Frais d'abonnement, Prêt / Location, Crédit-bail, Frais de courtage, Publicité</a:t>
            </a:r>
            <a:b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PRIX FIXE: Prix catalogue, Dépend de la fonctionnalité du produit, Dépendant du segment de clientèle, Dépend du volume</a:t>
            </a:r>
            <a:b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br>
            <a:r>
              <a:rPr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rPr>
              <a:t>PRIX DYNAMIQUE: Négociation (négociation), gestion du rendement, marché en temps rée</a:t>
            </a:r>
            <a:endParaRPr lang="en-GB" altLang="fr-FR" dirty="0">
              <a:solidFill>
                <a:srgbClr val="91919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2058" name="Text Placeholder 10">
            <a:extLst>
              <a:ext uri="{FF2B5EF4-FFF2-40B4-BE49-F238E27FC236}">
                <a16:creationId xmlns:a16="http://schemas.microsoft.com/office/drawing/2014/main" id="{F9EA0195-385C-4A9F-B72A-C12765ED6FBE}"/>
              </a:ext>
            </a:extLst>
          </p:cNvPr>
          <p:cNvSpPr>
            <a:spLocks noGrp="1"/>
          </p:cNvSpPr>
          <p:nvPr>
            <p:ph type="body" sz="quarter" idx="22"/>
          </p:nvPr>
        </p:nvSpPr>
        <p:spPr bwMode="auto">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fr-FR" altLang="fr-FR">
                <a:latin typeface="Arial" panose="020B0604020202020204" pitchFamily="34" charset="0"/>
                <a:ea typeface="ＭＳ Ｐゴシック" panose="020B0600070205080204" pitchFamily="34" charset="-128"/>
                <a:cs typeface="Arial" panose="020B0604020202020204" pitchFamily="34" charset="0"/>
              </a:rPr>
              <a:t>Startup, Entreprise, ..</a:t>
            </a:r>
          </a:p>
        </p:txBody>
      </p:sp>
      <p:sp>
        <p:nvSpPr>
          <p:cNvPr id="2059" name="Text Placeholder 11">
            <a:extLst>
              <a:ext uri="{FF2B5EF4-FFF2-40B4-BE49-F238E27FC236}">
                <a16:creationId xmlns:a16="http://schemas.microsoft.com/office/drawing/2014/main" id="{1A568F8B-2D37-4417-AC10-686EE89F7627}"/>
              </a:ext>
            </a:extLst>
          </p:cNvPr>
          <p:cNvSpPr>
            <a:spLocks noGrp="1"/>
          </p:cNvSpPr>
          <p:nvPr>
            <p:ph type="body" sz="quarter" idx="23"/>
          </p:nvPr>
        </p:nvSpPr>
        <p:spPr bwMode="auto">
          <a:xfrm>
            <a:off x="6827838" y="381000"/>
            <a:ext cx="1403350" cy="228600"/>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fr-FR">
                <a:latin typeface="Arial" panose="020B0604020202020204" pitchFamily="34" charset="0"/>
                <a:ea typeface="ＭＳ Ｐゴシック" panose="020B0600070205080204" pitchFamily="34" charset="-128"/>
                <a:cs typeface="Arial" panose="020B0604020202020204" pitchFamily="34" charset="0"/>
              </a:rPr>
              <a:t>Nom1, Nom2, </a:t>
            </a:r>
            <a:r>
              <a:rPr lang="mr-IN" altLang="fr-FR">
                <a:latin typeface="Arial" panose="020B0604020202020204" pitchFamily="34" charset="0"/>
                <a:ea typeface="ＭＳ Ｐゴシック" panose="020B0600070205080204" pitchFamily="34" charset="-128"/>
                <a:cs typeface="Arial" panose="020B0604020202020204" pitchFamily="34" charset="0"/>
              </a:rPr>
              <a:t>…</a:t>
            </a:r>
            <a:endParaRPr lang="en-GB" altLang="fr-FR">
              <a:latin typeface="Arial" panose="020B0604020202020204" pitchFamily="34" charset="0"/>
              <a:ea typeface="ＭＳ Ｐゴシック" panose="020B0600070205080204" pitchFamily="34" charset="-128"/>
              <a:cs typeface="Arial" panose="020B0604020202020204" pitchFamily="34" charset="0"/>
            </a:endParaRPr>
          </a:p>
        </p:txBody>
      </p:sp>
      <p:sp>
        <p:nvSpPr>
          <p:cNvPr id="2060" name="Text Placeholder 12">
            <a:extLst>
              <a:ext uri="{FF2B5EF4-FFF2-40B4-BE49-F238E27FC236}">
                <a16:creationId xmlns:a16="http://schemas.microsoft.com/office/drawing/2014/main" id="{B9E8AA01-53B7-4DC3-A2A2-9692F4D35ACA}"/>
              </a:ext>
            </a:extLst>
          </p:cNvPr>
          <p:cNvSpPr>
            <a:spLocks noGrp="1"/>
          </p:cNvSpPr>
          <p:nvPr>
            <p:ph type="body" sz="quarter" idx="2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fr-FR" altLang="fr-FR">
                <a:latin typeface="Arial" panose="020B0604020202020204" pitchFamily="34" charset="0"/>
                <a:ea typeface="ＭＳ Ｐゴシック" panose="020B0600070205080204" pitchFamily="34" charset="-128"/>
                <a:cs typeface="Arial" panose="020B0604020202020204" pitchFamily="34" charset="0"/>
              </a:rPr>
              <a:t>JJ/MM/AAAA</a:t>
            </a:r>
          </a:p>
        </p:txBody>
      </p:sp>
      <p:sp>
        <p:nvSpPr>
          <p:cNvPr id="2061" name="Text Placeholder 13">
            <a:extLst>
              <a:ext uri="{FF2B5EF4-FFF2-40B4-BE49-F238E27FC236}">
                <a16:creationId xmlns:a16="http://schemas.microsoft.com/office/drawing/2014/main" id="{B4D910A6-3289-447C-8CF6-81B54DB509BB}"/>
              </a:ext>
            </a:extLst>
          </p:cNvPr>
          <p:cNvSpPr>
            <a:spLocks noGrp="1"/>
          </p:cNvSpPr>
          <p:nvPr>
            <p:ph type="body" sz="quarter" idx="25"/>
          </p:nvPr>
        </p:nvSpPr>
        <p:spPr bwMode="auto">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fr-FR" altLang="fr-FR">
                <a:latin typeface="Arial" panose="020B0604020202020204" pitchFamily="34" charset="0"/>
                <a:ea typeface="ＭＳ Ｐゴシック" panose="020B0600070205080204" pitchFamily="34" charset="-128"/>
                <a:cs typeface="Arial" panose="020B0604020202020204" pitchFamily="34" charset="0"/>
              </a:rPr>
              <a:t>X.Y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B766BE-1B51-4764-B27D-4C3D516CA1BA}"/>
              </a:ext>
            </a:extLst>
          </p:cNvPr>
          <p:cNvSpPr>
            <a:spLocks noGrp="1"/>
          </p:cNvSpPr>
          <p:nvPr>
            <p:ph type="body" sz="quarter" idx="10"/>
          </p:nvPr>
        </p:nvSpPr>
        <p:spPr/>
        <p:txBody>
          <a:bodyPr/>
          <a:lstStyle/>
          <a:p>
            <a:endParaRPr lang="fr-FR"/>
          </a:p>
        </p:txBody>
      </p:sp>
      <p:sp>
        <p:nvSpPr>
          <p:cNvPr id="3" name="Text Placeholder 2">
            <a:extLst>
              <a:ext uri="{FF2B5EF4-FFF2-40B4-BE49-F238E27FC236}">
                <a16:creationId xmlns:a16="http://schemas.microsoft.com/office/drawing/2014/main" id="{46B63D5E-DE91-4C9C-A073-93E5C337ACDC}"/>
              </a:ext>
            </a:extLst>
          </p:cNvPr>
          <p:cNvSpPr>
            <a:spLocks noGrp="1"/>
          </p:cNvSpPr>
          <p:nvPr>
            <p:ph type="body" sz="quarter" idx="11"/>
          </p:nvPr>
        </p:nvSpPr>
        <p:spPr/>
        <p:txBody>
          <a:bodyPr/>
          <a:lstStyle/>
          <a:p>
            <a:endParaRPr lang="fr-FR"/>
          </a:p>
        </p:txBody>
      </p:sp>
      <p:sp>
        <p:nvSpPr>
          <p:cNvPr id="4" name="Text Placeholder 3">
            <a:extLst>
              <a:ext uri="{FF2B5EF4-FFF2-40B4-BE49-F238E27FC236}">
                <a16:creationId xmlns:a16="http://schemas.microsoft.com/office/drawing/2014/main" id="{F5BF21F4-3AF4-4557-BE27-AFF31FB7ACD2}"/>
              </a:ext>
            </a:extLst>
          </p:cNvPr>
          <p:cNvSpPr>
            <a:spLocks noGrp="1"/>
          </p:cNvSpPr>
          <p:nvPr>
            <p:ph type="body" sz="quarter" idx="12"/>
          </p:nvPr>
        </p:nvSpPr>
        <p:spPr/>
        <p:txBody>
          <a:bodyPr/>
          <a:lstStyle/>
          <a:p>
            <a:endParaRPr lang="fr-FR"/>
          </a:p>
        </p:txBody>
      </p:sp>
      <p:sp>
        <p:nvSpPr>
          <p:cNvPr id="5" name="Text Placeholder 4">
            <a:extLst>
              <a:ext uri="{FF2B5EF4-FFF2-40B4-BE49-F238E27FC236}">
                <a16:creationId xmlns:a16="http://schemas.microsoft.com/office/drawing/2014/main" id="{D15AB96C-3464-4B5E-AC7B-A14C1B5FE7EA}"/>
              </a:ext>
            </a:extLst>
          </p:cNvPr>
          <p:cNvSpPr>
            <a:spLocks noGrp="1"/>
          </p:cNvSpPr>
          <p:nvPr>
            <p:ph type="body" sz="quarter" idx="13"/>
          </p:nvPr>
        </p:nvSpPr>
        <p:spPr/>
        <p:txBody>
          <a:bodyPr/>
          <a:lstStyle/>
          <a:p>
            <a:endParaRPr lang="fr-FR"/>
          </a:p>
        </p:txBody>
      </p:sp>
      <p:sp>
        <p:nvSpPr>
          <p:cNvPr id="6" name="Text Placeholder 5">
            <a:extLst>
              <a:ext uri="{FF2B5EF4-FFF2-40B4-BE49-F238E27FC236}">
                <a16:creationId xmlns:a16="http://schemas.microsoft.com/office/drawing/2014/main" id="{1D0ED01A-39C7-4A16-92E6-4914AD9F24FA}"/>
              </a:ext>
            </a:extLst>
          </p:cNvPr>
          <p:cNvSpPr>
            <a:spLocks noGrp="1"/>
          </p:cNvSpPr>
          <p:nvPr>
            <p:ph type="body" sz="quarter" idx="14"/>
          </p:nvPr>
        </p:nvSpPr>
        <p:spPr/>
        <p:txBody>
          <a:bodyPr/>
          <a:lstStyle/>
          <a:p>
            <a:endParaRPr lang="fr-FR"/>
          </a:p>
        </p:txBody>
      </p:sp>
      <p:sp>
        <p:nvSpPr>
          <p:cNvPr id="7" name="Text Placeholder 6">
            <a:extLst>
              <a:ext uri="{FF2B5EF4-FFF2-40B4-BE49-F238E27FC236}">
                <a16:creationId xmlns:a16="http://schemas.microsoft.com/office/drawing/2014/main" id="{95F1598B-6CD6-4C1B-917A-52203B3E5652}"/>
              </a:ext>
            </a:extLst>
          </p:cNvPr>
          <p:cNvSpPr>
            <a:spLocks noGrp="1"/>
          </p:cNvSpPr>
          <p:nvPr>
            <p:ph type="body" sz="quarter" idx="16"/>
          </p:nvPr>
        </p:nvSpPr>
        <p:spPr/>
        <p:txBody>
          <a:bodyPr/>
          <a:lstStyle/>
          <a:p>
            <a:endParaRPr lang="fr-FR"/>
          </a:p>
        </p:txBody>
      </p:sp>
      <p:sp>
        <p:nvSpPr>
          <p:cNvPr id="8" name="Text Placeholder 7">
            <a:extLst>
              <a:ext uri="{FF2B5EF4-FFF2-40B4-BE49-F238E27FC236}">
                <a16:creationId xmlns:a16="http://schemas.microsoft.com/office/drawing/2014/main" id="{B8FFBE98-57F6-4868-B107-A3A870EFA0BB}"/>
              </a:ext>
            </a:extLst>
          </p:cNvPr>
          <p:cNvSpPr>
            <a:spLocks noGrp="1"/>
          </p:cNvSpPr>
          <p:nvPr>
            <p:ph type="body" sz="quarter" idx="18"/>
          </p:nvPr>
        </p:nvSpPr>
        <p:spPr/>
        <p:txBody>
          <a:bodyPr/>
          <a:lstStyle/>
          <a:p>
            <a:endParaRPr lang="fr-FR"/>
          </a:p>
        </p:txBody>
      </p:sp>
      <p:sp>
        <p:nvSpPr>
          <p:cNvPr id="9" name="Text Placeholder 8">
            <a:extLst>
              <a:ext uri="{FF2B5EF4-FFF2-40B4-BE49-F238E27FC236}">
                <a16:creationId xmlns:a16="http://schemas.microsoft.com/office/drawing/2014/main" id="{64B3A714-9620-4984-BBB3-FAF568D48480}"/>
              </a:ext>
            </a:extLst>
          </p:cNvPr>
          <p:cNvSpPr>
            <a:spLocks noGrp="1"/>
          </p:cNvSpPr>
          <p:nvPr>
            <p:ph type="body" sz="quarter" idx="20"/>
          </p:nvPr>
        </p:nvSpPr>
        <p:spPr/>
        <p:txBody>
          <a:bodyPr/>
          <a:lstStyle/>
          <a:p>
            <a:endParaRPr lang="fr-FR"/>
          </a:p>
        </p:txBody>
      </p:sp>
      <p:sp>
        <p:nvSpPr>
          <p:cNvPr id="10" name="Text Placeholder 9">
            <a:extLst>
              <a:ext uri="{FF2B5EF4-FFF2-40B4-BE49-F238E27FC236}">
                <a16:creationId xmlns:a16="http://schemas.microsoft.com/office/drawing/2014/main" id="{E4B75F7A-2865-4B65-8D36-4EFAC6646AD4}"/>
              </a:ext>
            </a:extLst>
          </p:cNvPr>
          <p:cNvSpPr>
            <a:spLocks noGrp="1"/>
          </p:cNvSpPr>
          <p:nvPr>
            <p:ph type="body" sz="quarter" idx="21"/>
          </p:nvPr>
        </p:nvSpPr>
        <p:spPr/>
        <p:txBody>
          <a:bodyPr/>
          <a:lstStyle/>
          <a:p>
            <a:endParaRPr lang="fr-FR"/>
          </a:p>
        </p:txBody>
      </p:sp>
      <p:sp>
        <p:nvSpPr>
          <p:cNvPr id="11" name="Text Placeholder 10">
            <a:extLst>
              <a:ext uri="{FF2B5EF4-FFF2-40B4-BE49-F238E27FC236}">
                <a16:creationId xmlns:a16="http://schemas.microsoft.com/office/drawing/2014/main" id="{3325975D-203B-47F9-89C9-E4BFF2AFD76C}"/>
              </a:ext>
            </a:extLst>
          </p:cNvPr>
          <p:cNvSpPr>
            <a:spLocks noGrp="1"/>
          </p:cNvSpPr>
          <p:nvPr>
            <p:ph type="body" sz="quarter" idx="22"/>
          </p:nvPr>
        </p:nvSpPr>
        <p:spPr/>
        <p:txBody>
          <a:bodyPr/>
          <a:lstStyle/>
          <a:p>
            <a:endParaRPr lang="fr-FR"/>
          </a:p>
        </p:txBody>
      </p:sp>
      <p:sp>
        <p:nvSpPr>
          <p:cNvPr id="12" name="Text Placeholder 11">
            <a:extLst>
              <a:ext uri="{FF2B5EF4-FFF2-40B4-BE49-F238E27FC236}">
                <a16:creationId xmlns:a16="http://schemas.microsoft.com/office/drawing/2014/main" id="{55835102-1991-49A4-AA26-007DDF119D6C}"/>
              </a:ext>
            </a:extLst>
          </p:cNvPr>
          <p:cNvSpPr>
            <a:spLocks noGrp="1"/>
          </p:cNvSpPr>
          <p:nvPr>
            <p:ph type="body" sz="quarter" idx="23"/>
          </p:nvPr>
        </p:nvSpPr>
        <p:spPr/>
        <p:txBody>
          <a:bodyPr/>
          <a:lstStyle/>
          <a:p>
            <a:endParaRPr lang="fr-FR"/>
          </a:p>
        </p:txBody>
      </p:sp>
      <p:sp>
        <p:nvSpPr>
          <p:cNvPr id="13" name="Text Placeholder 12">
            <a:extLst>
              <a:ext uri="{FF2B5EF4-FFF2-40B4-BE49-F238E27FC236}">
                <a16:creationId xmlns:a16="http://schemas.microsoft.com/office/drawing/2014/main" id="{AC589A30-7095-4DD4-AA15-56C726125D25}"/>
              </a:ext>
            </a:extLst>
          </p:cNvPr>
          <p:cNvSpPr>
            <a:spLocks noGrp="1"/>
          </p:cNvSpPr>
          <p:nvPr>
            <p:ph type="body" sz="quarter" idx="24"/>
          </p:nvPr>
        </p:nvSpPr>
        <p:spPr/>
        <p:txBody>
          <a:bodyPr/>
          <a:lstStyle/>
          <a:p>
            <a:endParaRPr lang="fr-FR"/>
          </a:p>
        </p:txBody>
      </p:sp>
      <p:sp>
        <p:nvSpPr>
          <p:cNvPr id="14" name="Text Placeholder 13">
            <a:extLst>
              <a:ext uri="{FF2B5EF4-FFF2-40B4-BE49-F238E27FC236}">
                <a16:creationId xmlns:a16="http://schemas.microsoft.com/office/drawing/2014/main" id="{A129A4B6-DCFD-4B4A-BE81-42E673ABC14F}"/>
              </a:ext>
            </a:extLst>
          </p:cNvPr>
          <p:cNvSpPr>
            <a:spLocks noGrp="1"/>
          </p:cNvSpPr>
          <p:nvPr>
            <p:ph type="body" sz="quarter" idx="25"/>
          </p:nvPr>
        </p:nvSpPr>
        <p:spPr/>
        <p:txBody>
          <a:bodyPr/>
          <a:lstStyle/>
          <a:p>
            <a:endParaRPr lang="fr-FR"/>
          </a:p>
        </p:txBody>
      </p:sp>
    </p:spTree>
    <p:extLst>
      <p:ext uri="{BB962C8B-B14F-4D97-AF65-F5344CB8AC3E}">
        <p14:creationId xmlns:p14="http://schemas.microsoft.com/office/powerpoint/2010/main" val="3340269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8655"/>
            <a:ext cx="8596668" cy="765843"/>
          </a:xfrm>
        </p:spPr>
        <p:txBody>
          <a:bodyPr>
            <a:noAutofit/>
          </a:bodyPr>
          <a:lstStyle/>
          <a:p>
            <a:pPr lvl="0" algn="ctr"/>
            <a:r>
              <a:rPr lang="fr-FR" sz="2400" dirty="0"/>
              <a:t>Sous-section 1 : L’analyse de la capacité d’adaptation de l’organisation : la matrice SWOT</a:t>
            </a:r>
          </a:p>
        </p:txBody>
      </p:sp>
      <p:sp>
        <p:nvSpPr>
          <p:cNvPr id="3" name="Espace réservé du contenu 2"/>
          <p:cNvSpPr>
            <a:spLocks noGrp="1"/>
          </p:cNvSpPr>
          <p:nvPr>
            <p:ph idx="1"/>
          </p:nvPr>
        </p:nvSpPr>
        <p:spPr/>
        <p:txBody>
          <a:bodyPr/>
          <a:lstStyle/>
          <a:p>
            <a:pPr lvl="1"/>
            <a:endParaRPr lang="fr-FR" dirty="0"/>
          </a:p>
          <a:p>
            <a:pPr lvl="1"/>
            <a:endParaRPr lang="fr-FR" dirty="0"/>
          </a:p>
          <a:p>
            <a:endParaRPr lang="fr-FR" dirty="0"/>
          </a:p>
        </p:txBody>
      </p:sp>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l="9522" t="487" r="10012" b="7409"/>
          <a:stretch/>
        </p:blipFill>
        <p:spPr>
          <a:xfrm>
            <a:off x="1830035" y="921689"/>
            <a:ext cx="6605497" cy="5665725"/>
          </a:xfrm>
          <a:prstGeom prst="rect">
            <a:avLst/>
          </a:prstGeom>
        </p:spPr>
      </p:pic>
    </p:spTree>
    <p:extLst>
      <p:ext uri="{BB962C8B-B14F-4D97-AF65-F5344CB8AC3E}">
        <p14:creationId xmlns:p14="http://schemas.microsoft.com/office/powerpoint/2010/main" val="377298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664890" cy="979713"/>
          </a:xfrm>
        </p:spPr>
        <p:txBody>
          <a:bodyPr>
            <a:noAutofit/>
          </a:bodyPr>
          <a:lstStyle/>
          <a:p>
            <a:pPr algn="ctr"/>
            <a:r>
              <a:rPr lang="fr-FR" sz="2800" dirty="0"/>
              <a:t>Sous-section 2 : L’ analyse de l’environnement : </a:t>
            </a:r>
            <a:br>
              <a:rPr lang="fr-FR" sz="2800" dirty="0"/>
            </a:br>
            <a:r>
              <a:rPr lang="fr-FR" sz="2800" dirty="0"/>
              <a:t>le modèle PREST (Lemaire, 2004)</a:t>
            </a:r>
          </a:p>
        </p:txBody>
      </p:sp>
      <p:pic>
        <p:nvPicPr>
          <p:cNvPr id="4" name="Espace réservé du contenu 3"/>
          <p:cNvPicPr>
            <a:picLocks noGrp="1" noChangeAspect="1"/>
          </p:cNvPicPr>
          <p:nvPr>
            <p:ph idx="1"/>
          </p:nvPr>
        </p:nvPicPr>
        <p:blipFill rotWithShape="1">
          <a:blip r:embed="rId2">
            <a:extLst>
              <a:ext uri="{28A0092B-C50C-407E-A947-70E740481C1C}">
                <a14:useLocalDpi xmlns:a14="http://schemas.microsoft.com/office/drawing/2010/main" val="0"/>
              </a:ext>
            </a:extLst>
          </a:blip>
          <a:srcRect l="6262" t="13433" r="-36" b="10833"/>
          <a:stretch/>
        </p:blipFill>
        <p:spPr>
          <a:xfrm>
            <a:off x="783621" y="1268962"/>
            <a:ext cx="8482263" cy="5305621"/>
          </a:xfrm>
        </p:spPr>
      </p:pic>
    </p:spTree>
    <p:extLst>
      <p:ext uri="{BB962C8B-B14F-4D97-AF65-F5344CB8AC3E}">
        <p14:creationId xmlns:p14="http://schemas.microsoft.com/office/powerpoint/2010/main" val="299813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870163" cy="993913"/>
          </a:xfrm>
        </p:spPr>
        <p:txBody>
          <a:bodyPr vert="horz" lIns="91440" tIns="45720" rIns="91440" bIns="45720" rtlCol="0">
            <a:noAutofit/>
          </a:bodyPr>
          <a:lstStyle/>
          <a:p>
            <a:r>
              <a:rPr lang="fr-FR" sz="3200" b="1" dirty="0">
                <a:solidFill>
                  <a:schemeClr val="tx1"/>
                </a:solidFill>
                <a:latin typeface="Times New Roman" panose="02020603050405020304" pitchFamily="18" charset="0"/>
                <a:cs typeface="Times New Roman" panose="02020603050405020304" pitchFamily="18" charset="0"/>
              </a:rPr>
              <a:t>i) Analyse de l’influence des agrégats macro-économique </a:t>
            </a:r>
            <a:br>
              <a:rPr lang="fr-FR" sz="3200" b="1" dirty="0">
                <a:solidFill>
                  <a:schemeClr val="tx1"/>
                </a:solidFill>
                <a:latin typeface="Times New Roman" panose="02020603050405020304" pitchFamily="18" charset="0"/>
                <a:cs typeface="Times New Roman" panose="02020603050405020304" pitchFamily="18" charset="0"/>
              </a:rPr>
            </a:br>
            <a:r>
              <a:rPr lang="fr-FR" sz="3200" b="1" dirty="0">
                <a:solidFill>
                  <a:schemeClr val="tx1"/>
                </a:solidFill>
                <a:latin typeface="Times New Roman" panose="02020603050405020304" pitchFamily="18" charset="0"/>
                <a:cs typeface="Times New Roman" panose="02020603050405020304" pitchFamily="18" charset="0"/>
              </a:rPr>
              <a:t>sur l’organisation par le modèle PESTEL</a:t>
            </a:r>
          </a:p>
        </p:txBody>
      </p:sp>
      <p:sp>
        <p:nvSpPr>
          <p:cNvPr id="3" name="Espace réservé du contenu 2"/>
          <p:cNvSpPr>
            <a:spLocks noGrp="1"/>
          </p:cNvSpPr>
          <p:nvPr>
            <p:ph idx="1"/>
          </p:nvPr>
        </p:nvSpPr>
        <p:spPr>
          <a:xfrm>
            <a:off x="0" y="496956"/>
            <a:ext cx="10011747" cy="5642811"/>
          </a:xfrm>
        </p:spPr>
        <p:txBody>
          <a:bodyPr>
            <a:normAutofit fontScale="92500" lnSpcReduction="10000"/>
          </a:bodyPr>
          <a:lstStyle/>
          <a:p>
            <a:pPr lvl="1"/>
            <a:endParaRPr lang="fr-FR" sz="2800" dirty="0"/>
          </a:p>
          <a:p>
            <a:pPr marL="457200" lvl="1" indent="0" algn="just">
              <a:spcBef>
                <a:spcPts val="1000"/>
              </a:spcBef>
              <a:buFont typeface="Arial" panose="020B0604020202020204" pitchFamily="34" charset="0"/>
              <a:buNone/>
            </a:pPr>
            <a:r>
              <a:rPr lang="fr-FR" sz="2800" dirty="0">
                <a:latin typeface="Times New Roman" panose="02020603050405020304" pitchFamily="18" charset="0"/>
                <a:cs typeface="Times New Roman" panose="02020603050405020304" pitchFamily="18" charset="0"/>
              </a:rPr>
              <a:t>Le macro –environnement</a:t>
            </a:r>
          </a:p>
          <a:p>
            <a:pPr lvl="1" algn="just">
              <a:spcBef>
                <a:spcPts val="1000"/>
              </a:spcBef>
            </a:pPr>
            <a:r>
              <a:rPr lang="fr-FR" sz="2800" dirty="0">
                <a:latin typeface="Times New Roman" panose="02020603050405020304" pitchFamily="18" charset="0"/>
                <a:cs typeface="Times New Roman" panose="02020603050405020304" pitchFamily="18" charset="0"/>
              </a:rPr>
              <a:t>représente le cadre juridique, la conjoncture économique, le contexte sociologique, le cadre international et les évolutions techniques</a:t>
            </a:r>
          </a:p>
          <a:p>
            <a:pPr lvl="1" algn="just">
              <a:spcBef>
                <a:spcPts val="1000"/>
              </a:spcBef>
            </a:pPr>
            <a:r>
              <a:rPr lang="fr-FR" sz="2800" dirty="0">
                <a:latin typeface="Times New Roman" panose="02020603050405020304" pitchFamily="18" charset="0"/>
                <a:cs typeface="Times New Roman" panose="02020603050405020304" pitchFamily="18" charset="0"/>
              </a:rPr>
              <a:t>s’impose à l’entreprise et détermine le cadre de son activité. Certains auteurs appellent ce niveau, l ’environnement général et le définissent comme un ensemble de facteurs externes à la firme qui ont une influence sur ses opérations mais sur lesquels la firme exerce un faible contrôle (J. D. THOMPSON, 1967)</a:t>
            </a:r>
          </a:p>
          <a:p>
            <a:pPr lvl="1" algn="just">
              <a:spcBef>
                <a:spcPts val="1000"/>
              </a:spcBef>
            </a:pPr>
            <a:r>
              <a:rPr lang="fr-FR" sz="2800" dirty="0">
                <a:latin typeface="Times New Roman" panose="02020603050405020304" pitchFamily="18" charset="0"/>
                <a:cs typeface="Times New Roman" panose="02020603050405020304" pitchFamily="18" charset="0"/>
              </a:rPr>
              <a:t>concerne généralement les aspects suivants : politique, juridique, économique et socio-culturelle. Ces facteurs environnementaux conditionnent le niveau macro et le niveau méso-environnement.</a:t>
            </a:r>
          </a:p>
        </p:txBody>
      </p:sp>
    </p:spTree>
    <p:extLst>
      <p:ext uri="{BB962C8B-B14F-4D97-AF65-F5344CB8AC3E}">
        <p14:creationId xmlns:p14="http://schemas.microsoft.com/office/powerpoint/2010/main" val="504492392"/>
      </p:ext>
    </p:extLst>
  </p:cSld>
  <p:clrMapOvr>
    <a:masterClrMapping/>
  </p:clrMapOvr>
</p:sld>
</file>

<file path=ppt/theme/theme1.xml><?xml version="1.0" encoding="utf-8"?>
<a:theme xmlns:a="http://schemas.openxmlformats.org/drawingml/2006/main" name="Office Theme">
  <a:themeElements>
    <a:clrScheme name="Neos Chronos">
      <a:dk1>
        <a:srgbClr val="444444"/>
      </a:dk1>
      <a:lt1>
        <a:sysClr val="window" lastClr="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38261</TotalTime>
  <Words>4384</Words>
  <Application>Microsoft Office PowerPoint</Application>
  <PresentationFormat>Widescreen</PresentationFormat>
  <Paragraphs>526</Paragraphs>
  <Slides>62</Slides>
  <Notes>6</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62</vt:i4>
      </vt:variant>
    </vt:vector>
  </HeadingPairs>
  <TitlesOfParts>
    <vt:vector size="74" baseType="lpstr">
      <vt:lpstr>Arial</vt:lpstr>
      <vt:lpstr>Calibri</vt:lpstr>
      <vt:lpstr>Courier New</vt:lpstr>
      <vt:lpstr>Lucida Sans</vt:lpstr>
      <vt:lpstr>Tahoma</vt:lpstr>
      <vt:lpstr>Times New Roman</vt:lpstr>
      <vt:lpstr>Trebuchet MS</vt:lpstr>
      <vt:lpstr>Wingdings</vt:lpstr>
      <vt:lpstr>Wingdings 3</vt:lpstr>
      <vt:lpstr>Office Theme</vt:lpstr>
      <vt:lpstr>Facet</vt:lpstr>
      <vt:lpstr>Photo Editor Photo</vt:lpstr>
      <vt:lpstr> FONCTIONNEMENT DES ORGANISATIONS</vt:lpstr>
      <vt:lpstr>PowerPoint Presentation</vt:lpstr>
      <vt:lpstr>Chapitre I  L’environnement et les fondements des organisations modernes </vt:lpstr>
      <vt:lpstr>Section 1 : Introduction sur les environnements externe et interne de l’organisation et les principaux acteurs</vt:lpstr>
      <vt:lpstr>Types d’environnements</vt:lpstr>
      <vt:lpstr>Section 2 : Les outils d’analyse des environnements interne et externe</vt:lpstr>
      <vt:lpstr>Sous-section 1 : L’analyse de la capacité d’adaptation de l’organisation : la matrice SWOT</vt:lpstr>
      <vt:lpstr>Sous-section 2 : L’ analyse de l’environnement :  le modèle PREST (Lemaire, 2004)</vt:lpstr>
      <vt:lpstr>i) Analyse de l’influence des agrégats macro-économique  sur l’organisation par le modèle PESTEL</vt:lpstr>
      <vt:lpstr>PowerPoint Presentation</vt:lpstr>
      <vt:lpstr>ii) Analyse de l’environnement méso-économique  de l’organisation par le cycle de vie du secteur</vt:lpstr>
      <vt:lpstr>Le cycle de vie d’un secteur</vt:lpstr>
      <vt:lpstr>iii) Analyse de l’environnement micro-économique de l’organisation</vt:lpstr>
      <vt:lpstr> Les 5 forces de Porter</vt:lpstr>
      <vt:lpstr>Sous-section 3 : L’analyse de la capacité d’adaptation de l’organisation: point focal sur la technologie</vt:lpstr>
      <vt:lpstr>i) Les types de technologie et leurs influences sur l’organisation</vt:lpstr>
      <vt:lpstr>ii) Le cycle de vie et les phases de développement de la technologie</vt:lpstr>
      <vt:lpstr>PowerPoint Presentation</vt:lpstr>
      <vt:lpstr>Sous-section 5 : L’analyse des Domaines d’Activités Stratégiques de l’organisation par le Modèle MIDOF</vt:lpstr>
      <vt:lpstr>Sous-section 6 : L’analyse de la relation de la répartition des valeurs entre l’entreprise et l’environnement</vt:lpstr>
      <vt:lpstr>i) L’objet de la méthode des comptes de surplus</vt:lpstr>
      <vt:lpstr>ii) Principe de la méthode</vt:lpstr>
      <vt:lpstr>iii) Identification des parties prenantes des surplus créés par l’organisation</vt:lpstr>
      <vt:lpstr>Etudes de cas 1 : des évolutions de l’environnement  des organisations aux métiers en voie de disparition</vt:lpstr>
      <vt:lpstr>Champ d’application</vt:lpstr>
      <vt:lpstr>PowerPoint Presentation</vt:lpstr>
      <vt:lpstr>PowerPoint Presentation</vt:lpstr>
      <vt:lpstr>Nouveautés didactiques</vt:lpstr>
      <vt:lpstr>Chapitre II  De l’analyse de l’environnement externe aux différentes structurations de l’organisation</vt:lpstr>
      <vt:lpstr>Section 1 : Les étapes du processus d’organisation (à titre informatif) </vt:lpstr>
      <vt:lpstr>Sous-section 1: Planification et Alignement stratégique</vt:lpstr>
      <vt:lpstr>Sous-section 2 : Analyse des processus</vt:lpstr>
      <vt:lpstr>Sous-section 3 : Conception des processus</vt:lpstr>
      <vt:lpstr>Sous-section 4 : Mise en œuvre des processus</vt:lpstr>
      <vt:lpstr>Sous-section 5 : Vérification des processus</vt:lpstr>
      <vt:lpstr>Sous-section 6 : Raffinement des processus</vt:lpstr>
      <vt:lpstr>Section 2 : La structuration de l’organisation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Sous-section 3 : L’organisation des activités digitales</vt:lpstr>
      <vt:lpstr>PowerPoint Presentation</vt:lpstr>
      <vt:lpstr>Etudes de cas 2 : études comparatives des éventails de  subordination limités et des éventails de subordination larges</vt:lpstr>
      <vt:lpstr>Etudes de cas 3 : mise en exergue de la structure invisible  (autorité informelle) sous le prisme de la circulation de  l’information au sein de l’organisation.</vt:lpstr>
      <vt:lpstr>Chapitre III  De la structuration à la gestion de l’organisation (coaching) </vt:lpstr>
      <vt:lpstr>Sous-section 1 : L’élaboration et  la mise en œuvre de la stratégie</vt:lpstr>
      <vt:lpstr>L’élaboration et la mise en œuvre de la stratégie</vt:lpstr>
      <vt:lpstr>L’élaboration et la mise en œuvre de la stratégie</vt:lpstr>
      <vt:lpstr>L’élaboration et la mise en œuvre de la stratégie</vt:lpstr>
      <vt:lpstr>L’élaboration et la mise en œuvre de la stratégie</vt:lpstr>
      <vt:lpstr>L’élaboration et la mise en œuvre de la stratégie</vt:lpstr>
      <vt:lpstr>Etudes de cas 4 : globalisation, virtualisation des tâches et des  relations… quelles stratégies possibles ?  quels impacts sur l’organisation ?</vt:lpstr>
      <vt:lpstr>Section 2 : Proposition d’un Business modèle pour votre projet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L’environnement et les fondements des organisations modernes</dc:title>
  <dc:creator>Gilde RALANDISON</dc:creator>
  <cp:lastModifiedBy>user</cp:lastModifiedBy>
  <cp:revision>94</cp:revision>
  <dcterms:created xsi:type="dcterms:W3CDTF">2017-11-26T12:26:27Z</dcterms:created>
  <dcterms:modified xsi:type="dcterms:W3CDTF">2022-05-17T11:07:56Z</dcterms:modified>
</cp:coreProperties>
</file>