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13" r:id="rId3"/>
    <p:sldId id="257" r:id="rId4"/>
    <p:sldId id="258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0" r:id="rId13"/>
    <p:sldId id="263" r:id="rId14"/>
    <p:sldId id="271" r:id="rId15"/>
    <p:sldId id="264" r:id="rId16"/>
    <p:sldId id="272" r:id="rId17"/>
    <p:sldId id="265" r:id="rId18"/>
    <p:sldId id="273" r:id="rId19"/>
    <p:sldId id="266" r:id="rId20"/>
    <p:sldId id="31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18785-1D1E-493F-B451-7CE706E18FB1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DB406-1F2E-4BE8-BBBD-78597A7445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85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DB406-1F2E-4BE8-BBBD-78597A7445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84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DB406-1F2E-4BE8-BBBD-78597A7445C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54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821C578-8066-4D25-8069-097826FA2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41A65048-18FF-4AD7-BBE4-512F350739B3}" type="slidenum">
              <a:rPr lang="en-US" altLang="fr-FR" sz="1200" b="0">
                <a:cs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fr-FR" sz="1200" b="0">
              <a:cs typeface="Tahom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75C0298-2FBC-4CD3-A988-2A78FFBB60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1088" y="868363"/>
            <a:ext cx="7680325" cy="5761037"/>
          </a:xfrm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1160569-424E-46AC-ABA9-8C89F176C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4275" y="250825"/>
            <a:ext cx="8440738" cy="220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BE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30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42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18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6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294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2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08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36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96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21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6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62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5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20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82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C3F1-8525-4911-9C93-DD2554163753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A4E55F-74F3-4A19-94D2-CD245CB917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37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2.xml"/><Relationship Id="rId21" Type="http://schemas.openxmlformats.org/officeDocument/2006/relationships/oleObject" Target="../embeddings/oleObject1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image" Target="../media/image10.jpe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10" Type="http://schemas.openxmlformats.org/officeDocument/2006/relationships/tags" Target="../tags/tag9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CCCF-4BD9-4F42-82DE-13E558860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Etude de cas </a:t>
            </a:r>
            <a:br>
              <a:rPr lang="fr-FR" dirty="0"/>
            </a:br>
            <a:r>
              <a:rPr lang="fr-FR"/>
              <a:t>Comment devenir un manager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B4815-0F30-49F1-BCA5-8C86679E3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Gilde </a:t>
            </a:r>
            <a:r>
              <a:rPr lang="fr-FR" dirty="0" err="1"/>
              <a:t>Ralandison</a:t>
            </a:r>
            <a:endParaRPr lang="fr-FR" dirty="0"/>
          </a:p>
          <a:p>
            <a:r>
              <a:rPr lang="fr-FR" dirty="0"/>
              <a:t>ralandisongp@gmail.com  </a:t>
            </a:r>
          </a:p>
        </p:txBody>
      </p:sp>
    </p:spTree>
    <p:extLst>
      <p:ext uri="{BB962C8B-B14F-4D97-AF65-F5344CB8AC3E}">
        <p14:creationId xmlns:p14="http://schemas.microsoft.com/office/powerpoint/2010/main" val="81694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91FB-447E-4053-9D99-AA46A531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Dimension 4 : </a:t>
            </a:r>
            <a:r>
              <a:rPr lang="fr-FR" sz="3200" dirty="0">
                <a:latin typeface="+mn-lt"/>
              </a:rPr>
              <a:t>Faire adhérer à sa 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30D0-37B9-4B7D-82BD-6A863CE1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1800" b="1" i="0" u="none" strike="noStrike" baseline="0" dirty="0">
                <a:latin typeface="Interstate-Bold"/>
              </a:rPr>
              <a:t>Outil 29 </a:t>
            </a:r>
            <a:r>
              <a:rPr lang="fr-FR" sz="1800" b="0" i="0" u="none" strike="noStrike" baseline="0" dirty="0">
                <a:latin typeface="InterstateLight"/>
              </a:rPr>
              <a:t>Les préférences cérébrales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30 </a:t>
            </a:r>
            <a:r>
              <a:rPr lang="fr-FR" sz="1800" b="0" i="0" u="none" strike="noStrike" baseline="0" dirty="0">
                <a:latin typeface="InterstateLight"/>
              </a:rPr>
              <a:t>Les 7 mondes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31 </a:t>
            </a:r>
            <a:r>
              <a:rPr lang="fr-FR" sz="1800" b="0" i="0" u="none" strike="noStrike" baseline="0" dirty="0">
                <a:latin typeface="InterstateLight"/>
              </a:rPr>
              <a:t>Les 10 leviers de l’influence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32 </a:t>
            </a:r>
            <a:r>
              <a:rPr lang="fr-FR" sz="1800" b="0" i="0" u="none" strike="noStrike" baseline="0" dirty="0">
                <a:latin typeface="InterstateLight"/>
              </a:rPr>
              <a:t>Le contrat triangulaire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33 </a:t>
            </a:r>
            <a:r>
              <a:rPr lang="fr-FR" sz="1800" b="0" i="0" u="none" strike="noStrike" baseline="0" dirty="0">
                <a:latin typeface="InterstateLight"/>
              </a:rPr>
              <a:t>Les 6 options stratégiques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34 </a:t>
            </a:r>
            <a:r>
              <a:rPr lang="fr-FR" sz="1800" b="0" i="0" u="none" strike="noStrike" baseline="0" dirty="0">
                <a:latin typeface="InterstateLight"/>
              </a:rPr>
              <a:t>La méthode des intérêts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40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F0F4-BE02-4B5C-BD88-BAFDCFAB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Outil 33 :</a:t>
            </a:r>
            <a:r>
              <a:rPr lang="fr-FR" sz="3200" dirty="0">
                <a:latin typeface="+mn-lt"/>
              </a:rPr>
              <a:t> Les six options stratégiques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CFADCD-4784-4DC0-9D8D-3402B529E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942" t="18728" r="24276" b="27708"/>
          <a:stretch/>
        </p:blipFill>
        <p:spPr>
          <a:xfrm>
            <a:off x="1226549" y="1147665"/>
            <a:ext cx="9363694" cy="5345210"/>
          </a:xfrm>
        </p:spPr>
      </p:pic>
    </p:spTree>
    <p:extLst>
      <p:ext uri="{BB962C8B-B14F-4D97-AF65-F5344CB8AC3E}">
        <p14:creationId xmlns:p14="http://schemas.microsoft.com/office/powerpoint/2010/main" val="98371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B236-EAA3-4A13-9CC4-5772A44D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Dimension 5 : </a:t>
            </a:r>
            <a:r>
              <a:rPr lang="fr-FR" sz="3200" dirty="0">
                <a:latin typeface="+mn-lt"/>
              </a:rPr>
              <a:t>Fédérer l’équipe autour de sa 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887D-B56B-40E9-A33A-14BD82E7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1800" b="1" i="0" u="none" strike="noStrike" baseline="0" dirty="0"/>
              <a:t>Outil 35 </a:t>
            </a:r>
            <a:r>
              <a:rPr lang="fr-FR" sz="1800" b="0" i="0" u="none" strike="noStrike" baseline="0" dirty="0"/>
              <a:t>Les 3 stades de développement d’une équipe</a:t>
            </a:r>
          </a:p>
          <a:p>
            <a:pPr algn="l"/>
            <a:r>
              <a:rPr lang="fr-FR" sz="1800" b="1" i="0" u="none" strike="noStrike" baseline="0" dirty="0"/>
              <a:t>Outil 36 </a:t>
            </a:r>
            <a:r>
              <a:rPr lang="fr-FR" sz="1800" b="0" i="0" u="none" strike="noStrike" baseline="0" dirty="0"/>
              <a:t>Le cycle de vie d’une équipe</a:t>
            </a:r>
          </a:p>
          <a:p>
            <a:pPr algn="l"/>
            <a:r>
              <a:rPr lang="fr-FR" sz="1800" b="1" i="0" u="none" strike="noStrike" baseline="0" dirty="0"/>
              <a:t>Outil 37 </a:t>
            </a:r>
            <a:r>
              <a:rPr lang="fr-FR" sz="1800" b="0" i="0" u="none" strike="noStrike" baseline="0" dirty="0"/>
              <a:t>Les préférences de climat relationnel</a:t>
            </a:r>
          </a:p>
          <a:p>
            <a:pPr algn="l"/>
            <a:r>
              <a:rPr lang="fr-FR" sz="1800" b="1" i="0" u="none" strike="noStrike" baseline="0" dirty="0"/>
              <a:t>Outil 38 </a:t>
            </a:r>
            <a:r>
              <a:rPr lang="fr-FR" sz="1800" b="0" i="0" u="none" strike="noStrike" baseline="0" dirty="0"/>
              <a:t>Booster le pilotage 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49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B50-601E-42FE-816B-578E4906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Outil 37 :</a:t>
            </a:r>
            <a:r>
              <a:rPr lang="fr-FR" sz="3200" dirty="0">
                <a:latin typeface="+mn-lt"/>
              </a:rPr>
              <a:t> Les préférences de climat relationnel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943C2-3F7C-4217-9022-2DC5B984B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04" t="19157" r="24831" b="11795"/>
          <a:stretch/>
        </p:blipFill>
        <p:spPr>
          <a:xfrm>
            <a:off x="2248676" y="1063691"/>
            <a:ext cx="7103898" cy="5319662"/>
          </a:xfrm>
        </p:spPr>
      </p:pic>
    </p:spTree>
    <p:extLst>
      <p:ext uri="{BB962C8B-B14F-4D97-AF65-F5344CB8AC3E}">
        <p14:creationId xmlns:p14="http://schemas.microsoft.com/office/powerpoint/2010/main" val="244310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CCF4-D31D-4170-8369-9B5C6837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Dimension 6 : </a:t>
            </a:r>
            <a:r>
              <a:rPr lang="fr-FR" sz="3200" dirty="0">
                <a:latin typeface="+mn-lt"/>
              </a:rPr>
              <a:t>Accompagner les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A3D-B840-4B0B-BA26-0E24AB5F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1800" b="1" i="0" u="none" strike="noStrike" baseline="0" dirty="0">
                <a:latin typeface="Interstate-Bold"/>
              </a:rPr>
              <a:t>Outil 39 </a:t>
            </a:r>
            <a:r>
              <a:rPr lang="fr-FR" sz="1800" b="0" i="0" u="none" strike="noStrike" baseline="0" dirty="0">
                <a:latin typeface="InterstateLight"/>
              </a:rPr>
              <a:t>Les 4 niveaux de lecture de la réalité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40 </a:t>
            </a:r>
            <a:r>
              <a:rPr lang="fr-FR" sz="1800" b="0" i="0" u="none" strike="noStrike" baseline="0" dirty="0">
                <a:latin typeface="InterstateLight"/>
              </a:rPr>
              <a:t>Dépasser les blocages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41 </a:t>
            </a:r>
            <a:r>
              <a:rPr lang="fr-FR" sz="1800" b="0" i="0" u="none" strike="noStrike" baseline="0" dirty="0">
                <a:latin typeface="InterstateLight"/>
              </a:rPr>
              <a:t>La cartographie des acteurs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42 </a:t>
            </a:r>
            <a:r>
              <a:rPr lang="fr-FR" sz="1800" b="0" i="0" u="none" strike="noStrike" baseline="0" dirty="0">
                <a:latin typeface="InterstateLight"/>
              </a:rPr>
              <a:t>Créer une dynamique de changement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43 </a:t>
            </a:r>
            <a:r>
              <a:rPr lang="fr-FR" sz="1800" b="0" i="0" u="none" strike="noStrike" baseline="0" dirty="0">
                <a:latin typeface="InterstateLight"/>
              </a:rPr>
              <a:t>L’escalier du changement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26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71F0-0EF2-4345-8346-E1D8C46D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Outil 39 :</a:t>
            </a:r>
            <a:r>
              <a:rPr lang="fr-FR" sz="3200" dirty="0">
                <a:latin typeface="+mn-lt"/>
              </a:rPr>
              <a:t> Les 4 niveaux de lecture de la réalité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13C18-C9D3-4F12-A5BA-FF8C9A451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17" t="18514" r="31224" b="9222"/>
          <a:stretch/>
        </p:blipFill>
        <p:spPr>
          <a:xfrm>
            <a:off x="3713584" y="1138336"/>
            <a:ext cx="5265758" cy="5493996"/>
          </a:xfrm>
        </p:spPr>
      </p:pic>
    </p:spTree>
    <p:extLst>
      <p:ext uri="{BB962C8B-B14F-4D97-AF65-F5344CB8AC3E}">
        <p14:creationId xmlns:p14="http://schemas.microsoft.com/office/powerpoint/2010/main" val="428771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412-0DA3-4A37-8AC0-7062C58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fr-FR" sz="3200" b="1" i="0" u="none" strike="noStrike" baseline="0" dirty="0">
                <a:latin typeface="Interstate-Bold"/>
              </a:rPr>
              <a:t>Dimension 7 : </a:t>
            </a:r>
            <a:r>
              <a:rPr lang="fr-FR" sz="3200" b="0" i="0" u="none" strike="noStrike" baseline="0" dirty="0">
                <a:latin typeface="Interstate"/>
              </a:rPr>
              <a:t>Mettre en pouvoir </a:t>
            </a:r>
            <a:endParaRPr lang="fr-FR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CD6F-BF62-48D3-9C08-0669E3CE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1800" b="1" i="0" u="none" strike="noStrike" baseline="0" dirty="0">
                <a:latin typeface="Interstate-Bold"/>
              </a:rPr>
              <a:t>Outil 44 </a:t>
            </a:r>
            <a:r>
              <a:rPr lang="fr-FR" sz="1800" b="0" i="0" u="none" strike="noStrike" baseline="0" dirty="0">
                <a:latin typeface="InterstateLight"/>
              </a:rPr>
              <a:t>Le cycle des 5D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45 </a:t>
            </a:r>
            <a:r>
              <a:rPr lang="fr-FR" sz="1800" b="0" i="0" u="none" strike="noStrike" baseline="0" dirty="0">
                <a:latin typeface="InterstateLight"/>
              </a:rPr>
              <a:t>La boussole de l’aide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46 </a:t>
            </a:r>
            <a:r>
              <a:rPr lang="fr-FR" sz="1800" b="0" i="0" u="none" strike="noStrike" baseline="0" dirty="0">
                <a:latin typeface="InterstateLight"/>
              </a:rPr>
              <a:t>La bouée « anti-sauvetage »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47 </a:t>
            </a:r>
            <a:r>
              <a:rPr lang="fr-FR" sz="1800" b="0" i="0" u="none" strike="noStrike" baseline="0" dirty="0">
                <a:latin typeface="InterstateLight"/>
              </a:rPr>
              <a:t>Développer la maturité relationnelle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48 </a:t>
            </a:r>
            <a:r>
              <a:rPr lang="fr-FR" sz="1800" b="0" i="0" u="none" strike="noStrike" baseline="0" dirty="0">
                <a:latin typeface="InterstateLight"/>
              </a:rPr>
              <a:t>Les 7 degrés de la maturité émotionnelle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49 </a:t>
            </a:r>
            <a:r>
              <a:rPr lang="fr-FR" sz="1800" b="0" i="0" u="none" strike="noStrike" baseline="0" dirty="0">
                <a:latin typeface="InterstateLight"/>
              </a:rPr>
              <a:t>Les 5 niveaux d’écoute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50 </a:t>
            </a:r>
            <a:r>
              <a:rPr lang="fr-FR" sz="1800" b="0" i="0" u="none" strike="noStrike" baseline="0" dirty="0">
                <a:latin typeface="InterstateLight"/>
              </a:rPr>
              <a:t>Les niveaux d’ouverture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51 </a:t>
            </a:r>
            <a:r>
              <a:rPr lang="fr-FR" sz="1800" b="0" i="0" u="none" strike="noStrike" baseline="0" dirty="0">
                <a:latin typeface="InterstateLight"/>
              </a:rPr>
              <a:t>Les jeux conflictuels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90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CA6E-5D7E-448D-86AA-667B0435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Outil 49 :</a:t>
            </a:r>
            <a:r>
              <a:rPr lang="fr-FR" sz="3200" dirty="0">
                <a:latin typeface="+mn-lt"/>
              </a:rPr>
              <a:t> Les 5 niveaux d’écoute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1D551-6D27-4FC4-866D-A0BF89CDC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34" t="19372" r="29535" b="9008"/>
          <a:stretch/>
        </p:blipFill>
        <p:spPr>
          <a:xfrm>
            <a:off x="3713584" y="1151470"/>
            <a:ext cx="5514392" cy="5401193"/>
          </a:xfrm>
        </p:spPr>
      </p:pic>
    </p:spTree>
    <p:extLst>
      <p:ext uri="{BB962C8B-B14F-4D97-AF65-F5344CB8AC3E}">
        <p14:creationId xmlns:p14="http://schemas.microsoft.com/office/powerpoint/2010/main" val="285625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C255-C609-4697-A288-82AE4266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857185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Dimension 8 : </a:t>
            </a:r>
            <a:r>
              <a:rPr lang="fr-FR" sz="3200" dirty="0">
                <a:latin typeface="+mn-lt"/>
              </a:rPr>
              <a:t>Valoriser et encourager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D52-1B02-4F1E-8BB6-FCCE7A81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1800" b="1" i="0" u="none" strike="noStrike" baseline="0" dirty="0">
                <a:latin typeface="Interstate-Bold"/>
              </a:rPr>
              <a:t>Outil 52 </a:t>
            </a:r>
            <a:r>
              <a:rPr lang="fr-FR" sz="1800" b="0" i="0" u="none" strike="noStrike" baseline="0" dirty="0">
                <a:latin typeface="InterstateLight"/>
              </a:rPr>
              <a:t>Le leader digital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53 </a:t>
            </a:r>
            <a:r>
              <a:rPr lang="fr-FR" sz="1800" b="0" i="0" u="none" strike="noStrike" baseline="0" dirty="0">
                <a:latin typeface="InterstateLight"/>
              </a:rPr>
              <a:t>Les positions de vie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54 </a:t>
            </a:r>
            <a:r>
              <a:rPr lang="fr-FR" sz="1800" b="0" i="0" u="none" strike="noStrike" baseline="0" dirty="0">
                <a:latin typeface="InterstateLight"/>
              </a:rPr>
              <a:t>Les signes de reconnaissance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55 </a:t>
            </a:r>
            <a:r>
              <a:rPr lang="fr-FR" sz="1800" b="0" i="0" u="none" strike="noStrike" baseline="0" dirty="0">
                <a:latin typeface="InterstateLight"/>
              </a:rPr>
              <a:t>Le modèle V.I.E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56 </a:t>
            </a:r>
            <a:r>
              <a:rPr lang="fr-FR" sz="1800" b="0" i="0" u="none" strike="noStrike" baseline="0" dirty="0">
                <a:latin typeface="InterstateLight"/>
              </a:rPr>
              <a:t>Favoriser l’estime de soi de ses interlocuteurs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57 </a:t>
            </a:r>
            <a:r>
              <a:rPr lang="fr-FR" sz="1800" b="0" i="0" u="none" strike="noStrike" baseline="0" dirty="0">
                <a:latin typeface="InterstateLight"/>
              </a:rPr>
              <a:t>Donner du feedback critique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58 </a:t>
            </a:r>
            <a:r>
              <a:rPr lang="fr-FR" sz="1800" b="0" i="0" u="none" strike="noStrike" baseline="0" dirty="0">
                <a:latin typeface="InterstateLight"/>
              </a:rPr>
              <a:t>Gérer les réactions au feedback négatif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59 </a:t>
            </a:r>
            <a:r>
              <a:rPr lang="fr-FR" sz="1800" b="0" i="0" u="none" strike="noStrike" baseline="0" dirty="0">
                <a:latin typeface="InterstateLight"/>
              </a:rPr>
              <a:t>La posture adaptée face aux émotions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81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20E2-9FE1-46F5-8E77-35336D1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/>
          </a:bodyPr>
          <a:lstStyle/>
          <a:p>
            <a:r>
              <a:rPr lang="fr-FR" sz="3200" b="1" i="0" u="none" strike="noStrike" baseline="0" dirty="0">
                <a:latin typeface="+mn-lt"/>
              </a:rPr>
              <a:t>Outil 55 : </a:t>
            </a:r>
            <a:r>
              <a:rPr lang="fr-FR" sz="3200" b="0" i="0" u="none" strike="noStrike" baseline="0" dirty="0">
                <a:latin typeface="+mn-lt"/>
              </a:rPr>
              <a:t>Le modèle V.I.E</a:t>
            </a:r>
            <a:endParaRPr lang="fr-FR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848E4-5621-4DBA-A4E5-C746E7C57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83" t="19801" r="24590" b="28950"/>
          <a:stretch/>
        </p:blipFill>
        <p:spPr>
          <a:xfrm>
            <a:off x="1350598" y="1015362"/>
            <a:ext cx="9706178" cy="5357454"/>
          </a:xfrm>
        </p:spPr>
      </p:pic>
    </p:spTree>
    <p:extLst>
      <p:ext uri="{BB962C8B-B14F-4D97-AF65-F5344CB8AC3E}">
        <p14:creationId xmlns:p14="http://schemas.microsoft.com/office/powerpoint/2010/main" val="19120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075B-4BA0-438A-B757-ACF39B93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0661"/>
          </a:xfrm>
        </p:spPr>
        <p:txBody>
          <a:bodyPr>
            <a:normAutofit/>
          </a:bodyPr>
          <a:lstStyle/>
          <a:p>
            <a:r>
              <a:rPr lang="fr-FR" sz="2800" dirty="0"/>
              <a:t>Mise en contexte : de l’innovation au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9F61-E197-4EE3-9C2B-73EF4924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Innovation: A Leadership </a:t>
            </a:r>
            <a:r>
              <a:rPr lang="fr-FR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Imperative</a:t>
            </a:r>
            <a:endParaRPr lang="fr-FR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Ex: modification de business model</a:t>
            </a:r>
            <a:endParaRPr lang="fr-FR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Leader Entrepreneur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Ex: création de nouveau marché</a:t>
            </a:r>
          </a:p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Blue </a:t>
            </a:r>
            <a:r>
              <a:rPr lang="fr-FR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Ocean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Leadership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Ex: proposition de valeur sur le nouveau marché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Strategies for Creating New Markets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Ex: verrouillage du nouveau marché</a:t>
            </a:r>
            <a:endParaRPr lang="fr-FR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fr-FR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60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64A7B8A3-6D7D-4E23-9051-E83376E943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6">
              <a:buSzPct val="120000"/>
              <a:buChar char="•"/>
              <a:defRPr sz="1632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58032" indent="-291551" defTabSz="913526">
              <a:buSzPct val="120000"/>
              <a:buChar char="•"/>
              <a:defRPr sz="1632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66203" indent="-233241" defTabSz="913526"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32684" indent="-233241" defTabSz="913526">
              <a:buSzPct val="89000"/>
              <a:buChar char="•"/>
              <a:defRPr sz="1632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99165" indent="-233241" defTabSz="913526">
              <a:buSzPct val="75000"/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65646" indent="-233241" defTabSz="913526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3032128" indent="-233241" defTabSz="913526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98609" indent="-233241" defTabSz="913526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965090" indent="-233241" defTabSz="913526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buSzTx/>
              <a:buFontTx/>
              <a:buNone/>
            </a:pPr>
            <a:fld id="{6DEDAE18-43CA-425F-8F35-CCAA6B57E100}" type="slidenum">
              <a:rPr lang="en-US" altLang="fr-FR" sz="1224"/>
              <a:pPr>
                <a:buSzTx/>
                <a:buFontTx/>
                <a:buNone/>
              </a:pPr>
              <a:t>20</a:t>
            </a:fld>
            <a:endParaRPr lang="en-US" altLang="fr-FR" sz="1224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AC5E151-2F09-4F5C-B9FC-B706CA35FF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729360" y="1473969"/>
            <a:ext cx="6634475" cy="4240492"/>
          </a:xfrm>
          <a:prstGeom prst="rect">
            <a:avLst/>
          </a:prstGeom>
          <a:solidFill>
            <a:schemeClr val="accent1">
              <a:alpha val="56078"/>
            </a:schemeClr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SzPct val="12000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buSzTx/>
              <a:buFontTx/>
              <a:buNone/>
            </a:pPr>
            <a:r>
              <a:rPr lang="en-US" altLang="fr-FR" sz="1632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7988461-0469-4E51-ACC5-B561DACC308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/>
        <p:txBody>
          <a:bodyPr/>
          <a:lstStyle/>
          <a:p>
            <a:pPr eaLnBrk="1" hangingPunct="1"/>
            <a:r>
              <a:rPr lang="fr-FR" altLang="fr-FR"/>
              <a:t>Conclusion – 5 Traits d’un Leader</a:t>
            </a:r>
            <a:endParaRPr lang="en-US" altLang="fr-FR"/>
          </a:p>
        </p:txBody>
      </p:sp>
      <p:pic>
        <p:nvPicPr>
          <p:cNvPr id="52229" name="Picture 4" descr="hand2">
            <a:extLst>
              <a:ext uri="{FF2B5EF4-FFF2-40B4-BE49-F238E27FC236}">
                <a16:creationId xmlns:a16="http://schemas.microsoft.com/office/drawing/2014/main" id="{361B036F-2F51-42C4-9F40-1A48CD2401E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16016" y="2575395"/>
            <a:ext cx="2261164" cy="28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30" name="Rectangle 2" hidden="1">
            <a:extLst>
              <a:ext uri="{FF2B5EF4-FFF2-40B4-BE49-F238E27FC236}">
                <a16:creationId xmlns:a16="http://schemas.microsoft.com/office/drawing/2014/main" id="{0D30F235-D95C-4629-9D15-EE96BF728FB3}"/>
              </a:ext>
            </a:extLst>
          </p:cNvPr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1524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21" imgW="0" imgH="0" progId="TCLayout.ActiveDocument.1">
                  <p:embed/>
                </p:oleObj>
              </mc:Choice>
              <mc:Fallback>
                <p:oleObj r:id="rId21" imgW="0" imgH="0" progId="TCLayout.ActiveDocument.1">
                  <p:embed/>
                  <p:pic>
                    <p:nvPicPr>
                      <p:cNvPr id="52230" name="Rectangle 2" hidden="1">
                        <a:extLst>
                          <a:ext uri="{FF2B5EF4-FFF2-40B4-BE49-F238E27FC236}">
                            <a16:creationId xmlns:a16="http://schemas.microsoft.com/office/drawing/2014/main" id="{0D30F235-D95C-4629-9D15-EE96BF728F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270" y="1"/>
                        <a:ext cx="161974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E74133C8-CD2C-4CCC-AF18-745646BE9B3B}"/>
              </a:ext>
            </a:extLst>
          </p:cNvPr>
          <p:cNvGrpSpPr>
            <a:grpSpLocks/>
          </p:cNvGrpSpPr>
          <p:nvPr/>
        </p:nvGrpSpPr>
        <p:grpSpPr bwMode="auto">
          <a:xfrm>
            <a:off x="5084470" y="1762283"/>
            <a:ext cx="1992286" cy="829309"/>
            <a:chOff x="2302" y="1088"/>
            <a:chExt cx="1230" cy="512"/>
          </a:xfrm>
        </p:grpSpPr>
        <p:grpSp>
          <p:nvGrpSpPr>
            <p:cNvPr id="52257" name="Group 7">
              <a:extLst>
                <a:ext uri="{FF2B5EF4-FFF2-40B4-BE49-F238E27FC236}">
                  <a16:creationId xmlns:a16="http://schemas.microsoft.com/office/drawing/2014/main" id="{35ED2C68-2EC1-4704-8916-0A951E236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2" y="1088"/>
              <a:ext cx="1230" cy="272"/>
              <a:chOff x="2293" y="1112"/>
              <a:chExt cx="1294" cy="304"/>
            </a:xfrm>
          </p:grpSpPr>
          <p:sp>
            <p:nvSpPr>
              <p:cNvPr id="52259" name="AutoShape 8">
                <a:extLst>
                  <a:ext uri="{FF2B5EF4-FFF2-40B4-BE49-F238E27FC236}">
                    <a16:creationId xmlns:a16="http://schemas.microsoft.com/office/drawing/2014/main" id="{76C177C9-1F71-4F3F-B510-54E143ACA2E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2293" y="1112"/>
                <a:ext cx="1294" cy="3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buSzTx/>
                  <a:buFontTx/>
                  <a:buNone/>
                </a:pPr>
                <a:endParaRPr lang="fr-BE" altLang="fr-FR" sz="1632">
                  <a:latin typeface="Arial" panose="020B0604020202020204" pitchFamily="34" charset="0"/>
                </a:endParaRPr>
              </a:p>
            </p:txBody>
          </p:sp>
          <p:sp>
            <p:nvSpPr>
              <p:cNvPr id="52260" name="Text Box 9">
                <a:extLst>
                  <a:ext uri="{FF2B5EF4-FFF2-40B4-BE49-F238E27FC236}">
                    <a16:creationId xmlns:a16="http://schemas.microsoft.com/office/drawing/2014/main" id="{83817B44-C863-4DD8-A517-5EA57CA54C55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2371" y="1164"/>
                <a:ext cx="1138" cy="1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 defTabSz="89535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fr-FR" altLang="fr-FR" sz="1837"/>
                  <a:t>ENTRAINEUR</a:t>
                </a:r>
              </a:p>
            </p:txBody>
          </p:sp>
        </p:grpSp>
        <p:sp>
          <p:nvSpPr>
            <p:cNvPr id="52258" name="Line 10">
              <a:extLst>
                <a:ext uri="{FF2B5EF4-FFF2-40B4-BE49-F238E27FC236}">
                  <a16:creationId xmlns:a16="http://schemas.microsoft.com/office/drawing/2014/main" id="{681CE66C-3243-4178-A00D-75A61E635A5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17" y="1360"/>
              <a:ext cx="0" cy="24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837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B3E332F5-D8C0-4C62-B65E-41FA6972AA8E}"/>
              </a:ext>
            </a:extLst>
          </p:cNvPr>
          <p:cNvGrpSpPr>
            <a:grpSpLocks/>
          </p:cNvGrpSpPr>
          <p:nvPr/>
        </p:nvGrpSpPr>
        <p:grpSpPr bwMode="auto">
          <a:xfrm>
            <a:off x="2847602" y="4726416"/>
            <a:ext cx="2776243" cy="621982"/>
            <a:chOff x="921" y="2918"/>
            <a:chExt cx="1714" cy="384"/>
          </a:xfrm>
        </p:grpSpPr>
        <p:grpSp>
          <p:nvGrpSpPr>
            <p:cNvPr id="52253" name="Group 12">
              <a:extLst>
                <a:ext uri="{FF2B5EF4-FFF2-40B4-BE49-F238E27FC236}">
                  <a16:creationId xmlns:a16="http://schemas.microsoft.com/office/drawing/2014/main" id="{EF8569F9-377C-4329-9EB5-263D0E4DA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" y="2918"/>
              <a:ext cx="1056" cy="384"/>
              <a:chOff x="2293" y="1112"/>
              <a:chExt cx="1294" cy="304"/>
            </a:xfrm>
          </p:grpSpPr>
          <p:sp>
            <p:nvSpPr>
              <p:cNvPr id="52255" name="AutoShape 13">
                <a:extLst>
                  <a:ext uri="{FF2B5EF4-FFF2-40B4-BE49-F238E27FC236}">
                    <a16:creationId xmlns:a16="http://schemas.microsoft.com/office/drawing/2014/main" id="{93446E1F-A00F-4503-83FC-A4D55CC9F33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2293" y="1112"/>
                <a:ext cx="1294" cy="3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buSzTx/>
                  <a:buFontTx/>
                  <a:buNone/>
                </a:pPr>
                <a:endParaRPr lang="fr-BE" altLang="fr-FR" sz="1632">
                  <a:latin typeface="Arial" panose="020B0604020202020204" pitchFamily="34" charset="0"/>
                </a:endParaRPr>
              </a:p>
            </p:txBody>
          </p:sp>
          <p:sp>
            <p:nvSpPr>
              <p:cNvPr id="52256" name="Text Box 14">
                <a:extLst>
                  <a:ext uri="{FF2B5EF4-FFF2-40B4-BE49-F238E27FC236}">
                    <a16:creationId xmlns:a16="http://schemas.microsoft.com/office/drawing/2014/main" id="{328615DE-0A7A-4752-9C12-BD555D42687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2371" y="1123"/>
                <a:ext cx="1138" cy="2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 defTabSz="89535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fr-FR" altLang="fr-FR" sz="1837"/>
                  <a:t>POIGNET FLEXIBLE</a:t>
                </a:r>
              </a:p>
            </p:txBody>
          </p:sp>
        </p:grpSp>
        <p:sp>
          <p:nvSpPr>
            <p:cNvPr id="52254" name="Line 15">
              <a:extLst>
                <a:ext uri="{FF2B5EF4-FFF2-40B4-BE49-F238E27FC236}">
                  <a16:creationId xmlns:a16="http://schemas.microsoft.com/office/drawing/2014/main" id="{0C411F36-4B70-4111-99B7-4D0A6838956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980" y="3116"/>
              <a:ext cx="655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837"/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DEA232B6-58AD-4AF1-9624-0FCBEB630A93}"/>
              </a:ext>
            </a:extLst>
          </p:cNvPr>
          <p:cNvGrpSpPr>
            <a:grpSpLocks/>
          </p:cNvGrpSpPr>
          <p:nvPr/>
        </p:nvGrpSpPr>
        <p:grpSpPr bwMode="auto">
          <a:xfrm>
            <a:off x="2847602" y="2363209"/>
            <a:ext cx="2815117" cy="599306"/>
            <a:chOff x="921" y="1459"/>
            <a:chExt cx="1738" cy="370"/>
          </a:xfrm>
        </p:grpSpPr>
        <p:grpSp>
          <p:nvGrpSpPr>
            <p:cNvPr id="52249" name="Group 17">
              <a:extLst>
                <a:ext uri="{FF2B5EF4-FFF2-40B4-BE49-F238E27FC236}">
                  <a16:creationId xmlns:a16="http://schemas.microsoft.com/office/drawing/2014/main" id="{70CD958F-AC93-45A5-9479-2F7485822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" y="1459"/>
              <a:ext cx="1056" cy="272"/>
              <a:chOff x="2293" y="1112"/>
              <a:chExt cx="1294" cy="304"/>
            </a:xfrm>
          </p:grpSpPr>
          <p:sp>
            <p:nvSpPr>
              <p:cNvPr id="52251" name="AutoShape 18">
                <a:extLst>
                  <a:ext uri="{FF2B5EF4-FFF2-40B4-BE49-F238E27FC236}">
                    <a16:creationId xmlns:a16="http://schemas.microsoft.com/office/drawing/2014/main" id="{E3820BD1-F646-4BAF-8346-DAF84DE9D6C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2293" y="1112"/>
                <a:ext cx="1294" cy="3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buSzTx/>
                  <a:buFontTx/>
                  <a:buNone/>
                </a:pPr>
                <a:endParaRPr lang="fr-BE" altLang="fr-FR" sz="1632">
                  <a:latin typeface="Arial" panose="020B0604020202020204" pitchFamily="34" charset="0"/>
                </a:endParaRPr>
              </a:p>
            </p:txBody>
          </p:sp>
          <p:sp>
            <p:nvSpPr>
              <p:cNvPr id="52252" name="Text Box 19">
                <a:extLst>
                  <a:ext uri="{FF2B5EF4-FFF2-40B4-BE49-F238E27FC236}">
                    <a16:creationId xmlns:a16="http://schemas.microsoft.com/office/drawing/2014/main" id="{BC9AC9D3-6431-44BB-BDAF-DCE9F47A7DC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2371" y="1164"/>
                <a:ext cx="1138" cy="1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 defTabSz="89535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fr-FR" altLang="fr-FR" sz="1837"/>
                  <a:t>VISIONNAIRE</a:t>
                </a:r>
              </a:p>
            </p:txBody>
          </p:sp>
        </p:grpSp>
        <p:sp>
          <p:nvSpPr>
            <p:cNvPr id="52250" name="Line 20">
              <a:extLst>
                <a:ext uri="{FF2B5EF4-FFF2-40B4-BE49-F238E27FC236}">
                  <a16:creationId xmlns:a16="http://schemas.microsoft.com/office/drawing/2014/main" id="{6106870E-7527-4350-9397-6E9F53836A9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980" y="1601"/>
              <a:ext cx="679" cy="228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837"/>
            </a:p>
          </p:txBody>
        </p:sp>
      </p:grpSp>
      <p:grpSp>
        <p:nvGrpSpPr>
          <p:cNvPr id="8" name="Group 21">
            <a:extLst>
              <a:ext uri="{FF2B5EF4-FFF2-40B4-BE49-F238E27FC236}">
                <a16:creationId xmlns:a16="http://schemas.microsoft.com/office/drawing/2014/main" id="{CBFC7936-DF23-439E-80DE-3041481293ED}"/>
              </a:ext>
            </a:extLst>
          </p:cNvPr>
          <p:cNvGrpSpPr>
            <a:grpSpLocks/>
          </p:cNvGrpSpPr>
          <p:nvPr/>
        </p:nvGrpSpPr>
        <p:grpSpPr bwMode="auto">
          <a:xfrm>
            <a:off x="6636185" y="2337293"/>
            <a:ext cx="2625607" cy="484303"/>
            <a:chOff x="3260" y="1443"/>
            <a:chExt cx="1621" cy="299"/>
          </a:xfrm>
        </p:grpSpPr>
        <p:grpSp>
          <p:nvGrpSpPr>
            <p:cNvPr id="52245" name="Group 22">
              <a:extLst>
                <a:ext uri="{FF2B5EF4-FFF2-40B4-BE49-F238E27FC236}">
                  <a16:creationId xmlns:a16="http://schemas.microsoft.com/office/drawing/2014/main" id="{0573CEB7-5868-4511-B20D-82436A649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1443"/>
              <a:ext cx="1064" cy="272"/>
              <a:chOff x="2293" y="1112"/>
              <a:chExt cx="1294" cy="304"/>
            </a:xfrm>
          </p:grpSpPr>
          <p:sp>
            <p:nvSpPr>
              <p:cNvPr id="52247" name="AutoShape 23">
                <a:extLst>
                  <a:ext uri="{FF2B5EF4-FFF2-40B4-BE49-F238E27FC236}">
                    <a16:creationId xmlns:a16="http://schemas.microsoft.com/office/drawing/2014/main" id="{C994D02D-BFE8-4825-A11D-0A78F4DE4362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gray">
              <a:xfrm>
                <a:off x="2293" y="1112"/>
                <a:ext cx="1294" cy="3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buSzTx/>
                  <a:buFontTx/>
                  <a:buNone/>
                </a:pPr>
                <a:endParaRPr lang="fr-BE" altLang="fr-FR" sz="1632">
                  <a:latin typeface="Arial" panose="020B0604020202020204" pitchFamily="34" charset="0"/>
                </a:endParaRPr>
              </a:p>
            </p:txBody>
          </p:sp>
          <p:sp>
            <p:nvSpPr>
              <p:cNvPr id="52248" name="Text Box 24">
                <a:extLst>
                  <a:ext uri="{FF2B5EF4-FFF2-40B4-BE49-F238E27FC236}">
                    <a16:creationId xmlns:a16="http://schemas.microsoft.com/office/drawing/2014/main" id="{B85D98A9-0A1A-4BA3-97B0-EE2EAAD6A751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2371" y="1164"/>
                <a:ext cx="1138" cy="1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 defTabSz="89535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fr-FR" altLang="fr-FR" sz="1837"/>
                  <a:t>EDUCATEUR</a:t>
                </a:r>
              </a:p>
            </p:txBody>
          </p:sp>
        </p:grpSp>
        <p:sp>
          <p:nvSpPr>
            <p:cNvPr id="52246" name="Line 25">
              <a:extLst>
                <a:ext uri="{FF2B5EF4-FFF2-40B4-BE49-F238E27FC236}">
                  <a16:creationId xmlns:a16="http://schemas.microsoft.com/office/drawing/2014/main" id="{C77C4600-64D1-4E2B-B71D-7DB47F6FA83E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3260" y="1601"/>
              <a:ext cx="552" cy="14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837"/>
            </a:p>
          </p:txBody>
        </p:sp>
      </p:grpSp>
      <p:grpSp>
        <p:nvGrpSpPr>
          <p:cNvPr id="10" name="Group 26">
            <a:extLst>
              <a:ext uri="{FF2B5EF4-FFF2-40B4-BE49-F238E27FC236}">
                <a16:creationId xmlns:a16="http://schemas.microsoft.com/office/drawing/2014/main" id="{9A3E964F-DBDC-4A7C-9639-A90925324FC8}"/>
              </a:ext>
            </a:extLst>
          </p:cNvPr>
          <p:cNvGrpSpPr>
            <a:grpSpLocks/>
          </p:cNvGrpSpPr>
          <p:nvPr/>
        </p:nvGrpSpPr>
        <p:grpSpPr bwMode="auto">
          <a:xfrm>
            <a:off x="2847603" y="3360972"/>
            <a:ext cx="2277361" cy="440571"/>
            <a:chOff x="921" y="2075"/>
            <a:chExt cx="1406" cy="272"/>
          </a:xfrm>
        </p:grpSpPr>
        <p:grpSp>
          <p:nvGrpSpPr>
            <p:cNvPr id="52241" name="Group 27">
              <a:extLst>
                <a:ext uri="{FF2B5EF4-FFF2-40B4-BE49-F238E27FC236}">
                  <a16:creationId xmlns:a16="http://schemas.microsoft.com/office/drawing/2014/main" id="{8085C7C1-87D4-44A1-9BD5-937573BF8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" y="2075"/>
              <a:ext cx="1056" cy="272"/>
              <a:chOff x="2293" y="1112"/>
              <a:chExt cx="1294" cy="304"/>
            </a:xfrm>
          </p:grpSpPr>
          <p:sp>
            <p:nvSpPr>
              <p:cNvPr id="52243" name="AutoShape 28">
                <a:extLst>
                  <a:ext uri="{FF2B5EF4-FFF2-40B4-BE49-F238E27FC236}">
                    <a16:creationId xmlns:a16="http://schemas.microsoft.com/office/drawing/2014/main" id="{7FDDD518-1D2F-4F96-87AA-34734AF70B9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gray">
              <a:xfrm>
                <a:off x="2293" y="1112"/>
                <a:ext cx="1294" cy="3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buSzTx/>
                  <a:buFontTx/>
                  <a:buNone/>
                </a:pPr>
                <a:endParaRPr lang="fr-BE" altLang="fr-FR" sz="1632">
                  <a:latin typeface="Arial" panose="020B0604020202020204" pitchFamily="34" charset="0"/>
                </a:endParaRPr>
              </a:p>
            </p:txBody>
          </p:sp>
          <p:sp>
            <p:nvSpPr>
              <p:cNvPr id="52244" name="Text Box 29">
                <a:extLst>
                  <a:ext uri="{FF2B5EF4-FFF2-40B4-BE49-F238E27FC236}">
                    <a16:creationId xmlns:a16="http://schemas.microsoft.com/office/drawing/2014/main" id="{B7521DDA-318A-45D0-9EEA-C6CAF7AF77B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gray">
              <a:xfrm>
                <a:off x="2371" y="1164"/>
                <a:ext cx="1138" cy="1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 defTabSz="89535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fr-FR" altLang="fr-FR" sz="1837"/>
                  <a:t>MANAGER</a:t>
                </a:r>
              </a:p>
            </p:txBody>
          </p:sp>
        </p:grpSp>
        <p:sp>
          <p:nvSpPr>
            <p:cNvPr id="52242" name="Line 30">
              <a:extLst>
                <a:ext uri="{FF2B5EF4-FFF2-40B4-BE49-F238E27FC236}">
                  <a16:creationId xmlns:a16="http://schemas.microsoft.com/office/drawing/2014/main" id="{CAFB7967-D61F-4AD6-A4E7-AD5265D999D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980" y="2193"/>
              <a:ext cx="347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837"/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08461E53-AD2F-4816-A3F5-26E1CAF31911}"/>
              </a:ext>
            </a:extLst>
          </p:cNvPr>
          <p:cNvGrpSpPr>
            <a:grpSpLocks/>
          </p:cNvGrpSpPr>
          <p:nvPr/>
        </p:nvGrpSpPr>
        <p:grpSpPr bwMode="auto">
          <a:xfrm>
            <a:off x="6939078" y="3385264"/>
            <a:ext cx="2322714" cy="440570"/>
            <a:chOff x="3447" y="2090"/>
            <a:chExt cx="1434" cy="272"/>
          </a:xfrm>
        </p:grpSpPr>
        <p:grpSp>
          <p:nvGrpSpPr>
            <p:cNvPr id="52237" name="Group 32">
              <a:extLst>
                <a:ext uri="{FF2B5EF4-FFF2-40B4-BE49-F238E27FC236}">
                  <a16:creationId xmlns:a16="http://schemas.microsoft.com/office/drawing/2014/main" id="{69F27377-D740-4D7D-A71A-26AA2BBDA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" y="2090"/>
              <a:ext cx="1120" cy="272"/>
              <a:chOff x="2293" y="1112"/>
              <a:chExt cx="1294" cy="304"/>
            </a:xfrm>
          </p:grpSpPr>
          <p:sp>
            <p:nvSpPr>
              <p:cNvPr id="52239" name="AutoShape 33">
                <a:extLst>
                  <a:ext uri="{FF2B5EF4-FFF2-40B4-BE49-F238E27FC236}">
                    <a16:creationId xmlns:a16="http://schemas.microsoft.com/office/drawing/2014/main" id="{F1B3297B-D8A5-4C4C-B14F-EBB973F5E05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gray">
              <a:xfrm>
                <a:off x="2293" y="1112"/>
                <a:ext cx="1294" cy="30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buSzTx/>
                  <a:buFontTx/>
                  <a:buNone/>
                </a:pPr>
                <a:endParaRPr lang="fr-BE" altLang="fr-FR" sz="1632">
                  <a:latin typeface="Arial" panose="020B0604020202020204" pitchFamily="34" charset="0"/>
                </a:endParaRPr>
              </a:p>
            </p:txBody>
          </p:sp>
          <p:sp>
            <p:nvSpPr>
              <p:cNvPr id="52240" name="Text Box 34">
                <a:extLst>
                  <a:ext uri="{FF2B5EF4-FFF2-40B4-BE49-F238E27FC236}">
                    <a16:creationId xmlns:a16="http://schemas.microsoft.com/office/drawing/2014/main" id="{F3A421B2-0A70-4D69-BC05-807612F4F09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gray">
              <a:xfrm>
                <a:off x="2372" y="1165"/>
                <a:ext cx="1136" cy="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 defTabSz="895350">
                  <a:buSzPct val="120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 defTabSz="895350"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 defTabSz="895350">
                  <a:buSzPct val="89000"/>
                  <a:buChar char="•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 defTabSz="895350"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fr-FR" altLang="fr-FR" sz="1837"/>
                  <a:t>AMBASSADEUR</a:t>
                </a:r>
              </a:p>
            </p:txBody>
          </p:sp>
        </p:grpSp>
        <p:sp>
          <p:nvSpPr>
            <p:cNvPr id="52238" name="Line 35">
              <a:extLst>
                <a:ext uri="{FF2B5EF4-FFF2-40B4-BE49-F238E27FC236}">
                  <a16:creationId xmlns:a16="http://schemas.microsoft.com/office/drawing/2014/main" id="{45316464-9C3C-4D9D-A8CA-F4E732D17B03}"/>
                </a:ext>
              </a:extLst>
            </p:cNvPr>
            <p:cNvSpPr>
              <a:spLocks noChangeShapeType="1"/>
            </p:cNvSpPr>
            <p:nvPr/>
          </p:nvSpPr>
          <p:spPr bwMode="gray">
            <a:xfrm flipH="1">
              <a:off x="3447" y="2226"/>
              <a:ext cx="3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837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CA85-F979-4829-AE43-FEA0F8BE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69"/>
            <a:ext cx="10515600" cy="555528"/>
          </a:xfrm>
        </p:spPr>
        <p:txBody>
          <a:bodyPr>
            <a:noAutofit/>
          </a:bodyPr>
          <a:lstStyle/>
          <a:p>
            <a:pPr algn="ctr"/>
            <a:r>
              <a:rPr lang="fr-FR" sz="3600" b="1" i="0" u="none" strike="noStrike" baseline="0" dirty="0">
                <a:latin typeface="InterstateLight"/>
              </a:rPr>
              <a:t>Les 8 dimensions du leadership</a:t>
            </a:r>
            <a:endParaRPr lang="fr-FR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E656-3B87-43B1-A9FB-B3BAFAF8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sz="1800" b="1" i="0" u="none" strike="noStrike" baseline="0" dirty="0">
                <a:latin typeface="Interstate-BoldCondensed"/>
              </a:rPr>
              <a:t>Tiré de </a:t>
            </a:r>
          </a:p>
          <a:p>
            <a:pPr marL="0" indent="0" algn="l">
              <a:buNone/>
            </a:pPr>
            <a:r>
              <a:rPr lang="fr-FR" sz="1800" b="1" i="0" u="none" strike="noStrike" baseline="0" dirty="0">
                <a:latin typeface="Interstate-BoldCondensed"/>
              </a:rPr>
              <a:t>« La boîte à outils du </a:t>
            </a:r>
          </a:p>
          <a:p>
            <a:pPr marL="0" indent="0" algn="l">
              <a:buNone/>
            </a:pPr>
            <a:r>
              <a:rPr lang="fr-FR" sz="1800" b="1" dirty="0">
                <a:latin typeface="Interstate-BoldCondensed"/>
              </a:rPr>
              <a:t>Leadership » </a:t>
            </a:r>
            <a:endParaRPr lang="fr-FR" sz="1800" b="1" i="0" u="none" strike="noStrike" baseline="0" dirty="0">
              <a:latin typeface="Interstate-BoldCondensed"/>
            </a:endParaRPr>
          </a:p>
          <a:p>
            <a:pPr algn="l"/>
            <a:r>
              <a:rPr lang="fr-FR" sz="1800" b="1" i="0" u="none" strike="noStrike" baseline="0" dirty="0">
                <a:latin typeface="Interstate-BoldCondensed"/>
              </a:rPr>
              <a:t>Jean-Pierre TESTA</a:t>
            </a:r>
          </a:p>
          <a:p>
            <a:pPr algn="l"/>
            <a:r>
              <a:rPr lang="fr-FR" sz="1800" b="1" i="0" u="none" strike="noStrike" baseline="0" dirty="0">
                <a:latin typeface="Interstate-BoldCondensed"/>
              </a:rPr>
              <a:t>Jérôme LAFARGUE</a:t>
            </a:r>
          </a:p>
          <a:p>
            <a:pPr algn="l"/>
            <a:r>
              <a:rPr lang="fr-FR" sz="1800" b="1" i="0" u="none" strike="noStrike" baseline="0" dirty="0">
                <a:latin typeface="Interstate-BoldCondensed"/>
              </a:rPr>
              <a:t>Virginie TILHET-COARTET</a:t>
            </a:r>
          </a:p>
          <a:p>
            <a:pPr marL="0" indent="0" algn="l">
              <a:buNone/>
            </a:pPr>
            <a:r>
              <a:rPr lang="fr-FR" sz="1800" b="1" dirty="0">
                <a:latin typeface="Interstate-BoldCondensed"/>
              </a:rPr>
              <a:t>(2017)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1167B-C405-4491-B0E7-BA85748D5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7" t="11429" r="29286" b="14965"/>
          <a:stretch/>
        </p:blipFill>
        <p:spPr>
          <a:xfrm>
            <a:off x="3758186" y="681037"/>
            <a:ext cx="7403160" cy="60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0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A6DE-EE6B-4833-B112-30D0330D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14"/>
            <a:ext cx="10515600" cy="568650"/>
          </a:xfrm>
        </p:spPr>
        <p:txBody>
          <a:bodyPr>
            <a:normAutofit fontScale="90000"/>
          </a:bodyPr>
          <a:lstStyle/>
          <a:p>
            <a:r>
              <a:rPr lang="fr-FR" sz="3200" b="1" dirty="0">
                <a:latin typeface="+mn-lt"/>
              </a:rPr>
              <a:t>Dimension 1 : </a:t>
            </a:r>
            <a:r>
              <a:rPr lang="fr-FR" sz="3200" dirty="0">
                <a:latin typeface="+mn-lt"/>
              </a:rPr>
              <a:t>Développer son leadership personnel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ED3A-52FD-41D1-9DC4-D71CAB4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412"/>
            <a:ext cx="10515600" cy="53651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1800" b="1" i="0" u="none" strike="noStrike" baseline="0" dirty="0">
                <a:latin typeface="Interstate-Bold"/>
              </a:rPr>
              <a:t>Outil 1 </a:t>
            </a:r>
            <a:r>
              <a:rPr lang="fr-FR" sz="1800" b="0" i="0" u="none" strike="noStrike" baseline="0" dirty="0">
                <a:latin typeface="InterstateLight"/>
              </a:rPr>
              <a:t>Les 4 cercles du leadership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 </a:t>
            </a:r>
            <a:r>
              <a:rPr lang="fr-FR" sz="1800" b="0" i="0" u="none" strike="noStrike" baseline="0" dirty="0">
                <a:latin typeface="InterstateLight"/>
              </a:rPr>
              <a:t>Les 5 étapes du développement du leadership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3 </a:t>
            </a:r>
            <a:r>
              <a:rPr lang="fr-FR" sz="1800" b="0" i="0" u="none" strike="noStrike" baseline="0" dirty="0">
                <a:latin typeface="InterstateLight"/>
              </a:rPr>
              <a:t>Réussir ses premiers pas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4 </a:t>
            </a:r>
            <a:r>
              <a:rPr lang="fr-FR" sz="1800" b="0" i="0" u="none" strike="noStrike" baseline="0" dirty="0">
                <a:latin typeface="InterstateLight"/>
              </a:rPr>
              <a:t>Le trépied de la légitimité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5 </a:t>
            </a:r>
            <a:r>
              <a:rPr lang="fr-FR" sz="1800" b="0" i="0" u="none" strike="noStrike" baseline="0" dirty="0">
                <a:latin typeface="InterstateLight"/>
              </a:rPr>
              <a:t>Développer l’estime de soi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6 </a:t>
            </a:r>
            <a:r>
              <a:rPr lang="fr-FR" sz="1800" b="0" i="0" u="none" strike="noStrike" baseline="0" dirty="0">
                <a:latin typeface="InterstateLight"/>
              </a:rPr>
              <a:t>Développer son intelligence émotionnelle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7 </a:t>
            </a:r>
            <a:r>
              <a:rPr lang="fr-FR" sz="1800" b="0" i="0" u="none" strike="noStrike" baseline="0" dirty="0">
                <a:latin typeface="InterstateLight"/>
              </a:rPr>
              <a:t>Neutraliser ses messages contraignants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8 </a:t>
            </a:r>
            <a:r>
              <a:rPr lang="fr-FR" sz="1800" b="0" i="0" u="none" strike="noStrike" baseline="0" dirty="0">
                <a:latin typeface="InterstateLight"/>
              </a:rPr>
              <a:t>Contractualiser le coaching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9 </a:t>
            </a:r>
            <a:r>
              <a:rPr lang="fr-FR" sz="1800" b="0" i="0" u="none" strike="noStrike" baseline="0" dirty="0">
                <a:latin typeface="InterstateLight"/>
              </a:rPr>
              <a:t>Devenir leader de son temps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10 </a:t>
            </a:r>
            <a:r>
              <a:rPr lang="fr-FR" sz="1800" b="0" i="0" u="none" strike="noStrike" baseline="0" dirty="0">
                <a:latin typeface="InterstateLight"/>
              </a:rPr>
              <a:t>Définir son étoile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11 </a:t>
            </a:r>
            <a:r>
              <a:rPr lang="fr-FR" sz="1800" b="0" i="0" u="none" strike="noStrike" baseline="0" dirty="0">
                <a:latin typeface="InterstateLight"/>
              </a:rPr>
              <a:t>Passer du temps subi au temps choisi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12 </a:t>
            </a:r>
            <a:r>
              <a:rPr lang="fr-FR" sz="1800" b="0" i="0" u="none" strike="noStrike" baseline="0" dirty="0">
                <a:latin typeface="InterstateLight"/>
              </a:rPr>
              <a:t>Construire des relations de confiance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13 </a:t>
            </a:r>
            <a:r>
              <a:rPr lang="fr-FR" sz="1800" b="0" i="0" u="none" strike="noStrike" baseline="0" dirty="0">
                <a:latin typeface="InterstateLight"/>
              </a:rPr>
              <a:t>Développer sa maturité relationnelle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14 </a:t>
            </a:r>
            <a:r>
              <a:rPr lang="fr-FR" sz="1800" b="0" i="0" u="none" strike="noStrike" baseline="0" dirty="0">
                <a:latin typeface="InterstateLight"/>
              </a:rPr>
              <a:t>Être assertif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15 </a:t>
            </a:r>
            <a:r>
              <a:rPr lang="fr-FR" sz="1800" b="0" i="0" u="none" strike="noStrike" baseline="0" dirty="0">
                <a:latin typeface="InterstateLight"/>
              </a:rPr>
              <a:t>Savoir dire non 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16 </a:t>
            </a:r>
            <a:r>
              <a:rPr lang="fr-FR" sz="1800" b="0" i="0" u="none" strike="noStrike" baseline="0" dirty="0">
                <a:latin typeface="InterstateLight"/>
              </a:rPr>
              <a:t>Savoir recevoir une critique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82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C870-205C-4816-B4BF-13B54849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9"/>
            <a:ext cx="10515600" cy="661242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Outil 1 : </a:t>
            </a:r>
            <a:r>
              <a:rPr lang="fr-FR" sz="3200" dirty="0">
                <a:latin typeface="+mn-lt"/>
              </a:rPr>
              <a:t>Les 4 cercles du leadership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3A398-60F0-4FF5-B865-5D91530B0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64" t="19157" r="28087" b="9222"/>
          <a:stretch/>
        </p:blipFill>
        <p:spPr>
          <a:xfrm>
            <a:off x="3349690" y="951722"/>
            <a:ext cx="6338026" cy="5705935"/>
          </a:xfrm>
        </p:spPr>
      </p:pic>
    </p:spTree>
    <p:extLst>
      <p:ext uri="{BB962C8B-B14F-4D97-AF65-F5344CB8AC3E}">
        <p14:creationId xmlns:p14="http://schemas.microsoft.com/office/powerpoint/2010/main" val="32834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A49D-ACC0-477C-AC80-D8D38C8E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838"/>
          </a:xfrm>
        </p:spPr>
        <p:txBody>
          <a:bodyPr>
            <a:normAutofit/>
          </a:bodyPr>
          <a:lstStyle/>
          <a:p>
            <a:r>
              <a:rPr lang="fr-FR" sz="3200" b="1" i="0" u="none" strike="noStrike" baseline="0" dirty="0">
                <a:latin typeface="+mn-lt"/>
              </a:rPr>
              <a:t>Dimension 2 : </a:t>
            </a:r>
            <a:r>
              <a:rPr lang="fr-FR" sz="3200" b="0" i="0" u="none" strike="noStrike" baseline="0" dirty="0">
                <a:latin typeface="+mn-lt"/>
              </a:rPr>
              <a:t>Définir sa vision</a:t>
            </a:r>
            <a:endParaRPr lang="fr-FR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DB0-2958-4F86-8200-EE8098F2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1800" b="1" i="0" u="none" strike="noStrike" baseline="0" dirty="0">
                <a:latin typeface="Interstate-Bold"/>
              </a:rPr>
              <a:t>Outil 17 </a:t>
            </a:r>
            <a:r>
              <a:rPr lang="fr-FR" sz="1800" b="0" i="0" u="none" strike="noStrike" baseline="0" dirty="0">
                <a:latin typeface="InterstateLight"/>
              </a:rPr>
              <a:t>La boucle de vision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18 </a:t>
            </a:r>
            <a:r>
              <a:rPr lang="fr-FR" sz="1800" b="0" i="0" u="none" strike="noStrike" baseline="0" dirty="0">
                <a:latin typeface="InterstateLight"/>
              </a:rPr>
              <a:t>La vision partagée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19 </a:t>
            </a:r>
            <a:r>
              <a:rPr lang="fr-FR" sz="1800" b="0" i="0" u="none" strike="noStrike" baseline="0" dirty="0">
                <a:latin typeface="InterstateLight"/>
              </a:rPr>
              <a:t>Le cadre d’objectif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20 </a:t>
            </a:r>
            <a:r>
              <a:rPr lang="fr-FR" sz="1800" b="0" i="0" u="none" strike="noStrike" baseline="0" dirty="0">
                <a:latin typeface="InterstateLight"/>
              </a:rPr>
              <a:t>La méthode des états désirés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21 </a:t>
            </a:r>
            <a:r>
              <a:rPr lang="fr-FR" sz="1800" b="0" i="0" u="none" strike="noStrike" baseline="0" dirty="0">
                <a:latin typeface="InterstateLight"/>
              </a:rPr>
              <a:t>Le cône des 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6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BD17-A184-447C-9623-65D5404C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845"/>
            <a:ext cx="10515600" cy="561258"/>
          </a:xfrm>
        </p:spPr>
        <p:txBody>
          <a:bodyPr>
            <a:normAutofit fontScale="90000"/>
          </a:bodyPr>
          <a:lstStyle/>
          <a:p>
            <a:r>
              <a:rPr lang="fr-FR" sz="3200" b="1" dirty="0">
                <a:latin typeface="+mn-lt"/>
              </a:rPr>
              <a:t>Outil 17 : </a:t>
            </a:r>
            <a:r>
              <a:rPr lang="fr-FR" sz="3200" dirty="0">
                <a:latin typeface="+mn-lt"/>
              </a:rPr>
              <a:t>La boucle de 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A6171-4301-4B08-9191-037E5B2AA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82" t="19371" r="23866" b="25519"/>
          <a:stretch/>
        </p:blipFill>
        <p:spPr>
          <a:xfrm>
            <a:off x="1637290" y="1586204"/>
            <a:ext cx="8609102" cy="5039952"/>
          </a:xfrm>
        </p:spPr>
      </p:pic>
    </p:spTree>
    <p:extLst>
      <p:ext uri="{BB962C8B-B14F-4D97-AF65-F5344CB8AC3E}">
        <p14:creationId xmlns:p14="http://schemas.microsoft.com/office/powerpoint/2010/main" val="172724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1C31-D991-42C9-8596-D927D29A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6"/>
            <a:ext cx="10515600" cy="707895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Dimension 3 : </a:t>
            </a:r>
            <a:r>
              <a:rPr lang="fr-FR" sz="3200" dirty="0">
                <a:latin typeface="+mn-lt"/>
              </a:rPr>
              <a:t>Partager et communiquer sa 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4CB9-76A6-4BEE-B17E-7604468A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fr-FR" sz="1800" b="0" i="0" u="none" strike="noStrike" baseline="0" dirty="0">
              <a:latin typeface="InterstateLight"/>
            </a:endParaRP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22 </a:t>
            </a:r>
            <a:r>
              <a:rPr lang="fr-FR" sz="1800" b="0" i="0" u="none" strike="noStrike" baseline="0" dirty="0">
                <a:latin typeface="InterstateLight"/>
              </a:rPr>
              <a:t>La lanterne magique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23 </a:t>
            </a:r>
            <a:r>
              <a:rPr lang="fr-FR" sz="1800" b="0" i="0" u="none" strike="noStrike" baseline="0" dirty="0">
                <a:latin typeface="InterstateLight"/>
              </a:rPr>
              <a:t>La règle de trois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24 </a:t>
            </a:r>
            <a:r>
              <a:rPr lang="fr-FR" sz="1800" b="0" i="0" u="none" strike="noStrike" baseline="0" dirty="0">
                <a:latin typeface="InterstateLight"/>
              </a:rPr>
              <a:t>La méthode des 5P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25 </a:t>
            </a:r>
            <a:r>
              <a:rPr lang="fr-FR" sz="1800" b="0" i="0" u="none" strike="noStrike" baseline="0" dirty="0">
                <a:latin typeface="InterstateLight"/>
              </a:rPr>
              <a:t>La connivence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26 </a:t>
            </a:r>
            <a:r>
              <a:rPr lang="fr-FR" sz="1800" b="0" i="0" u="none" strike="noStrike" baseline="0" dirty="0">
                <a:latin typeface="InterstateLight"/>
              </a:rPr>
              <a:t>Renforcer sa présence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27 </a:t>
            </a:r>
            <a:r>
              <a:rPr lang="fr-FR" sz="1800" b="0" i="0" u="none" strike="noStrike" baseline="0" dirty="0">
                <a:latin typeface="InterstateLight"/>
              </a:rPr>
              <a:t>Gérer son trac</a:t>
            </a:r>
          </a:p>
          <a:p>
            <a:pPr algn="l"/>
            <a:r>
              <a:rPr lang="fr-FR" sz="1800" b="1" i="0" u="none" strike="noStrike" baseline="0" dirty="0">
                <a:latin typeface="Interstate-Bold"/>
              </a:rPr>
              <a:t>Outil 28 </a:t>
            </a:r>
            <a:r>
              <a:rPr lang="fr-FR" sz="1800" b="0" i="0" u="none" strike="noStrike" baseline="0" dirty="0">
                <a:latin typeface="InterstateLight"/>
              </a:rPr>
              <a:t>La communication non verbale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169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756-02E0-4364-95DA-3683E1D7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8"/>
            <a:ext cx="10515600" cy="679904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+mn-lt"/>
              </a:rPr>
              <a:t>Outil 22 : </a:t>
            </a:r>
            <a:r>
              <a:rPr lang="fr-FR" sz="3200" dirty="0">
                <a:latin typeface="+mn-lt"/>
              </a:rPr>
              <a:t>Lanterne magique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DBE6C-CD23-42CB-9CFD-B04D30E84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55" t="18513" r="30982" b="10295"/>
          <a:stretch/>
        </p:blipFill>
        <p:spPr>
          <a:xfrm>
            <a:off x="3741575" y="1147665"/>
            <a:ext cx="5291246" cy="5355772"/>
          </a:xfrm>
        </p:spPr>
      </p:pic>
    </p:spTree>
    <p:extLst>
      <p:ext uri="{BB962C8B-B14F-4D97-AF65-F5344CB8AC3E}">
        <p14:creationId xmlns:p14="http://schemas.microsoft.com/office/powerpoint/2010/main" val="1447255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LBg_Lmt0Wc1K87nLwZo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blgDe.n0U21_4ghZvKBm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WJgl2sjkqtiOzFyplaF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blgDe.n0U21_4ghZvKBm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WJgl2sjkqtiOzFypla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blgDe.n0U21_4ghZvKBm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WJgl2sjkqtiOzFypla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blgDe.n0U21_4ghZvKBm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cKMQ2anUkqDvHlzWOrj.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jBQbylIUGfpXhe06.Gq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WJgl2sjkqtiOzFyplaF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blgDe.n0U21_4ghZvKB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WJgl2sjkqtiOzFypla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blgDe.n0U21_4ghZvKBm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WJgl2sjkqtiOzFyplaFA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14809</TotalTime>
  <Words>601</Words>
  <Application>Microsoft Office PowerPoint</Application>
  <PresentationFormat>Widescreen</PresentationFormat>
  <Paragraphs>109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Interstate</vt:lpstr>
      <vt:lpstr>Interstate-Bold</vt:lpstr>
      <vt:lpstr>Interstate-BoldCondensed</vt:lpstr>
      <vt:lpstr>InterstateLight</vt:lpstr>
      <vt:lpstr>Tahoma</vt:lpstr>
      <vt:lpstr>Trebuchet MS</vt:lpstr>
      <vt:lpstr>Wingdings 3</vt:lpstr>
      <vt:lpstr>Facet</vt:lpstr>
      <vt:lpstr>TCLayout.ActiveDocument.1</vt:lpstr>
      <vt:lpstr>Etude de cas  Comment devenir un manager</vt:lpstr>
      <vt:lpstr>Mise en contexte : de l’innovation au leadership</vt:lpstr>
      <vt:lpstr>Les 8 dimensions du leadership</vt:lpstr>
      <vt:lpstr>Dimension 1 : Développer son leadership personnel </vt:lpstr>
      <vt:lpstr>Outil 1 : Les 4 cercles du leadership</vt:lpstr>
      <vt:lpstr>Dimension 2 : Définir sa vision</vt:lpstr>
      <vt:lpstr>Outil 17 : La boucle de vision</vt:lpstr>
      <vt:lpstr>Dimension 3 : Partager et communiquer sa vision </vt:lpstr>
      <vt:lpstr>Outil 22 : Lanterne magique</vt:lpstr>
      <vt:lpstr>Dimension 4 : Faire adhérer à sa vision </vt:lpstr>
      <vt:lpstr>Outil 33 : Les six options stratégiques</vt:lpstr>
      <vt:lpstr>Dimension 5 : Fédérer l’équipe autour de sa vision </vt:lpstr>
      <vt:lpstr>Outil 37 : Les préférences de climat relationnel</vt:lpstr>
      <vt:lpstr>Dimension 6 : Accompagner les transformations</vt:lpstr>
      <vt:lpstr>Outil 39 : Les 4 niveaux de lecture de la réalité</vt:lpstr>
      <vt:lpstr>Dimension 7 : Mettre en pouvoir </vt:lpstr>
      <vt:lpstr>Outil 49 : Les 5 niveaux d’écoute</vt:lpstr>
      <vt:lpstr>Dimension 8 : Valoriser et encourager </vt:lpstr>
      <vt:lpstr>Outil 55 : Le modèle V.I.E</vt:lpstr>
      <vt:lpstr>Conclusion – 5 Traits d’un Leader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 Leadership</dc:title>
  <dc:creator>user</dc:creator>
  <cp:lastModifiedBy>user</cp:lastModifiedBy>
  <cp:revision>10</cp:revision>
  <dcterms:created xsi:type="dcterms:W3CDTF">2021-10-01T17:43:42Z</dcterms:created>
  <dcterms:modified xsi:type="dcterms:W3CDTF">2022-05-19T11:02:51Z</dcterms:modified>
</cp:coreProperties>
</file>