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2.xml" ContentType="application/vnd.openxmlformats-officedocument.presentationml.tags+xml"/>
  <Override PartName="/ppt/notesSlides/notesSlide18.xml" ContentType="application/vnd.openxmlformats-officedocument.presentationml.notesSlide+xml"/>
  <Override PartName="/ppt/tags/tag13.xml" ContentType="application/vnd.openxmlformats-officedocument.presentationml.tags+xml"/>
  <Override PartName="/ppt/notesSlides/notesSlide19.xml" ContentType="application/vnd.openxmlformats-officedocument.presentationml.notesSlide+xml"/>
  <Override PartName="/ppt/tags/tag14.xml" ContentType="application/vnd.openxmlformats-officedocument.presentationml.tags+xml"/>
  <Override PartName="/ppt/notesSlides/notesSlide20.xml" ContentType="application/vnd.openxmlformats-officedocument.presentationml.notesSlide+xml"/>
  <Override PartName="/ppt/tags/tag15.xml" ContentType="application/vnd.openxmlformats-officedocument.presentationml.tags+xml"/>
  <Override PartName="/ppt/notesSlides/notesSlide21.xml" ContentType="application/vnd.openxmlformats-officedocument.presentationml.notesSlide+xml"/>
  <Override PartName="/ppt/tags/tag16.xml" ContentType="application/vnd.openxmlformats-officedocument.presentationml.tags+xml"/>
  <Override PartName="/ppt/notesSlides/notesSlide22.xml" ContentType="application/vnd.openxmlformats-officedocument.presentationml.notesSlide+xml"/>
  <Override PartName="/ppt/tags/tag17.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18.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9.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20.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1"/>
  </p:notesMasterIdLst>
  <p:sldIdLst>
    <p:sldId id="513" r:id="rId2"/>
    <p:sldId id="1131" r:id="rId3"/>
    <p:sldId id="1132" r:id="rId4"/>
    <p:sldId id="1133" r:id="rId5"/>
    <p:sldId id="880" r:id="rId6"/>
    <p:sldId id="924" r:id="rId7"/>
    <p:sldId id="1052" r:id="rId8"/>
    <p:sldId id="1054" r:id="rId9"/>
    <p:sldId id="1055" r:id="rId10"/>
    <p:sldId id="876" r:id="rId11"/>
    <p:sldId id="925" r:id="rId12"/>
    <p:sldId id="759" r:id="rId13"/>
    <p:sldId id="628" r:id="rId14"/>
    <p:sldId id="926" r:id="rId15"/>
    <p:sldId id="1059" r:id="rId16"/>
    <p:sldId id="1060" r:id="rId17"/>
    <p:sldId id="1061" r:id="rId18"/>
    <p:sldId id="1062" r:id="rId19"/>
    <p:sldId id="1123" r:id="rId20"/>
    <p:sldId id="927" r:id="rId21"/>
    <p:sldId id="788" r:id="rId22"/>
    <p:sldId id="1070" r:id="rId23"/>
    <p:sldId id="1124" r:id="rId24"/>
    <p:sldId id="1071" r:id="rId25"/>
    <p:sldId id="886" r:id="rId26"/>
    <p:sldId id="936" r:id="rId27"/>
    <p:sldId id="1072" r:id="rId28"/>
    <p:sldId id="1074" r:id="rId29"/>
    <p:sldId id="1075" r:id="rId30"/>
    <p:sldId id="1125" r:id="rId31"/>
    <p:sldId id="1076" r:id="rId32"/>
    <p:sldId id="942" r:id="rId33"/>
    <p:sldId id="957" r:id="rId34"/>
    <p:sldId id="1126" r:id="rId35"/>
    <p:sldId id="1078" r:id="rId36"/>
    <p:sldId id="1079" r:id="rId37"/>
    <p:sldId id="1081" r:id="rId38"/>
    <p:sldId id="952" r:id="rId39"/>
    <p:sldId id="966" r:id="rId40"/>
    <p:sldId id="1082" r:id="rId41"/>
    <p:sldId id="1083" r:id="rId42"/>
    <p:sldId id="1127" r:id="rId43"/>
    <p:sldId id="1086" r:id="rId44"/>
    <p:sldId id="1087" r:id="rId45"/>
    <p:sldId id="980" r:id="rId46"/>
    <p:sldId id="1107" r:id="rId47"/>
    <p:sldId id="1129" r:id="rId48"/>
    <p:sldId id="1130" r:id="rId49"/>
    <p:sldId id="1121" r:id="rId50"/>
  </p:sldIdLst>
  <p:sldSz cx="9144000" cy="5143500" type="screen16x9"/>
  <p:notesSz cx="6858000" cy="9144000"/>
  <p:custDataLst>
    <p:tags r:id="rId52"/>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13" autoAdjust="0"/>
    <p:restoredTop sz="84965" autoAdjust="0"/>
  </p:normalViewPr>
  <p:slideViewPr>
    <p:cSldViewPr snapToGrid="0" showGuides="1">
      <p:cViewPr varScale="1">
        <p:scale>
          <a:sx n="83" d="100"/>
          <a:sy n="83" d="100"/>
        </p:scale>
        <p:origin x="588" y="78"/>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4/11/2022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b="0"/>
              <a:t>Programme de L’Académie Réseau de Cisco (Cisco Networking Academy Program)</a:t>
            </a:r>
          </a:p>
          <a:p>
            <a:pPr rtl="0">
              <a:buFontTx/>
              <a:buNone/>
            </a:pPr>
            <a:r>
              <a:rPr lang="fr-FR" b="0" baseline="0"/>
              <a:t>Présentation des réseaux V</a:t>
            </a:r>
            <a:r>
              <a:rPr lang="fr-FR" b="0"/>
              <a:t>7.0 (ITN)</a:t>
            </a:r>
          </a:p>
          <a:p>
            <a:pPr rtl="0">
              <a:buFontTx/>
              <a:buNone/>
            </a:pPr>
            <a:r>
              <a:rPr lang="fr-FR" sz="1200" b="0"/>
              <a:t>Module 8 : Protocoles et Modules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8.1 – </a:t>
            </a:r>
            <a:r>
              <a:rPr lang="fr-FR">
                <a:solidFill>
                  <a:schemeClr val="accent5">
                    <a:lumMod val="40000"/>
                    <a:lumOff val="60000"/>
                  </a:schemeClr>
                </a:solidFill>
              </a:rPr>
              <a:t>Caractéristiques de la couche réseau</a:t>
            </a:r>
          </a:p>
        </p:txBody>
      </p:sp>
      <p:sp>
        <p:nvSpPr>
          <p:cNvPr id="4" name="Slide Number Placeholder 3"/>
          <p:cNvSpPr>
            <a:spLocks noGrp="1"/>
          </p:cNvSpPr>
          <p:nvPr>
            <p:ph type="sldNum" sz="quarter" idx="10"/>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62552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13</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8.1 – </a:t>
            </a:r>
            <a:r>
              <a:rPr lang="fr-FR">
                <a:solidFill>
                  <a:schemeClr val="accent5">
                    <a:lumMod val="40000"/>
                    <a:lumOff val="60000"/>
                  </a:schemeClr>
                </a:solidFill>
              </a:rPr>
              <a:t>Caractéristiques de la couche réseau</a:t>
            </a:r>
          </a:p>
          <a:p>
            <a:pPr rtl="0">
              <a:lnSpc>
                <a:spcPct val="80000"/>
              </a:lnSpc>
              <a:buFontTx/>
              <a:buNone/>
            </a:pPr>
            <a:r>
              <a:rPr lang="fr-FR" sz="1200" kern="1200">
                <a:solidFill>
                  <a:schemeClr val="tx1"/>
                </a:solidFill>
                <a:latin typeface="Arial" charset="0"/>
                <a:ea typeface="ＭＳ Ｐゴシック" charset="0"/>
                <a:cs typeface="ＭＳ Ｐゴシック" charset="0"/>
              </a:rPr>
              <a:t>8.1.1 — </a:t>
            </a:r>
            <a:r>
              <a:rPr lang="fr-FR"/>
              <a:t>La couche réseau</a:t>
            </a:r>
          </a:p>
        </p:txBody>
      </p:sp>
    </p:spTree>
    <p:extLst>
      <p:ext uri="{BB962C8B-B14F-4D97-AF65-F5344CB8AC3E}">
        <p14:creationId xmlns:p14="http://schemas.microsoft.com/office/powerpoint/2010/main" val="3525190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14</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8.1 – </a:t>
            </a:r>
            <a:r>
              <a:rPr lang="fr-FR">
                <a:solidFill>
                  <a:schemeClr val="accent5">
                    <a:lumMod val="40000"/>
                    <a:lumOff val="60000"/>
                  </a:schemeClr>
                </a:solidFill>
              </a:rPr>
              <a:t>Caractéristiques de la couche réseau</a:t>
            </a:r>
          </a:p>
          <a:p>
            <a:pPr rtl="0">
              <a:lnSpc>
                <a:spcPct val="80000"/>
              </a:lnSpc>
              <a:buFontTx/>
              <a:buNone/>
            </a:pPr>
            <a:r>
              <a:rPr lang="fr-FR">
                <a:latin typeface="Arial" charset="0"/>
              </a:rPr>
              <a:t>8.1.2</a:t>
            </a:r>
            <a:r>
              <a:rPr lang="fr-FR" baseline="0">
                <a:latin typeface="Arial" charset="0"/>
              </a:rPr>
              <a:t> </a:t>
            </a:r>
            <a:r>
              <a:rPr lang="fr-FR" sz="1200" b="0"/>
              <a:t>— </a:t>
            </a:r>
            <a:r>
              <a:rPr lang="fr-FR"/>
              <a:t>Encapsulation de l'IP </a:t>
            </a:r>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15</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8.1 – </a:t>
            </a:r>
            <a:r>
              <a:rPr lang="fr-FR">
                <a:solidFill>
                  <a:schemeClr val="accent5">
                    <a:lumMod val="40000"/>
                    <a:lumOff val="60000"/>
                  </a:schemeClr>
                </a:solidFill>
              </a:rPr>
              <a:t>Caractéristiques de la couche réseau</a:t>
            </a:r>
          </a:p>
          <a:p>
            <a:pPr rtl="0">
              <a:lnSpc>
                <a:spcPct val="80000"/>
              </a:lnSpc>
              <a:buFontTx/>
              <a:buNone/>
            </a:pPr>
            <a:r>
              <a:rPr lang="fr-FR">
                <a:latin typeface="Arial" charset="0"/>
              </a:rPr>
              <a:t>8.1.3</a:t>
            </a:r>
            <a:r>
              <a:rPr lang="fr-FR" baseline="0">
                <a:latin typeface="Arial" charset="0"/>
              </a:rPr>
              <a:t> </a:t>
            </a:r>
            <a:r>
              <a:rPr lang="fr-FR" sz="1200" b="0"/>
              <a:t>– </a:t>
            </a:r>
            <a:r>
              <a:rPr lang="fr-FR"/>
              <a:t>Caractéristiques de l'IP</a:t>
            </a:r>
          </a:p>
        </p:txBody>
      </p:sp>
    </p:spTree>
    <p:extLst>
      <p:ext uri="{BB962C8B-B14F-4D97-AF65-F5344CB8AC3E}">
        <p14:creationId xmlns:p14="http://schemas.microsoft.com/office/powerpoint/2010/main" val="785335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16</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8.1 – </a:t>
            </a:r>
            <a:r>
              <a:rPr lang="fr-FR">
                <a:solidFill>
                  <a:schemeClr val="accent5">
                    <a:lumMod val="40000"/>
                    <a:lumOff val="60000"/>
                  </a:schemeClr>
                </a:solidFill>
              </a:rPr>
              <a:t>Caractéristiques de la couche réseau</a:t>
            </a:r>
          </a:p>
          <a:p>
            <a:pPr rtl="0">
              <a:lnSpc>
                <a:spcPct val="80000"/>
              </a:lnSpc>
              <a:buFontTx/>
              <a:buNone/>
            </a:pPr>
            <a:r>
              <a:rPr lang="fr-FR">
                <a:latin typeface="Arial" charset="0"/>
              </a:rPr>
              <a:t>8.1.4</a:t>
            </a:r>
            <a:r>
              <a:rPr lang="fr-FR" baseline="0">
                <a:latin typeface="Arial" charset="0"/>
              </a:rPr>
              <a:t> </a:t>
            </a:r>
            <a:r>
              <a:rPr lang="fr-FR" sz="1200" b="0"/>
              <a:t>– </a:t>
            </a:r>
            <a:r>
              <a:rPr lang="fr-FR"/>
              <a:t>Sans connexion</a:t>
            </a:r>
          </a:p>
        </p:txBody>
      </p:sp>
    </p:spTree>
    <p:extLst>
      <p:ext uri="{BB962C8B-B14F-4D97-AF65-F5344CB8AC3E}">
        <p14:creationId xmlns:p14="http://schemas.microsoft.com/office/powerpoint/2010/main" val="785335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17</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8.1 – </a:t>
            </a:r>
            <a:r>
              <a:rPr lang="fr-FR">
                <a:solidFill>
                  <a:schemeClr val="accent5">
                    <a:lumMod val="40000"/>
                    <a:lumOff val="60000"/>
                  </a:schemeClr>
                </a:solidFill>
              </a:rPr>
              <a:t>Caractéristiques de la couche réseau</a:t>
            </a:r>
          </a:p>
          <a:p>
            <a:pPr rtl="0">
              <a:lnSpc>
                <a:spcPct val="80000"/>
              </a:lnSpc>
              <a:buFontTx/>
              <a:buNone/>
            </a:pPr>
            <a:r>
              <a:rPr lang="fr-FR">
                <a:latin typeface="Arial" charset="0"/>
              </a:rPr>
              <a:t>8.1.5</a:t>
            </a:r>
            <a:r>
              <a:rPr lang="fr-FR" baseline="0">
                <a:latin typeface="Arial" charset="0"/>
              </a:rPr>
              <a:t> </a:t>
            </a:r>
            <a:r>
              <a:rPr lang="fr-FR" sz="1200" b="0"/>
              <a:t>– </a:t>
            </a:r>
            <a:r>
              <a:rPr lang="fr-FR"/>
              <a:t>Acheminement au mieux</a:t>
            </a:r>
          </a:p>
        </p:txBody>
      </p:sp>
    </p:spTree>
    <p:extLst>
      <p:ext uri="{BB962C8B-B14F-4D97-AF65-F5344CB8AC3E}">
        <p14:creationId xmlns:p14="http://schemas.microsoft.com/office/powerpoint/2010/main" val="785335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18</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8.1 – </a:t>
            </a:r>
            <a:r>
              <a:rPr lang="fr-FR">
                <a:solidFill>
                  <a:schemeClr val="accent5">
                    <a:lumMod val="40000"/>
                    <a:lumOff val="60000"/>
                  </a:schemeClr>
                </a:solidFill>
              </a:rPr>
              <a:t>Caractéristiques de la couche réseau</a:t>
            </a:r>
          </a:p>
          <a:p>
            <a:pPr rtl="0">
              <a:lnSpc>
                <a:spcPct val="80000"/>
              </a:lnSpc>
              <a:buFontTx/>
              <a:buNone/>
            </a:pPr>
            <a:r>
              <a:rPr lang="fr-FR">
                <a:latin typeface="Arial" charset="0"/>
              </a:rPr>
              <a:t>8.1.6</a:t>
            </a:r>
            <a:r>
              <a:rPr lang="fr-FR" baseline="0">
                <a:latin typeface="Arial" charset="0"/>
              </a:rPr>
              <a:t> </a:t>
            </a:r>
            <a:r>
              <a:rPr lang="fr-FR" sz="1200" b="0"/>
              <a:t>–</a:t>
            </a:r>
            <a:r>
              <a:rPr lang="fr-FR" sz="1200" b="0" baseline="0"/>
              <a:t> </a:t>
            </a:r>
            <a:r>
              <a:rPr lang="fr-FR"/>
              <a:t>Indépendant vis-à-vis des supports</a:t>
            </a:r>
          </a:p>
          <a:p>
            <a:pPr rtl="0">
              <a:buFontTx/>
              <a:buNone/>
            </a:pPr>
            <a:r>
              <a:rPr lang="fr-FR"/>
              <a:t>8.1.7</a:t>
            </a:r>
            <a:r>
              <a:rPr lang="fr-FR" baseline="0"/>
              <a:t> </a:t>
            </a:r>
            <a:r>
              <a:rPr lang="fr-FR" sz="1200">
                <a:effectLst/>
              </a:rPr>
              <a:t>Vérifiez votre compréhension – </a:t>
            </a:r>
            <a:r>
              <a:rPr lang="fr-FR">
                <a:solidFill>
                  <a:schemeClr val="accent5">
                    <a:lumMod val="40000"/>
                    <a:lumOff val="60000"/>
                  </a:schemeClr>
                </a:solidFill>
              </a:rPr>
              <a:t> Caractéristiques</a:t>
            </a:r>
            <a:r>
              <a:rPr lang="fr-FR" sz="1200">
                <a:solidFill>
                  <a:schemeClr val="accent5">
                    <a:lumMod val="40000"/>
                    <a:lumOff val="60000"/>
                  </a:schemeClr>
                </a:solidFill>
                <a:effectLst/>
              </a:rPr>
              <a:t>de l'IP</a:t>
            </a:r>
          </a:p>
        </p:txBody>
      </p:sp>
    </p:spTree>
    <p:extLst>
      <p:ext uri="{BB962C8B-B14F-4D97-AF65-F5344CB8AC3E}">
        <p14:creationId xmlns:p14="http://schemas.microsoft.com/office/powerpoint/2010/main" val="785335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19</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8.1 – </a:t>
            </a:r>
            <a:r>
              <a:rPr lang="fr-FR">
                <a:solidFill>
                  <a:schemeClr val="accent5">
                    <a:lumMod val="40000"/>
                    <a:lumOff val="60000"/>
                  </a:schemeClr>
                </a:solidFill>
              </a:rPr>
              <a:t>Caractéristiques de la couche réseau</a:t>
            </a:r>
          </a:p>
          <a:p>
            <a:pPr rtl="0">
              <a:lnSpc>
                <a:spcPct val="80000"/>
              </a:lnSpc>
              <a:buFontTx/>
              <a:buNone/>
            </a:pPr>
            <a:r>
              <a:rPr lang="fr-FR">
                <a:latin typeface="Arial" charset="0"/>
              </a:rPr>
              <a:t>8.1.6</a:t>
            </a:r>
            <a:r>
              <a:rPr lang="fr-FR" baseline="0">
                <a:latin typeface="Arial" charset="0"/>
              </a:rPr>
              <a:t> </a:t>
            </a:r>
            <a:r>
              <a:rPr lang="fr-FR" sz="1200" b="0"/>
              <a:t>–</a:t>
            </a:r>
            <a:r>
              <a:rPr lang="fr-FR" sz="1200" b="0" baseline="0"/>
              <a:t> </a:t>
            </a:r>
            <a:r>
              <a:rPr lang="fr-FR"/>
              <a:t>Indépendant vis-à-vis des supports</a:t>
            </a:r>
          </a:p>
          <a:p>
            <a:pPr rtl="0">
              <a:buFontTx/>
              <a:buNone/>
            </a:pPr>
            <a:r>
              <a:rPr lang="fr-FR"/>
              <a:t>8.1.7</a:t>
            </a:r>
            <a:r>
              <a:rPr lang="fr-FR" baseline="0"/>
              <a:t> </a:t>
            </a:r>
            <a:r>
              <a:rPr lang="fr-FR" sz="1200">
                <a:effectLst/>
              </a:rPr>
              <a:t>Vérifiez votre compréhension – </a:t>
            </a:r>
            <a:r>
              <a:rPr lang="fr-FR"/>
              <a:t>IP</a:t>
            </a:r>
            <a:r>
              <a:rPr lang="fr-FR">
                <a:solidFill>
                  <a:schemeClr val="accent5">
                    <a:lumMod val="40000"/>
                    <a:lumOff val="60000"/>
                  </a:schemeClr>
                </a:solidFill>
              </a:rPr>
              <a:t> Caractéristiques</a:t>
            </a:r>
            <a:r>
              <a:rPr lang="fr-FR" sz="1200">
                <a:solidFill>
                  <a:schemeClr val="accent5">
                    <a:lumMod val="40000"/>
                    <a:lumOff val="60000"/>
                  </a:schemeClr>
                </a:solidFill>
                <a:effectLst/>
              </a:rPr>
              <a:t>de l'IP</a:t>
            </a:r>
          </a:p>
        </p:txBody>
      </p:sp>
    </p:spTree>
    <p:extLst>
      <p:ext uri="{BB962C8B-B14F-4D97-AF65-F5344CB8AC3E}">
        <p14:creationId xmlns:p14="http://schemas.microsoft.com/office/powerpoint/2010/main" val="2465286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8.2 — </a:t>
            </a:r>
            <a:r>
              <a:rPr lang="fr-FR">
                <a:solidFill>
                  <a:schemeClr val="accent5">
                    <a:lumMod val="40000"/>
                    <a:lumOff val="60000"/>
                  </a:schemeClr>
                </a:solidFill>
              </a:rPr>
              <a:t>Paquet IPv4</a:t>
            </a:r>
          </a:p>
        </p:txBody>
      </p:sp>
      <p:sp>
        <p:nvSpPr>
          <p:cNvPr id="4" name="Slide Number Placeholder 3"/>
          <p:cNvSpPr>
            <a:spLocks noGrp="1"/>
          </p:cNvSpPr>
          <p:nvPr>
            <p:ph type="sldNum" sz="quarter" idx="10"/>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625529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21</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8.2 — </a:t>
            </a:r>
            <a:r>
              <a:rPr lang="fr-FR">
                <a:solidFill>
                  <a:schemeClr val="accent5">
                    <a:lumMod val="40000"/>
                    <a:lumOff val="60000"/>
                  </a:schemeClr>
                </a:solidFill>
              </a:rPr>
              <a:t>Paquet IPv4</a:t>
            </a:r>
          </a:p>
          <a:p>
            <a:pPr rtl="0">
              <a:lnSpc>
                <a:spcPct val="80000"/>
              </a:lnSpc>
              <a:buFontTx/>
              <a:buNone/>
            </a:pPr>
            <a:r>
              <a:rPr lang="fr-FR" sz="1200" kern="1200">
                <a:solidFill>
                  <a:schemeClr val="tx1"/>
                </a:solidFill>
                <a:latin typeface="Arial" charset="0"/>
                <a:ea typeface="ＭＳ Ｐゴシック" charset="0"/>
                <a:cs typeface="ＭＳ Ｐゴシック" charset="0"/>
              </a:rPr>
              <a:t>8.2.1 – </a:t>
            </a:r>
            <a:r>
              <a:rPr lang="fr-FR"/>
              <a:t>En-tête de paquet IPv4</a:t>
            </a:r>
          </a:p>
        </p:txBody>
      </p:sp>
    </p:spTree>
    <p:extLst>
      <p:ext uri="{BB962C8B-B14F-4D97-AF65-F5344CB8AC3E}">
        <p14:creationId xmlns:p14="http://schemas.microsoft.com/office/powerpoint/2010/main" val="3427554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pPr algn="r"/>
              <a:t>2</a:t>
            </a:fld>
            <a:endParaRP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22</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8.2 — </a:t>
            </a:r>
            <a:r>
              <a:rPr lang="fr-FR">
                <a:solidFill>
                  <a:schemeClr val="accent5">
                    <a:lumMod val="40000"/>
                    <a:lumOff val="60000"/>
                  </a:schemeClr>
                </a:solidFill>
              </a:rPr>
              <a:t>Paquet IPv4</a:t>
            </a:r>
          </a:p>
          <a:p>
            <a:pPr rtl="0">
              <a:lnSpc>
                <a:spcPct val="80000"/>
              </a:lnSpc>
              <a:buFontTx/>
              <a:buNone/>
            </a:pPr>
            <a:r>
              <a:rPr lang="fr-FR" sz="1200" kern="1200">
                <a:solidFill>
                  <a:schemeClr val="tx1"/>
                </a:solidFill>
                <a:latin typeface="Arial" charset="0"/>
                <a:ea typeface="ＭＳ Ｐゴシック" charset="0"/>
                <a:cs typeface="ＭＳ Ｐゴシック" charset="0"/>
              </a:rPr>
              <a:t>8.2.2</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Champs de l'en-tête du paquet IPv4</a:t>
            </a:r>
          </a:p>
        </p:txBody>
      </p:sp>
    </p:spTree>
    <p:extLst>
      <p:ext uri="{BB962C8B-B14F-4D97-AF65-F5344CB8AC3E}">
        <p14:creationId xmlns:p14="http://schemas.microsoft.com/office/powerpoint/2010/main" val="3427554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23</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8.2 — </a:t>
            </a:r>
            <a:r>
              <a:rPr lang="fr-FR">
                <a:solidFill>
                  <a:schemeClr val="accent5">
                    <a:lumMod val="40000"/>
                    <a:lumOff val="60000"/>
                  </a:schemeClr>
                </a:solidFill>
              </a:rPr>
              <a:t>Paquet IPv4</a:t>
            </a:r>
          </a:p>
          <a:p>
            <a:pPr rtl="0">
              <a:lnSpc>
                <a:spcPct val="80000"/>
              </a:lnSpc>
              <a:buFontTx/>
              <a:buNone/>
            </a:pPr>
            <a:r>
              <a:rPr lang="fr-FR" sz="1200" kern="1200">
                <a:solidFill>
                  <a:schemeClr val="tx1"/>
                </a:solidFill>
                <a:latin typeface="Arial" charset="0"/>
                <a:ea typeface="ＭＳ Ｐゴシック" charset="0"/>
                <a:cs typeface="ＭＳ Ｐゴシック" charset="0"/>
              </a:rPr>
              <a:t>8.2.2</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Champs de l'en-tête du paquet IPv4</a:t>
            </a:r>
          </a:p>
        </p:txBody>
      </p:sp>
    </p:spTree>
    <p:extLst>
      <p:ext uri="{BB962C8B-B14F-4D97-AF65-F5344CB8AC3E}">
        <p14:creationId xmlns:p14="http://schemas.microsoft.com/office/powerpoint/2010/main" val="3427554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24</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8.2 — </a:t>
            </a:r>
            <a:r>
              <a:rPr lang="fr-FR">
                <a:solidFill>
                  <a:schemeClr val="accent5">
                    <a:lumMod val="40000"/>
                    <a:lumOff val="60000"/>
                  </a:schemeClr>
                </a:solidFill>
              </a:rPr>
              <a:t>Paquet IPv4</a:t>
            </a:r>
          </a:p>
          <a:p>
            <a:pPr rtl="0">
              <a:lnSpc>
                <a:spcPct val="80000"/>
              </a:lnSpc>
              <a:buFontTx/>
              <a:buNone/>
            </a:pPr>
            <a:r>
              <a:rPr lang="fr-FR" sz="1200" kern="1200">
                <a:solidFill>
                  <a:schemeClr val="tx1"/>
                </a:solidFill>
                <a:latin typeface="Arial" charset="0"/>
                <a:ea typeface="ＭＳ Ｐゴシック" charset="0"/>
                <a:cs typeface="ＭＳ Ｐゴシック" charset="0"/>
              </a:rPr>
              <a:t>8.2.3</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Démonstration vidéo - Exemples d'en-têtes IPv4 dans Wireshark </a:t>
            </a:r>
          </a:p>
          <a:p>
            <a:pPr rtl="0">
              <a:lnSpc>
                <a:spcPct val="80000"/>
              </a:lnSpc>
              <a:buFontTx/>
              <a:buNone/>
            </a:pPr>
            <a:r>
              <a:rPr lang="fr-FR" sz="1200" kern="1200">
                <a:solidFill>
                  <a:schemeClr val="tx1"/>
                </a:solidFill>
                <a:latin typeface="Arial" charset="0"/>
                <a:ea typeface="ＭＳ Ｐゴシック" charset="0"/>
                <a:cs typeface="ＭＳ Ｐゴシック" charset="0"/>
              </a:rPr>
              <a:t>8.2.4</a:t>
            </a:r>
            <a:r>
              <a:rPr lang="fr-FR" sz="1200" kern="1200" baseline="0">
                <a:solidFill>
                  <a:schemeClr val="tx1"/>
                </a:solidFill>
                <a:latin typeface="Arial" charset="0"/>
                <a:ea typeface="ＭＳ Ｐゴシック" charset="0"/>
                <a:cs typeface="ＭＳ Ｐゴシック" charset="0"/>
              </a:rPr>
              <a:t> </a:t>
            </a:r>
            <a:r>
              <a:rPr lang="fr-FR" sz="1200">
                <a:effectLst/>
              </a:rPr>
              <a:t>— Vérifiez votre compréhension — </a:t>
            </a:r>
            <a:r>
              <a:rPr lang="fr-FR">
                <a:solidFill>
                  <a:schemeClr val="accent5">
                    <a:lumMod val="40000"/>
                    <a:lumOff val="60000"/>
                  </a:schemeClr>
                </a:solidFill>
              </a:rPr>
              <a:t>Paquet IPv4 </a:t>
            </a:r>
          </a:p>
        </p:txBody>
      </p:sp>
    </p:spTree>
    <p:extLst>
      <p:ext uri="{BB962C8B-B14F-4D97-AF65-F5344CB8AC3E}">
        <p14:creationId xmlns:p14="http://schemas.microsoft.com/office/powerpoint/2010/main" val="34275545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8.3 — </a:t>
            </a:r>
            <a:r>
              <a:rPr lang="fr-FR">
                <a:solidFill>
                  <a:schemeClr val="accent5">
                    <a:lumMod val="40000"/>
                    <a:lumOff val="60000"/>
                  </a:schemeClr>
                </a:solidFill>
              </a:rPr>
              <a:t>Paquets IPv6</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25</a:t>
            </a:fld>
            <a:endParaRPr>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8.3 — </a:t>
            </a:r>
            <a:r>
              <a:rPr lang="fr-FR">
                <a:solidFill>
                  <a:schemeClr val="accent5">
                    <a:lumMod val="40000"/>
                    <a:lumOff val="60000"/>
                  </a:schemeClr>
                </a:solidFill>
              </a:rPr>
              <a:t>Paquets IPv6</a:t>
            </a:r>
          </a:p>
          <a:p>
            <a:pPr rtl="0">
              <a:buFontTx/>
              <a:buNone/>
            </a:pPr>
            <a:r>
              <a:rPr lang="fr-FR" sz="1200" kern="1200">
                <a:solidFill>
                  <a:schemeClr val="tx1"/>
                </a:solidFill>
                <a:latin typeface="Arial" charset="0"/>
                <a:ea typeface="ＭＳ Ｐゴシック" charset="0"/>
                <a:cs typeface="ＭＳ Ｐゴシック" charset="0"/>
              </a:rPr>
              <a:t>8.3.1</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Limites du protocole IPv4</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26</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8.3 — </a:t>
            </a:r>
            <a:r>
              <a:rPr lang="fr-FR">
                <a:solidFill>
                  <a:schemeClr val="accent5">
                    <a:lumMod val="40000"/>
                    <a:lumOff val="60000"/>
                  </a:schemeClr>
                </a:solidFill>
              </a:rPr>
              <a:t>Paquets IPv6</a:t>
            </a:r>
          </a:p>
          <a:p>
            <a:pPr rtl="0">
              <a:buFontTx/>
              <a:buNone/>
            </a:pPr>
            <a:r>
              <a:rPr lang="fr-FR" sz="1200" kern="1200">
                <a:solidFill>
                  <a:schemeClr val="tx1"/>
                </a:solidFill>
                <a:latin typeface="Arial" charset="0"/>
                <a:ea typeface="ＭＳ Ｐゴシック" charset="0"/>
                <a:cs typeface="ＭＳ Ｐゴシック" charset="0"/>
              </a:rPr>
              <a:t>8.3.2</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 Présentation IPv6 </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27</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8.3 — </a:t>
            </a:r>
            <a:r>
              <a:rPr lang="fr-FR">
                <a:solidFill>
                  <a:schemeClr val="accent5">
                    <a:lumMod val="40000"/>
                    <a:lumOff val="60000"/>
                  </a:schemeClr>
                </a:solidFill>
              </a:rPr>
              <a:t>Paquets IPv6</a:t>
            </a:r>
          </a:p>
          <a:p>
            <a:pPr rtl="0">
              <a:buFontTx/>
              <a:buNone/>
            </a:pPr>
            <a:r>
              <a:rPr lang="fr-FR" sz="1200" kern="1200">
                <a:solidFill>
                  <a:schemeClr val="tx1"/>
                </a:solidFill>
                <a:latin typeface="Arial" charset="0"/>
                <a:ea typeface="ＭＳ Ｐゴシック" charset="0"/>
                <a:cs typeface="ＭＳ Ｐゴシック" charset="0"/>
              </a:rPr>
              <a:t>8.3.3</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 Champs d'en-tête de paquet IPv4 dans l'en-tête de paquet IPv6 </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28</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8.3 - </a:t>
            </a:r>
            <a:r>
              <a:rPr lang="fr-FR">
                <a:solidFill>
                  <a:schemeClr val="accent5">
                    <a:lumMod val="40000"/>
                    <a:lumOff val="60000"/>
                  </a:schemeClr>
                </a:solidFill>
              </a:rPr>
              <a:t>Paquets IPv6</a:t>
            </a:r>
          </a:p>
          <a:p>
            <a:pPr rtl="0">
              <a:buFontTx/>
              <a:buNone/>
            </a:pPr>
            <a:r>
              <a:rPr lang="fr-FR" sz="1200" kern="1200">
                <a:solidFill>
                  <a:schemeClr val="tx1"/>
                </a:solidFill>
                <a:latin typeface="Arial" charset="0"/>
                <a:ea typeface="ＭＳ Ｐゴシック" charset="0"/>
                <a:cs typeface="ＭＳ Ｐゴシック" charset="0"/>
              </a:rPr>
              <a:t>8.3.4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En-tête de paquet IPv6</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29</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8.3 — </a:t>
            </a:r>
            <a:r>
              <a:rPr lang="fr-FR">
                <a:solidFill>
                  <a:schemeClr val="accent5">
                    <a:lumMod val="40000"/>
                    <a:lumOff val="60000"/>
                  </a:schemeClr>
                </a:solidFill>
              </a:rPr>
              <a:t>Paquets IPv6</a:t>
            </a:r>
          </a:p>
          <a:p>
            <a:pPr rtl="0">
              <a:buFontTx/>
              <a:buNone/>
            </a:pPr>
            <a:r>
              <a:rPr lang="fr-FR" sz="1200" kern="1200">
                <a:solidFill>
                  <a:schemeClr val="tx1"/>
                </a:solidFill>
                <a:latin typeface="Arial" charset="0"/>
                <a:ea typeface="ＭＳ Ｐゴシック" charset="0"/>
                <a:cs typeface="ＭＳ Ｐゴシック" charset="0"/>
              </a:rPr>
              <a:t>8.3.4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En-tête de paquet IPv6 (suite)</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30</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8.3 — </a:t>
            </a:r>
            <a:r>
              <a:rPr lang="fr-FR">
                <a:solidFill>
                  <a:schemeClr val="accent5">
                    <a:lumMod val="40000"/>
                    <a:lumOff val="60000"/>
                  </a:schemeClr>
                </a:solidFill>
              </a:rPr>
              <a:t>Paquets IPv6</a:t>
            </a:r>
          </a:p>
          <a:p>
            <a:pPr rtl="0">
              <a:buFontTx/>
              <a:buNone/>
            </a:pPr>
            <a:r>
              <a:rPr lang="fr-FR" sz="1200" kern="1200">
                <a:solidFill>
                  <a:schemeClr val="tx1"/>
                </a:solidFill>
                <a:latin typeface="Arial" charset="0"/>
                <a:ea typeface="ＭＳ Ｐゴシック" charset="0"/>
                <a:cs typeface="ＭＳ Ｐゴシック" charset="0"/>
              </a:rPr>
              <a:t>8.3.5</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 Vidéo – Exemples d'en-têtes IPv6 dans Wireshark</a:t>
            </a:r>
          </a:p>
          <a:p>
            <a:pPr marL="0" marR="0" lvl="0" indent="0" algn="l" defTabSz="457200" rtl="0" eaLnBrk="1" fontAlgn="auto" latinLnBrk="0" hangingPunct="1">
              <a:lnSpc>
                <a:spcPct val="80000"/>
              </a:lnSpc>
              <a:spcBef>
                <a:spcPts val="0"/>
              </a:spcBef>
              <a:spcAft>
                <a:spcPts val="0"/>
              </a:spcAft>
              <a:buClrTx/>
              <a:buSzTx/>
              <a:buFontTx/>
              <a:buNone/>
              <a:tabLst/>
              <a:defRPr/>
            </a:pPr>
            <a:r>
              <a:rPr lang="fr-FR"/>
              <a:t>8.3.6 </a:t>
            </a:r>
            <a:r>
              <a:rPr lang="fr-FR" sz="1200">
                <a:effectLst/>
              </a:rPr>
              <a:t>— Vérifiez votre compréhension —</a:t>
            </a:r>
            <a:r>
              <a:rPr lang="fr-FR" sz="1200" baseline="0">
                <a:effectLst/>
              </a:rPr>
              <a:t> </a:t>
            </a:r>
            <a:r>
              <a:rPr lang="fr-FR">
                <a:solidFill>
                  <a:schemeClr val="accent5">
                    <a:lumMod val="40000"/>
                    <a:lumOff val="60000"/>
                  </a:schemeClr>
                </a:solidFill>
              </a:rPr>
              <a:t>Paquets IPv6</a:t>
            </a:r>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31</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a:t>5</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8.4 — </a:t>
            </a:r>
            <a:r>
              <a:rPr lang="fr-FR">
                <a:solidFill>
                  <a:schemeClr val="accent5">
                    <a:lumMod val="40000"/>
                    <a:lumOff val="60000"/>
                  </a:schemeClr>
                </a:solidFill>
              </a:rPr>
              <a:t>Méthode de routage des hôtes</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32</a:t>
            </a:fld>
            <a:endParaRPr>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8.4 — </a:t>
            </a:r>
            <a:r>
              <a:rPr lang="fr-FR">
                <a:solidFill>
                  <a:schemeClr val="accent5">
                    <a:lumMod val="40000"/>
                    <a:lumOff val="60000"/>
                  </a:schemeClr>
                </a:solidFill>
              </a:rPr>
              <a:t>Méthode de routage des hôtes</a:t>
            </a:r>
          </a:p>
          <a:p>
            <a:pPr rtl="0"/>
            <a:r>
              <a:rPr lang="fr-FR"/>
              <a:t>8.4.1</a:t>
            </a:r>
            <a:r>
              <a:rPr lang="fr-FR" baseline="0"/>
              <a:t> – </a:t>
            </a:r>
            <a:r>
              <a:rPr lang="fr-FR"/>
              <a:t>Décisions relatives aux transmissions des hôtes</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33</a:t>
            </a:fld>
            <a:endParaRPr>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8.4 — </a:t>
            </a:r>
            <a:r>
              <a:rPr lang="fr-FR">
                <a:solidFill>
                  <a:schemeClr val="accent5">
                    <a:lumMod val="40000"/>
                    <a:lumOff val="60000"/>
                  </a:schemeClr>
                </a:solidFill>
              </a:rPr>
              <a:t>Méthode de routage des hôtes</a:t>
            </a:r>
          </a:p>
          <a:p>
            <a:pPr rtl="0"/>
            <a:r>
              <a:rPr lang="fr-FR"/>
              <a:t>8.4.1</a:t>
            </a:r>
            <a:r>
              <a:rPr lang="fr-FR" baseline="0"/>
              <a:t> – </a:t>
            </a:r>
            <a:r>
              <a:rPr lang="fr-FR"/>
              <a:t>Décisions relatives aux transmissions des hôtes (Cont.)</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34</a:t>
            </a:fld>
            <a:endParaRPr>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8.4 — </a:t>
            </a:r>
            <a:r>
              <a:rPr lang="fr-FR">
                <a:solidFill>
                  <a:schemeClr val="accent5">
                    <a:lumMod val="40000"/>
                    <a:lumOff val="60000"/>
                  </a:schemeClr>
                </a:solidFill>
              </a:rPr>
              <a:t>Méthode de routage des hôtes</a:t>
            </a:r>
          </a:p>
          <a:p>
            <a:pPr rtl="0"/>
            <a:r>
              <a:rPr lang="fr-FR"/>
              <a:t>8.4.2</a:t>
            </a:r>
            <a:r>
              <a:rPr lang="fr-FR" baseline="0"/>
              <a:t> – </a:t>
            </a:r>
            <a:r>
              <a:rPr lang="fr-FR"/>
              <a:t>Utilisation de la passerelle par défaut.</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35</a:t>
            </a:fld>
            <a:endParaRPr>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8.4 — </a:t>
            </a:r>
            <a:r>
              <a:rPr lang="fr-FR">
                <a:solidFill>
                  <a:schemeClr val="accent5">
                    <a:lumMod val="40000"/>
                    <a:lumOff val="60000"/>
                  </a:schemeClr>
                </a:solidFill>
              </a:rPr>
              <a:t>Méthode de routage des hôtes</a:t>
            </a:r>
          </a:p>
          <a:p>
            <a:pPr rtl="0"/>
            <a:r>
              <a:rPr lang="fr-FR"/>
              <a:t>8.4.3</a:t>
            </a:r>
            <a:r>
              <a:rPr lang="fr-FR" baseline="0"/>
              <a:t> – </a:t>
            </a:r>
            <a:r>
              <a:rPr lang="fr-FR"/>
              <a:t>Un hôte route vers la passerelle par défaut</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36</a:t>
            </a:fld>
            <a:endParaRPr>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8.4 — </a:t>
            </a:r>
            <a:r>
              <a:rPr lang="fr-FR">
                <a:solidFill>
                  <a:schemeClr val="accent5">
                    <a:lumMod val="40000"/>
                    <a:lumOff val="60000"/>
                  </a:schemeClr>
                </a:solidFill>
              </a:rPr>
              <a:t>Méthode de routage des hôtes</a:t>
            </a:r>
          </a:p>
          <a:p>
            <a:pPr rtl="0"/>
            <a:r>
              <a:rPr lang="fr-FR"/>
              <a:t>8.4.4</a:t>
            </a:r>
            <a:r>
              <a:rPr lang="fr-FR" baseline="0"/>
              <a:t> – </a:t>
            </a:r>
            <a:r>
              <a:rPr lang="fr-FR"/>
              <a:t>Tabless de routage des hôtes</a:t>
            </a:r>
          </a:p>
          <a:p>
            <a:pPr rtl="0">
              <a:buFontTx/>
              <a:buNone/>
            </a:pPr>
            <a:r>
              <a:rPr lang="fr-FR" sz="1200" kern="1200">
                <a:solidFill>
                  <a:schemeClr val="tx1"/>
                </a:solidFill>
                <a:latin typeface="Arial" charset="0"/>
                <a:ea typeface="ＭＳ Ｐゴシック" charset="0"/>
                <a:cs typeface="ＭＳ Ｐゴシック" charset="0"/>
              </a:rPr>
              <a:t>8.4.5</a:t>
            </a:r>
            <a:r>
              <a:rPr lang="fr-FR" sz="1200" kern="1200" baseline="0">
                <a:solidFill>
                  <a:schemeClr val="tx1"/>
                </a:solidFill>
                <a:latin typeface="Arial" charset="0"/>
                <a:ea typeface="ＭＳ Ｐゴシック" charset="0"/>
                <a:cs typeface="ＭＳ Ｐゴシック" charset="0"/>
              </a:rPr>
              <a:t> </a:t>
            </a:r>
            <a:r>
              <a:rPr lang="fr-FR" sz="1200">
                <a:effectLst/>
              </a:rPr>
              <a:t>— Vérifiez votre compréhension — </a:t>
            </a:r>
            <a:r>
              <a:rPr lang="fr-FR">
                <a:solidFill>
                  <a:schemeClr val="accent5">
                    <a:lumMod val="40000"/>
                    <a:lumOff val="60000"/>
                  </a:schemeClr>
                </a:solidFill>
              </a:rPr>
              <a:t>Méthode de routage des hôtes </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37</a:t>
            </a:fld>
            <a:endParaRPr>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8.5 — </a:t>
            </a:r>
            <a:r>
              <a:rPr lang="fr-FR">
                <a:solidFill>
                  <a:schemeClr val="accent5">
                    <a:lumMod val="40000"/>
                    <a:lumOff val="60000"/>
                  </a:schemeClr>
                </a:solidFill>
              </a:rPr>
              <a:t>Présentation au routage</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38</a:t>
            </a:fld>
            <a:endParaRPr>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8.5 — </a:t>
            </a:r>
            <a:r>
              <a:rPr lang="fr-FR">
                <a:solidFill>
                  <a:schemeClr val="accent5">
                    <a:lumMod val="40000"/>
                    <a:lumOff val="60000"/>
                  </a:schemeClr>
                </a:solidFill>
              </a:rPr>
              <a:t>Présentation au Routage</a:t>
            </a:r>
          </a:p>
          <a:p>
            <a:pPr rtl="0">
              <a:lnSpc>
                <a:spcPct val="80000"/>
              </a:lnSpc>
              <a:buFontTx/>
              <a:buNone/>
            </a:pPr>
            <a:r>
              <a:rPr lang="fr-FR">
                <a:latin typeface="Arial" charset="0"/>
              </a:rPr>
              <a:t>8.5.1 – </a:t>
            </a:r>
            <a:r>
              <a:rPr lang="fr-FR"/>
              <a:t>Décisions relatives à la transmission de paquet du routeur</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39</a:t>
            </a:fld>
            <a:endParaRPr>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8.5 — </a:t>
            </a:r>
            <a:r>
              <a:rPr lang="fr-FR">
                <a:solidFill>
                  <a:schemeClr val="accent5">
                    <a:lumMod val="40000"/>
                    <a:lumOff val="60000"/>
                  </a:schemeClr>
                </a:solidFill>
              </a:rPr>
              <a:t>Présentation au routage</a:t>
            </a:r>
          </a:p>
          <a:p>
            <a:pPr rtl="0">
              <a:lnSpc>
                <a:spcPct val="80000"/>
              </a:lnSpc>
              <a:buFontTx/>
              <a:buNone/>
            </a:pPr>
            <a:r>
              <a:rPr lang="fr-FR">
                <a:latin typeface="Arial" charset="0"/>
              </a:rPr>
              <a:t>8.5.2 — </a:t>
            </a:r>
            <a:r>
              <a:rPr lang="fr-FR"/>
              <a:t>Table de routage des routeurs IP</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40</a:t>
            </a:fld>
            <a:endParaRPr>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8.5 — </a:t>
            </a:r>
            <a:r>
              <a:rPr lang="fr-FR">
                <a:solidFill>
                  <a:schemeClr val="accent5">
                    <a:lumMod val="40000"/>
                    <a:lumOff val="60000"/>
                  </a:schemeClr>
                </a:solidFill>
              </a:rPr>
              <a:t>Présentation au routage</a:t>
            </a:r>
          </a:p>
          <a:p>
            <a:pPr rtl="0">
              <a:lnSpc>
                <a:spcPct val="80000"/>
              </a:lnSpc>
              <a:buFontTx/>
              <a:buNone/>
            </a:pPr>
            <a:r>
              <a:rPr lang="fr-FR">
                <a:latin typeface="Arial" charset="0"/>
              </a:rPr>
              <a:t>8.5.3 – </a:t>
            </a:r>
            <a:r>
              <a:rPr lang="fr-FR" sz="1200"/>
              <a:t>Routage Statique</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41</a:t>
            </a:fld>
            <a:endParaRPr>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6</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8.5 — </a:t>
            </a:r>
            <a:r>
              <a:rPr lang="fr-FR">
                <a:solidFill>
                  <a:schemeClr val="accent5">
                    <a:lumMod val="40000"/>
                    <a:lumOff val="60000"/>
                  </a:schemeClr>
                </a:solidFill>
              </a:rPr>
              <a:t>Présentation au routage</a:t>
            </a:r>
          </a:p>
          <a:p>
            <a:pPr rtl="0">
              <a:lnSpc>
                <a:spcPct val="80000"/>
              </a:lnSpc>
              <a:buFontTx/>
              <a:buNone/>
            </a:pPr>
            <a:r>
              <a:rPr lang="fr-FR">
                <a:latin typeface="Arial" charset="0"/>
              </a:rPr>
              <a:t>8.5.4 – </a:t>
            </a:r>
            <a:r>
              <a:rPr lang="fr-FR" sz="1200"/>
              <a:t>Routage Dynamique</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42</a:t>
            </a:fld>
            <a:endParaRPr>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8.5 — </a:t>
            </a:r>
            <a:r>
              <a:rPr lang="fr-FR">
                <a:solidFill>
                  <a:schemeClr val="accent5">
                    <a:lumMod val="40000"/>
                    <a:lumOff val="60000"/>
                  </a:schemeClr>
                </a:solidFill>
              </a:rPr>
              <a:t>Présentation au Routage</a:t>
            </a:r>
          </a:p>
          <a:p>
            <a:pPr rtl="0">
              <a:lnSpc>
                <a:spcPct val="80000"/>
              </a:lnSpc>
              <a:buFontTx/>
              <a:buNone/>
            </a:pPr>
            <a:r>
              <a:rPr lang="fr-FR">
                <a:latin typeface="Arial" charset="0"/>
              </a:rPr>
              <a:t>8.5.5 – </a:t>
            </a:r>
            <a:r>
              <a:rPr lang="fr-FR"/>
              <a:t>Vidéo - Table de routage d'un routeur IPv4</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43</a:t>
            </a:fld>
            <a:endParaRPr>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8.5 — </a:t>
            </a:r>
            <a:r>
              <a:rPr lang="fr-FR">
                <a:solidFill>
                  <a:schemeClr val="accent5">
                    <a:lumMod val="40000"/>
                    <a:lumOff val="60000"/>
                  </a:schemeClr>
                </a:solidFill>
              </a:rPr>
              <a:t>Présentation au Routage</a:t>
            </a:r>
          </a:p>
          <a:p>
            <a:pPr rtl="0">
              <a:lnSpc>
                <a:spcPct val="80000"/>
              </a:lnSpc>
              <a:buFontTx/>
              <a:buNone/>
            </a:pPr>
            <a:r>
              <a:rPr lang="fr-FR">
                <a:latin typeface="Arial" charset="0"/>
              </a:rPr>
              <a:t>8.5.6 — </a:t>
            </a:r>
            <a:r>
              <a:rPr lang="fr-FR"/>
              <a:t>Introduction à une table de routage IPv4</a:t>
            </a:r>
          </a:p>
          <a:p>
            <a:pPr marL="0" marR="0" indent="0" algn="l" defTabSz="457200" rtl="0" eaLnBrk="1" fontAlgn="auto" latinLnBrk="0" hangingPunct="1">
              <a:lnSpc>
                <a:spcPct val="80000"/>
              </a:lnSpc>
              <a:spcBef>
                <a:spcPts val="0"/>
              </a:spcBef>
              <a:spcAft>
                <a:spcPts val="0"/>
              </a:spcAft>
              <a:buClrTx/>
              <a:buSzTx/>
              <a:buFontTx/>
              <a:buNone/>
              <a:tabLst/>
              <a:defRPr/>
            </a:pPr>
            <a:r>
              <a:rPr lang="fr-FR">
                <a:latin typeface="Arial" charset="0"/>
              </a:rPr>
              <a:t>8.5.7 — </a:t>
            </a:r>
            <a:r>
              <a:rPr lang="fr-FR" sz="1200">
                <a:effectLst/>
              </a:rPr>
              <a:t>Vérifiez votre compréhension — </a:t>
            </a:r>
            <a:r>
              <a:rPr lang="fr-FR">
                <a:solidFill>
                  <a:schemeClr val="accent5">
                    <a:lumMod val="40000"/>
                    <a:lumOff val="60000"/>
                  </a:schemeClr>
                </a:solidFill>
              </a:rPr>
              <a:t>Présentation au Routage</a:t>
            </a:r>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44</a:t>
            </a:fld>
            <a:endParaRPr>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8.6 – </a:t>
            </a:r>
            <a:r>
              <a:rPr lang="fr-FR">
                <a:solidFill>
                  <a:schemeClr val="accent5">
                    <a:lumMod val="40000"/>
                    <a:lumOff val="60000"/>
                  </a:schemeClr>
                </a:solidFill>
              </a:rPr>
              <a:t>Module pratique et questionnaire</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45</a:t>
            </a:fld>
            <a:endParaRPr>
              <a:solidFill>
                <a:prstClr val="black"/>
              </a:solidFill>
            </a:endParaRPr>
          </a:p>
        </p:txBody>
      </p:sp>
    </p:spTree>
    <p:extLst>
      <p:ext uri="{BB962C8B-B14F-4D97-AF65-F5344CB8AC3E}">
        <p14:creationId xmlns:p14="http://schemas.microsoft.com/office/powerpoint/2010/main" val="25730151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8.6 – </a:t>
            </a:r>
            <a:r>
              <a:rPr lang="fr-FR">
                <a:solidFill>
                  <a:schemeClr val="accent5">
                    <a:lumMod val="40000"/>
                    <a:lumOff val="60000"/>
                  </a:schemeClr>
                </a:solidFill>
              </a:rPr>
              <a:t>Module pratique et questionnaire</a:t>
            </a:r>
          </a:p>
          <a:p>
            <a:pPr rtl="0">
              <a:lnSpc>
                <a:spcPct val="80000"/>
              </a:lnSpc>
              <a:buFontTx/>
              <a:buNone/>
            </a:pPr>
            <a:r>
              <a:rPr lang="fr-FR">
                <a:latin typeface="Arial" charset="0"/>
              </a:rPr>
              <a:t>8.6.1</a:t>
            </a:r>
            <a:r>
              <a:rPr lang="fr-FR" baseline="0">
                <a:latin typeface="Arial" charset="0"/>
              </a:rPr>
              <a:t> – </a:t>
            </a:r>
            <a:r>
              <a:rPr lang="fr-FR"/>
              <a:t>Qu'est-ce que j'ai appris dans ce module?</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46</a:t>
            </a:fld>
            <a:endParaRPr>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a:solidFill>
                  <a:schemeClr val="tx1"/>
                </a:solidFill>
                <a:latin typeface="Arial" charset="0"/>
                <a:ea typeface="ＭＳ Ｐゴシック" charset="0"/>
                <a:cs typeface="ＭＳ Ｐゴシック" charset="0"/>
              </a:defRPr>
            </a:lvl1pPr>
            <a:lvl2pPr marL="729057" indent="-280406" defTabSz="886397">
              <a:defRPr sz="2400">
                <a:solidFill>
                  <a:schemeClr val="tx1"/>
                </a:solidFill>
                <a:latin typeface="Arial" charset="0"/>
                <a:ea typeface="ＭＳ Ｐゴシック" charset="0"/>
              </a:defRPr>
            </a:lvl2pPr>
            <a:lvl3pPr marL="1121626" indent="-224325" defTabSz="886397">
              <a:defRPr sz="2400">
                <a:solidFill>
                  <a:schemeClr val="tx1"/>
                </a:solidFill>
                <a:latin typeface="Arial" charset="0"/>
                <a:ea typeface="ＭＳ Ｐゴシック" charset="0"/>
              </a:defRPr>
            </a:lvl3pPr>
            <a:lvl4pPr marL="1570276" indent="-224325" defTabSz="886397">
              <a:defRPr sz="2400">
                <a:solidFill>
                  <a:schemeClr val="tx1"/>
                </a:solidFill>
                <a:latin typeface="Arial" charset="0"/>
                <a:ea typeface="ＭＳ Ｐゴシック" charset="0"/>
              </a:defRPr>
            </a:lvl4pPr>
            <a:lvl5pPr marL="2018927" indent="-224325" defTabSz="886397">
              <a:defRPr sz="2400">
                <a:solidFill>
                  <a:schemeClr val="tx1"/>
                </a:solidFill>
                <a:latin typeface="Arial" charset="0"/>
                <a:ea typeface="ＭＳ Ｐゴシック" charset="0"/>
              </a:defRPr>
            </a:lvl5pPr>
            <a:lvl6pPr marL="2467577"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16227"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364878"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13528"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pPr/>
              <a:t>47</a:t>
            </a:fld>
            <a:endParaRPr sz="800"/>
          </a:p>
        </p:txBody>
      </p:sp>
      <p:sp>
        <p:nvSpPr>
          <p:cNvPr id="57346" name="Rectangle 2"/>
          <p:cNvSpPr>
            <a:spLocks noGrp="1" noRot="1" noChangeAspect="1" noChangeArrowheads="1" noTextEdit="1"/>
          </p:cNvSpPr>
          <p:nvPr>
            <p:ph type="sldImg"/>
          </p:nvPr>
        </p:nvSpPr>
        <p:spPr>
          <a:xfrm>
            <a:off x="381000" y="685800"/>
            <a:ext cx="6096000" cy="3429000"/>
          </a:xfrm>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lnSpc>
                <a:spcPct val="80000"/>
              </a:lnSpc>
              <a:buFontTx/>
              <a:buNone/>
            </a:pPr>
            <a:r>
              <a:rPr lang="fr-FR">
                <a:latin typeface="Arial" charset="0"/>
              </a:rPr>
              <a:t>New Terms and Commands</a:t>
            </a:r>
          </a:p>
        </p:txBody>
      </p:sp>
    </p:spTree>
    <p:extLst>
      <p:ext uri="{BB962C8B-B14F-4D97-AF65-F5344CB8AC3E}">
        <p14:creationId xmlns:p14="http://schemas.microsoft.com/office/powerpoint/2010/main" val="38805241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a:solidFill>
                  <a:schemeClr val="tx1"/>
                </a:solidFill>
                <a:latin typeface="Arial" charset="0"/>
                <a:ea typeface="ＭＳ Ｐゴシック" charset="0"/>
                <a:cs typeface="ＭＳ Ｐゴシック" charset="0"/>
              </a:defRPr>
            </a:lvl1pPr>
            <a:lvl2pPr marL="729057" indent="-280406" defTabSz="886397">
              <a:defRPr sz="2400">
                <a:solidFill>
                  <a:schemeClr val="tx1"/>
                </a:solidFill>
                <a:latin typeface="Arial" charset="0"/>
                <a:ea typeface="ＭＳ Ｐゴシック" charset="0"/>
              </a:defRPr>
            </a:lvl2pPr>
            <a:lvl3pPr marL="1121626" indent="-224325" defTabSz="886397">
              <a:defRPr sz="2400">
                <a:solidFill>
                  <a:schemeClr val="tx1"/>
                </a:solidFill>
                <a:latin typeface="Arial" charset="0"/>
                <a:ea typeface="ＭＳ Ｐゴシック" charset="0"/>
              </a:defRPr>
            </a:lvl3pPr>
            <a:lvl4pPr marL="1570276" indent="-224325" defTabSz="886397">
              <a:defRPr sz="2400">
                <a:solidFill>
                  <a:schemeClr val="tx1"/>
                </a:solidFill>
                <a:latin typeface="Arial" charset="0"/>
                <a:ea typeface="ＭＳ Ｐゴシック" charset="0"/>
              </a:defRPr>
            </a:lvl4pPr>
            <a:lvl5pPr marL="2018927" indent="-224325" defTabSz="886397">
              <a:defRPr sz="2400">
                <a:solidFill>
                  <a:schemeClr val="tx1"/>
                </a:solidFill>
                <a:latin typeface="Arial" charset="0"/>
                <a:ea typeface="ＭＳ Ｐゴシック" charset="0"/>
              </a:defRPr>
            </a:lvl5pPr>
            <a:lvl6pPr marL="2467577"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16227"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364878"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13528"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pPr/>
              <a:t>48</a:t>
            </a:fld>
            <a:endParaRPr sz="800"/>
          </a:p>
        </p:txBody>
      </p:sp>
      <p:sp>
        <p:nvSpPr>
          <p:cNvPr id="57346" name="Rectangle 2"/>
          <p:cNvSpPr>
            <a:spLocks noGrp="1" noRot="1" noChangeAspect="1" noChangeArrowheads="1" noTextEdit="1"/>
          </p:cNvSpPr>
          <p:nvPr>
            <p:ph type="sldImg"/>
          </p:nvPr>
        </p:nvSpPr>
        <p:spPr>
          <a:xfrm>
            <a:off x="381000" y="685800"/>
            <a:ext cx="6096000" cy="3429000"/>
          </a:xfrm>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lnSpc>
                <a:spcPct val="80000"/>
              </a:lnSpc>
              <a:buFontTx/>
              <a:buNone/>
            </a:pPr>
            <a:r>
              <a:rPr lang="fr-FR">
                <a:latin typeface="Arial" charset="0"/>
              </a:rPr>
              <a:t>New Terms and Commands</a:t>
            </a:r>
          </a:p>
        </p:txBody>
      </p:sp>
    </p:spTree>
    <p:extLst>
      <p:ext uri="{BB962C8B-B14F-4D97-AF65-F5344CB8AC3E}">
        <p14:creationId xmlns:p14="http://schemas.microsoft.com/office/powerpoint/2010/main" val="2117533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7</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107969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solidFill>
                  <a:prstClr val="black"/>
                </a:solidFill>
              </a:rPr>
              <a:pPr algn="r"/>
              <a:t>8</a:t>
            </a:fld>
            <a:endParaRPr sz="800" b="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solidFill>
                  <a:prstClr val="black"/>
                </a:solidFill>
              </a:rPr>
              <a:pPr algn="r"/>
              <a:t>9</a:t>
            </a:fld>
            <a:endParaRPr sz="800" b="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956044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b="0"/>
              <a:t>Programme de L’Académie Réseau de Cisco (Cisco Networking Academy Program)</a:t>
            </a:r>
          </a:p>
          <a:p>
            <a:pPr rtl="0">
              <a:buFontTx/>
              <a:buNone/>
            </a:pPr>
            <a:r>
              <a:rPr lang="fr-FR" b="0"/>
              <a:t>Présentation des réseaux V7.0 (ITN)</a:t>
            </a:r>
          </a:p>
          <a:p>
            <a:pPr rtl="0">
              <a:buFontTx/>
              <a:buNone/>
            </a:pPr>
            <a:r>
              <a:rPr lang="fr-FR" sz="1200">
                <a:solidFill>
                  <a:schemeClr val="accent5">
                    <a:lumMod val="40000"/>
                    <a:lumOff val="60000"/>
                  </a:schemeClr>
                </a:solidFill>
              </a:rPr>
              <a:t>Module 8 : Couche Réseau</a:t>
            </a:r>
          </a:p>
        </p:txBody>
      </p:sp>
      <p:sp>
        <p:nvSpPr>
          <p:cNvPr id="4" name="Slide Number Placeholder 3"/>
          <p:cNvSpPr>
            <a:spLocks noGrp="1"/>
          </p:cNvSpPr>
          <p:nvPr>
            <p:ph type="sldNum" sz="quarter" idx="10"/>
          </p:nvPr>
        </p:nvSpPr>
        <p:spPr/>
        <p:txBody>
          <a:bodyPr/>
          <a:lstStyle/>
          <a:p>
            <a:pPr rtl="0"/>
            <a:fld id="{5641018C-6CAF-B84E-B92C-ECB119457FBA}" type="slidenum">
              <a:rPr/>
              <a:t>10</a:t>
            </a:fld>
            <a:endParaRPr/>
          </a:p>
        </p:txBody>
      </p:sp>
    </p:spTree>
    <p:extLst>
      <p:ext uri="{BB962C8B-B14F-4D97-AF65-F5344CB8AC3E}">
        <p14:creationId xmlns:p14="http://schemas.microsoft.com/office/powerpoint/2010/main" val="50811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11</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8.0 – Présentation</a:t>
            </a:r>
          </a:p>
          <a:p>
            <a:pPr rtl="0">
              <a:lnSpc>
                <a:spcPct val="80000"/>
              </a:lnSpc>
              <a:buFontTx/>
              <a:buNone/>
            </a:pPr>
            <a:r>
              <a:rPr lang="fr-FR" sz="1200" kern="1200">
                <a:solidFill>
                  <a:schemeClr val="tx1"/>
                </a:solidFill>
                <a:latin typeface="Arial" charset="0"/>
                <a:ea typeface="ＭＳ Ｐゴシック" charset="0"/>
                <a:cs typeface="ＭＳ Ｐゴシック" charset="0"/>
              </a:rPr>
              <a:t>8.0.2 – </a:t>
            </a:r>
            <a:r>
              <a:rPr lang="fr-FR" sz="1200" kern="1200">
                <a:solidFill>
                  <a:schemeClr val="tx1"/>
                </a:solidFill>
                <a:latin typeface="+mn-lt"/>
                <a:ea typeface="+mn-ea"/>
                <a:cs typeface="+mn-cs"/>
              </a:rPr>
              <a:t>Qu'</a:t>
            </a:r>
            <a:r>
              <a:rPr lang="fr-FR" sz="1200" kern="1200" baseline="0">
                <a:solidFill>
                  <a:schemeClr val="tx1"/>
                </a:solidFill>
                <a:latin typeface="+mn-lt"/>
                <a:ea typeface="+mn-ea"/>
                <a:cs typeface="+mn-cs"/>
              </a:rPr>
              <a:t> est-ce que je vais apprendre dans ce module?</a:t>
            </a:r>
          </a:p>
          <a:p>
            <a:endParaRPr lang="en-GB" dirty="0"/>
          </a:p>
        </p:txBody>
      </p:sp>
    </p:spTree>
    <p:extLst>
      <p:ext uri="{BB962C8B-B14F-4D97-AF65-F5344CB8AC3E}">
        <p14:creationId xmlns:p14="http://schemas.microsoft.com/office/powerpoint/2010/main" val="15879240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5">
                    <a:lumMod val="50000"/>
                  </a:schemeClr>
                </a:solidFill>
                <a:latin typeface="+mn-lt"/>
                <a:ea typeface="+mn-ea"/>
                <a:cs typeface="CiscoSans Thin"/>
              </a:rPr>
              <a:t>© 2016 Cisco et/ou ses filiales. Tous droits réservés.   Informations confidentielles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3">
                    <a:lumMod val="85000"/>
                  </a:schemeClr>
                </a:solidFill>
                <a:latin typeface="+mn-lt"/>
                <a:ea typeface="+mn-ea"/>
                <a:cs typeface="CiscoSans Thin"/>
              </a:rPr>
              <a:t>© 2016 Cisco et/ou ses filiales. Tous droits réservés.   Informations confidentielles de Cisco</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1.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14.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09477" y="1089660"/>
            <a:ext cx="7190087" cy="1666626"/>
          </a:xfrm>
        </p:spPr>
        <p:txBody>
          <a:bodyPr/>
          <a:lstStyle/>
          <a:p>
            <a:pPr rtl="0"/>
            <a:r>
              <a:rPr lang="fr-FR" sz="4000" dirty="0">
                <a:solidFill>
                  <a:schemeClr val="accent5">
                    <a:lumMod val="40000"/>
                    <a:lumOff val="60000"/>
                  </a:schemeClr>
                </a:solidFill>
              </a:rPr>
              <a:t>Module 8 : Couche Réseau</a:t>
            </a:r>
          </a:p>
        </p:txBody>
      </p:sp>
      <p:sp>
        <p:nvSpPr>
          <p:cNvPr id="5" name="Text Placeholder 4"/>
          <p:cNvSpPr>
            <a:spLocks noGrp="1"/>
          </p:cNvSpPr>
          <p:nvPr>
            <p:ph type="body" sz="quarter" idx="13"/>
          </p:nvPr>
        </p:nvSpPr>
        <p:spPr>
          <a:xfrm>
            <a:off x="469497" y="3127609"/>
            <a:ext cx="5925246" cy="299001"/>
          </a:xfrm>
        </p:spPr>
        <p:txBody>
          <a:bodyPr/>
          <a:lstStyle/>
          <a:p>
            <a:pPr rtl="0"/>
            <a:r>
              <a:rPr lang="fr-FR">
                <a:solidFill>
                  <a:schemeClr val="bg2">
                    <a:lumMod val="40000"/>
                    <a:lumOff val="60000"/>
                  </a:schemeClr>
                </a:solidFill>
              </a:rPr>
              <a:t>Contenu Pédagogique de l'instructeur</a:t>
            </a:r>
          </a:p>
        </p:txBody>
      </p:sp>
      <p:sp>
        <p:nvSpPr>
          <p:cNvPr id="7" name="Subtitle 6"/>
          <p:cNvSpPr>
            <a:spLocks noGrp="1"/>
          </p:cNvSpPr>
          <p:nvPr>
            <p:ph type="subTitle" idx="1"/>
          </p:nvPr>
        </p:nvSpPr>
        <p:spPr>
          <a:xfrm>
            <a:off x="469497" y="3809526"/>
            <a:ext cx="2368954" cy="902174"/>
          </a:xfrm>
        </p:spPr>
        <p:txBody>
          <a:bodyPr/>
          <a:lstStyle/>
          <a:p>
            <a:pPr rtl="0"/>
            <a:r>
              <a:rPr lang="fr-FR">
                <a:solidFill>
                  <a:schemeClr val="accent5">
                    <a:lumMod val="40000"/>
                    <a:lumOff val="60000"/>
                  </a:schemeClr>
                </a:solidFill>
              </a:rPr>
              <a:t>Présentation des réseaux V7.0 (ITN)</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61826" y="1462742"/>
            <a:ext cx="7663914" cy="1270941"/>
          </a:xfrm>
        </p:spPr>
        <p:txBody>
          <a:bodyPr/>
          <a:lstStyle/>
          <a:p>
            <a:pPr rtl="0"/>
            <a:r>
              <a:rPr lang="fr-FR" sz="4600" dirty="0">
                <a:solidFill>
                  <a:schemeClr val="accent5">
                    <a:lumMod val="40000"/>
                    <a:lumOff val="60000"/>
                  </a:schemeClr>
                </a:solidFill>
              </a:rPr>
              <a:t>Module 8 : Couche Réseau</a:t>
            </a:r>
          </a:p>
        </p:txBody>
      </p:sp>
      <p:sp>
        <p:nvSpPr>
          <p:cNvPr id="7" name="Subtitle 6"/>
          <p:cNvSpPr>
            <a:spLocks noGrp="1"/>
          </p:cNvSpPr>
          <p:nvPr>
            <p:ph type="subTitle" idx="1"/>
          </p:nvPr>
        </p:nvSpPr>
        <p:spPr>
          <a:xfrm>
            <a:off x="469497" y="3809526"/>
            <a:ext cx="2368954" cy="902174"/>
          </a:xfrm>
        </p:spPr>
        <p:txBody>
          <a:bodyPr/>
          <a:lstStyle/>
          <a:p>
            <a:pPr rtl="0"/>
            <a:r>
              <a:rPr lang="fr-FR">
                <a:solidFill>
                  <a:schemeClr val="accent5">
                    <a:lumMod val="40000"/>
                    <a:lumOff val="60000"/>
                  </a:schemeClr>
                </a:solidFill>
              </a:rPr>
              <a:t>Présentation des réseaux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rtl="0" eaLnBrk="1" hangingPunct="1"/>
            <a:r>
              <a:rPr lang="fr-FR"/>
              <a:t>Module 8: Rubriques</a:t>
            </a:r>
          </a:p>
        </p:txBody>
      </p:sp>
      <p:sp>
        <p:nvSpPr>
          <p:cNvPr id="6147" name="Rectangle 34"/>
          <p:cNvSpPr>
            <a:spLocks noGrp="1" noChangeArrowheads="1"/>
          </p:cNvSpPr>
          <p:nvPr>
            <p:ph idx="1"/>
          </p:nvPr>
        </p:nvSpPr>
        <p:spPr>
          <a:xfrm>
            <a:off x="99461" y="654206"/>
            <a:ext cx="8769026" cy="281711"/>
          </a:xfrm>
        </p:spPr>
        <p:txBody>
          <a:bodyPr/>
          <a:lstStyle/>
          <a:p>
            <a:pPr marL="0" indent="0" rtl="0">
              <a:spcBef>
                <a:spcPct val="30000"/>
              </a:spcBef>
              <a:buNone/>
            </a:pPr>
            <a:r>
              <a:rPr lang="fr-FR"/>
              <a:t>Qu'est-ce que je vais apprendre dans ce module?</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91238170"/>
              </p:ext>
            </p:extLst>
          </p:nvPr>
        </p:nvGraphicFramePr>
        <p:xfrm>
          <a:off x="522512" y="1140033"/>
          <a:ext cx="8348355" cy="3194447"/>
        </p:xfrm>
        <a:graphic>
          <a:graphicData uri="http://schemas.openxmlformats.org/drawingml/2006/table">
            <a:tbl>
              <a:tblPr firstRow="1" firstCol="1" bandRow="1">
                <a:tableStyleId>{5C22544A-7EE6-4342-B048-85BDC9FD1C3A}</a:tableStyleId>
              </a:tblPr>
              <a:tblGrid>
                <a:gridCol w="2715120">
                  <a:extLst>
                    <a:ext uri="{9D8B030D-6E8A-4147-A177-3AD203B41FA5}">
                      <a16:colId xmlns:a16="http://schemas.microsoft.com/office/drawing/2014/main" val="20000"/>
                    </a:ext>
                  </a:extLst>
                </a:gridCol>
                <a:gridCol w="5633235">
                  <a:extLst>
                    <a:ext uri="{9D8B030D-6E8A-4147-A177-3AD203B41FA5}">
                      <a16:colId xmlns:a16="http://schemas.microsoft.com/office/drawing/2014/main" val="20001"/>
                    </a:ext>
                  </a:extLst>
                </a:gridCol>
              </a:tblGrid>
              <a:tr h="201216">
                <a:tc>
                  <a:txBody>
                    <a:bodyPr/>
                    <a:lstStyle/>
                    <a:p>
                      <a:pPr rtl="0"/>
                      <a:r>
                        <a:rPr lang="fr-FR" b="1">
                          <a:effectLst/>
                        </a:rPr>
                        <a:t>Titre du rubrique</a:t>
                      </a:r>
                    </a:p>
                  </a:txBody>
                  <a:tcPr anchor="ctr"/>
                </a:tc>
                <a:tc>
                  <a:txBody>
                    <a:bodyPr/>
                    <a:lstStyle/>
                    <a:p>
                      <a:pPr rtl="0"/>
                      <a:r>
                        <a:rPr lang="fr-FR" b="1"/>
                        <a:t>Objectif du rubrique</a:t>
                      </a:r>
                    </a:p>
                  </a:txBody>
                  <a:tcPr anchor="ctr"/>
                </a:tc>
                <a:extLst>
                  <a:ext uri="{0D108BD9-81ED-4DB2-BD59-A6C34878D82A}">
                    <a16:rowId xmlns:a16="http://schemas.microsoft.com/office/drawing/2014/main" val="10000"/>
                  </a:ext>
                </a:extLst>
              </a:tr>
              <a:tr h="402431">
                <a:tc>
                  <a:txBody>
                    <a:bodyPr/>
                    <a:lstStyle/>
                    <a:p>
                      <a:pPr rtl="0"/>
                      <a:r>
                        <a:rPr lang="fr-FR" b="1"/>
                        <a:t>Caractéristiques de la couche réseau</a:t>
                      </a:r>
                    </a:p>
                  </a:txBody>
                  <a:tcPr anchor="ctr"/>
                </a:tc>
                <a:tc>
                  <a:txBody>
                    <a:bodyPr/>
                    <a:lstStyle/>
                    <a:p>
                      <a:pPr rtl="0"/>
                      <a:r>
                        <a:rPr lang="fr-FR"/>
                        <a:t>Expliquer comment la couche réseau utilise les protocoles IP pour des communications fiables.</a:t>
                      </a:r>
                    </a:p>
                  </a:txBody>
                  <a:tcPr anchor="ctr"/>
                </a:tc>
                <a:extLst>
                  <a:ext uri="{0D108BD9-81ED-4DB2-BD59-A6C34878D82A}">
                    <a16:rowId xmlns:a16="http://schemas.microsoft.com/office/drawing/2014/main" val="10001"/>
                  </a:ext>
                </a:extLst>
              </a:tr>
              <a:tr h="402431">
                <a:tc>
                  <a:txBody>
                    <a:bodyPr/>
                    <a:lstStyle/>
                    <a:p>
                      <a:pPr rtl="0"/>
                      <a:r>
                        <a:rPr lang="fr-FR" b="1"/>
                        <a:t>Paquet IPv4</a:t>
                      </a:r>
                    </a:p>
                  </a:txBody>
                  <a:tcPr anchor="ctr"/>
                </a:tc>
                <a:tc>
                  <a:txBody>
                    <a:bodyPr/>
                    <a:lstStyle/>
                    <a:p>
                      <a:pPr rtl="0"/>
                      <a:r>
                        <a:rPr lang="fr-FR"/>
                        <a:t>Expliquer le rôle des principaux champs d'en-tête dans le paquet IPv4.</a:t>
                      </a:r>
                    </a:p>
                  </a:txBody>
                  <a:tcPr anchor="ctr"/>
                </a:tc>
                <a:extLst>
                  <a:ext uri="{0D108BD9-81ED-4DB2-BD59-A6C34878D82A}">
                    <a16:rowId xmlns:a16="http://schemas.microsoft.com/office/drawing/2014/main" val="10002"/>
                  </a:ext>
                </a:extLst>
              </a:tr>
              <a:tr h="402431">
                <a:tc>
                  <a:txBody>
                    <a:bodyPr/>
                    <a:lstStyle/>
                    <a:p>
                      <a:pPr rtl="0"/>
                      <a:r>
                        <a:rPr lang="fr-FR" b="1"/>
                        <a:t>Paquet IPv6</a:t>
                      </a:r>
                    </a:p>
                  </a:txBody>
                  <a:tcPr anchor="ctr"/>
                </a:tc>
                <a:tc>
                  <a:txBody>
                    <a:bodyPr/>
                    <a:lstStyle/>
                    <a:p>
                      <a:pPr rtl="0"/>
                      <a:r>
                        <a:rPr lang="fr-FR"/>
                        <a:t>Expliquer le rôle des principaux champs d'en-tête dans le paquet IPv6.</a:t>
                      </a:r>
                    </a:p>
                  </a:txBody>
                  <a:tcPr anchor="ctr"/>
                </a:tc>
                <a:extLst>
                  <a:ext uri="{0D108BD9-81ED-4DB2-BD59-A6C34878D82A}">
                    <a16:rowId xmlns:a16="http://schemas.microsoft.com/office/drawing/2014/main" val="10003"/>
                  </a:ext>
                </a:extLst>
              </a:tr>
              <a:tr h="603647">
                <a:tc>
                  <a:txBody>
                    <a:bodyPr/>
                    <a:lstStyle/>
                    <a:p>
                      <a:pPr rtl="0"/>
                      <a:r>
                        <a:rPr lang="fr-FR" b="1"/>
                        <a:t>Méthode de routage des hôtes</a:t>
                      </a:r>
                    </a:p>
                  </a:txBody>
                  <a:tcPr anchor="ctr"/>
                </a:tc>
                <a:tc>
                  <a:txBody>
                    <a:bodyPr/>
                    <a:lstStyle/>
                    <a:p>
                      <a:pPr rtl="0"/>
                      <a:r>
                        <a:rPr lang="fr-FR"/>
                        <a:t>Expliquer de quelle manière les périphériques réseau utilisent les tables de routage pour diriger les paquets vers un réseau de destination.</a:t>
                      </a:r>
                    </a:p>
                  </a:txBody>
                  <a:tcPr anchor="ctr"/>
                </a:tc>
                <a:extLst>
                  <a:ext uri="{0D108BD9-81ED-4DB2-BD59-A6C34878D82A}">
                    <a16:rowId xmlns:a16="http://schemas.microsoft.com/office/drawing/2014/main" val="10004"/>
                  </a:ext>
                </a:extLst>
              </a:tr>
              <a:tr h="603647">
                <a:tc>
                  <a:txBody>
                    <a:bodyPr/>
                    <a:lstStyle/>
                    <a:p>
                      <a:pPr rtl="0"/>
                      <a:r>
                        <a:rPr lang="fr-FR" b="1"/>
                        <a:t>Tables de routage des routeurs</a:t>
                      </a:r>
                    </a:p>
                  </a:txBody>
                  <a:tcPr anchor="ctr"/>
                </a:tc>
                <a:tc>
                  <a:txBody>
                    <a:bodyPr/>
                    <a:lstStyle/>
                    <a:p>
                      <a:pPr rtl="0"/>
                      <a:r>
                        <a:rPr lang="fr-FR"/>
                        <a:t>Expliquer la fonction des champs dans la table de routage d'un routeur.</a:t>
                      </a:r>
                    </a:p>
                  </a:txBody>
                  <a:tcPr anchor="ct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pPr rtl="0"/>
            <a:r>
              <a:rPr lang="fr-FR">
                <a:solidFill>
                  <a:schemeClr val="accent5">
                    <a:lumMod val="40000"/>
                    <a:lumOff val="60000"/>
                  </a:schemeClr>
                </a:solidFill>
              </a:rPr>
              <a:t>8.1 Caractéristiques de la couche réseau</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5270088" cy="789880"/>
          </a:xfrm>
        </p:spPr>
        <p:txBody>
          <a:bodyPr/>
          <a:lstStyle/>
          <a:p>
            <a:pPr rtl="0"/>
            <a:r>
              <a:rPr lang="fr-FR" sz="1600"/>
              <a:t>Caractéristiques de la couche réseau</a:t>
            </a:r>
            <a:br>
              <a:rPr lang="en-US" altLang="en-US" dirty="0"/>
            </a:br>
            <a:r>
              <a:rPr lang="fr-FR"/>
              <a:t>Couche réseau</a:t>
            </a:r>
          </a:p>
        </p:txBody>
      </p:sp>
      <p:sp>
        <p:nvSpPr>
          <p:cNvPr id="2" name="Content Placeholder 1"/>
          <p:cNvSpPr>
            <a:spLocks noGrp="1"/>
          </p:cNvSpPr>
          <p:nvPr>
            <p:ph idx="1"/>
          </p:nvPr>
        </p:nvSpPr>
        <p:spPr>
          <a:xfrm>
            <a:off x="118753" y="834570"/>
            <a:ext cx="5151336" cy="3176991"/>
          </a:xfrm>
        </p:spPr>
        <p:txBody>
          <a:bodyPr/>
          <a:lstStyle/>
          <a:p>
            <a:pPr rtl="0">
              <a:buFont typeface="Arial" panose="020B0604020202020204" pitchFamily="34" charset="0"/>
              <a:buChar char="•"/>
            </a:pPr>
            <a:r>
              <a:rPr lang="fr-FR" sz="1600"/>
              <a:t>Fournit des services qui permettent aux périphériques finaux d'échanger des données</a:t>
            </a:r>
          </a:p>
          <a:p>
            <a:pPr rtl="0">
              <a:buFont typeface="Arial" panose="020B0604020202020204" pitchFamily="34" charset="0"/>
              <a:buChar char="•"/>
            </a:pPr>
            <a:r>
              <a:rPr lang="fr-FR" sz="1600"/>
              <a:t>IP version 4 (IPv4) et IP version 6 (IPv6) sont les principaux protocoles de communication de couche réseau.</a:t>
            </a:r>
          </a:p>
          <a:p>
            <a:pPr rtl="0">
              <a:buFont typeface="Arial" panose="020B0604020202020204" pitchFamily="34" charset="0"/>
              <a:buChar char="•"/>
            </a:pPr>
            <a:r>
              <a:rPr lang="fr-FR" sz="1600"/>
              <a:t>La couche réseau effectue quatre opérations de base :</a:t>
            </a:r>
          </a:p>
          <a:p>
            <a:pPr lvl="1" rtl="0">
              <a:buFont typeface="Arial" panose="020B0604020202020204" pitchFamily="34" charset="0"/>
              <a:buChar char="•"/>
            </a:pPr>
            <a:r>
              <a:rPr lang="fr-FR" sz="1600"/>
              <a:t>Adressage des périphériques finaux</a:t>
            </a:r>
          </a:p>
          <a:p>
            <a:pPr lvl="1" rtl="0">
              <a:buFont typeface="Arial" panose="020B0604020202020204" pitchFamily="34" charset="0"/>
              <a:buChar char="•"/>
            </a:pPr>
            <a:r>
              <a:rPr lang="fr-FR" sz="1600"/>
              <a:t>Encapsulation</a:t>
            </a:r>
          </a:p>
          <a:p>
            <a:pPr lvl="1" rtl="0">
              <a:buFont typeface="Arial" panose="020B0604020202020204" pitchFamily="34" charset="0"/>
              <a:buChar char="•"/>
            </a:pPr>
            <a:r>
              <a:rPr lang="fr-FR" sz="1600"/>
              <a:t>Routage</a:t>
            </a:r>
          </a:p>
          <a:p>
            <a:pPr lvl="1" rtl="0">
              <a:buFont typeface="Arial" panose="020B0604020202020204" pitchFamily="34" charset="0"/>
              <a:buChar char="•"/>
            </a:pPr>
            <a:r>
              <a:rPr lang="fr-FR" sz="1600"/>
              <a:t>Désencapsulation</a:t>
            </a:r>
          </a:p>
        </p:txBody>
      </p:sp>
      <p:pic>
        <p:nvPicPr>
          <p:cNvPr id="5" name="Picture 4"/>
          <p:cNvPicPr>
            <a:picLocks noChangeAspect="1"/>
          </p:cNvPicPr>
          <p:nvPr/>
        </p:nvPicPr>
        <p:blipFill>
          <a:blip r:embed="rId4"/>
          <a:stretch>
            <a:fillRect/>
          </a:stretch>
        </p:blipFill>
        <p:spPr>
          <a:xfrm>
            <a:off x="5351862" y="100234"/>
            <a:ext cx="3067269" cy="2016517"/>
          </a:xfrm>
          <a:prstGeom prst="rect">
            <a:avLst/>
          </a:prstGeom>
        </p:spPr>
      </p:pic>
      <p:pic>
        <p:nvPicPr>
          <p:cNvPr id="7" name="Picture 6"/>
          <p:cNvPicPr>
            <a:picLocks noChangeAspect="1"/>
          </p:cNvPicPr>
          <p:nvPr/>
        </p:nvPicPr>
        <p:blipFill>
          <a:blip r:embed="rId5"/>
          <a:stretch>
            <a:fillRect/>
          </a:stretch>
        </p:blipFill>
        <p:spPr>
          <a:xfrm>
            <a:off x="5270088" y="2355550"/>
            <a:ext cx="3230819" cy="2458145"/>
          </a:xfrm>
          <a:prstGeom prst="rect">
            <a:avLst/>
          </a:prstGeom>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Caractéristiques de la couche réseau</a:t>
            </a:r>
            <a:br>
              <a:rPr lang="en-US" altLang="en-US" dirty="0"/>
            </a:br>
            <a:r>
              <a:rPr lang="fr-FR"/>
              <a:t>Encapsulation de l'IP</a:t>
            </a:r>
          </a:p>
        </p:txBody>
      </p:sp>
      <p:sp>
        <p:nvSpPr>
          <p:cNvPr id="8195" name="Rectangle 6"/>
          <p:cNvSpPr>
            <a:spLocks noGrp="1" noChangeArrowheads="1"/>
          </p:cNvSpPr>
          <p:nvPr>
            <p:ph idx="1"/>
          </p:nvPr>
        </p:nvSpPr>
        <p:spPr>
          <a:xfrm>
            <a:off x="124609" y="905949"/>
            <a:ext cx="3700139" cy="3764374"/>
          </a:xfrm>
        </p:spPr>
        <p:txBody>
          <a:bodyPr/>
          <a:lstStyle/>
          <a:p>
            <a:pPr rtl="0">
              <a:buFont typeface="Arial" panose="020B0604020202020204" pitchFamily="34" charset="0"/>
              <a:buChar char="•"/>
            </a:pPr>
            <a:r>
              <a:rPr lang="fr-FR" sz="1600"/>
              <a:t>Le protocole IP encapsule le segment de couche transport.</a:t>
            </a:r>
          </a:p>
          <a:p>
            <a:pPr rtl="0">
              <a:buFont typeface="Arial" panose="020B0604020202020204" pitchFamily="34" charset="0"/>
              <a:buChar char="•"/>
            </a:pPr>
            <a:r>
              <a:rPr lang="fr-FR" sz="1600"/>
              <a:t>IP peut utiliser un paquet IPv4 ou IPv6 et n'affecte pas le segment de couche 4.</a:t>
            </a:r>
          </a:p>
          <a:p>
            <a:pPr rtl="0">
              <a:buFont typeface="Arial" panose="020B0604020202020204" pitchFamily="34" charset="0"/>
              <a:buChar char="•"/>
            </a:pPr>
            <a:r>
              <a:rPr lang="fr-FR" sz="1600"/>
              <a:t>Les paquets IP seront examinés par tous les périphériques de couche 3 lorsqu'ils traversent le réseau.</a:t>
            </a:r>
          </a:p>
          <a:p>
            <a:pPr rtl="0">
              <a:buFont typeface="Arial" panose="020B0604020202020204" pitchFamily="34" charset="0"/>
              <a:buChar char="•"/>
            </a:pPr>
            <a:r>
              <a:rPr lang="fr-FR" sz="1600"/>
              <a:t>L'adresse IP est identique de la source à la destination.</a:t>
            </a:r>
          </a:p>
          <a:p>
            <a:pPr marL="0" indent="0" rtl="0">
              <a:buNone/>
            </a:pPr>
            <a:r>
              <a:rPr lang="fr-FR" sz="1600" b="1"/>
              <a:t>Remarque: </a:t>
            </a:r>
            <a:r>
              <a:rPr lang="fr-FR" sz="1600"/>
              <a:t>le NAT modifiera l'adressage, mais sera abordé dans un module ultérieur.</a:t>
            </a:r>
          </a:p>
          <a:p>
            <a:pPr lvl="1"/>
            <a:endParaRPr lang="en-US" dirty="0">
              <a:effectLst/>
            </a:endParaRPr>
          </a:p>
        </p:txBody>
      </p:sp>
      <p:pic>
        <p:nvPicPr>
          <p:cNvPr id="2" name="Picture 1"/>
          <p:cNvPicPr>
            <a:picLocks noChangeAspect="1"/>
          </p:cNvPicPr>
          <p:nvPr/>
        </p:nvPicPr>
        <p:blipFill>
          <a:blip r:embed="rId3"/>
          <a:stretch>
            <a:fillRect/>
          </a:stretch>
        </p:blipFill>
        <p:spPr>
          <a:xfrm>
            <a:off x="3824747" y="905949"/>
            <a:ext cx="5126909" cy="2906924"/>
          </a:xfrm>
          <a:prstGeom prst="rect">
            <a:avLst/>
          </a:prstGeom>
        </p:spPr>
      </p:pic>
    </p:spTree>
    <p:extLst>
      <p:ext uri="{BB962C8B-B14F-4D97-AF65-F5344CB8AC3E}">
        <p14:creationId xmlns:p14="http://schemas.microsoft.com/office/powerpoint/2010/main" val="3529212767"/>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Caractéristiques de la couche réseau</a:t>
            </a:r>
            <a:br>
              <a:rPr lang="en-US" altLang="en-US" dirty="0"/>
            </a:br>
            <a:r>
              <a:rPr lang="fr-FR"/>
              <a:t>Caractéristiques de l'IP</a:t>
            </a:r>
          </a:p>
        </p:txBody>
      </p:sp>
      <p:sp>
        <p:nvSpPr>
          <p:cNvPr id="8195" name="Rectangle 6"/>
          <p:cNvSpPr>
            <a:spLocks noGrp="1" noChangeArrowheads="1"/>
          </p:cNvSpPr>
          <p:nvPr>
            <p:ph idx="1"/>
          </p:nvPr>
        </p:nvSpPr>
        <p:spPr>
          <a:xfrm>
            <a:off x="124608" y="894073"/>
            <a:ext cx="9019391" cy="1947450"/>
          </a:xfrm>
        </p:spPr>
        <p:txBody>
          <a:bodyPr/>
          <a:lstStyle/>
          <a:p>
            <a:pPr marL="0" indent="0" rtl="0">
              <a:buNone/>
            </a:pPr>
            <a:r>
              <a:rPr lang="fr-FR" sz="1800"/>
              <a:t>IP est conçu pour avoir de faibles frais généraux et peut être décrit comme :</a:t>
            </a:r>
          </a:p>
          <a:p>
            <a:pPr lvl="1" rtl="0"/>
            <a:r>
              <a:rPr lang="fr-FR" sz="1800"/>
              <a:t>Sans connexion </a:t>
            </a:r>
          </a:p>
          <a:p>
            <a:pPr lvl="1" rtl="0"/>
            <a:r>
              <a:rPr lang="fr-FR" sz="1800"/>
              <a:t>Acheminement au mieux</a:t>
            </a:r>
          </a:p>
          <a:p>
            <a:pPr lvl="1" rtl="0"/>
            <a:r>
              <a:rPr lang="fr-FR" sz="1800"/>
              <a:t>Indépendant vis-à-vis des supports</a:t>
            </a:r>
          </a:p>
        </p:txBody>
      </p:sp>
    </p:spTree>
    <p:extLst>
      <p:ext uri="{BB962C8B-B14F-4D97-AF65-F5344CB8AC3E}">
        <p14:creationId xmlns:p14="http://schemas.microsoft.com/office/powerpoint/2010/main" val="322054925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Caractéristiques de la couche réseau</a:t>
            </a:r>
            <a:br>
              <a:rPr lang="en-US" altLang="en-US" dirty="0"/>
            </a:br>
            <a:r>
              <a:rPr lang="fr-FR"/>
              <a:t>Sans connexion</a:t>
            </a:r>
          </a:p>
        </p:txBody>
      </p:sp>
      <p:sp>
        <p:nvSpPr>
          <p:cNvPr id="8195" name="Rectangle 6"/>
          <p:cNvSpPr>
            <a:spLocks noGrp="1" noChangeArrowheads="1"/>
          </p:cNvSpPr>
          <p:nvPr>
            <p:ph idx="1"/>
          </p:nvPr>
        </p:nvSpPr>
        <p:spPr>
          <a:xfrm>
            <a:off x="100858" y="858446"/>
            <a:ext cx="8853286" cy="2110086"/>
          </a:xfrm>
        </p:spPr>
        <p:txBody>
          <a:bodyPr/>
          <a:lstStyle/>
          <a:p>
            <a:pPr marL="0" indent="0" rtl="0">
              <a:buNone/>
            </a:pPr>
            <a:r>
              <a:rPr lang="fr-FR" sz="1600"/>
              <a:t>IP est Sans connexion </a:t>
            </a:r>
          </a:p>
          <a:p>
            <a:pPr rtl="0">
              <a:buFont typeface="Arial" panose="020B0604020202020204" pitchFamily="34" charset="0"/>
              <a:buChar char="•"/>
            </a:pPr>
            <a:r>
              <a:rPr lang="fr-FR" sz="1600"/>
              <a:t>L'IP n'établit pas de connexion avec la destination avant d'envoyer le paquet.</a:t>
            </a:r>
          </a:p>
          <a:p>
            <a:pPr rtl="0">
              <a:buFont typeface="Arial" panose="020B0604020202020204" pitchFamily="34" charset="0"/>
              <a:buChar char="•"/>
            </a:pPr>
            <a:r>
              <a:rPr lang="fr-FR" sz="1600"/>
              <a:t>Aucune information de contrôle n'est nécessaire (synchronisations, accusés de réception, etc.).</a:t>
            </a:r>
          </a:p>
          <a:p>
            <a:pPr rtl="0">
              <a:buFont typeface="Arial" panose="020B0604020202020204" pitchFamily="34" charset="0"/>
              <a:buChar char="•"/>
            </a:pPr>
            <a:r>
              <a:rPr lang="fr-FR" sz="1600"/>
              <a:t>La destination recevra le paquet à son arrivée, mais aucune pré-notification n'est envoyée par IP.</a:t>
            </a:r>
          </a:p>
          <a:p>
            <a:pPr rtl="0">
              <a:buFont typeface="Arial" panose="020B0604020202020204" pitchFamily="34" charset="0"/>
              <a:buChar char="•"/>
            </a:pPr>
            <a:r>
              <a:rPr lang="fr-FR" sz="1600"/>
              <a:t>S'il y a un besoin de trafic orienté de connexion, un autre protocole s'en chargera (typiquement TCP au niveau de la couche de transport).</a:t>
            </a:r>
          </a:p>
        </p:txBody>
      </p:sp>
      <p:pic>
        <p:nvPicPr>
          <p:cNvPr id="2" name="Picture 1"/>
          <p:cNvPicPr>
            <a:picLocks noChangeAspect="1"/>
          </p:cNvPicPr>
          <p:nvPr/>
        </p:nvPicPr>
        <p:blipFill>
          <a:blip r:embed="rId3"/>
          <a:stretch>
            <a:fillRect/>
          </a:stretch>
        </p:blipFill>
        <p:spPr>
          <a:xfrm>
            <a:off x="2069661" y="3499625"/>
            <a:ext cx="5338137" cy="1570858"/>
          </a:xfrm>
          <a:prstGeom prst="rect">
            <a:avLst/>
          </a:prstGeom>
        </p:spPr>
      </p:pic>
    </p:spTree>
    <p:extLst>
      <p:ext uri="{BB962C8B-B14F-4D97-AF65-F5344CB8AC3E}">
        <p14:creationId xmlns:p14="http://schemas.microsoft.com/office/powerpoint/2010/main" val="3587744275"/>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Caractéristiques de la couche réseau</a:t>
            </a:r>
            <a:br>
              <a:rPr lang="en-US" altLang="en-US" dirty="0"/>
            </a:br>
            <a:r>
              <a:rPr lang="fr-FR"/>
              <a:t>Acheminement au mieux</a:t>
            </a:r>
          </a:p>
        </p:txBody>
      </p:sp>
      <p:sp>
        <p:nvSpPr>
          <p:cNvPr id="8195" name="Rectangle 6"/>
          <p:cNvSpPr>
            <a:spLocks noGrp="1" noChangeArrowheads="1"/>
          </p:cNvSpPr>
          <p:nvPr>
            <p:ph idx="1"/>
          </p:nvPr>
        </p:nvSpPr>
        <p:spPr>
          <a:xfrm>
            <a:off x="100858" y="858446"/>
            <a:ext cx="3773052" cy="2849664"/>
          </a:xfrm>
        </p:spPr>
        <p:txBody>
          <a:bodyPr/>
          <a:lstStyle/>
          <a:p>
            <a:pPr marL="0" indent="0" rtl="0">
              <a:buNone/>
            </a:pPr>
            <a:r>
              <a:rPr lang="fr-FR" sz="1600"/>
              <a:t>L'IP est l'acheminement au mieux</a:t>
            </a:r>
          </a:p>
          <a:p>
            <a:pPr rtl="0">
              <a:buFont typeface="Arial" panose="020B0604020202020204" pitchFamily="34" charset="0"/>
              <a:buChar char="•"/>
            </a:pPr>
            <a:r>
              <a:rPr lang="fr-FR" sz="1600"/>
              <a:t>IP ne garantit pas la livraison du paquet.</a:t>
            </a:r>
          </a:p>
          <a:p>
            <a:pPr rtl="0">
              <a:buFont typeface="Arial" panose="020B0604020202020204" pitchFamily="34" charset="0"/>
              <a:buChar char="•"/>
            </a:pPr>
            <a:r>
              <a:rPr lang="fr-FR" sz="1600"/>
              <a:t>IP a réduit les frais généraux car il n'existe aucun mécanisme qui permet de renvoyer des données qui ne sont pas reçues.</a:t>
            </a:r>
          </a:p>
          <a:p>
            <a:pPr rtl="0">
              <a:buFont typeface="Arial" panose="020B0604020202020204" pitchFamily="34" charset="0"/>
              <a:buChar char="•"/>
            </a:pPr>
            <a:r>
              <a:rPr lang="fr-FR" sz="1600"/>
              <a:t>IP ne s'attend pas à des accusés de réception.</a:t>
            </a:r>
          </a:p>
          <a:p>
            <a:pPr rtl="0">
              <a:buFont typeface="Arial" panose="020B0604020202020204" pitchFamily="34" charset="0"/>
              <a:buChar char="•"/>
            </a:pPr>
            <a:r>
              <a:rPr lang="fr-FR" sz="1600"/>
              <a:t>IP ne sait pas si l'autre périphérique est opérationnel ou s'il a reçu le paquet.</a:t>
            </a:r>
          </a:p>
        </p:txBody>
      </p:sp>
      <p:pic>
        <p:nvPicPr>
          <p:cNvPr id="2" name="Picture 1"/>
          <p:cNvPicPr>
            <a:picLocks noChangeAspect="1"/>
          </p:cNvPicPr>
          <p:nvPr/>
        </p:nvPicPr>
        <p:blipFill>
          <a:blip r:embed="rId3"/>
          <a:stretch>
            <a:fillRect/>
          </a:stretch>
        </p:blipFill>
        <p:spPr>
          <a:xfrm>
            <a:off x="3980503" y="858446"/>
            <a:ext cx="4831504" cy="2849664"/>
          </a:xfrm>
          <a:prstGeom prst="rect">
            <a:avLst/>
          </a:prstGeom>
        </p:spPr>
      </p:pic>
    </p:spTree>
    <p:extLst>
      <p:ext uri="{BB962C8B-B14F-4D97-AF65-F5344CB8AC3E}">
        <p14:creationId xmlns:p14="http://schemas.microsoft.com/office/powerpoint/2010/main" val="167526765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Caractéristiques de la couche réseau</a:t>
            </a:r>
            <a:br>
              <a:rPr lang="en-US" altLang="en-US" dirty="0"/>
            </a:br>
            <a:r>
              <a:rPr lang="fr-FR"/>
              <a:t>Indépendant vis-à-vis des supports</a:t>
            </a:r>
          </a:p>
        </p:txBody>
      </p:sp>
      <p:sp>
        <p:nvSpPr>
          <p:cNvPr id="8195" name="Rectangle 6"/>
          <p:cNvSpPr>
            <a:spLocks noGrp="1" noChangeArrowheads="1"/>
          </p:cNvSpPr>
          <p:nvPr>
            <p:ph idx="1"/>
          </p:nvPr>
        </p:nvSpPr>
        <p:spPr>
          <a:xfrm>
            <a:off x="100858" y="798945"/>
            <a:ext cx="4166341" cy="3851714"/>
          </a:xfrm>
        </p:spPr>
        <p:txBody>
          <a:bodyPr/>
          <a:lstStyle/>
          <a:p>
            <a:pPr marL="0" indent="0" rtl="0">
              <a:buNone/>
            </a:pPr>
            <a:r>
              <a:rPr lang="fr-FR" sz="1400" dirty="0"/>
              <a:t>L'IP n'est pas fiable :  </a:t>
            </a:r>
          </a:p>
          <a:p>
            <a:pPr lvl="1" rtl="0"/>
            <a:r>
              <a:rPr lang="fr-FR" dirty="0"/>
              <a:t>Il ne peut pas gérer ou réparer les paquets non livrés ou corrompus.</a:t>
            </a:r>
          </a:p>
          <a:p>
            <a:pPr lvl="1" rtl="0"/>
            <a:r>
              <a:rPr lang="fr-FR" dirty="0"/>
              <a:t>L'IP ne peut pas être retransmis après une erreur.</a:t>
            </a:r>
          </a:p>
          <a:p>
            <a:pPr lvl="1" rtl="0"/>
            <a:r>
              <a:rPr lang="fr-FR" dirty="0"/>
              <a:t>IP ne peut pas se réaligner sur des paquets hors séquence.</a:t>
            </a:r>
          </a:p>
          <a:p>
            <a:pPr lvl="1" rtl="0"/>
            <a:r>
              <a:rPr lang="fr-FR" dirty="0"/>
              <a:t>IP doit s'appuyer sur d'autres protocoles grâce à ces caractéristiques.</a:t>
            </a:r>
          </a:p>
          <a:p>
            <a:pPr marL="0" indent="0" rtl="0">
              <a:buNone/>
            </a:pPr>
            <a:r>
              <a:rPr lang="fr-FR" sz="1400" dirty="0"/>
              <a:t>L'IP est indépendant vis-à-vis des supports.</a:t>
            </a:r>
          </a:p>
          <a:p>
            <a:pPr lvl="1" rtl="0"/>
            <a:r>
              <a:rPr lang="fr-FR" dirty="0"/>
              <a:t>IP ne concerne pas le type de trame requis dans la couche de liaison de données ou le type de support dans la couche physique.</a:t>
            </a:r>
          </a:p>
          <a:p>
            <a:pPr lvl="1" rtl="0"/>
            <a:r>
              <a:rPr lang="fr-FR" dirty="0"/>
              <a:t>IP peut être envoyé sur n'importe quel type de support: cuivre, fibre ou sans fil.</a:t>
            </a:r>
          </a:p>
        </p:txBody>
      </p:sp>
      <p:pic>
        <p:nvPicPr>
          <p:cNvPr id="2" name="Picture 1"/>
          <p:cNvPicPr>
            <a:picLocks noChangeAspect="1"/>
          </p:cNvPicPr>
          <p:nvPr/>
        </p:nvPicPr>
        <p:blipFill>
          <a:blip r:embed="rId3"/>
          <a:stretch>
            <a:fillRect/>
          </a:stretch>
        </p:blipFill>
        <p:spPr>
          <a:xfrm>
            <a:off x="4267199" y="707798"/>
            <a:ext cx="4774017" cy="3176718"/>
          </a:xfrm>
          <a:prstGeom prst="rect">
            <a:avLst/>
          </a:prstGeom>
        </p:spPr>
      </p:pic>
    </p:spTree>
    <p:extLst>
      <p:ext uri="{BB962C8B-B14F-4D97-AF65-F5344CB8AC3E}">
        <p14:creationId xmlns:p14="http://schemas.microsoft.com/office/powerpoint/2010/main" val="2179615737"/>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Caractéristiques de la couche réseau</a:t>
            </a:r>
            <a:br>
              <a:rPr lang="en-US" altLang="en-US" dirty="0"/>
            </a:br>
            <a:r>
              <a:rPr lang="fr-FR"/>
              <a:t>Indépendant vis-à-vis des supports (suite)</a:t>
            </a:r>
          </a:p>
        </p:txBody>
      </p:sp>
      <p:sp>
        <p:nvSpPr>
          <p:cNvPr id="8195" name="Rectangle 6"/>
          <p:cNvSpPr>
            <a:spLocks noGrp="1" noChangeArrowheads="1"/>
          </p:cNvSpPr>
          <p:nvPr>
            <p:ph idx="1"/>
          </p:nvPr>
        </p:nvSpPr>
        <p:spPr>
          <a:xfrm>
            <a:off x="123718" y="942265"/>
            <a:ext cx="4028689" cy="3792213"/>
          </a:xfrm>
        </p:spPr>
        <p:txBody>
          <a:bodyPr/>
          <a:lstStyle/>
          <a:p>
            <a:pPr marL="0" indent="0" rtl="0">
              <a:buNone/>
            </a:pPr>
            <a:r>
              <a:rPr lang="fr-FR" sz="1400" dirty="0"/>
              <a:t>La couche réseau établira l'unité de transmission maximale (MTU).</a:t>
            </a:r>
          </a:p>
          <a:p>
            <a:pPr lvl="1" rtl="0"/>
            <a:r>
              <a:rPr lang="fr-FR" dirty="0"/>
              <a:t>La couche réseau reçoit ce message à partir des informations de contrôle envoyées par la couche de liaison de données.</a:t>
            </a:r>
          </a:p>
          <a:p>
            <a:pPr lvl="1" rtl="0"/>
            <a:r>
              <a:rPr lang="fr-FR" dirty="0"/>
              <a:t>Le réseau établit ensuite la taille MTU.</a:t>
            </a:r>
          </a:p>
          <a:p>
            <a:pPr marL="0" indent="0" rtl="0">
              <a:buNone/>
            </a:pPr>
            <a:r>
              <a:rPr lang="fr-FR" sz="1400" dirty="0"/>
              <a:t>La fragmentation est lorsque la couche 3 divise le paquet IPv4 en unités plus petites.</a:t>
            </a:r>
          </a:p>
          <a:p>
            <a:pPr lvl="1" rtl="0"/>
            <a:r>
              <a:rPr lang="fr-FR" dirty="0"/>
              <a:t>La fragmentation provoque une latence.</a:t>
            </a:r>
          </a:p>
          <a:p>
            <a:pPr lvl="1" rtl="0"/>
            <a:r>
              <a:rPr lang="fr-FR" dirty="0"/>
              <a:t>IPv6 ne fragmente pas les paquets.</a:t>
            </a:r>
          </a:p>
          <a:p>
            <a:pPr lvl="1" rtl="0"/>
            <a:r>
              <a:rPr lang="fr-FR" dirty="0"/>
              <a:t>Exemple : Le routeur passe d'Ethernet à un WAN lent avec une MTU est inférieure.</a:t>
            </a:r>
          </a:p>
          <a:p>
            <a:pPr lvl="1"/>
            <a:endParaRPr lang="en-US" dirty="0"/>
          </a:p>
        </p:txBody>
      </p:sp>
      <p:pic>
        <p:nvPicPr>
          <p:cNvPr id="2" name="Picture 1"/>
          <p:cNvPicPr>
            <a:picLocks noChangeAspect="1"/>
          </p:cNvPicPr>
          <p:nvPr/>
        </p:nvPicPr>
        <p:blipFill>
          <a:blip r:embed="rId3"/>
          <a:stretch>
            <a:fillRect/>
          </a:stretch>
        </p:blipFill>
        <p:spPr>
          <a:xfrm>
            <a:off x="4267199" y="1104038"/>
            <a:ext cx="4774017" cy="3176718"/>
          </a:xfrm>
          <a:prstGeom prst="rect">
            <a:avLst/>
          </a:prstGeom>
        </p:spPr>
      </p:pic>
    </p:spTree>
    <p:extLst>
      <p:ext uri="{BB962C8B-B14F-4D97-AF65-F5344CB8AC3E}">
        <p14:creationId xmlns:p14="http://schemas.microsoft.com/office/powerpoint/2010/main" val="118930875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pPr rtl="0"/>
            <a:r>
              <a:rPr lang="fr-FR"/>
              <a:t>Instructor Materials – Module 8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rtl="0">
              <a:buNone/>
            </a:pPr>
            <a:r>
              <a:rPr lang="fr-FR" sz="1600"/>
              <a:t>This PowerPoint deck is divided in two parts:</a:t>
            </a:r>
          </a:p>
          <a:p>
            <a:pPr rtl="0">
              <a:buFont typeface="Arial" panose="020B0604020202020204" pitchFamily="34" charset="0"/>
              <a:buChar char="•"/>
            </a:pPr>
            <a:r>
              <a:rPr lang="fr-FR" sz="1600"/>
              <a:t>Instructor Planning Guide</a:t>
            </a:r>
          </a:p>
          <a:p>
            <a:pPr lvl="1" rtl="0">
              <a:buFont typeface="Arial" panose="020B0604020202020204" pitchFamily="34" charset="0"/>
              <a:buChar char="•"/>
            </a:pPr>
            <a:r>
              <a:rPr lang="fr-FR" sz="1600"/>
              <a:t>Information to help you become familiar with the module</a:t>
            </a:r>
          </a:p>
          <a:p>
            <a:pPr lvl="1" rtl="0">
              <a:buFont typeface="Arial" panose="020B0604020202020204" pitchFamily="34" charset="0"/>
              <a:buChar char="•"/>
            </a:pPr>
            <a:r>
              <a:rPr lang="fr-FR" sz="1600"/>
              <a:t>Teaching aids</a:t>
            </a:r>
          </a:p>
          <a:p>
            <a:pPr rtl="0">
              <a:buFont typeface="Arial" panose="020B0604020202020204" pitchFamily="34" charset="0"/>
              <a:buChar char="•"/>
            </a:pPr>
            <a:r>
              <a:rPr lang="fr-FR" sz="1600"/>
              <a:t>Instructor Class Presentation</a:t>
            </a:r>
          </a:p>
          <a:p>
            <a:pPr lvl="1" rtl="0"/>
            <a:r>
              <a:rPr lang="fr-FR" sz="1600"/>
              <a:t>Optional slides that you can use in the classroom</a:t>
            </a:r>
          </a:p>
          <a:p>
            <a:pPr lvl="1" rtl="0"/>
            <a:r>
              <a:rPr lang="fr-FR" sz="1600"/>
              <a:t>Begins on slide # 10</a:t>
            </a:r>
          </a:p>
          <a:p>
            <a:pPr marL="142875" lvl="1" indent="0" algn="ctr" rtl="0">
              <a:buNone/>
            </a:pPr>
            <a:r>
              <a:rPr lang="fr-FR" sz="1600" b="1"/>
              <a:t>Note</a:t>
            </a:r>
            <a:r>
              <a:rPr lang="fr-FR" sz="1600"/>
              <a:t>: Remove the Planning Guide from this presentation before sharing with anyone.</a:t>
            </a:r>
          </a:p>
          <a:p>
            <a:pPr marL="0" indent="0" rtl="0">
              <a:buNone/>
            </a:pPr>
            <a:r>
              <a:rPr lang="fr-FR" sz="1600" b="1">
                <a:solidFill>
                  <a:schemeClr val="accent4"/>
                </a:solidFill>
              </a:rPr>
              <a:t>For additional help and resources go to the Instructor Home Page and Course Resources for this course. You also can visit the professional development site on netacad.com, the official Cisco Networking Academy Facebook page, or Instructor Only FB group.</a:t>
            </a:r>
          </a:p>
        </p:txBody>
      </p:sp>
    </p:spTree>
    <p:custDataLst>
      <p:tags r:id="rId1"/>
    </p:custDataLst>
    <p:extLst>
      <p:ext uri="{BB962C8B-B14F-4D97-AF65-F5344CB8AC3E}">
        <p14:creationId xmlns:p14="http://schemas.microsoft.com/office/powerpoint/2010/main" val="334320296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pPr rtl="0"/>
            <a:r>
              <a:rPr lang="fr-FR">
                <a:solidFill>
                  <a:schemeClr val="accent5">
                    <a:lumMod val="40000"/>
                    <a:lumOff val="60000"/>
                  </a:schemeClr>
                </a:solidFill>
              </a:rPr>
              <a:t>8.2 Paquet IPv4</a:t>
            </a:r>
          </a:p>
        </p:txBody>
      </p:sp>
    </p:spTree>
    <p:custDataLst>
      <p:tags r:id="rId1"/>
    </p:custDataLst>
    <p:extLst>
      <p:ext uri="{BB962C8B-B14F-4D97-AF65-F5344CB8AC3E}">
        <p14:creationId xmlns:p14="http://schemas.microsoft.com/office/powerpoint/2010/main" val="1758337446"/>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60021" y="247133"/>
            <a:ext cx="9144000" cy="757551"/>
          </a:xfrm>
        </p:spPr>
        <p:txBody>
          <a:bodyPr/>
          <a:lstStyle/>
          <a:p>
            <a:pPr rtl="0"/>
            <a:r>
              <a:rPr lang="fr-FR" sz="1600" dirty="0"/>
              <a:t>Paquet IPv4</a:t>
            </a:r>
            <a:br>
              <a:rPr lang="en-US" altLang="en-US" dirty="0"/>
            </a:br>
            <a:r>
              <a:rPr lang="fr-FR" dirty="0"/>
              <a:t>En-tête de paquet IPv4</a:t>
            </a:r>
          </a:p>
        </p:txBody>
      </p:sp>
      <p:sp>
        <p:nvSpPr>
          <p:cNvPr id="8195" name="Rectangle 6"/>
          <p:cNvSpPr>
            <a:spLocks noGrp="1" noChangeArrowheads="1"/>
          </p:cNvSpPr>
          <p:nvPr>
            <p:ph idx="1"/>
          </p:nvPr>
        </p:nvSpPr>
        <p:spPr>
          <a:xfrm>
            <a:off x="246742" y="997066"/>
            <a:ext cx="8184025" cy="3497284"/>
          </a:xfrm>
        </p:spPr>
        <p:txBody>
          <a:bodyPr/>
          <a:lstStyle/>
          <a:p>
            <a:pPr marL="0" indent="0" rtl="0">
              <a:buNone/>
            </a:pPr>
            <a:r>
              <a:rPr lang="fr-FR" sz="1600" dirty="0"/>
              <a:t>IPv4 est le protocole de communication principal pour la couche réseau.</a:t>
            </a:r>
          </a:p>
          <a:p>
            <a:pPr marL="0" indent="0" rtl="0">
              <a:buNone/>
            </a:pPr>
            <a:r>
              <a:rPr lang="fr-FR" sz="1600" dirty="0"/>
              <a:t>L'en-tête réseau a de nombreux objectifs :</a:t>
            </a:r>
          </a:p>
          <a:p>
            <a:pPr lvl="1" rtl="0"/>
            <a:r>
              <a:rPr lang="fr-FR" sz="1600" dirty="0"/>
              <a:t>Il garantit que le paquet est envoyé vers la meilleure direction (vers la destination).</a:t>
            </a:r>
          </a:p>
          <a:p>
            <a:pPr lvl="1" rtl="0"/>
            <a:r>
              <a:rPr lang="fr-FR" sz="1600" dirty="0"/>
              <a:t>Il contient des informations pour la gestion de couche réseau dans différents domaines.</a:t>
            </a:r>
          </a:p>
          <a:p>
            <a:pPr lvl="1" rtl="0"/>
            <a:r>
              <a:rPr lang="fr-FR" sz="1600" dirty="0"/>
              <a:t>Les informations contenues dans l'en-tête sont utilisées par tous les périphériques de couche 3 qui gèrent le paquet</a:t>
            </a:r>
          </a:p>
          <a:p>
            <a:pPr lvl="1"/>
            <a:endParaRPr lang="en-US" altLang="en-US" sz="1600" dirty="0"/>
          </a:p>
          <a:p>
            <a:pPr marL="0" indent="0" rtl="0">
              <a:buNone/>
            </a:pPr>
            <a:r>
              <a:rPr lang="fr-FR" sz="1600" dirty="0"/>
              <a:t> </a:t>
            </a:r>
          </a:p>
        </p:txBody>
      </p:sp>
    </p:spTree>
    <p:custDataLst>
      <p:tags r:id="rId1"/>
    </p:custDataLst>
    <p:extLst>
      <p:ext uri="{BB962C8B-B14F-4D97-AF65-F5344CB8AC3E}">
        <p14:creationId xmlns:p14="http://schemas.microsoft.com/office/powerpoint/2010/main" val="49223303"/>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167641"/>
            <a:ext cx="9143999" cy="731520"/>
          </a:xfrm>
        </p:spPr>
        <p:txBody>
          <a:bodyPr/>
          <a:lstStyle/>
          <a:p>
            <a:pPr rtl="0"/>
            <a:r>
              <a:rPr lang="fr-FR" sz="1600" dirty="0"/>
              <a:t>Paquet IPv4</a:t>
            </a:r>
            <a:br>
              <a:rPr lang="en-US" altLang="en-US" dirty="0"/>
            </a:br>
            <a:r>
              <a:rPr lang="fr-FR" dirty="0"/>
              <a:t>Champs de l'en-tête du paquet IPv4</a:t>
            </a:r>
          </a:p>
        </p:txBody>
      </p:sp>
      <p:sp>
        <p:nvSpPr>
          <p:cNvPr id="8195" name="Rectangle 6"/>
          <p:cNvSpPr>
            <a:spLocks noGrp="1" noChangeArrowheads="1"/>
          </p:cNvSpPr>
          <p:nvPr>
            <p:ph idx="1"/>
          </p:nvPr>
        </p:nvSpPr>
        <p:spPr>
          <a:xfrm>
            <a:off x="91441" y="1020935"/>
            <a:ext cx="4690872" cy="2883553"/>
          </a:xfrm>
        </p:spPr>
        <p:txBody>
          <a:bodyPr/>
          <a:lstStyle/>
          <a:p>
            <a:pPr marL="0" indent="0" rtl="0">
              <a:buNone/>
            </a:pPr>
            <a:r>
              <a:rPr lang="fr-FR" sz="1600" dirty="0"/>
              <a:t>Caractéristiques de l'en-tête réseau IPv4 :</a:t>
            </a:r>
          </a:p>
          <a:p>
            <a:pPr lvl="1" rtl="0"/>
            <a:r>
              <a:rPr lang="fr-FR" sz="1600" dirty="0"/>
              <a:t>C'est en binaire.</a:t>
            </a:r>
          </a:p>
          <a:p>
            <a:pPr lvl="1" rtl="0"/>
            <a:r>
              <a:rPr lang="fr-FR" sz="1600" dirty="0"/>
              <a:t>Contient plusieurs champs d'information</a:t>
            </a:r>
          </a:p>
          <a:p>
            <a:pPr lvl="1" rtl="0"/>
            <a:r>
              <a:rPr lang="fr-FR" sz="1600" dirty="0"/>
              <a:t>Le diagramme est lu de gauche à droite, 4 octets par ligne</a:t>
            </a:r>
          </a:p>
          <a:p>
            <a:pPr lvl="1" rtl="0"/>
            <a:r>
              <a:rPr lang="fr-FR" sz="1600" dirty="0"/>
              <a:t>Les deux champs les plus importants sont la source et la destination.</a:t>
            </a:r>
          </a:p>
          <a:p>
            <a:pPr marL="0" indent="0">
              <a:buNone/>
            </a:pPr>
            <a:endParaRPr lang="en-US" altLang="ja-JP" sz="1600" dirty="0"/>
          </a:p>
          <a:p>
            <a:pPr marL="0" indent="0" rtl="0">
              <a:buNone/>
            </a:pPr>
            <a:r>
              <a:rPr lang="fr-FR" sz="1600" dirty="0"/>
              <a:t>Les protocoles peuvent avoir une ou plusieurs fonctions.</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4845" y="960120"/>
            <a:ext cx="3866068" cy="3710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70311268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
            <a:ext cx="9143999" cy="731520"/>
          </a:xfrm>
        </p:spPr>
        <p:txBody>
          <a:bodyPr/>
          <a:lstStyle/>
          <a:p>
            <a:pPr rtl="0"/>
            <a:r>
              <a:rPr lang="fr-FR" sz="1600"/>
              <a:t>Paquet IPv4</a:t>
            </a:r>
            <a:br>
              <a:rPr lang="en-US" altLang="en-US" dirty="0"/>
            </a:br>
            <a:r>
              <a:rPr lang="fr-FR"/>
              <a:t>Champs de l'en-tête du paquet IPv4</a:t>
            </a:r>
          </a:p>
        </p:txBody>
      </p:sp>
      <p:sp>
        <p:nvSpPr>
          <p:cNvPr id="8195" name="Rectangle 6"/>
          <p:cNvSpPr>
            <a:spLocks noGrp="1" noChangeArrowheads="1"/>
          </p:cNvSpPr>
          <p:nvPr>
            <p:ph idx="1"/>
          </p:nvPr>
        </p:nvSpPr>
        <p:spPr>
          <a:xfrm>
            <a:off x="155448" y="792335"/>
            <a:ext cx="8723376" cy="542689"/>
          </a:xfrm>
        </p:spPr>
        <p:txBody>
          <a:bodyPr/>
          <a:lstStyle/>
          <a:p>
            <a:pPr marL="0" indent="0" rtl="0">
              <a:buNone/>
            </a:pPr>
            <a:r>
              <a:rPr lang="fr-FR" sz="1600"/>
              <a:t>Les champs importants de l'en-tête IPv4 sont :</a:t>
            </a:r>
          </a:p>
        </p:txBody>
      </p:sp>
      <p:graphicFrame>
        <p:nvGraphicFramePr>
          <p:cNvPr id="2" name="Table 1"/>
          <p:cNvGraphicFramePr>
            <a:graphicFrameLocks noGrp="1"/>
          </p:cNvGraphicFramePr>
          <p:nvPr>
            <p:extLst>
              <p:ext uri="{D42A27DB-BD31-4B8C-83A1-F6EECF244321}">
                <p14:modId xmlns:p14="http://schemas.microsoft.com/office/powerpoint/2010/main" val="2558451830"/>
              </p:ext>
            </p:extLst>
          </p:nvPr>
        </p:nvGraphicFramePr>
        <p:xfrm>
          <a:off x="164592" y="1417319"/>
          <a:ext cx="8750808" cy="3299266"/>
        </p:xfrm>
        <a:graphic>
          <a:graphicData uri="http://schemas.openxmlformats.org/drawingml/2006/table">
            <a:tbl>
              <a:tblPr firstRow="1" bandRow="1">
                <a:tableStyleId>{5C22544A-7EE6-4342-B048-85BDC9FD1C3A}</a:tableStyleId>
              </a:tblPr>
              <a:tblGrid>
                <a:gridCol w="2359152">
                  <a:extLst>
                    <a:ext uri="{9D8B030D-6E8A-4147-A177-3AD203B41FA5}">
                      <a16:colId xmlns:a16="http://schemas.microsoft.com/office/drawing/2014/main" val="20000"/>
                    </a:ext>
                  </a:extLst>
                </a:gridCol>
                <a:gridCol w="6391656">
                  <a:extLst>
                    <a:ext uri="{9D8B030D-6E8A-4147-A177-3AD203B41FA5}">
                      <a16:colId xmlns:a16="http://schemas.microsoft.com/office/drawing/2014/main" val="20001"/>
                    </a:ext>
                  </a:extLst>
                </a:gridCol>
              </a:tblGrid>
              <a:tr h="349993">
                <a:tc>
                  <a:txBody>
                    <a:bodyPr/>
                    <a:lstStyle/>
                    <a:p>
                      <a:pPr rtl="0"/>
                      <a:r>
                        <a:rPr lang="fr-FR"/>
                        <a:t>Fonction</a:t>
                      </a:r>
                    </a:p>
                  </a:txBody>
                  <a:tcPr/>
                </a:tc>
                <a:tc>
                  <a:txBody>
                    <a:bodyPr/>
                    <a:lstStyle/>
                    <a:p>
                      <a:pPr rtl="0"/>
                      <a:r>
                        <a:rPr lang="fr-FR"/>
                        <a:t>Description</a:t>
                      </a:r>
                    </a:p>
                  </a:txBody>
                  <a:tcPr/>
                </a:tc>
                <a:extLst>
                  <a:ext uri="{0D108BD9-81ED-4DB2-BD59-A6C34878D82A}">
                    <a16:rowId xmlns:a16="http://schemas.microsoft.com/office/drawing/2014/main" val="10000"/>
                  </a:ext>
                </a:extLst>
              </a:tr>
              <a:tr h="356752">
                <a:tc>
                  <a:txBody>
                    <a:bodyPr/>
                    <a:lstStyle/>
                    <a:p>
                      <a:pPr rtl="0"/>
                      <a:r>
                        <a:rPr lang="fr-FR" b="1"/>
                        <a:t>Version</a:t>
                      </a:r>
                    </a:p>
                  </a:txBody>
                  <a:tcPr/>
                </a:tc>
                <a:tc>
                  <a:txBody>
                    <a:bodyPr/>
                    <a:lstStyle/>
                    <a:p>
                      <a:pPr rtl="0"/>
                      <a:r>
                        <a:rPr lang="fr-FR"/>
                        <a:t>Ce</a:t>
                      </a:r>
                      <a:r>
                        <a:rPr lang="fr-FR" baseline="0"/>
                        <a:t> sera pour v4, par opposition à v6, un champ de 4 bits = 0100 </a:t>
                      </a:r>
                    </a:p>
                  </a:txBody>
                  <a:tcPr/>
                </a:tc>
                <a:extLst>
                  <a:ext uri="{0D108BD9-81ED-4DB2-BD59-A6C34878D82A}">
                    <a16:rowId xmlns:a16="http://schemas.microsoft.com/office/drawing/2014/main" val="10001"/>
                  </a:ext>
                </a:extLst>
              </a:tr>
              <a:tr h="368071">
                <a:tc>
                  <a:txBody>
                    <a:bodyPr/>
                    <a:lstStyle/>
                    <a:p>
                      <a:pPr rtl="0"/>
                      <a:r>
                        <a:rPr lang="fr-FR" b="1"/>
                        <a:t>Des services différenciés</a:t>
                      </a:r>
                    </a:p>
                  </a:txBody>
                  <a:tcPr/>
                </a:tc>
                <a:tc>
                  <a:txBody>
                    <a:bodyPr/>
                    <a:lstStyle/>
                    <a:p>
                      <a:pPr rtl="0"/>
                      <a:r>
                        <a:rPr lang="fr-FR"/>
                        <a:t>Utilisé pour la QoS</a:t>
                      </a:r>
                      <a:r>
                        <a:rPr lang="fr-FR" baseline="0"/>
                        <a:t>: champ DiffServ — DS ou l'ancien InServ — TOS ou Type de service </a:t>
                      </a:r>
                    </a:p>
                  </a:txBody>
                  <a:tcPr/>
                </a:tc>
                <a:extLst>
                  <a:ext uri="{0D108BD9-81ED-4DB2-BD59-A6C34878D82A}">
                    <a16:rowId xmlns:a16="http://schemas.microsoft.com/office/drawing/2014/main" val="10002"/>
                  </a:ext>
                </a:extLst>
              </a:tr>
              <a:tr h="369716">
                <a:tc>
                  <a:txBody>
                    <a:bodyPr/>
                    <a:lstStyle/>
                    <a:p>
                      <a:pPr rtl="0"/>
                      <a:r>
                        <a:rPr lang="fr-FR" b="1"/>
                        <a:t>Somme de contrôle d'en-tête</a:t>
                      </a:r>
                    </a:p>
                  </a:txBody>
                  <a:tcPr/>
                </a:tc>
                <a:tc>
                  <a:txBody>
                    <a:bodyPr/>
                    <a:lstStyle/>
                    <a:p>
                      <a:pPr rtl="0"/>
                      <a:r>
                        <a:rPr lang="fr-FR"/>
                        <a:t>Détecter la corruption dans l'en-tête IPv4</a:t>
                      </a:r>
                    </a:p>
                  </a:txBody>
                  <a:tcPr/>
                </a:tc>
                <a:extLst>
                  <a:ext uri="{0D108BD9-81ED-4DB2-BD59-A6C34878D82A}">
                    <a16:rowId xmlns:a16="http://schemas.microsoft.com/office/drawing/2014/main" val="10003"/>
                  </a:ext>
                </a:extLst>
              </a:tr>
              <a:tr h="352068">
                <a:tc>
                  <a:txBody>
                    <a:bodyPr/>
                    <a:lstStyle/>
                    <a:p>
                      <a:pPr rtl="0"/>
                      <a:r>
                        <a:rPr lang="fr-FR" b="1"/>
                        <a:t>Durée de vie (Time to Live, TTL)</a:t>
                      </a:r>
                    </a:p>
                  </a:txBody>
                  <a:tcPr/>
                </a:tc>
                <a:tc>
                  <a:txBody>
                    <a:bodyPr/>
                    <a:lstStyle/>
                    <a:p>
                      <a:pPr rtl="0"/>
                      <a:r>
                        <a:rPr lang="fr-FR"/>
                        <a:t>Nombre de tronçon de couche 3. Quand il devient zéro, le routeur</a:t>
                      </a:r>
                      <a:r>
                        <a:rPr lang="fr-FR" baseline="0"/>
                        <a:t> rejettera le paquet.</a:t>
                      </a:r>
                    </a:p>
                  </a:txBody>
                  <a:tcPr/>
                </a:tc>
                <a:extLst>
                  <a:ext uri="{0D108BD9-81ED-4DB2-BD59-A6C34878D82A}">
                    <a16:rowId xmlns:a16="http://schemas.microsoft.com/office/drawing/2014/main" val="10004"/>
                  </a:ext>
                </a:extLst>
              </a:tr>
              <a:tr h="365909">
                <a:tc>
                  <a:txBody>
                    <a:bodyPr/>
                    <a:lstStyle/>
                    <a:p>
                      <a:pPr rtl="0"/>
                      <a:r>
                        <a:rPr lang="fr-FR" b="1"/>
                        <a:t>Protocole</a:t>
                      </a:r>
                    </a:p>
                  </a:txBody>
                  <a:tcPr/>
                </a:tc>
                <a:tc>
                  <a:txBody>
                    <a:bodyPr/>
                    <a:lstStyle/>
                    <a:p>
                      <a:pPr rtl="0"/>
                      <a:r>
                        <a:rPr lang="fr-FR" baseline="0"/>
                        <a:t> Protocole de niveau suivant : ICMP, TCP, UDP, etc.</a:t>
                      </a:r>
                    </a:p>
                  </a:txBody>
                  <a:tcPr/>
                </a:tc>
                <a:extLst>
                  <a:ext uri="{0D108BD9-81ED-4DB2-BD59-A6C34878D82A}">
                    <a16:rowId xmlns:a16="http://schemas.microsoft.com/office/drawing/2014/main" val="10005"/>
                  </a:ext>
                </a:extLst>
              </a:tr>
              <a:tr h="336066">
                <a:tc>
                  <a:txBody>
                    <a:bodyPr/>
                    <a:lstStyle/>
                    <a:p>
                      <a:pPr rtl="0"/>
                      <a:r>
                        <a:rPr lang="fr-FR" b="1"/>
                        <a:t>Adresse IPv4 source</a:t>
                      </a:r>
                    </a:p>
                  </a:txBody>
                  <a:tcPr/>
                </a:tc>
                <a:tc>
                  <a:txBody>
                    <a:bodyPr/>
                    <a:lstStyle/>
                    <a:p>
                      <a:pPr rtl="0"/>
                      <a:r>
                        <a:rPr lang="fr-FR"/>
                        <a:t>Adresse source 32 bits</a:t>
                      </a:r>
                    </a:p>
                  </a:txBody>
                  <a:tcPr/>
                </a:tc>
                <a:extLst>
                  <a:ext uri="{0D108BD9-81ED-4DB2-BD59-A6C34878D82A}">
                    <a16:rowId xmlns:a16="http://schemas.microsoft.com/office/drawing/2014/main" val="10006"/>
                  </a:ext>
                </a:extLst>
              </a:tr>
              <a:tr h="336066">
                <a:tc>
                  <a:txBody>
                    <a:bodyPr/>
                    <a:lstStyle/>
                    <a:p>
                      <a:pPr rtl="0"/>
                      <a:r>
                        <a:rPr lang="fr-FR" b="1"/>
                        <a:t>Adresse IP de destination</a:t>
                      </a:r>
                    </a:p>
                  </a:txBody>
                  <a:tcPr/>
                </a:tc>
                <a:tc>
                  <a:txBody>
                    <a:bodyPr/>
                    <a:lstStyle/>
                    <a:p>
                      <a:pPr rtl="0"/>
                      <a:r>
                        <a:rPr lang="fr-FR" baseline="0"/>
                        <a:t> Adresse</a:t>
                      </a:r>
                      <a:r>
                        <a:rPr lang="fr-FR"/>
                        <a:t> de destination 32 bits</a:t>
                      </a:r>
                    </a:p>
                  </a:txBody>
                  <a:tcPr/>
                </a:tc>
                <a:extLst>
                  <a:ext uri="{0D108BD9-81ED-4DB2-BD59-A6C34878D82A}">
                    <a16:rowId xmlns:a16="http://schemas.microsoft.com/office/drawing/2014/main" val="10007"/>
                  </a:ext>
                </a:extLst>
              </a:tr>
            </a:tbl>
          </a:graphicData>
        </a:graphic>
      </p:graphicFrame>
    </p:spTree>
    <p:custDataLst>
      <p:tags r:id="rId1"/>
    </p:custDataLst>
    <p:extLst>
      <p:ext uri="{BB962C8B-B14F-4D97-AF65-F5344CB8AC3E}">
        <p14:creationId xmlns:p14="http://schemas.microsoft.com/office/powerpoint/2010/main" val="1698414312"/>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9144000" cy="829464"/>
          </a:xfrm>
        </p:spPr>
        <p:txBody>
          <a:bodyPr/>
          <a:lstStyle/>
          <a:p>
            <a:pPr rtl="0"/>
            <a:br>
              <a:rPr lang="en-US" altLang="en-US" dirty="0"/>
            </a:br>
            <a:r>
              <a:rPr lang="fr-FR"/>
              <a:t>Démonstration vidéo de paquet IP – Exemples d'en-têtes IPv4 dans Wireshark</a:t>
            </a:r>
          </a:p>
        </p:txBody>
      </p:sp>
      <p:sp>
        <p:nvSpPr>
          <p:cNvPr id="8195" name="Rectangle 6"/>
          <p:cNvSpPr>
            <a:spLocks noGrp="1" noChangeArrowheads="1"/>
          </p:cNvSpPr>
          <p:nvPr>
            <p:ph idx="1"/>
          </p:nvPr>
        </p:nvSpPr>
        <p:spPr>
          <a:xfrm>
            <a:off x="218440" y="1139370"/>
            <a:ext cx="8593327" cy="2103701"/>
          </a:xfrm>
        </p:spPr>
        <p:txBody>
          <a:bodyPr/>
          <a:lstStyle/>
          <a:p>
            <a:pPr marL="0" indent="0" rtl="0">
              <a:buNone/>
            </a:pPr>
            <a:r>
              <a:rPr lang="fr-FR" sz="1600" dirty="0"/>
              <a:t>Cette vidéo présentera les points suivants :</a:t>
            </a:r>
          </a:p>
          <a:p>
            <a:pPr rtl="0">
              <a:buFont typeface="Arial" panose="020B0604020202020204" pitchFamily="34" charset="0"/>
              <a:buChar char="•"/>
            </a:pPr>
            <a:r>
              <a:rPr lang="fr-FR" sz="1600" dirty="0"/>
              <a:t>Les paquets Ethernet IPv4 dans </a:t>
            </a:r>
            <a:r>
              <a:rPr lang="fr-FR" sz="1600" dirty="0" err="1"/>
              <a:t>Wireshark</a:t>
            </a:r>
            <a:endParaRPr lang="fr-FR" sz="1600" dirty="0"/>
          </a:p>
          <a:p>
            <a:pPr rtl="0">
              <a:buFont typeface="Arial" panose="020B0604020202020204" pitchFamily="34" charset="0"/>
              <a:buChar char="•"/>
            </a:pPr>
            <a:r>
              <a:rPr lang="fr-FR" sz="1600" dirty="0"/>
              <a:t>les information de contrôle</a:t>
            </a:r>
          </a:p>
          <a:p>
            <a:pPr rtl="0">
              <a:buFont typeface="Arial" panose="020B0604020202020204" pitchFamily="34" charset="0"/>
              <a:buChar char="•"/>
            </a:pPr>
            <a:r>
              <a:rPr lang="fr-FR" sz="1600" dirty="0"/>
              <a:t>La différence entre les paquets</a:t>
            </a:r>
          </a:p>
          <a:p>
            <a:pPr marL="0" indent="0">
              <a:buNone/>
            </a:pPr>
            <a:endParaRPr lang="en-US" altLang="ja-JP" dirty="0"/>
          </a:p>
        </p:txBody>
      </p:sp>
    </p:spTree>
    <p:custDataLst>
      <p:tags r:id="rId1"/>
    </p:custDataLst>
    <p:extLst>
      <p:ext uri="{BB962C8B-B14F-4D97-AF65-F5344CB8AC3E}">
        <p14:creationId xmlns:p14="http://schemas.microsoft.com/office/powerpoint/2010/main" val="2574144685"/>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pPr rtl="0"/>
            <a:r>
              <a:rPr lang="fr-FR">
                <a:solidFill>
                  <a:schemeClr val="accent5">
                    <a:lumMod val="40000"/>
                    <a:lumOff val="60000"/>
                  </a:schemeClr>
                </a:solidFill>
              </a:rPr>
              <a:t>8.3 Paquets IPv6</a:t>
            </a:r>
          </a:p>
        </p:txBody>
      </p:sp>
    </p:spTree>
    <p:custDataLst>
      <p:tags r:id="rId1"/>
    </p:custDataLst>
    <p:extLst>
      <p:ext uri="{BB962C8B-B14F-4D97-AF65-F5344CB8AC3E}">
        <p14:creationId xmlns:p14="http://schemas.microsoft.com/office/powerpoint/2010/main" val="3488985433"/>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Paquets IPv6</a:t>
            </a:r>
            <a:br>
              <a:rPr lang="en-US" altLang="en-US" dirty="0"/>
            </a:br>
            <a:r>
              <a:rPr lang="fr-FR"/>
              <a:t>Limites du protocole IPv4</a:t>
            </a:r>
          </a:p>
        </p:txBody>
      </p:sp>
      <p:sp>
        <p:nvSpPr>
          <p:cNvPr id="13315" name="Content Placeholder 2"/>
          <p:cNvSpPr>
            <a:spLocks noGrp="1"/>
          </p:cNvSpPr>
          <p:nvPr>
            <p:ph idx="1"/>
          </p:nvPr>
        </p:nvSpPr>
        <p:spPr>
          <a:xfrm>
            <a:off x="138814" y="921287"/>
            <a:ext cx="8672954" cy="3573424"/>
          </a:xfrm>
        </p:spPr>
        <p:txBody>
          <a:bodyPr/>
          <a:lstStyle/>
          <a:p>
            <a:pPr marL="0" indent="0" rtl="0">
              <a:buNone/>
            </a:pPr>
            <a:r>
              <a:rPr lang="fr-FR" sz="1600" dirty="0"/>
              <a:t>l'IPv4 présente trois problèmes majeurs :</a:t>
            </a:r>
          </a:p>
          <a:p>
            <a:pPr lvl="1" rtl="0"/>
            <a:r>
              <a:rPr lang="fr-FR" sz="1600" dirty="0"/>
              <a:t>La pénurie des adresses IPv4 — Nous sommes trouvé à court d'adresses IPv4.</a:t>
            </a:r>
          </a:p>
          <a:p>
            <a:pPr lvl="1" rtl="0"/>
            <a:r>
              <a:rPr lang="fr-FR" sz="1600" dirty="0"/>
              <a:t>La manque de connectivité de bout en bout — Pour que IPv4 survienne aussi longtemps, l'adressage privé et NAT ont été créés. Cela a mis fin aux communications directes avec l'adressage public.</a:t>
            </a:r>
          </a:p>
          <a:p>
            <a:pPr lvl="1" rtl="0"/>
            <a:r>
              <a:rPr lang="fr-FR" sz="1600" dirty="0"/>
              <a:t>Augmentation de la complexité du réseau — NAT a été conçu comme une solution temporaire et crée des problèmes sur le réseau comme un effet secondaire de la manipulation des en-têtes réseau adressant. NAT provoque des problèmes de latence et de dépannage.</a:t>
            </a:r>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p:txBody>
      </p:sp>
    </p:spTree>
    <p:extLst>
      <p:ext uri="{BB962C8B-B14F-4D97-AF65-F5344CB8AC3E}">
        <p14:creationId xmlns:p14="http://schemas.microsoft.com/office/powerpoint/2010/main" val="1047103102"/>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dirty="0"/>
              <a:t>Paquets IPv6</a:t>
            </a:r>
            <a:br>
              <a:rPr lang="fr-FR" sz="1600" dirty="0"/>
            </a:br>
            <a:r>
              <a:rPr lang="fr-FR" dirty="0"/>
              <a:t>Présentation d'IPv6</a:t>
            </a:r>
          </a:p>
        </p:txBody>
      </p:sp>
      <p:sp>
        <p:nvSpPr>
          <p:cNvPr id="13315" name="Content Placeholder 2"/>
          <p:cNvSpPr>
            <a:spLocks noGrp="1"/>
          </p:cNvSpPr>
          <p:nvPr>
            <p:ph idx="1"/>
          </p:nvPr>
        </p:nvSpPr>
        <p:spPr>
          <a:xfrm>
            <a:off x="123574" y="867946"/>
            <a:ext cx="3997630" cy="3841213"/>
          </a:xfrm>
        </p:spPr>
        <p:txBody>
          <a:bodyPr/>
          <a:lstStyle/>
          <a:p>
            <a:pPr rtl="0">
              <a:buFont typeface="Arial" panose="020B0604020202020204" pitchFamily="34" charset="0"/>
              <a:buChar char="•"/>
            </a:pPr>
            <a:r>
              <a:rPr lang="fr-FR" sz="1400" dirty="0"/>
              <a:t>IPv6 a été développé par l'Internet Engineering </a:t>
            </a:r>
            <a:r>
              <a:rPr lang="fr-FR" sz="1400" dirty="0" err="1"/>
              <a:t>Task</a:t>
            </a:r>
            <a:r>
              <a:rPr lang="fr-FR" sz="1400" dirty="0"/>
              <a:t> Force (IETF)</a:t>
            </a:r>
          </a:p>
          <a:p>
            <a:pPr rtl="0">
              <a:buFont typeface="Arial" panose="020B0604020202020204" pitchFamily="34" charset="0"/>
              <a:buChar char="•"/>
            </a:pPr>
            <a:r>
              <a:rPr lang="fr-FR" sz="1400" dirty="0"/>
              <a:t>IPv6 dépasse les limites des adresses IPv4.</a:t>
            </a:r>
          </a:p>
          <a:p>
            <a:pPr rtl="0">
              <a:buFont typeface="Arial" panose="020B0604020202020204" pitchFamily="34" charset="0"/>
              <a:buChar char="•"/>
            </a:pPr>
            <a:r>
              <a:rPr lang="fr-FR" sz="1400" dirty="0"/>
              <a:t>Améliorations apportées par IPv6 :</a:t>
            </a:r>
          </a:p>
          <a:p>
            <a:pPr lvl="1" rtl="0">
              <a:buFont typeface="Arial" panose="020B0604020202020204" pitchFamily="34" charset="0"/>
              <a:buChar char="•"/>
            </a:pPr>
            <a:r>
              <a:rPr lang="fr-FR" b="1" dirty="0"/>
              <a:t>Espace d'adressage plus important </a:t>
            </a:r>
            <a:r>
              <a:rPr lang="fr-FR" dirty="0"/>
              <a:t>— basé sur l'adresse 128 bits et pas sur 32 bits</a:t>
            </a:r>
          </a:p>
          <a:p>
            <a:pPr lvl="1" rtl="0">
              <a:buFont typeface="Arial" panose="020B0604020202020204" pitchFamily="34" charset="0"/>
              <a:buChar char="•"/>
            </a:pPr>
            <a:r>
              <a:rPr lang="fr-FR" b="1" dirty="0"/>
              <a:t>Traitement plus efficace des paquet </a:t>
            </a:r>
            <a:r>
              <a:rPr lang="fr-FR" dirty="0"/>
              <a:t>– l'en-tête a été simplifié et comporte moins de champs.</a:t>
            </a:r>
          </a:p>
          <a:p>
            <a:pPr lvl="1" rtl="0">
              <a:buFont typeface="Arial" panose="020B0604020202020204" pitchFamily="34" charset="0"/>
              <a:buChar char="•"/>
            </a:pPr>
            <a:r>
              <a:rPr lang="fr-FR" b="1" dirty="0"/>
              <a:t>Traduction d'adresses réseau inutile </a:t>
            </a:r>
            <a:r>
              <a:rPr lang="fr-FR" dirty="0"/>
              <a:t>— grâce au grand nombre d'adressage, il n'est plus nécessaire d'utiliser une adressage privée interne et d'être mappé à une adresse publique partagée.</a:t>
            </a:r>
          </a:p>
          <a:p>
            <a:pPr lvl="1"/>
            <a:endParaRPr lang="en-CA"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7004" y="934212"/>
            <a:ext cx="4886995"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1630264"/>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99061" y="109973"/>
            <a:ext cx="9144000" cy="757551"/>
          </a:xfrm>
        </p:spPr>
        <p:txBody>
          <a:bodyPr/>
          <a:lstStyle/>
          <a:p>
            <a:pPr rtl="0"/>
            <a:r>
              <a:rPr lang="fr-FR" sz="1600" dirty="0"/>
              <a:t>Paquets IPv6</a:t>
            </a:r>
            <a:br>
              <a:rPr lang="en-US" altLang="en-US" dirty="0"/>
            </a:br>
            <a:r>
              <a:rPr lang="fr-FR" dirty="0"/>
              <a:t>Champs d'en-tête de paquet IPv4 dans l'en-tête de paquet IPv6</a:t>
            </a:r>
          </a:p>
        </p:txBody>
      </p:sp>
      <p:sp>
        <p:nvSpPr>
          <p:cNvPr id="13315" name="Content Placeholder 2"/>
          <p:cNvSpPr>
            <a:spLocks noGrp="1"/>
          </p:cNvSpPr>
          <p:nvPr>
            <p:ph idx="1"/>
          </p:nvPr>
        </p:nvSpPr>
        <p:spPr>
          <a:xfrm>
            <a:off x="123574" y="867947"/>
            <a:ext cx="3359855" cy="3733082"/>
          </a:xfrm>
        </p:spPr>
        <p:txBody>
          <a:bodyPr/>
          <a:lstStyle/>
          <a:p>
            <a:pPr rtl="0">
              <a:buFont typeface="Arial" panose="020B0604020202020204" pitchFamily="34" charset="0"/>
              <a:buChar char="•"/>
            </a:pPr>
            <a:r>
              <a:rPr lang="fr-FR" sz="1400" dirty="0"/>
              <a:t>L'en-tête IPv6 est simplifié, mais pas inférieure.</a:t>
            </a:r>
          </a:p>
          <a:p>
            <a:pPr rtl="0">
              <a:buFont typeface="Arial" panose="020B0604020202020204" pitchFamily="34" charset="0"/>
              <a:buChar char="•"/>
            </a:pPr>
            <a:r>
              <a:rPr lang="fr-FR" sz="1400" dirty="0"/>
              <a:t>L'en-tête est fixé à 40 octets ou octets de longueur.</a:t>
            </a:r>
          </a:p>
          <a:p>
            <a:pPr rtl="0">
              <a:buFont typeface="Arial" panose="020B0604020202020204" pitchFamily="34" charset="0"/>
              <a:buChar char="•"/>
            </a:pPr>
            <a:r>
              <a:rPr lang="fr-FR" sz="1400" dirty="0"/>
              <a:t>Plusieurs champs IPv4 ont été supprimés pour améliorer les performances.</a:t>
            </a:r>
          </a:p>
          <a:p>
            <a:pPr rtl="0">
              <a:buFont typeface="Arial" panose="020B0604020202020204" pitchFamily="34" charset="0"/>
              <a:buChar char="•"/>
            </a:pPr>
            <a:r>
              <a:rPr lang="fr-FR" sz="1400" dirty="0"/>
              <a:t>Certains champs IPv4 ont été supprimés pour améliorer les performances:</a:t>
            </a:r>
          </a:p>
          <a:p>
            <a:pPr lvl="1" rtl="0"/>
            <a:r>
              <a:rPr lang="fr-FR" dirty="0"/>
              <a:t>Indicateur</a:t>
            </a:r>
          </a:p>
          <a:p>
            <a:pPr lvl="1" rtl="0"/>
            <a:r>
              <a:rPr lang="fr-FR" dirty="0"/>
              <a:t>Décalage du fragment</a:t>
            </a:r>
          </a:p>
          <a:p>
            <a:pPr lvl="1" rtl="0"/>
            <a:r>
              <a:rPr lang="fr-FR" dirty="0"/>
              <a:t>Somme de contrôle d'en-tête</a:t>
            </a:r>
          </a:p>
          <a:p>
            <a:pPr lvl="1"/>
            <a:endParaRPr lang="en-CA" alt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4336" y="1127760"/>
            <a:ext cx="5282024" cy="3420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2725155"/>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Paquet IPv6</a:t>
            </a:r>
            <a:br>
              <a:rPr lang="en-US" altLang="en-US" dirty="0"/>
            </a:br>
            <a:r>
              <a:rPr lang="fr-FR"/>
              <a:t>En-tête de paquet IPv6</a:t>
            </a:r>
          </a:p>
        </p:txBody>
      </p:sp>
      <p:sp>
        <p:nvSpPr>
          <p:cNvPr id="13315" name="Content Placeholder 2"/>
          <p:cNvSpPr>
            <a:spLocks noGrp="1"/>
          </p:cNvSpPr>
          <p:nvPr>
            <p:ph idx="1"/>
          </p:nvPr>
        </p:nvSpPr>
        <p:spPr>
          <a:xfrm>
            <a:off x="123574" y="867947"/>
            <a:ext cx="8243186" cy="457933"/>
          </a:xfrm>
        </p:spPr>
        <p:txBody>
          <a:bodyPr/>
          <a:lstStyle/>
          <a:p>
            <a:pPr marL="0" indent="0" rtl="0">
              <a:buNone/>
            </a:pPr>
            <a:r>
              <a:rPr lang="fr-FR" sz="1600" dirty="0"/>
              <a:t>Les champs importants de l'en-tête IPv6 sont :</a:t>
            </a:r>
          </a:p>
          <a:p>
            <a:pPr lvl="1"/>
            <a:endParaRPr lang="en-CA" altLang="en-US" dirty="0"/>
          </a:p>
        </p:txBody>
      </p:sp>
      <p:graphicFrame>
        <p:nvGraphicFramePr>
          <p:cNvPr id="5" name="Table 4"/>
          <p:cNvGraphicFramePr>
            <a:graphicFrameLocks noGrp="1"/>
          </p:cNvGraphicFramePr>
          <p:nvPr>
            <p:extLst>
              <p:ext uri="{D42A27DB-BD31-4B8C-83A1-F6EECF244321}">
                <p14:modId xmlns:p14="http://schemas.microsoft.com/office/powerpoint/2010/main" val="3753280735"/>
              </p:ext>
            </p:extLst>
          </p:nvPr>
        </p:nvGraphicFramePr>
        <p:xfrm>
          <a:off x="784860" y="1261687"/>
          <a:ext cx="8055864" cy="3702424"/>
        </p:xfrm>
        <a:graphic>
          <a:graphicData uri="http://schemas.openxmlformats.org/drawingml/2006/table">
            <a:tbl>
              <a:tblPr firstRow="1" bandRow="1">
                <a:tableStyleId>{5C22544A-7EE6-4342-B048-85BDC9FD1C3A}</a:tableStyleId>
              </a:tblPr>
              <a:tblGrid>
                <a:gridCol w="2171800">
                  <a:extLst>
                    <a:ext uri="{9D8B030D-6E8A-4147-A177-3AD203B41FA5}">
                      <a16:colId xmlns:a16="http://schemas.microsoft.com/office/drawing/2014/main" val="20000"/>
                    </a:ext>
                  </a:extLst>
                </a:gridCol>
                <a:gridCol w="5884064">
                  <a:extLst>
                    <a:ext uri="{9D8B030D-6E8A-4147-A177-3AD203B41FA5}">
                      <a16:colId xmlns:a16="http://schemas.microsoft.com/office/drawing/2014/main" val="20001"/>
                    </a:ext>
                  </a:extLst>
                </a:gridCol>
              </a:tblGrid>
              <a:tr h="321035">
                <a:tc>
                  <a:txBody>
                    <a:bodyPr/>
                    <a:lstStyle/>
                    <a:p>
                      <a:pPr rtl="0"/>
                      <a:r>
                        <a:rPr lang="fr-FR"/>
                        <a:t>Fonction</a:t>
                      </a:r>
                    </a:p>
                  </a:txBody>
                  <a:tcPr/>
                </a:tc>
                <a:tc>
                  <a:txBody>
                    <a:bodyPr/>
                    <a:lstStyle/>
                    <a:p>
                      <a:pPr rtl="0"/>
                      <a:r>
                        <a:rPr lang="fr-FR"/>
                        <a:t>Description</a:t>
                      </a:r>
                    </a:p>
                  </a:txBody>
                  <a:tcPr/>
                </a:tc>
                <a:extLst>
                  <a:ext uri="{0D108BD9-81ED-4DB2-BD59-A6C34878D82A}">
                    <a16:rowId xmlns:a16="http://schemas.microsoft.com/office/drawing/2014/main" val="10000"/>
                  </a:ext>
                </a:extLst>
              </a:tr>
              <a:tr h="327235">
                <a:tc>
                  <a:txBody>
                    <a:bodyPr/>
                    <a:lstStyle/>
                    <a:p>
                      <a:pPr rtl="0"/>
                      <a:r>
                        <a:rPr lang="fr-FR" b="1"/>
                        <a:t>Version</a:t>
                      </a:r>
                    </a:p>
                  </a:txBody>
                  <a:tcPr/>
                </a:tc>
                <a:tc>
                  <a:txBody>
                    <a:bodyPr/>
                    <a:lstStyle/>
                    <a:p>
                      <a:pPr rtl="0"/>
                      <a:r>
                        <a:rPr lang="fr-FR"/>
                        <a:t>Ce</a:t>
                      </a:r>
                      <a:r>
                        <a:rPr lang="fr-FR" baseline="0"/>
                        <a:t> sera pour v6, par opposition à v4, un champ de 4 bits = 0110 </a:t>
                      </a:r>
                    </a:p>
                  </a:txBody>
                  <a:tcPr/>
                </a:tc>
                <a:extLst>
                  <a:ext uri="{0D108BD9-81ED-4DB2-BD59-A6C34878D82A}">
                    <a16:rowId xmlns:a16="http://schemas.microsoft.com/office/drawing/2014/main" val="10001"/>
                  </a:ext>
                </a:extLst>
              </a:tr>
              <a:tr h="337618">
                <a:tc>
                  <a:txBody>
                    <a:bodyPr/>
                    <a:lstStyle/>
                    <a:p>
                      <a:pPr rtl="0"/>
                      <a:r>
                        <a:rPr lang="fr-FR" b="1"/>
                        <a:t>Classe de trafic</a:t>
                      </a:r>
                    </a:p>
                  </a:txBody>
                  <a:tcPr/>
                </a:tc>
                <a:tc>
                  <a:txBody>
                    <a:bodyPr/>
                    <a:lstStyle/>
                    <a:p>
                      <a:pPr rtl="0"/>
                      <a:r>
                        <a:rPr lang="fr-FR"/>
                        <a:t>Utilisé pour la QoS</a:t>
                      </a:r>
                      <a:r>
                        <a:rPr lang="fr-FR" baseline="0"/>
                        <a:t>: Équivalent au champ DiffServ — DS </a:t>
                      </a:r>
                    </a:p>
                  </a:txBody>
                  <a:tcPr/>
                </a:tc>
                <a:extLst>
                  <a:ext uri="{0D108BD9-81ED-4DB2-BD59-A6C34878D82A}">
                    <a16:rowId xmlns:a16="http://schemas.microsoft.com/office/drawing/2014/main" val="10002"/>
                  </a:ext>
                </a:extLst>
              </a:tr>
              <a:tr h="475289">
                <a:tc>
                  <a:txBody>
                    <a:bodyPr/>
                    <a:lstStyle/>
                    <a:p>
                      <a:pPr rtl="0"/>
                      <a:r>
                        <a:rPr lang="fr-FR" b="1"/>
                        <a:t>Étiquetage de flux</a:t>
                      </a:r>
                    </a:p>
                  </a:txBody>
                  <a:tcPr/>
                </a:tc>
                <a:tc>
                  <a:txBody>
                    <a:bodyPr/>
                    <a:lstStyle/>
                    <a:p>
                      <a:pPr rtl="0"/>
                      <a:r>
                        <a:rPr lang="fr-FR" baseline="0"/>
                        <a:t>Informe l'appareil de traiter les étiquettes de flux identiques de la même manière, </a:t>
                      </a:r>
                      <a:r>
                        <a:rPr lang="fr-FR"/>
                        <a:t>champ 20 bits</a:t>
                      </a:r>
                    </a:p>
                  </a:txBody>
                  <a:tcPr/>
                </a:tc>
                <a:extLst>
                  <a:ext uri="{0D108BD9-81ED-4DB2-BD59-A6C34878D82A}">
                    <a16:rowId xmlns:a16="http://schemas.microsoft.com/office/drawing/2014/main" val="10003"/>
                  </a:ext>
                </a:extLst>
              </a:tr>
              <a:tr h="475289">
                <a:tc>
                  <a:txBody>
                    <a:bodyPr/>
                    <a:lstStyle/>
                    <a:p>
                      <a:pPr rtl="0"/>
                      <a:r>
                        <a:rPr lang="fr-FR" b="1"/>
                        <a:t>Longueur des données utiles</a:t>
                      </a:r>
                    </a:p>
                  </a:txBody>
                  <a:tcPr/>
                </a:tc>
                <a:tc>
                  <a:txBody>
                    <a:bodyPr/>
                    <a:lstStyle/>
                    <a:p>
                      <a:pPr rtl="0"/>
                      <a:r>
                        <a:rPr lang="fr-FR"/>
                        <a:t>ce champ de 16 bits indique la longueur de la partie données (utiles) du paquet IPv6.</a:t>
                      </a:r>
                    </a:p>
                  </a:txBody>
                  <a:tcPr/>
                </a:tc>
                <a:extLst>
                  <a:ext uri="{0D108BD9-81ED-4DB2-BD59-A6C34878D82A}">
                    <a16:rowId xmlns:a16="http://schemas.microsoft.com/office/drawing/2014/main" val="10004"/>
                  </a:ext>
                </a:extLst>
              </a:tr>
              <a:tr h="335635">
                <a:tc>
                  <a:txBody>
                    <a:bodyPr/>
                    <a:lstStyle/>
                    <a:p>
                      <a:pPr rtl="0"/>
                      <a:r>
                        <a:rPr lang="fr-FR" b="1"/>
                        <a:t>En-tête suivant</a:t>
                      </a:r>
                    </a:p>
                  </a:txBody>
                  <a:tcPr/>
                </a:tc>
                <a:tc>
                  <a:txBody>
                    <a:bodyPr/>
                    <a:lstStyle/>
                    <a:p>
                      <a:pPr rtl="0"/>
                      <a:r>
                        <a:rPr lang="fr-FR" baseline="0"/>
                        <a:t> Protocole de niveau suivant : ICMP, TCP, UDP, etc.</a:t>
                      </a:r>
                    </a:p>
                  </a:txBody>
                  <a:tcPr/>
                </a:tc>
                <a:extLst>
                  <a:ext uri="{0D108BD9-81ED-4DB2-BD59-A6C34878D82A}">
                    <a16:rowId xmlns:a16="http://schemas.microsoft.com/office/drawing/2014/main" val="10005"/>
                  </a:ext>
                </a:extLst>
              </a:tr>
              <a:tr h="475289">
                <a:tc>
                  <a:txBody>
                    <a:bodyPr/>
                    <a:lstStyle/>
                    <a:p>
                      <a:pPr rtl="0"/>
                      <a:r>
                        <a:rPr lang="fr-FR" b="1"/>
                        <a:t>Limite de nombre de tronçons</a:t>
                      </a:r>
                    </a:p>
                  </a:txBody>
                  <a:tcP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fr-FR"/>
                        <a:t>Remplace le nombre de tronçons de couche 3 du</a:t>
                      </a:r>
                      <a:r>
                        <a:rPr lang="fr-FR" baseline="0"/>
                        <a:t> champ TTL </a:t>
                      </a:r>
                    </a:p>
                  </a:txBody>
                  <a:tcPr/>
                </a:tc>
                <a:extLst>
                  <a:ext uri="{0D108BD9-81ED-4DB2-BD59-A6C34878D82A}">
                    <a16:rowId xmlns:a16="http://schemas.microsoft.com/office/drawing/2014/main" val="10007"/>
                  </a:ext>
                </a:extLst>
              </a:tr>
              <a:tr h="308261">
                <a:tc>
                  <a:txBody>
                    <a:bodyPr/>
                    <a:lstStyle/>
                    <a:p>
                      <a:pPr rtl="0"/>
                      <a:r>
                        <a:rPr lang="fr-FR" b="1"/>
                        <a:t>Adresse IPv4 source</a:t>
                      </a:r>
                    </a:p>
                  </a:txBody>
                  <a:tcPr/>
                </a:tc>
                <a:tc>
                  <a:txBody>
                    <a:bodyPr/>
                    <a:lstStyle/>
                    <a:p>
                      <a:pPr rtl="0"/>
                      <a:r>
                        <a:rPr lang="fr-FR"/>
                        <a:t>Adresse source 128 bits</a:t>
                      </a:r>
                    </a:p>
                  </a:txBody>
                  <a:tcPr/>
                </a:tc>
                <a:extLst>
                  <a:ext uri="{0D108BD9-81ED-4DB2-BD59-A6C34878D82A}">
                    <a16:rowId xmlns:a16="http://schemas.microsoft.com/office/drawing/2014/main" val="10006"/>
                  </a:ext>
                </a:extLst>
              </a:tr>
              <a:tr h="308261">
                <a:tc>
                  <a:txBody>
                    <a:bodyPr/>
                    <a:lstStyle/>
                    <a:p>
                      <a:pPr rtl="0"/>
                      <a:r>
                        <a:rPr lang="fr-FR" b="1"/>
                        <a:t>Adresse IP de destination</a:t>
                      </a:r>
                    </a:p>
                  </a:txBody>
                  <a:tcPr/>
                </a:tc>
                <a:tc>
                  <a:txBody>
                    <a:bodyPr/>
                    <a:lstStyle/>
                    <a:p>
                      <a:pPr rtl="0"/>
                      <a:r>
                        <a:rPr lang="fr-FR" baseline="0" dirty="0"/>
                        <a:t> Adresse</a:t>
                      </a:r>
                      <a:r>
                        <a:rPr lang="fr-FR" dirty="0"/>
                        <a:t> de destination 128 bits</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66004138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rtl="0"/>
            <a:r>
              <a:rPr lang="fr-FR"/>
              <a:t>Pour faciliter l'apprentissage, les caractéristiques suivantes de l'interface graphique GUI peuvent être incluses dans ce module :</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pPr rtl="0"/>
            <a:r>
              <a:rPr lang="fr-FR"/>
              <a:t>À quoi s'attendre dans ce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ext uri="{D42A27DB-BD31-4B8C-83A1-F6EECF244321}">
                <p14:modId xmlns:p14="http://schemas.microsoft.com/office/powerpoint/2010/main" val="1207562404"/>
              </p:ext>
            </p:extLst>
          </p:nvPr>
        </p:nvGraphicFramePr>
        <p:xfrm>
          <a:off x="861060" y="1394460"/>
          <a:ext cx="7906686" cy="3545205"/>
        </p:xfrm>
        <a:graphic>
          <a:graphicData uri="http://schemas.openxmlformats.org/drawingml/2006/table">
            <a:tbl>
              <a:tblPr firstRow="1" bandRow="1">
                <a:tableStyleId>{5C22544A-7EE6-4342-B048-85BDC9FD1C3A}</a:tableStyleId>
              </a:tblPr>
              <a:tblGrid>
                <a:gridCol w="1977758">
                  <a:extLst>
                    <a:ext uri="{9D8B030D-6E8A-4147-A177-3AD203B41FA5}">
                      <a16:colId xmlns:a16="http://schemas.microsoft.com/office/drawing/2014/main" val="200107645"/>
                    </a:ext>
                  </a:extLst>
                </a:gridCol>
                <a:gridCol w="5928928">
                  <a:extLst>
                    <a:ext uri="{9D8B030D-6E8A-4147-A177-3AD203B41FA5}">
                      <a16:colId xmlns:a16="http://schemas.microsoft.com/office/drawing/2014/main" val="2648404099"/>
                    </a:ext>
                  </a:extLst>
                </a:gridCol>
              </a:tblGrid>
              <a:tr h="298904">
                <a:tc>
                  <a:txBody>
                    <a:bodyPr/>
                    <a:lstStyle/>
                    <a:p>
                      <a:pPr rtl="0"/>
                      <a:r>
                        <a:rPr lang="fr-FR" dirty="0"/>
                        <a:t>Caractéristique</a:t>
                      </a:r>
                    </a:p>
                  </a:txBody>
                  <a:tcPr/>
                </a:tc>
                <a:tc>
                  <a:txBody>
                    <a:bodyPr/>
                    <a:lstStyle/>
                    <a:p>
                      <a:pPr rtl="0"/>
                      <a:r>
                        <a:rPr lang="fr-FR"/>
                        <a:t>Description</a:t>
                      </a:r>
                    </a:p>
                  </a:txBody>
                  <a:tcPr/>
                </a:tc>
                <a:extLst>
                  <a:ext uri="{0D108BD9-81ED-4DB2-BD59-A6C34878D82A}">
                    <a16:rowId xmlns:a16="http://schemas.microsoft.com/office/drawing/2014/main" val="367710602"/>
                  </a:ext>
                </a:extLst>
              </a:tr>
              <a:tr h="508136">
                <a:tc>
                  <a:txBody>
                    <a:bodyPr/>
                    <a:lstStyle/>
                    <a:p>
                      <a:pPr algn="l" rtl="0" fontAlgn="b"/>
                      <a:r>
                        <a:rPr lang="fr-FR" sz="1400" b="0" i="0" u="none" strike="noStrike">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a:t>Exposez les participants à des nouvelles compétences et des nouveaux concepts.</a:t>
                      </a:r>
                    </a:p>
                  </a:txBody>
                  <a:tcPr/>
                </a:tc>
                <a:extLst>
                  <a:ext uri="{0D108BD9-81ED-4DB2-BD59-A6C34878D82A}">
                    <a16:rowId xmlns:a16="http://schemas.microsoft.com/office/drawing/2014/main" val="698835149"/>
                  </a:ext>
                </a:extLst>
              </a:tr>
              <a:tr h="508136">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Vidéos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a:t>Exposez les participants à des nouvelles compétences et des nouveaux concepts.</a:t>
                      </a:r>
                    </a:p>
                  </a:txBody>
                  <a:tcPr/>
                </a:tc>
                <a:extLst>
                  <a:ext uri="{0D108BD9-81ED-4DB2-BD59-A6C34878D82A}">
                    <a16:rowId xmlns:a16="http://schemas.microsoft.com/office/drawing/2014/main" val="904576505"/>
                  </a:ext>
                </a:extLst>
              </a:tr>
              <a:tr h="637039">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Vérifiez votre compréhension (CYU)</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fr-FR"/>
                        <a:t>Il sont des questionnaires en ligne pour aider les participants à évaluer leur compréhension du contenu. </a:t>
                      </a:r>
                    </a:p>
                  </a:txBody>
                  <a:tcPr/>
                </a:tc>
                <a:extLst>
                  <a:ext uri="{0D108BD9-81ED-4DB2-BD59-A6C34878D82A}">
                    <a16:rowId xmlns:a16="http://schemas.microsoft.com/office/drawing/2014/main" val="2876586054"/>
                  </a:ext>
                </a:extLst>
              </a:tr>
              <a:tr h="508136">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Exercices interactifs</a:t>
                      </a:r>
                    </a:p>
                  </a:txBody>
                  <a:tcPr marL="9525" marR="9525" marT="9525" marB="0" anchor="b"/>
                </a:tc>
                <a:tc>
                  <a:txBody>
                    <a:bodyPr/>
                    <a:lstStyle/>
                    <a:p>
                      <a:pPr rtl="0"/>
                      <a:r>
                        <a:rPr lang="fr-FR"/>
                        <a:t>Un grand nombre de formats pour aider les étudiants à évaluer leur compréhension du contenu.</a:t>
                      </a:r>
                    </a:p>
                  </a:txBody>
                  <a:tcPr/>
                </a:tc>
                <a:extLst>
                  <a:ext uri="{0D108BD9-81ED-4DB2-BD59-A6C34878D82A}">
                    <a16:rowId xmlns:a16="http://schemas.microsoft.com/office/drawing/2014/main" val="3454703549"/>
                  </a:ext>
                </a:extLst>
              </a:tr>
              <a:tr h="508136">
                <a:tc>
                  <a:txBody>
                    <a:bodyPr/>
                    <a:lstStyle/>
                    <a:p>
                      <a:pPr algn="l" rtl="0" fontAlgn="b"/>
                      <a:r>
                        <a:rPr lang="fr-FR" sz="1400" b="0" i="0" u="none" strike="noStrike">
                          <a:solidFill>
                            <a:srgbClr val="000000"/>
                          </a:solidFill>
                          <a:effectLst/>
                          <a:latin typeface="+mn-lt"/>
                        </a:rPr>
                        <a:t>Contrôleur de syntaxe</a:t>
                      </a:r>
                    </a:p>
                  </a:txBody>
                  <a:tcPr marL="9525" marR="9525" marT="9525" marB="0" anchor="b"/>
                </a:tc>
                <a:tc>
                  <a:txBody>
                    <a:bodyPr/>
                    <a:lstStyle/>
                    <a:p>
                      <a:pPr rtl="0"/>
                      <a:r>
                        <a:rPr lang="fr-FR"/>
                        <a:t>Petites simulations qui exposent les apprenants à la ligne de commande Cisco pour pratiquer les compétences de configuration.</a:t>
                      </a:r>
                    </a:p>
                  </a:txBody>
                  <a:tcPr/>
                </a:tc>
                <a:extLst>
                  <a:ext uri="{0D108BD9-81ED-4DB2-BD59-A6C34878D82A}">
                    <a16:rowId xmlns:a16="http://schemas.microsoft.com/office/drawing/2014/main" val="2195331658"/>
                  </a:ext>
                </a:extLst>
              </a:tr>
              <a:tr h="508136">
                <a:tc>
                  <a:txBody>
                    <a:bodyPr/>
                    <a:lstStyle/>
                    <a:p>
                      <a:pPr algn="l" rtl="0" fontAlgn="b"/>
                      <a:r>
                        <a:rPr lang="fr-FR" sz="1400" b="0" i="0" u="none" strike="noStrike">
                          <a:solidFill>
                            <a:srgbClr val="000000"/>
                          </a:solidFill>
                          <a:effectLst/>
                          <a:latin typeface="+mn-lt"/>
                        </a:rPr>
                        <a:t>Exercice PT</a:t>
                      </a:r>
                    </a:p>
                  </a:txBody>
                  <a:tcPr marL="9525" marR="9525" marT="9525" marB="0" anchor="b"/>
                </a:tc>
                <a:tc>
                  <a:txBody>
                    <a:bodyPr/>
                    <a:lstStyle/>
                    <a:p>
                      <a:pPr rtl="0"/>
                      <a:r>
                        <a:rPr lang="fr-FR" dirty="0"/>
                        <a:t>Activités de simulation et de modélisation conçues pour l'exploration, l'acquisition, le renforcement et l'expansion des compétences.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06681" y="132833"/>
            <a:ext cx="9144000" cy="757551"/>
          </a:xfrm>
        </p:spPr>
        <p:txBody>
          <a:bodyPr/>
          <a:lstStyle/>
          <a:p>
            <a:pPr rtl="0"/>
            <a:r>
              <a:rPr lang="fr-FR" sz="1600" dirty="0"/>
              <a:t>Paquet IPv6</a:t>
            </a:r>
            <a:br>
              <a:rPr lang="en-US" altLang="en-US" dirty="0"/>
            </a:br>
            <a:r>
              <a:rPr lang="fr-FR" dirty="0"/>
              <a:t>En-tête de paquet IPv6 (suite)</a:t>
            </a:r>
          </a:p>
        </p:txBody>
      </p:sp>
      <p:sp>
        <p:nvSpPr>
          <p:cNvPr id="13315" name="Content Placeholder 2"/>
          <p:cNvSpPr>
            <a:spLocks noGrp="1"/>
          </p:cNvSpPr>
          <p:nvPr>
            <p:ph idx="1"/>
          </p:nvPr>
        </p:nvSpPr>
        <p:spPr>
          <a:xfrm>
            <a:off x="237874" y="959387"/>
            <a:ext cx="8243186" cy="3073117"/>
          </a:xfrm>
        </p:spPr>
        <p:txBody>
          <a:bodyPr/>
          <a:lstStyle/>
          <a:p>
            <a:pPr marL="0" indent="0" rtl="0">
              <a:buNone/>
            </a:pPr>
            <a:r>
              <a:rPr lang="fr-FR" sz="1600" dirty="0"/>
              <a:t>Le paquet IPv6 peut également contenir des en-têtes d'extension (EH). </a:t>
            </a:r>
          </a:p>
          <a:p>
            <a:pPr marL="0" indent="0" rtl="0">
              <a:buNone/>
            </a:pPr>
            <a:r>
              <a:rPr lang="fr-FR" sz="1600" dirty="0"/>
              <a:t>Caractéristiques des en-têtes EH : </a:t>
            </a:r>
          </a:p>
          <a:p>
            <a:pPr rtl="0">
              <a:buFont typeface="Arial" panose="020B0604020202020204" pitchFamily="34" charset="0"/>
              <a:buChar char="•"/>
            </a:pPr>
            <a:r>
              <a:rPr lang="fr-FR" sz="1600" dirty="0"/>
              <a:t>fournisse des informations facultatives sur la couche réseau</a:t>
            </a:r>
          </a:p>
          <a:p>
            <a:pPr rtl="0">
              <a:buFont typeface="Arial" panose="020B0604020202020204" pitchFamily="34" charset="0"/>
              <a:buChar char="•"/>
            </a:pPr>
            <a:r>
              <a:rPr lang="fr-FR" sz="1600" dirty="0"/>
              <a:t>sont facultatifs</a:t>
            </a:r>
          </a:p>
          <a:p>
            <a:pPr rtl="0">
              <a:buFont typeface="Arial" panose="020B0604020202020204" pitchFamily="34" charset="0"/>
              <a:buChar char="•"/>
            </a:pPr>
            <a:r>
              <a:rPr lang="fr-FR" sz="1600" dirty="0"/>
              <a:t>sont placés entre l'en-tête IPv6 et la charge utile</a:t>
            </a:r>
          </a:p>
          <a:p>
            <a:pPr rtl="0">
              <a:buFont typeface="Arial" panose="020B0604020202020204" pitchFamily="34" charset="0"/>
              <a:buChar char="•"/>
            </a:pPr>
            <a:r>
              <a:rPr lang="fr-FR" sz="1600" dirty="0"/>
              <a:t>ils sont utilisés pour la fragmentation, la sécurité, la prise en charge de la mobilité, etc.</a:t>
            </a:r>
          </a:p>
          <a:p>
            <a:pPr>
              <a:buFont typeface="Arial" panose="020B0604020202020204" pitchFamily="34" charset="0"/>
              <a:buChar char="•"/>
            </a:pPr>
            <a:endParaRPr lang="en-US" altLang="en-US" sz="1600" dirty="0"/>
          </a:p>
          <a:p>
            <a:pPr marL="0" indent="0" rtl="0">
              <a:buNone/>
            </a:pPr>
            <a:r>
              <a:rPr lang="fr-FR" sz="1600" b="1" dirty="0"/>
              <a:t>Remarque: </a:t>
            </a:r>
            <a:r>
              <a:rPr lang="fr-FR" sz="1600" dirty="0"/>
              <a:t>Contrairement à IPv4, les routeurs ne fragmentent pas les paquets IPv6 routés</a:t>
            </a:r>
          </a:p>
        </p:txBody>
      </p:sp>
    </p:spTree>
    <p:extLst>
      <p:ext uri="{BB962C8B-B14F-4D97-AF65-F5344CB8AC3E}">
        <p14:creationId xmlns:p14="http://schemas.microsoft.com/office/powerpoint/2010/main" val="2392983842"/>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br>
              <a:rPr lang="en-US" altLang="en-US" dirty="0"/>
            </a:br>
            <a:r>
              <a:rPr lang="fr-FR"/>
              <a:t>Démonstration vidéo de paquet IP – Exemples d'en-têtes IPv6 dans Wireshark</a:t>
            </a:r>
          </a:p>
        </p:txBody>
      </p:sp>
      <p:sp>
        <p:nvSpPr>
          <p:cNvPr id="13315" name="Content Placeholder 2"/>
          <p:cNvSpPr>
            <a:spLocks noGrp="1"/>
          </p:cNvSpPr>
          <p:nvPr>
            <p:ph idx="1"/>
          </p:nvPr>
        </p:nvSpPr>
        <p:spPr>
          <a:xfrm>
            <a:off x="123574" y="1096546"/>
            <a:ext cx="8581514" cy="2131285"/>
          </a:xfrm>
        </p:spPr>
        <p:txBody>
          <a:bodyPr/>
          <a:lstStyle/>
          <a:p>
            <a:pPr marL="0" indent="0" rtl="0">
              <a:buNone/>
            </a:pPr>
            <a:r>
              <a:rPr lang="fr-FR" sz="1600" dirty="0"/>
              <a:t>Cette vidéo présentera les points suivants :</a:t>
            </a:r>
          </a:p>
          <a:p>
            <a:pPr rtl="0">
              <a:buFont typeface="Arial" panose="020B0604020202020204" pitchFamily="34" charset="0"/>
              <a:buChar char="•"/>
            </a:pPr>
            <a:r>
              <a:rPr lang="fr-FR" sz="1600" dirty="0"/>
              <a:t>Les paquets Ethernet IPv6 dans </a:t>
            </a:r>
            <a:r>
              <a:rPr lang="fr-FR" sz="1600" dirty="0" err="1"/>
              <a:t>Wireshark</a:t>
            </a:r>
            <a:endParaRPr lang="fr-FR" sz="1600" dirty="0"/>
          </a:p>
          <a:p>
            <a:pPr rtl="0">
              <a:buFont typeface="Arial" panose="020B0604020202020204" pitchFamily="34" charset="0"/>
              <a:buChar char="•"/>
            </a:pPr>
            <a:r>
              <a:rPr lang="fr-FR" sz="1600" dirty="0"/>
              <a:t>les information de contrôle</a:t>
            </a:r>
          </a:p>
          <a:p>
            <a:pPr rtl="0">
              <a:buFont typeface="Arial" panose="020B0604020202020204" pitchFamily="34" charset="0"/>
              <a:buChar char="•"/>
            </a:pPr>
            <a:r>
              <a:rPr lang="fr-FR" sz="1600" dirty="0"/>
              <a:t>La différence entre les paquets</a:t>
            </a:r>
          </a:p>
          <a:p>
            <a:pPr marL="0" indent="0">
              <a:buNone/>
            </a:pPr>
            <a:endParaRPr lang="en-CA" altLang="en-US" dirty="0"/>
          </a:p>
        </p:txBody>
      </p:sp>
    </p:spTree>
    <p:extLst>
      <p:ext uri="{BB962C8B-B14F-4D97-AF65-F5344CB8AC3E}">
        <p14:creationId xmlns:p14="http://schemas.microsoft.com/office/powerpoint/2010/main" val="1532752531"/>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5465" y="1044949"/>
            <a:ext cx="8231464" cy="1802391"/>
          </a:xfrm>
        </p:spPr>
        <p:txBody>
          <a:bodyPr/>
          <a:lstStyle/>
          <a:p>
            <a:pPr rtl="0"/>
            <a:r>
              <a:rPr lang="fr-FR" dirty="0">
                <a:solidFill>
                  <a:schemeClr val="accent5">
                    <a:lumMod val="40000"/>
                    <a:lumOff val="60000"/>
                  </a:schemeClr>
                </a:solidFill>
              </a:rPr>
              <a:t>8.4 Méthode de routage des hôtes</a:t>
            </a:r>
          </a:p>
        </p:txBody>
      </p:sp>
    </p:spTree>
    <p:custDataLst>
      <p:tags r:id="rId1"/>
    </p:custDataLst>
    <p:extLst>
      <p:ext uri="{BB962C8B-B14F-4D97-AF65-F5344CB8AC3E}">
        <p14:creationId xmlns:p14="http://schemas.microsoft.com/office/powerpoint/2010/main" val="1749772822"/>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06680" y="106681"/>
            <a:ext cx="9144000" cy="685800"/>
          </a:xfrm>
        </p:spPr>
        <p:txBody>
          <a:bodyPr/>
          <a:lstStyle/>
          <a:p>
            <a:pPr rtl="0"/>
            <a:r>
              <a:rPr lang="fr-FR" sz="1600" dirty="0"/>
              <a:t>Méthode de routage des hôtes </a:t>
            </a:r>
            <a:br>
              <a:rPr lang="en-US" altLang="en-US" sz="1600" dirty="0"/>
            </a:br>
            <a:r>
              <a:rPr lang="fr-FR" dirty="0"/>
              <a:t> Décisions relatives aux transmissions des hôtes</a:t>
            </a:r>
          </a:p>
        </p:txBody>
      </p:sp>
      <p:sp>
        <p:nvSpPr>
          <p:cNvPr id="55299" name="Rectangle 3"/>
          <p:cNvSpPr>
            <a:spLocks noGrp="1" noChangeArrowheads="1"/>
          </p:cNvSpPr>
          <p:nvPr>
            <p:ph type="body" idx="1"/>
          </p:nvPr>
        </p:nvSpPr>
        <p:spPr>
          <a:xfrm>
            <a:off x="170688" y="894384"/>
            <a:ext cx="8516566" cy="2250825"/>
          </a:xfrm>
        </p:spPr>
        <p:txBody>
          <a:bodyPr/>
          <a:lstStyle/>
          <a:p>
            <a:pPr rtl="0">
              <a:buFont typeface="Arial" panose="020B0604020202020204" pitchFamily="34" charset="0"/>
              <a:buChar char="•"/>
            </a:pPr>
            <a:r>
              <a:rPr lang="fr-FR" sz="1800" dirty="0"/>
              <a:t>Les paquets sont toujours créés à la source.</a:t>
            </a:r>
          </a:p>
          <a:p>
            <a:pPr rtl="0">
              <a:buFont typeface="Arial" panose="020B0604020202020204" pitchFamily="34" charset="0"/>
              <a:buChar char="•"/>
            </a:pPr>
            <a:r>
              <a:rPr lang="fr-FR" sz="1800" dirty="0"/>
              <a:t>Chaque unité hôte crée sa propre table de routage.</a:t>
            </a:r>
          </a:p>
          <a:p>
            <a:pPr rtl="0">
              <a:buFont typeface="Arial" panose="020B0604020202020204" pitchFamily="34" charset="0"/>
              <a:buChar char="•"/>
            </a:pPr>
            <a:r>
              <a:rPr lang="fr-FR" sz="1800" dirty="0"/>
              <a:t>Un hôte peut envoyer des paquets aux éléments suivants :</a:t>
            </a:r>
          </a:p>
          <a:p>
            <a:pPr lvl="1" rtl="0"/>
            <a:r>
              <a:rPr lang="fr-FR" sz="1700" dirty="0"/>
              <a:t>Lui-même — 127.0.0.1 (IPv4), ::1 (IPv6)</a:t>
            </a:r>
          </a:p>
          <a:p>
            <a:pPr lvl="1" rtl="0"/>
            <a:r>
              <a:rPr lang="fr-FR" sz="1700" dirty="0"/>
              <a:t>Hôtes locaux — la destination se trouve sur le même réseau local</a:t>
            </a:r>
          </a:p>
          <a:p>
            <a:pPr lvl="1" rtl="0"/>
            <a:r>
              <a:rPr lang="fr-FR" sz="1700" dirty="0"/>
              <a:t>Hôtes distants : les périphériques ne sont pas sur le même réseau local </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070" y="3221028"/>
            <a:ext cx="4799457" cy="1922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0830764"/>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114301"/>
            <a:ext cx="9144000" cy="685800"/>
          </a:xfrm>
        </p:spPr>
        <p:txBody>
          <a:bodyPr/>
          <a:lstStyle/>
          <a:p>
            <a:pPr rtl="0"/>
            <a:r>
              <a:rPr lang="fr-FR" sz="1600"/>
              <a:t>Méthode de routage des hôtes </a:t>
            </a:r>
            <a:br>
              <a:rPr lang="en-US" altLang="en-US" sz="1600" dirty="0"/>
            </a:br>
            <a:r>
              <a:rPr lang="fr-FR"/>
              <a:t> Décisions relatives aux transmissions des hôtes (Cont.)</a:t>
            </a:r>
          </a:p>
        </p:txBody>
      </p:sp>
      <p:sp>
        <p:nvSpPr>
          <p:cNvPr id="55299" name="Rectangle 3"/>
          <p:cNvSpPr>
            <a:spLocks noGrp="1" noChangeArrowheads="1"/>
          </p:cNvSpPr>
          <p:nvPr>
            <p:ph type="body" idx="1"/>
          </p:nvPr>
        </p:nvSpPr>
        <p:spPr>
          <a:xfrm>
            <a:off x="228600" y="848664"/>
            <a:ext cx="8915400" cy="2530460"/>
          </a:xfrm>
        </p:spPr>
        <p:txBody>
          <a:bodyPr/>
          <a:lstStyle/>
          <a:p>
            <a:pPr rtl="0">
              <a:buFont typeface="Arial" panose="020B0604020202020204" pitchFamily="34" charset="0"/>
              <a:buChar char="•"/>
            </a:pPr>
            <a:r>
              <a:rPr lang="fr-FR" sz="1800" dirty="0"/>
              <a:t>Le périphérique source détermine si la destination est locale ou distante</a:t>
            </a:r>
          </a:p>
          <a:p>
            <a:pPr rtl="0">
              <a:buFont typeface="Arial" panose="020B0604020202020204" pitchFamily="34" charset="0"/>
              <a:buChar char="•"/>
            </a:pPr>
            <a:r>
              <a:rPr lang="fr-FR" sz="1800" dirty="0"/>
              <a:t>Méthode de détermination :</a:t>
            </a:r>
          </a:p>
          <a:p>
            <a:pPr lvl="1" rtl="0">
              <a:buFont typeface="Arial" panose="020B0604020202020204" pitchFamily="34" charset="0"/>
              <a:buChar char="•"/>
            </a:pPr>
            <a:r>
              <a:rPr lang="fr-FR" sz="1600" dirty="0"/>
              <a:t>IPv4 — La source utilise sa propre adresse IP et masque de sous-réseau, ainsi que l'adresse IP de destination</a:t>
            </a:r>
          </a:p>
          <a:p>
            <a:pPr lvl="1" rtl="0">
              <a:buFont typeface="Arial" panose="020B0604020202020204" pitchFamily="34" charset="0"/>
              <a:buChar char="•"/>
            </a:pPr>
            <a:r>
              <a:rPr lang="fr-FR" sz="1600" dirty="0"/>
              <a:t>IPv6 — La source utilise l'adresse réseau et le préfixe annoncés par le routeur local</a:t>
            </a:r>
          </a:p>
          <a:p>
            <a:pPr rtl="0">
              <a:buFont typeface="Arial" panose="020B0604020202020204" pitchFamily="34" charset="0"/>
              <a:buChar char="•"/>
            </a:pPr>
            <a:r>
              <a:rPr lang="fr-FR" sz="1700" dirty="0"/>
              <a:t>Le trafic local est déchargé de l'interface hôte pour être géré par un périphérique intermédiaire.</a:t>
            </a:r>
          </a:p>
          <a:p>
            <a:pPr rtl="0">
              <a:buFont typeface="Arial" panose="020B0604020202020204" pitchFamily="34" charset="0"/>
              <a:buChar char="•"/>
            </a:pPr>
            <a:r>
              <a:rPr lang="fr-FR" sz="1700" dirty="0"/>
              <a:t>Le trafic distant est transféré directement à la passerelle par défaut sur le réseau local.</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2002" y="3598288"/>
            <a:ext cx="4296537" cy="1545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0649388"/>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91440" y="167640"/>
            <a:ext cx="9144000" cy="757551"/>
          </a:xfrm>
        </p:spPr>
        <p:txBody>
          <a:bodyPr/>
          <a:lstStyle/>
          <a:p>
            <a:pPr rtl="0"/>
            <a:r>
              <a:rPr lang="fr-FR" sz="1600" dirty="0"/>
              <a:t>Méthode de routage d'un hôte </a:t>
            </a:r>
            <a:br>
              <a:rPr lang="en-US" altLang="en-US" sz="1600" dirty="0"/>
            </a:br>
            <a:r>
              <a:rPr lang="fr-FR" dirty="0"/>
              <a:t>Utilisation de la passerelle par défaut</a:t>
            </a:r>
          </a:p>
        </p:txBody>
      </p:sp>
      <p:sp>
        <p:nvSpPr>
          <p:cNvPr id="55299" name="Rectangle 3"/>
          <p:cNvSpPr>
            <a:spLocks noGrp="1" noChangeArrowheads="1"/>
          </p:cNvSpPr>
          <p:nvPr>
            <p:ph type="body" idx="1"/>
          </p:nvPr>
        </p:nvSpPr>
        <p:spPr>
          <a:xfrm>
            <a:off x="327660" y="1118232"/>
            <a:ext cx="8535435" cy="3376044"/>
          </a:xfrm>
        </p:spPr>
        <p:txBody>
          <a:bodyPr/>
          <a:lstStyle/>
          <a:p>
            <a:pPr marL="0" indent="0" rtl="0">
              <a:buNone/>
            </a:pPr>
            <a:r>
              <a:rPr lang="fr-FR" sz="1800" dirty="0"/>
              <a:t>Un routeur ou un commutateur de couche 3 peut être une passerelle par défaut.</a:t>
            </a:r>
          </a:p>
          <a:p>
            <a:pPr marL="0" indent="0" rtl="0">
              <a:buNone/>
            </a:pPr>
            <a:r>
              <a:rPr lang="fr-FR" sz="1800" dirty="0"/>
              <a:t>Caractéristiques d'une passerelle par défaut (DGW) :</a:t>
            </a:r>
          </a:p>
          <a:p>
            <a:pPr lvl="1" rtl="0">
              <a:buFont typeface="Arial" panose="020B0604020202020204" pitchFamily="34" charset="0"/>
              <a:buChar char="•"/>
            </a:pPr>
            <a:r>
              <a:rPr lang="fr-FR" sz="1700" dirty="0"/>
              <a:t>Il doit avoir une adresse IP dans la même gamme que le reste du réseau local.</a:t>
            </a:r>
          </a:p>
          <a:p>
            <a:pPr lvl="1" rtl="0">
              <a:buFont typeface="Arial" panose="020B0604020202020204" pitchFamily="34" charset="0"/>
              <a:buChar char="•"/>
            </a:pPr>
            <a:r>
              <a:rPr lang="fr-FR" sz="1700" dirty="0"/>
              <a:t>Il peut accepter les données du réseau local et est capable de transférer le trafic hors du réseau local.</a:t>
            </a:r>
          </a:p>
          <a:p>
            <a:pPr lvl="1" rtl="0">
              <a:buFont typeface="Arial" panose="020B0604020202020204" pitchFamily="34" charset="0"/>
              <a:buChar char="•"/>
            </a:pPr>
            <a:r>
              <a:rPr lang="fr-FR" sz="1700" dirty="0"/>
              <a:t>Il peut acheminer vers d'autres réseaux.</a:t>
            </a:r>
          </a:p>
          <a:p>
            <a:pPr marL="0" indent="0" rtl="0">
              <a:buNone/>
            </a:pPr>
            <a:r>
              <a:rPr lang="fr-FR" sz="1800" dirty="0"/>
              <a:t>Si un périphérique n'a pas de passerelle par défaut configuré ou une passerelle par défaut est incorrecte, son trafic ne pourra pas quitter le réseau local.</a:t>
            </a:r>
          </a:p>
          <a:p>
            <a:pPr lvl="1"/>
            <a:endParaRPr lang="en-US" sz="1700" dirty="0"/>
          </a:p>
        </p:txBody>
      </p:sp>
    </p:spTree>
    <p:extLst>
      <p:ext uri="{BB962C8B-B14F-4D97-AF65-F5344CB8AC3E}">
        <p14:creationId xmlns:p14="http://schemas.microsoft.com/office/powerpoint/2010/main" val="4121643246"/>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 y="129540"/>
            <a:ext cx="9144000" cy="757551"/>
          </a:xfrm>
        </p:spPr>
        <p:txBody>
          <a:bodyPr/>
          <a:lstStyle/>
          <a:p>
            <a:pPr rtl="0"/>
            <a:r>
              <a:rPr lang="fr-FR" sz="1600" dirty="0"/>
              <a:t>Comment un hôte achemine</a:t>
            </a:r>
            <a:br>
              <a:rPr lang="en-US" altLang="en-US" sz="1600" dirty="0"/>
            </a:br>
            <a:r>
              <a:rPr lang="fr-FR" dirty="0"/>
              <a:t>Un hôte achemine vers la passerelle par défaut</a:t>
            </a:r>
          </a:p>
        </p:txBody>
      </p:sp>
      <p:sp>
        <p:nvSpPr>
          <p:cNvPr id="55299" name="Rectangle 3"/>
          <p:cNvSpPr>
            <a:spLocks noGrp="1" noChangeArrowheads="1"/>
          </p:cNvSpPr>
          <p:nvPr>
            <p:ph type="body" idx="1"/>
          </p:nvPr>
        </p:nvSpPr>
        <p:spPr>
          <a:xfrm>
            <a:off x="116115" y="1102991"/>
            <a:ext cx="4115747" cy="3794491"/>
          </a:xfrm>
        </p:spPr>
        <p:txBody>
          <a:bodyPr/>
          <a:lstStyle/>
          <a:p>
            <a:pPr rtl="0">
              <a:buFont typeface="Arial" panose="020B0604020202020204" pitchFamily="34" charset="0"/>
              <a:buChar char="•"/>
            </a:pPr>
            <a:r>
              <a:rPr lang="fr-FR" sz="1400" dirty="0"/>
              <a:t>L'hôte connaîtra la passerelle par défaut (DGW) statiquement ou via DHCP dans IPv4.</a:t>
            </a:r>
          </a:p>
          <a:p>
            <a:pPr rtl="0">
              <a:buFont typeface="Arial" panose="020B0604020202020204" pitchFamily="34" charset="0"/>
              <a:buChar char="•"/>
            </a:pPr>
            <a:r>
              <a:rPr lang="fr-FR" sz="1400" dirty="0"/>
              <a:t>IPv6 envoie le DGW via une sollicitation de routeur (RS) ou peut être configuré manuellement.</a:t>
            </a:r>
          </a:p>
          <a:p>
            <a:pPr rtl="0">
              <a:buFont typeface="Arial" panose="020B0604020202020204" pitchFamily="34" charset="0"/>
              <a:buChar char="•"/>
            </a:pPr>
            <a:r>
              <a:rPr lang="fr-FR" sz="1400" dirty="0"/>
              <a:t> Une DGW est une route statique qui sera une route de dernier recours dans la table de routage.</a:t>
            </a:r>
          </a:p>
          <a:p>
            <a:pPr rtl="0">
              <a:buFont typeface="Arial" panose="020B0604020202020204" pitchFamily="34" charset="0"/>
              <a:buChar char="•"/>
            </a:pPr>
            <a:r>
              <a:rPr lang="fr-FR" sz="1400" dirty="0"/>
              <a:t>Tous les périphériques sur le LAN auront besoin de la DGW du routeur s'ils ont l'intention d'envoyer du trafic à distance.</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9190" y="1424970"/>
            <a:ext cx="4765834" cy="22295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5191498"/>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 y="159897"/>
            <a:ext cx="9144000" cy="757551"/>
          </a:xfrm>
        </p:spPr>
        <p:txBody>
          <a:bodyPr/>
          <a:lstStyle/>
          <a:p>
            <a:pPr rtl="0"/>
            <a:r>
              <a:rPr lang="fr-FR" sz="1600" dirty="0"/>
              <a:t>La méthode de routage des hôtes </a:t>
            </a:r>
            <a:br>
              <a:rPr lang="en-US" altLang="en-US" sz="1600" dirty="0"/>
            </a:br>
            <a:r>
              <a:rPr lang="fr-FR" dirty="0"/>
              <a:t>Les tables de routage des routeurs</a:t>
            </a:r>
          </a:p>
        </p:txBody>
      </p:sp>
      <p:sp>
        <p:nvSpPr>
          <p:cNvPr id="55299" name="Rectangle 3"/>
          <p:cNvSpPr>
            <a:spLocks noGrp="1" noChangeArrowheads="1"/>
          </p:cNvSpPr>
          <p:nvPr>
            <p:ph type="body" idx="1"/>
          </p:nvPr>
        </p:nvSpPr>
        <p:spPr>
          <a:xfrm>
            <a:off x="138974" y="1072511"/>
            <a:ext cx="3267165" cy="3794491"/>
          </a:xfrm>
        </p:spPr>
        <p:txBody>
          <a:bodyPr/>
          <a:lstStyle/>
          <a:p>
            <a:pPr rtl="0">
              <a:buFont typeface="Arial" panose="020B0604020202020204" pitchFamily="34" charset="0"/>
              <a:buChar char="•"/>
            </a:pPr>
            <a:r>
              <a:rPr lang="fr-FR" sz="1700" dirty="0"/>
              <a:t>Sous Windows, utilisez les commandes route </a:t>
            </a:r>
            <a:r>
              <a:rPr lang="fr-FR" sz="1700" dirty="0" err="1"/>
              <a:t>print</a:t>
            </a:r>
            <a:r>
              <a:rPr lang="fr-FR" sz="1700" dirty="0"/>
              <a:t> ou </a:t>
            </a:r>
            <a:r>
              <a:rPr lang="fr-FR" sz="1700" dirty="0" err="1"/>
              <a:t>netstat</a:t>
            </a:r>
            <a:r>
              <a:rPr lang="fr-FR" sz="1700" dirty="0"/>
              <a:t> -r pour afficher la table de routage PC</a:t>
            </a:r>
          </a:p>
          <a:p>
            <a:pPr rtl="0">
              <a:buFont typeface="Arial" panose="020B0604020202020204" pitchFamily="34" charset="0"/>
              <a:buChar char="•"/>
            </a:pPr>
            <a:r>
              <a:rPr lang="fr-FR" sz="1700" dirty="0"/>
              <a:t>Trois sections affichées par ces deux commandes :</a:t>
            </a:r>
          </a:p>
          <a:p>
            <a:pPr lvl="1" rtl="0"/>
            <a:r>
              <a:rPr lang="fr-FR" sz="1600" dirty="0"/>
              <a:t>Liste des interfaces - toutes les interfaces potentielles et l'adressage MAC</a:t>
            </a:r>
          </a:p>
          <a:p>
            <a:pPr lvl="1" rtl="0"/>
            <a:r>
              <a:rPr lang="fr-FR" sz="1600" dirty="0"/>
              <a:t>Table de routage IPv4</a:t>
            </a:r>
          </a:p>
          <a:p>
            <a:pPr lvl="1" rtl="0"/>
            <a:r>
              <a:rPr lang="fr-FR" sz="1600" dirty="0"/>
              <a:t>Table de routage IPv6</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3864" y="932688"/>
            <a:ext cx="5485829" cy="3738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8614824"/>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pPr rtl="0"/>
            <a:r>
              <a:rPr lang="fr-FR">
                <a:solidFill>
                  <a:schemeClr val="accent5">
                    <a:lumMod val="40000"/>
                    <a:lumOff val="60000"/>
                  </a:schemeClr>
                </a:solidFill>
              </a:rPr>
              <a:t>8.5 Présentation au routage</a:t>
            </a:r>
          </a:p>
        </p:txBody>
      </p:sp>
    </p:spTree>
    <p:custDataLst>
      <p:tags r:id="rId1"/>
    </p:custDataLst>
    <p:extLst>
      <p:ext uri="{BB962C8B-B14F-4D97-AF65-F5344CB8AC3E}">
        <p14:creationId xmlns:p14="http://schemas.microsoft.com/office/powerpoint/2010/main" val="2920016951"/>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Présentation au Routage</a:t>
            </a:r>
            <a:br>
              <a:rPr lang="en-US" altLang="en-US" dirty="0"/>
            </a:br>
            <a:r>
              <a:rPr lang="fr-FR"/>
              <a:t>La décision relatives à la transmission de paquet du routeur</a:t>
            </a:r>
          </a:p>
        </p:txBody>
      </p:sp>
      <p:sp>
        <p:nvSpPr>
          <p:cNvPr id="13315" name="Content Placeholder 2"/>
          <p:cNvSpPr>
            <a:spLocks noGrp="1"/>
          </p:cNvSpPr>
          <p:nvPr>
            <p:ph idx="1"/>
          </p:nvPr>
        </p:nvSpPr>
        <p:spPr>
          <a:xfrm>
            <a:off x="173255" y="822098"/>
            <a:ext cx="8807116" cy="538969"/>
          </a:xfrm>
        </p:spPr>
        <p:txBody>
          <a:bodyPr/>
          <a:lstStyle/>
          <a:p>
            <a:pPr marL="0" indent="0" rtl="0">
              <a:buNone/>
            </a:pPr>
            <a:r>
              <a:rPr lang="fr-FR"/>
              <a:t>Que se passe-t-il lorsque le routeur reçoit la trame du périphérique hôte?</a:t>
            </a:r>
          </a:p>
          <a:p>
            <a:pPr lvl="1"/>
            <a:endParaRPr lang="en-CA" alt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255" y="1361067"/>
            <a:ext cx="5439072" cy="3316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1411" y="2080632"/>
            <a:ext cx="2983832" cy="18776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840856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ext uri="{D42A27DB-BD31-4B8C-83A1-F6EECF244321}">
                <p14:modId xmlns:p14="http://schemas.microsoft.com/office/powerpoint/2010/main" val="201590340"/>
              </p:ext>
            </p:extLst>
          </p:nvPr>
        </p:nvGraphicFramePr>
        <p:xfrm>
          <a:off x="235781" y="1347860"/>
          <a:ext cx="8595235" cy="237744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rtl="0" fontAlgn="b"/>
                      <a:r>
                        <a:rPr lang="fr-FR" sz="1400" b="1" i="0" u="none" strike="noStrike" dirty="0">
                          <a:solidFill>
                            <a:schemeClr val="bg1"/>
                          </a:solidFill>
                          <a:effectLst/>
                          <a:latin typeface="+mn-lt"/>
                        </a:rPr>
                        <a:t>Caractéristique</a:t>
                      </a:r>
                    </a:p>
                  </a:txBody>
                  <a:tcPr marL="9525" marR="9525" marT="9525" marB="0" anchor="b"/>
                </a:tc>
                <a:tc>
                  <a:txBody>
                    <a:bodyPr/>
                    <a:lstStyle/>
                    <a:p>
                      <a:pPr rtl="0"/>
                      <a:r>
                        <a:rPr lang="fr-FR"/>
                        <a:t>Description</a:t>
                      </a:r>
                    </a:p>
                  </a:txBody>
                  <a:tcPr/>
                </a:tc>
                <a:extLst>
                  <a:ext uri="{0D108BD9-81ED-4DB2-BD59-A6C34878D82A}">
                    <a16:rowId xmlns:a16="http://schemas.microsoft.com/office/drawing/2014/main" val="3768427975"/>
                  </a:ext>
                </a:extLst>
              </a:tr>
              <a:tr h="265091">
                <a:tc>
                  <a:txBody>
                    <a:bodyPr/>
                    <a:lstStyle/>
                    <a:p>
                      <a:pPr algn="l" rtl="0" fontAlgn="b"/>
                      <a:r>
                        <a:rPr lang="fr-FR" sz="1400" b="0" i="0" u="none" strike="noStrike">
                          <a:solidFill>
                            <a:srgbClr val="000000"/>
                          </a:solidFill>
                          <a:effectLst/>
                          <a:latin typeface="+mn-lt"/>
                        </a:rPr>
                        <a:t>Travaux pratiques</a:t>
                      </a:r>
                    </a:p>
                  </a:txBody>
                  <a:tcPr marL="9525" marR="9525" marT="9525" marB="0" anchor="b"/>
                </a:tc>
                <a:tc>
                  <a:txBody>
                    <a:bodyPr/>
                    <a:lstStyle/>
                    <a:p>
                      <a:pPr rtl="0"/>
                      <a:r>
                        <a:rPr lang="fr-FR"/>
                        <a:t>les travaux pratiques sont conçus pour travailler avec des équipements physiques.</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Exercices en classe</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fr-FR" dirty="0"/>
                        <a:t>Ils sont présentés dans la page des </a:t>
                      </a:r>
                      <a:r>
                        <a:rPr lang="fr-FR" dirty="0" err="1"/>
                        <a:t>resources</a:t>
                      </a:r>
                      <a:r>
                        <a:rPr lang="fr-FR" dirty="0"/>
                        <a:t> du formateur. Les exercices en classe sont conçus pour faciliter l'apprentissage, les discussions dans la classe et la collaboration des étudiants.</a:t>
                      </a:r>
                    </a:p>
                  </a:txBody>
                  <a:tcPr/>
                </a:tc>
                <a:extLst>
                  <a:ext uri="{0D108BD9-81ED-4DB2-BD59-A6C34878D82A}">
                    <a16:rowId xmlns:a16="http://schemas.microsoft.com/office/drawing/2014/main" val="1125566603"/>
                  </a:ext>
                </a:extLst>
              </a:tr>
              <a:tr h="265091">
                <a:tc>
                  <a:txBody>
                    <a:bodyPr/>
                    <a:lstStyle/>
                    <a:p>
                      <a:pPr algn="l" rtl="0" fontAlgn="b"/>
                      <a:r>
                        <a:rPr lang="fr-FR" sz="1400" b="0" i="0" u="none" strike="noStrike">
                          <a:solidFill>
                            <a:srgbClr val="000000"/>
                          </a:solidFill>
                          <a:effectLst/>
                          <a:latin typeface="+mn-lt"/>
                        </a:rPr>
                        <a:t>Questionnaires sur le module</a:t>
                      </a:r>
                    </a:p>
                  </a:txBody>
                  <a:tcPr marL="9525" marR="9525" marT="9525" marB="0" anchor="b"/>
                </a:tc>
                <a:tc>
                  <a:txBody>
                    <a:bodyPr/>
                    <a:lstStyle/>
                    <a:p>
                      <a:pPr rtl="0"/>
                      <a:r>
                        <a:rPr lang="fr-FR"/>
                        <a:t>Auto-évaluations qui intègrent les concepts et les compétences acquises tout au long de la série de rubriques présentées dans le module.</a:t>
                      </a:r>
                    </a:p>
                  </a:txBody>
                  <a:tcPr/>
                </a:tc>
                <a:extLst>
                  <a:ext uri="{0D108BD9-81ED-4DB2-BD59-A6C34878D82A}">
                    <a16:rowId xmlns:a16="http://schemas.microsoft.com/office/drawing/2014/main" val="831502776"/>
                  </a:ext>
                </a:extLst>
              </a:tr>
              <a:tr h="265091">
                <a:tc>
                  <a:txBody>
                    <a:bodyPr/>
                    <a:lstStyle/>
                    <a:p>
                      <a:pPr algn="l" rtl="0" fontAlgn="b"/>
                      <a:r>
                        <a:rPr lang="fr-FR" sz="1400" b="0" i="0" u="none" strike="noStrike">
                          <a:solidFill>
                            <a:srgbClr val="000000"/>
                          </a:solidFill>
                          <a:effectLst/>
                          <a:latin typeface="+mn-lt"/>
                        </a:rPr>
                        <a:t>Récapitulatif du module</a:t>
                      </a:r>
                    </a:p>
                  </a:txBody>
                  <a:tcPr marL="9525" marR="9525" marT="9525" marB="0" anchor="b"/>
                </a:tc>
                <a:tc>
                  <a:txBody>
                    <a:bodyPr/>
                    <a:lstStyle/>
                    <a:p>
                      <a:pPr rtl="0"/>
                      <a:r>
                        <a:rPr lang="fr-FR" dirty="0"/>
                        <a:t>Récapitulez brièvement le contenu du module.</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53340" y="144735"/>
            <a:ext cx="9144000" cy="757238"/>
          </a:xfrm>
        </p:spPr>
        <p:txBody>
          <a:bodyPr/>
          <a:lstStyle/>
          <a:p>
            <a:pPr rtl="0"/>
            <a:r>
              <a:rPr lang="fr-FR" dirty="0"/>
              <a:t>À quoi s'attendre dans ce module?</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840549"/>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r>
              <a:rPr lang="fr-FR" dirty="0"/>
              <a:t>Pour faciliter l'apprentissage, les caractéristiques suivantes peuvent être incluses dans ce module :</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Présentation au Routage</a:t>
            </a:r>
            <a:br>
              <a:rPr lang="en-US" altLang="en-US" dirty="0"/>
            </a:br>
            <a:r>
              <a:rPr lang="fr-FR"/>
              <a:t>La table de routage du routeur IP</a:t>
            </a:r>
          </a:p>
        </p:txBody>
      </p:sp>
      <p:sp>
        <p:nvSpPr>
          <p:cNvPr id="13315" name="Content Placeholder 2"/>
          <p:cNvSpPr>
            <a:spLocks noGrp="1"/>
          </p:cNvSpPr>
          <p:nvPr>
            <p:ph idx="1"/>
          </p:nvPr>
        </p:nvSpPr>
        <p:spPr>
          <a:xfrm>
            <a:off x="290286" y="798943"/>
            <a:ext cx="8853715" cy="2422943"/>
          </a:xfrm>
        </p:spPr>
        <p:txBody>
          <a:bodyPr/>
          <a:lstStyle/>
          <a:p>
            <a:pPr marL="0" indent="0" rtl="0">
              <a:buNone/>
            </a:pPr>
            <a:r>
              <a:rPr lang="fr-FR" dirty="0"/>
              <a:t>Il existe trois types d'itinéraires dans la table de routage d'un routeur:</a:t>
            </a:r>
          </a:p>
          <a:p>
            <a:pPr rtl="0">
              <a:buFont typeface="Arial" panose="020B0604020202020204" pitchFamily="34" charset="0"/>
              <a:buChar char="•"/>
            </a:pPr>
            <a:r>
              <a:rPr lang="fr-FR" b="1" dirty="0"/>
              <a:t>Directement connecté </a:t>
            </a:r>
            <a:r>
              <a:rPr lang="fr-FR" dirty="0"/>
              <a:t>— Ces routes sont automatiquement ajoutées par le routeur, lorsqu'une interface est configurée avec une adresse IP et qu'elle est activée</a:t>
            </a:r>
          </a:p>
          <a:p>
            <a:pPr rtl="0">
              <a:buFont typeface="Arial" panose="020B0604020202020204" pitchFamily="34" charset="0"/>
              <a:buChar char="•"/>
            </a:pPr>
            <a:r>
              <a:rPr lang="fr-FR" b="1" dirty="0"/>
              <a:t>Routes distantes</a:t>
            </a:r>
            <a:r>
              <a:rPr lang="fr-FR" dirty="0"/>
              <a:t> — Ce sont les routes que le routeur n'a pas de connexion directe et peuvent être appris:</a:t>
            </a:r>
          </a:p>
          <a:p>
            <a:pPr lvl="1" rtl="0">
              <a:buFont typeface="Arial" panose="020B0604020202020204" pitchFamily="34" charset="0"/>
              <a:buChar char="•"/>
            </a:pPr>
            <a:r>
              <a:rPr lang="fr-FR" dirty="0"/>
              <a:t>Manuellement — avec un itinéraire statique</a:t>
            </a:r>
          </a:p>
          <a:p>
            <a:pPr lvl="1" rtl="0">
              <a:buFont typeface="Arial" panose="020B0604020202020204" pitchFamily="34" charset="0"/>
              <a:buChar char="•"/>
            </a:pPr>
            <a:r>
              <a:rPr lang="fr-FR" dirty="0"/>
              <a:t>Dynamiquement — en utilisant un protocole de routage pour que les routeurs partagent leurs informations entre eux</a:t>
            </a:r>
          </a:p>
          <a:p>
            <a:pPr rtl="0">
              <a:buFont typeface="Arial" panose="020B0604020202020204" pitchFamily="34" charset="0"/>
              <a:buChar char="•"/>
            </a:pPr>
            <a:r>
              <a:rPr lang="fr-FR" b="1" dirty="0"/>
              <a:t>Route par défaut </a:t>
            </a:r>
            <a:r>
              <a:rPr lang="fr-FR" dirty="0"/>
              <a:t>- cela transfère tout le trafic vers une direction spécifique s'il n'existe aucune autre route jusqu'au un réseau souhaité dans la table de routage. </a:t>
            </a:r>
          </a:p>
          <a:p>
            <a:pPr lvl="1"/>
            <a:endParaRPr lang="en-CA" altLang="en-US" dirty="0"/>
          </a:p>
          <a:p>
            <a:pPr lvl="1"/>
            <a:endParaRPr lang="en-CA" alt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2659" y="3735477"/>
            <a:ext cx="4849929" cy="1381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1866069"/>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3080083" cy="757551"/>
          </a:xfrm>
        </p:spPr>
        <p:txBody>
          <a:bodyPr/>
          <a:lstStyle/>
          <a:p>
            <a:pPr rtl="0"/>
            <a:r>
              <a:rPr lang="fr-FR" sz="1600"/>
              <a:t>Présentation au Routage</a:t>
            </a:r>
            <a:br>
              <a:rPr lang="en-US" altLang="en-US" dirty="0"/>
            </a:br>
            <a:r>
              <a:rPr lang="fr-FR" sz="2400"/>
              <a:t>Routage Statique</a:t>
            </a:r>
          </a:p>
        </p:txBody>
      </p:sp>
      <p:sp>
        <p:nvSpPr>
          <p:cNvPr id="3" name="Content Placeholder 2"/>
          <p:cNvSpPr>
            <a:spLocks noGrp="1"/>
          </p:cNvSpPr>
          <p:nvPr>
            <p:ph idx="1"/>
          </p:nvPr>
        </p:nvSpPr>
        <p:spPr>
          <a:xfrm>
            <a:off x="144065" y="928485"/>
            <a:ext cx="3846044" cy="3066474"/>
          </a:xfrm>
        </p:spPr>
        <p:txBody>
          <a:bodyPr/>
          <a:lstStyle/>
          <a:p>
            <a:pPr marL="0" indent="0" rtl="0">
              <a:buNone/>
            </a:pPr>
            <a:r>
              <a:rPr lang="fr-FR" sz="1600" dirty="0"/>
              <a:t>Caractéristiques de routage statique :</a:t>
            </a:r>
          </a:p>
          <a:p>
            <a:pPr rtl="0">
              <a:buFont typeface="Arial" panose="020B0604020202020204" pitchFamily="34" charset="0"/>
              <a:buChar char="•"/>
            </a:pPr>
            <a:r>
              <a:rPr lang="fr-FR" sz="1600" dirty="0"/>
              <a:t>Doit être configurées manuellement.</a:t>
            </a:r>
          </a:p>
          <a:p>
            <a:pPr rtl="0">
              <a:buFont typeface="Arial" panose="020B0604020202020204" pitchFamily="34" charset="0"/>
              <a:buChar char="•"/>
            </a:pPr>
            <a:r>
              <a:rPr lang="fr-FR" sz="1600" dirty="0"/>
              <a:t>Doit être ajusté manuellement par l'administrateur en cas de modification de la topologie</a:t>
            </a:r>
          </a:p>
          <a:p>
            <a:pPr rtl="0">
              <a:buFont typeface="Arial" panose="020B0604020202020204" pitchFamily="34" charset="0"/>
              <a:buChar char="•"/>
            </a:pPr>
            <a:r>
              <a:rPr lang="fr-FR" sz="1600" dirty="0"/>
              <a:t>Idéal pour les petits réseaux non redondants</a:t>
            </a:r>
          </a:p>
          <a:p>
            <a:pPr rtl="0">
              <a:buFont typeface="Arial" panose="020B0604020202020204" pitchFamily="34" charset="0"/>
              <a:buChar char="•"/>
            </a:pPr>
            <a:r>
              <a:rPr lang="fr-FR" sz="1600" dirty="0"/>
              <a:t>Souvent utilisé conjointement avec un protocole de routage dynamique pour configurer une chemin par défaut</a:t>
            </a:r>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0109" y="228982"/>
            <a:ext cx="5007756" cy="2382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0109" y="2687848"/>
            <a:ext cx="5007757" cy="2117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5251992"/>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75261" y="155693"/>
            <a:ext cx="3080083" cy="757551"/>
          </a:xfrm>
        </p:spPr>
        <p:txBody>
          <a:bodyPr/>
          <a:lstStyle/>
          <a:p>
            <a:pPr rtl="0"/>
            <a:r>
              <a:rPr lang="fr-FR" sz="1600" dirty="0"/>
              <a:t>Présentation au Routage</a:t>
            </a:r>
            <a:br>
              <a:rPr lang="en-US" altLang="en-US" sz="1600" dirty="0"/>
            </a:br>
            <a:r>
              <a:rPr lang="fr-FR" dirty="0"/>
              <a:t>Routage Dynamique</a:t>
            </a:r>
          </a:p>
        </p:txBody>
      </p:sp>
      <p:sp>
        <p:nvSpPr>
          <p:cNvPr id="3" name="Content Placeholder 2"/>
          <p:cNvSpPr>
            <a:spLocks noGrp="1"/>
          </p:cNvSpPr>
          <p:nvPr>
            <p:ph idx="1"/>
          </p:nvPr>
        </p:nvSpPr>
        <p:spPr>
          <a:xfrm>
            <a:off x="144065" y="1080885"/>
            <a:ext cx="3846044" cy="2962564"/>
          </a:xfrm>
        </p:spPr>
        <p:txBody>
          <a:bodyPr/>
          <a:lstStyle/>
          <a:p>
            <a:pPr marL="0" indent="0" rtl="0">
              <a:buNone/>
            </a:pPr>
            <a:r>
              <a:rPr lang="fr-FR" sz="1400" dirty="0"/>
              <a:t>Routes dynamiques automatiquement:</a:t>
            </a:r>
          </a:p>
          <a:p>
            <a:pPr rtl="0">
              <a:buFont typeface="Arial" panose="020B0604020202020204" pitchFamily="34" charset="0"/>
              <a:buChar char="•"/>
            </a:pPr>
            <a:r>
              <a:rPr lang="fr-FR" sz="1400" dirty="0"/>
              <a:t>Découvrir les réseaux distants</a:t>
            </a:r>
          </a:p>
          <a:p>
            <a:pPr rtl="0">
              <a:buFont typeface="Arial" panose="020B0604020202020204" pitchFamily="34" charset="0"/>
              <a:buChar char="•"/>
            </a:pPr>
            <a:r>
              <a:rPr lang="fr-FR" sz="1400" dirty="0"/>
              <a:t>Assurer l'actualisation des informations</a:t>
            </a:r>
          </a:p>
          <a:p>
            <a:pPr rtl="0">
              <a:buFont typeface="Arial" panose="020B0604020202020204" pitchFamily="34" charset="0"/>
              <a:buChar char="•"/>
            </a:pPr>
            <a:r>
              <a:rPr lang="fr-FR" sz="1400" dirty="0"/>
              <a:t>Sélectionner le chemin le plus approprié vers un réseau de destination</a:t>
            </a:r>
          </a:p>
          <a:p>
            <a:pPr rtl="0">
              <a:buFont typeface="Arial" panose="020B0604020202020204" pitchFamily="34" charset="0"/>
              <a:buChar char="•"/>
            </a:pPr>
            <a:r>
              <a:rPr lang="fr-FR" sz="1400" dirty="0"/>
              <a:t>Trouver de nouveaux meilleurs chemins lorsqu'il y a une modification de topologie</a:t>
            </a:r>
          </a:p>
          <a:p>
            <a:pPr marL="0" indent="0" rtl="0">
              <a:buNone/>
            </a:pPr>
            <a:r>
              <a:rPr lang="fr-FR" sz="1400" dirty="0"/>
              <a:t>Le routage dynamique peut également partager des routes statiques par défaut avec les autres routeurs.</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0109" y="358055"/>
            <a:ext cx="5007757" cy="19287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0109" y="2312213"/>
            <a:ext cx="4644736" cy="24706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7906835"/>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37161" y="254753"/>
            <a:ext cx="9144000" cy="757551"/>
          </a:xfrm>
        </p:spPr>
        <p:txBody>
          <a:bodyPr/>
          <a:lstStyle/>
          <a:p>
            <a:pPr rtl="0"/>
            <a:r>
              <a:rPr lang="fr-FR" sz="1600" dirty="0"/>
              <a:t>Présentation au Routage</a:t>
            </a:r>
            <a:br>
              <a:rPr lang="en-US" altLang="en-US" dirty="0"/>
            </a:br>
            <a:r>
              <a:rPr lang="fr-FR" dirty="0"/>
              <a:t>Vidéo - La table de routage du routeur IP</a:t>
            </a:r>
          </a:p>
        </p:txBody>
      </p:sp>
      <p:sp>
        <p:nvSpPr>
          <p:cNvPr id="13315" name="Content Placeholder 2"/>
          <p:cNvSpPr>
            <a:spLocks noGrp="1"/>
          </p:cNvSpPr>
          <p:nvPr>
            <p:ph idx="1"/>
          </p:nvPr>
        </p:nvSpPr>
        <p:spPr>
          <a:xfrm>
            <a:off x="264623" y="875144"/>
            <a:ext cx="8427026" cy="3093356"/>
          </a:xfrm>
        </p:spPr>
        <p:txBody>
          <a:bodyPr/>
          <a:lstStyle/>
          <a:p>
            <a:pPr marL="0" indent="0">
              <a:buNone/>
            </a:pPr>
            <a:endParaRPr lang="en-US" dirty="0"/>
          </a:p>
          <a:p>
            <a:pPr marL="0" indent="0" rtl="0">
              <a:buNone/>
            </a:pPr>
            <a:r>
              <a:rPr lang="fr-FR" sz="1800" dirty="0"/>
              <a:t>Cette vidéo expliquera les informations contenues dans la table de routage du routeur IPv4.</a:t>
            </a:r>
          </a:p>
        </p:txBody>
      </p:sp>
    </p:spTree>
    <p:extLst>
      <p:ext uri="{BB962C8B-B14F-4D97-AF65-F5344CB8AC3E}">
        <p14:creationId xmlns:p14="http://schemas.microsoft.com/office/powerpoint/2010/main" val="3462195043"/>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Présentation au routage</a:t>
            </a:r>
            <a:br>
              <a:rPr lang="en-US" altLang="en-US" dirty="0"/>
            </a:br>
            <a:r>
              <a:rPr lang="fr-FR"/>
              <a:t>Présentation au table de routage IPv4</a:t>
            </a:r>
          </a:p>
        </p:txBody>
      </p:sp>
      <p:sp>
        <p:nvSpPr>
          <p:cNvPr id="13315" name="Content Placeholder 2"/>
          <p:cNvSpPr>
            <a:spLocks noGrp="1"/>
          </p:cNvSpPr>
          <p:nvPr>
            <p:ph idx="1"/>
          </p:nvPr>
        </p:nvSpPr>
        <p:spPr>
          <a:xfrm>
            <a:off x="135082" y="817311"/>
            <a:ext cx="3979718" cy="3723515"/>
          </a:xfrm>
        </p:spPr>
        <p:txBody>
          <a:bodyPr/>
          <a:lstStyle/>
          <a:p>
            <a:pPr marL="0" indent="0" rtl="0">
              <a:buNone/>
            </a:pPr>
            <a:r>
              <a:rPr lang="fr-FR" sz="1400" dirty="0"/>
              <a:t>La commande </a:t>
            </a:r>
            <a:r>
              <a:rPr lang="fr-FR" sz="1400" b="1" dirty="0"/>
              <a:t>show </a:t>
            </a:r>
            <a:r>
              <a:rPr lang="fr-FR" sz="1400" b="1" dirty="0" err="1"/>
              <a:t>ip</a:t>
            </a:r>
            <a:r>
              <a:rPr lang="fr-FR" sz="1400" b="1" dirty="0"/>
              <a:t> route </a:t>
            </a:r>
            <a:r>
              <a:rPr lang="fr-FR" sz="1400" dirty="0"/>
              <a:t>affiche les sources de route suivantes:</a:t>
            </a:r>
          </a:p>
          <a:p>
            <a:pPr lvl="1" rtl="0"/>
            <a:r>
              <a:rPr lang="fr-FR" b="1" dirty="0"/>
              <a:t>L</a:t>
            </a:r>
            <a:r>
              <a:rPr lang="fr-FR" dirty="0"/>
              <a:t> - Adresse IP de l'interface locale directement connectée</a:t>
            </a:r>
          </a:p>
          <a:p>
            <a:pPr lvl="1" rtl="0"/>
            <a:r>
              <a:rPr lang="fr-FR" b="1" dirty="0"/>
              <a:t>C</a:t>
            </a:r>
            <a:r>
              <a:rPr lang="fr-FR" dirty="0"/>
              <a:t> - Réseau connecté directement</a:t>
            </a:r>
          </a:p>
          <a:p>
            <a:pPr lvl="1" rtl="0"/>
            <a:r>
              <a:rPr lang="fr-FR" b="1" dirty="0"/>
              <a:t>S</a:t>
            </a:r>
            <a:r>
              <a:rPr lang="fr-FR" dirty="0"/>
              <a:t> - La route statique a été configurée manuellement par un administrateur</a:t>
            </a:r>
          </a:p>
          <a:p>
            <a:pPr lvl="1" rtl="0"/>
            <a:r>
              <a:rPr lang="fr-FR" b="1" dirty="0"/>
              <a:t>O</a:t>
            </a:r>
            <a:r>
              <a:rPr lang="fr-FR" dirty="0"/>
              <a:t> - OSPF</a:t>
            </a:r>
          </a:p>
          <a:p>
            <a:pPr lvl="1" rtl="0"/>
            <a:r>
              <a:rPr lang="fr-FR" b="1" dirty="0"/>
              <a:t>D</a:t>
            </a:r>
            <a:r>
              <a:rPr lang="fr-FR" dirty="0"/>
              <a:t> - EIGRP</a:t>
            </a:r>
          </a:p>
          <a:p>
            <a:pPr marL="0" indent="0" rtl="0">
              <a:buNone/>
            </a:pPr>
            <a:r>
              <a:rPr lang="fr-FR" sz="1400" dirty="0"/>
              <a:t>Cette commande affiche les types de routes suivants:</a:t>
            </a:r>
          </a:p>
          <a:p>
            <a:pPr lvl="1" rtl="0"/>
            <a:r>
              <a:rPr lang="fr-FR" dirty="0"/>
              <a:t>Directement Connecté – C et L</a:t>
            </a:r>
          </a:p>
          <a:p>
            <a:pPr lvl="1" rtl="0"/>
            <a:r>
              <a:rPr lang="fr-FR" dirty="0"/>
              <a:t>Routes Distantes – O, D, etc.</a:t>
            </a:r>
          </a:p>
          <a:p>
            <a:pPr lvl="1" rtl="0"/>
            <a:r>
              <a:rPr lang="fr-FR" dirty="0"/>
              <a:t>Routes par défaut – S* </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4211" y="847792"/>
            <a:ext cx="4904509" cy="3900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3737095"/>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pPr rtl="0"/>
            <a:r>
              <a:rPr lang="fr-FR">
                <a:solidFill>
                  <a:schemeClr val="accent5">
                    <a:lumMod val="40000"/>
                    <a:lumOff val="60000"/>
                  </a:schemeClr>
                </a:solidFill>
              </a:rPr>
              <a:t>8.6 Module pratique et questionnaire</a:t>
            </a:r>
          </a:p>
        </p:txBody>
      </p:sp>
    </p:spTree>
    <p:custDataLst>
      <p:tags r:id="rId1"/>
    </p:custDataLst>
    <p:extLst>
      <p:ext uri="{BB962C8B-B14F-4D97-AF65-F5344CB8AC3E}">
        <p14:creationId xmlns:p14="http://schemas.microsoft.com/office/powerpoint/2010/main" val="4122653524"/>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239513"/>
            <a:ext cx="9144000" cy="757551"/>
          </a:xfrm>
        </p:spPr>
        <p:txBody>
          <a:bodyPr/>
          <a:lstStyle/>
          <a:p>
            <a:pPr rtl="0"/>
            <a:r>
              <a:rPr lang="fr-FR" sz="1600" dirty="0"/>
              <a:t>Module Pratique et Questionnaire</a:t>
            </a:r>
            <a:br>
              <a:rPr lang="en-US" altLang="en-US" dirty="0"/>
            </a:br>
            <a:r>
              <a:rPr lang="fr-FR" dirty="0"/>
              <a:t>Qu'est-ce que j'ai appris dans ce module?</a:t>
            </a:r>
          </a:p>
        </p:txBody>
      </p:sp>
      <p:sp>
        <p:nvSpPr>
          <p:cNvPr id="13315" name="Content Placeholder 2"/>
          <p:cNvSpPr>
            <a:spLocks noGrp="1"/>
          </p:cNvSpPr>
          <p:nvPr>
            <p:ph idx="1"/>
          </p:nvPr>
        </p:nvSpPr>
        <p:spPr>
          <a:xfrm>
            <a:off x="0" y="1075795"/>
            <a:ext cx="8840141" cy="3874434"/>
          </a:xfrm>
        </p:spPr>
        <p:txBody>
          <a:bodyPr/>
          <a:lstStyle/>
          <a:p>
            <a:pPr lvl="2" rtl="0"/>
            <a:r>
              <a:rPr lang="fr-FR" sz="1400" dirty="0"/>
              <a:t>IP est sans connexion, l'acheminement au mieux et indépendant vis-à-vis des supports.</a:t>
            </a:r>
          </a:p>
          <a:p>
            <a:pPr lvl="2" rtl="0"/>
            <a:r>
              <a:rPr lang="fr-FR" sz="1400" dirty="0"/>
              <a:t>IP ne garantie pas la livraison des paquets.</a:t>
            </a:r>
          </a:p>
          <a:p>
            <a:pPr lvl="2" rtl="0"/>
            <a:r>
              <a:rPr lang="fr-FR" sz="1400" dirty="0"/>
              <a:t>Un en-tête de paquet IPv4 est constitué de champs contenant des informations importantes sur le paquet.</a:t>
            </a:r>
          </a:p>
          <a:p>
            <a:pPr lvl="2" rtl="0"/>
            <a:r>
              <a:rPr lang="fr-FR" sz="1400" dirty="0"/>
              <a:t>IPv6 surmonte le manque de connectivité de bout en bout IPv4 et augmente la complexité du réseau.</a:t>
            </a:r>
          </a:p>
          <a:p>
            <a:pPr lvl="2" rtl="0">
              <a:buFont typeface="Arial" panose="020B0604020202020204" pitchFamily="34" charset="0"/>
              <a:buChar char="•"/>
            </a:pPr>
            <a:r>
              <a:rPr lang="fr-FR" sz="1400" dirty="0"/>
              <a:t>Un périphérique détermine si une destination est elle-même, un autre hôte local et un hôte distant.</a:t>
            </a:r>
          </a:p>
          <a:p>
            <a:pPr lvl="2" rtl="0">
              <a:buFont typeface="Arial" panose="020B0604020202020204" pitchFamily="34" charset="0"/>
              <a:buChar char="•"/>
            </a:pPr>
            <a:r>
              <a:rPr lang="fr-FR" sz="1400" dirty="0"/>
              <a:t>Une passerelle par défaut est un routeur qui fait partie du réseau local et sera utilisé comme une porte vers d'autres réseaux.</a:t>
            </a:r>
          </a:p>
          <a:p>
            <a:pPr lvl="2" rtl="0"/>
            <a:r>
              <a:rPr lang="fr-FR" sz="1400" dirty="0"/>
              <a:t>La table de routage contient une liste de toutes les adresses réseau connues (préfixes) et où transférer le paquet.</a:t>
            </a:r>
          </a:p>
          <a:p>
            <a:pPr lvl="2" rtl="0"/>
            <a:r>
              <a:rPr lang="fr-FR" sz="1400" dirty="0"/>
              <a:t>Le routeur utilise le masque de sous-réseau le plus long ou la correspondance de préfixe.</a:t>
            </a:r>
          </a:p>
          <a:p>
            <a:pPr lvl="2" rtl="0"/>
            <a:r>
              <a:rPr lang="fr-FR" sz="1400" dirty="0"/>
              <a:t>La table de routage comporte trois types d'entrées de routage: les réseaux directement connectés, les réseaux distants et un route par défaut.</a:t>
            </a:r>
          </a:p>
          <a:p>
            <a:pPr marL="0" indent="0">
              <a:buNone/>
            </a:pPr>
            <a:endParaRPr lang="en-US" sz="1400" b="1" dirty="0"/>
          </a:p>
        </p:txBody>
      </p:sp>
    </p:spTree>
    <p:extLst>
      <p:ext uri="{BB962C8B-B14F-4D97-AF65-F5344CB8AC3E}">
        <p14:creationId xmlns:p14="http://schemas.microsoft.com/office/powerpoint/2010/main" val="1069723964"/>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15993"/>
            <a:ext cx="9144000" cy="757551"/>
          </a:xfrm>
        </p:spPr>
        <p:txBody>
          <a:bodyPr/>
          <a:lstStyle/>
          <a:p>
            <a:pPr rtl="0"/>
            <a:r>
              <a:rPr lang="fr-FR" sz="1800"/>
              <a:t>Network Layer</a:t>
            </a:r>
            <a:br>
              <a:rPr lang="en-US" dirty="0">
                <a:latin typeface="Arial" charset="0"/>
              </a:rPr>
            </a:br>
            <a:r>
              <a:rPr lang="fr-FR">
                <a:latin typeface="Arial" charset="0"/>
              </a:rPr>
              <a:t>New Terms and Commands</a:t>
            </a:r>
          </a:p>
        </p:txBody>
      </p:sp>
      <p:sp>
        <p:nvSpPr>
          <p:cNvPr id="4" name="Content Placeholder 1"/>
          <p:cNvSpPr>
            <a:spLocks noGrp="1"/>
          </p:cNvSpPr>
          <p:nvPr>
            <p:ph idx="1"/>
          </p:nvPr>
        </p:nvSpPr>
        <p:spPr>
          <a:xfrm>
            <a:off x="286690" y="1028311"/>
            <a:ext cx="2721476" cy="3709769"/>
          </a:xfrm>
          <a:noFill/>
          <a:ln>
            <a:solidFill>
              <a:schemeClr val="accent1"/>
            </a:solidFill>
          </a:ln>
        </p:spPr>
        <p:txBody>
          <a:bodyPr/>
          <a:lstStyle/>
          <a:p>
            <a:pPr rtl="0" eaLnBrk="1" fontAlgn="b" hangingPunct="1">
              <a:spcBef>
                <a:spcPts val="0"/>
              </a:spcBef>
              <a:spcAft>
                <a:spcPts val="0"/>
              </a:spcAft>
              <a:buFont typeface="Arial" panose="020B0604020202020204" pitchFamily="34" charset="0"/>
              <a:buChar char="•"/>
            </a:pPr>
            <a:r>
              <a:rPr lang="fr-FR" sz="1600"/>
              <a:t>Encapsulation</a:t>
            </a:r>
          </a:p>
          <a:p>
            <a:pPr rtl="0" eaLnBrk="1" fontAlgn="b" hangingPunct="1">
              <a:spcBef>
                <a:spcPts val="0"/>
              </a:spcBef>
              <a:spcAft>
                <a:spcPts val="0"/>
              </a:spcAft>
              <a:buFont typeface="Arial" panose="020B0604020202020204" pitchFamily="34" charset="0"/>
              <a:buChar char="•"/>
            </a:pPr>
            <a:r>
              <a:rPr lang="fr-FR" sz="1600"/>
              <a:t>Routing</a:t>
            </a:r>
          </a:p>
          <a:p>
            <a:pPr rtl="0" eaLnBrk="1" fontAlgn="b" hangingPunct="1">
              <a:spcBef>
                <a:spcPts val="0"/>
              </a:spcBef>
              <a:spcAft>
                <a:spcPts val="0"/>
              </a:spcAft>
              <a:buFont typeface="Arial" panose="020B0604020202020204" pitchFamily="34" charset="0"/>
              <a:buChar char="•"/>
            </a:pPr>
            <a:r>
              <a:rPr lang="fr-FR" sz="1600"/>
              <a:t>De-encapsulation</a:t>
            </a:r>
          </a:p>
          <a:p>
            <a:pPr rtl="0" fontAlgn="b">
              <a:spcBef>
                <a:spcPts val="0"/>
              </a:spcBef>
              <a:spcAft>
                <a:spcPts val="0"/>
              </a:spcAft>
              <a:buFont typeface="Arial" panose="020B0604020202020204" pitchFamily="34" charset="0"/>
              <a:buChar char="•"/>
            </a:pPr>
            <a:r>
              <a:rPr lang="fr-FR" sz="1600"/>
              <a:t>Data payload</a:t>
            </a:r>
          </a:p>
          <a:p>
            <a:pPr rtl="0" eaLnBrk="1" fontAlgn="b" hangingPunct="1">
              <a:spcBef>
                <a:spcPts val="0"/>
              </a:spcBef>
              <a:spcAft>
                <a:spcPts val="0"/>
              </a:spcAft>
              <a:buFont typeface="Arial" panose="020B0604020202020204" pitchFamily="34" charset="0"/>
              <a:buChar char="•"/>
            </a:pPr>
            <a:r>
              <a:rPr lang="fr-FR" sz="1600"/>
              <a:t>Packet</a:t>
            </a:r>
          </a:p>
          <a:p>
            <a:pPr rtl="0" eaLnBrk="1" fontAlgn="b" hangingPunct="1">
              <a:spcBef>
                <a:spcPts val="0"/>
              </a:spcBef>
              <a:spcAft>
                <a:spcPts val="0"/>
              </a:spcAft>
              <a:buFont typeface="Arial" panose="020B0604020202020204" pitchFamily="34" charset="0"/>
              <a:buChar char="•"/>
            </a:pPr>
            <a:r>
              <a:rPr lang="fr-FR" sz="1600"/>
              <a:t>Internet Protocol Version 4 (IPv4)</a:t>
            </a:r>
          </a:p>
          <a:p>
            <a:pPr rtl="0" eaLnBrk="1" fontAlgn="b" hangingPunct="1">
              <a:spcBef>
                <a:spcPts val="0"/>
              </a:spcBef>
              <a:spcAft>
                <a:spcPts val="0"/>
              </a:spcAft>
              <a:buFont typeface="Arial" panose="020B0604020202020204" pitchFamily="34" charset="0"/>
              <a:buChar char="•"/>
            </a:pPr>
            <a:r>
              <a:rPr lang="fr-FR" sz="1600"/>
              <a:t>Internet Protocol Version 6 (IPv6)</a:t>
            </a:r>
          </a:p>
          <a:p>
            <a:pPr rtl="0" eaLnBrk="1" fontAlgn="b" hangingPunct="1">
              <a:spcBef>
                <a:spcPts val="0"/>
              </a:spcBef>
              <a:spcAft>
                <a:spcPts val="0"/>
              </a:spcAft>
              <a:buFont typeface="Arial" panose="020B0604020202020204" pitchFamily="34" charset="0"/>
              <a:buChar char="•"/>
            </a:pPr>
            <a:r>
              <a:rPr lang="fr-FR" sz="1600"/>
              <a:t>Network Layer PDU = IP Packet</a:t>
            </a:r>
          </a:p>
          <a:p>
            <a:pPr rtl="0" eaLnBrk="1" fontAlgn="b" hangingPunct="1">
              <a:spcBef>
                <a:spcPts val="0"/>
              </a:spcBef>
              <a:spcAft>
                <a:spcPts val="0"/>
              </a:spcAft>
              <a:buFont typeface="Arial" panose="020B0604020202020204" pitchFamily="34" charset="0"/>
              <a:buChar char="•"/>
            </a:pPr>
            <a:r>
              <a:rPr lang="fr-FR" sz="1600"/>
              <a:t>IP Header</a:t>
            </a:r>
          </a:p>
        </p:txBody>
      </p:sp>
      <p:sp>
        <p:nvSpPr>
          <p:cNvPr id="6" name="Content Placeholder 1"/>
          <p:cNvSpPr txBox="1">
            <a:spLocks/>
          </p:cNvSpPr>
          <p:nvPr/>
        </p:nvSpPr>
        <p:spPr bwMode="auto">
          <a:xfrm>
            <a:off x="3008166" y="1019059"/>
            <a:ext cx="2850381" cy="370976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c="http://schemas.openxmlformats.org/drawingml/2006/chart" xmlns:c15="http://schemas.microsoft.com/office/drawing/2012/chart"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rtl="0" eaLnBrk="1" fontAlgn="ctr" hangingPunct="1">
              <a:spcBef>
                <a:spcPts val="0"/>
              </a:spcBef>
              <a:buFont typeface="Arial" panose="020B0604020202020204" pitchFamily="34" charset="0"/>
              <a:buChar char="•"/>
            </a:pPr>
            <a:r>
              <a:rPr lang="fr-FR" sz="1600">
                <a:solidFill>
                  <a:srgbClr val="000000"/>
                </a:solidFill>
              </a:rPr>
              <a:t>Best effort delivery</a:t>
            </a:r>
          </a:p>
          <a:p>
            <a:pPr rtl="0" eaLnBrk="1" fontAlgn="ctr" hangingPunct="1">
              <a:spcBef>
                <a:spcPts val="0"/>
              </a:spcBef>
              <a:buFont typeface="Arial" panose="020B0604020202020204" pitchFamily="34" charset="0"/>
              <a:buChar char="•"/>
            </a:pPr>
            <a:r>
              <a:rPr lang="fr-FR" sz="1600">
                <a:solidFill>
                  <a:srgbClr val="000000"/>
                </a:solidFill>
              </a:rPr>
              <a:t>Media independent</a:t>
            </a:r>
          </a:p>
          <a:p>
            <a:pPr rtl="0" eaLnBrk="1" fontAlgn="b" hangingPunct="1">
              <a:spcBef>
                <a:spcPts val="0"/>
              </a:spcBef>
              <a:buFont typeface="Arial" panose="020B0604020202020204" pitchFamily="34" charset="0"/>
              <a:buChar char="•"/>
            </a:pPr>
            <a:r>
              <a:rPr lang="fr-FR" sz="1600">
                <a:solidFill>
                  <a:srgbClr val="000000"/>
                </a:solidFill>
              </a:rPr>
              <a:t>Connectionless</a:t>
            </a:r>
          </a:p>
          <a:p>
            <a:pPr rtl="0" eaLnBrk="1" fontAlgn="b" hangingPunct="1">
              <a:spcBef>
                <a:spcPts val="0"/>
              </a:spcBef>
              <a:buFont typeface="Arial" panose="020B0604020202020204" pitchFamily="34" charset="0"/>
              <a:buChar char="•"/>
            </a:pPr>
            <a:r>
              <a:rPr lang="fr-FR" sz="1600">
                <a:solidFill>
                  <a:srgbClr val="000000"/>
                </a:solidFill>
              </a:rPr>
              <a:t>Unreliable</a:t>
            </a:r>
          </a:p>
          <a:p>
            <a:pPr rtl="0" eaLnBrk="1" fontAlgn="b" hangingPunct="1">
              <a:spcBef>
                <a:spcPts val="0"/>
              </a:spcBef>
              <a:buFont typeface="Arial" panose="020B0604020202020204" pitchFamily="34" charset="0"/>
              <a:buChar char="•"/>
            </a:pPr>
            <a:r>
              <a:rPr lang="fr-FR" sz="1600">
                <a:solidFill>
                  <a:srgbClr val="000000"/>
                </a:solidFill>
              </a:rPr>
              <a:t>Maximum Transmission Unit (MTU)</a:t>
            </a:r>
          </a:p>
          <a:p>
            <a:pPr rtl="0" eaLnBrk="1" fontAlgn="b" hangingPunct="1">
              <a:spcBef>
                <a:spcPts val="0"/>
              </a:spcBef>
              <a:buFont typeface="Arial" panose="020B0604020202020204" pitchFamily="34" charset="0"/>
              <a:buChar char="•"/>
            </a:pPr>
            <a:r>
              <a:rPr lang="fr-FR" sz="1600">
                <a:solidFill>
                  <a:srgbClr val="000000"/>
                </a:solidFill>
              </a:rPr>
              <a:t>Version</a:t>
            </a:r>
          </a:p>
          <a:p>
            <a:pPr rtl="0" eaLnBrk="1" fontAlgn="b" hangingPunct="1">
              <a:spcBef>
                <a:spcPts val="0"/>
              </a:spcBef>
              <a:buFont typeface="Arial" panose="020B0604020202020204" pitchFamily="34" charset="0"/>
              <a:buChar char="•"/>
            </a:pPr>
            <a:r>
              <a:rPr lang="fr-FR" sz="1600">
                <a:solidFill>
                  <a:srgbClr val="000000"/>
                </a:solidFill>
              </a:rPr>
              <a:t>Differentiated Services (DS)</a:t>
            </a:r>
          </a:p>
          <a:p>
            <a:pPr rtl="0" eaLnBrk="1" fontAlgn="b" hangingPunct="1">
              <a:spcBef>
                <a:spcPts val="0"/>
              </a:spcBef>
              <a:buFont typeface="Arial" panose="020B0604020202020204" pitchFamily="34" charset="0"/>
              <a:buChar char="•"/>
            </a:pPr>
            <a:r>
              <a:rPr lang="fr-FR" sz="1600">
                <a:solidFill>
                  <a:srgbClr val="000000"/>
                </a:solidFill>
              </a:rPr>
              <a:t>Time-to-Live (TTL)</a:t>
            </a:r>
          </a:p>
          <a:p>
            <a:pPr rtl="0" eaLnBrk="1" fontAlgn="b" hangingPunct="1">
              <a:spcBef>
                <a:spcPts val="0"/>
              </a:spcBef>
              <a:buFont typeface="Arial" panose="020B0604020202020204" pitchFamily="34" charset="0"/>
              <a:buChar char="•"/>
            </a:pPr>
            <a:r>
              <a:rPr lang="fr-FR" sz="1600">
                <a:solidFill>
                  <a:srgbClr val="000000"/>
                </a:solidFill>
              </a:rPr>
              <a:t>Internet Control Message Protocol (ICMP)</a:t>
            </a:r>
          </a:p>
          <a:p>
            <a:pPr marL="0" indent="0" eaLnBrk="1" fontAlgn="b" hangingPunct="1">
              <a:buNone/>
            </a:pPr>
            <a:endParaRPr lang="en-US" sz="1600" dirty="0"/>
          </a:p>
        </p:txBody>
      </p:sp>
      <p:sp>
        <p:nvSpPr>
          <p:cNvPr id="8" name="Content Placeholder 1"/>
          <p:cNvSpPr txBox="1">
            <a:spLocks/>
          </p:cNvSpPr>
          <p:nvPr/>
        </p:nvSpPr>
        <p:spPr bwMode="auto">
          <a:xfrm>
            <a:off x="5858547" y="1028311"/>
            <a:ext cx="2841064" cy="365704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c="http://schemas.openxmlformats.org/drawingml/2006/chart" xmlns:c15="http://schemas.microsoft.com/office/drawing/2012/chart"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rtl="0" eaLnBrk="1" fontAlgn="b" hangingPunct="1">
              <a:spcBef>
                <a:spcPts val="0"/>
              </a:spcBef>
              <a:buFont typeface="Arial" panose="020B0604020202020204" pitchFamily="34" charset="0"/>
              <a:buChar char="•"/>
            </a:pPr>
            <a:r>
              <a:rPr lang="fr-FR" sz="1600">
                <a:solidFill>
                  <a:srgbClr val="000000"/>
                </a:solidFill>
              </a:rPr>
              <a:t>Identification, Flags, Fragment Offset fields</a:t>
            </a:r>
          </a:p>
          <a:p>
            <a:pPr rtl="0" eaLnBrk="1" fontAlgn="b" hangingPunct="1">
              <a:spcBef>
                <a:spcPts val="0"/>
              </a:spcBef>
              <a:buFont typeface="Arial" panose="020B0604020202020204" pitchFamily="34" charset="0"/>
              <a:buChar char="•"/>
            </a:pPr>
            <a:r>
              <a:rPr lang="fr-FR" sz="1600">
                <a:solidFill>
                  <a:srgbClr val="000000"/>
                </a:solidFill>
              </a:rPr>
              <a:t>Network Address Translation (NAT)</a:t>
            </a:r>
          </a:p>
          <a:p>
            <a:pPr rtl="0" eaLnBrk="1" fontAlgn="b" hangingPunct="1">
              <a:spcBef>
                <a:spcPts val="0"/>
              </a:spcBef>
              <a:buFont typeface="Arial" panose="020B0604020202020204" pitchFamily="34" charset="0"/>
              <a:buChar char="•"/>
            </a:pPr>
            <a:r>
              <a:rPr lang="fr-FR" sz="1600">
                <a:solidFill>
                  <a:srgbClr val="000000"/>
                </a:solidFill>
              </a:rPr>
              <a:t>Traffic Class</a:t>
            </a:r>
          </a:p>
          <a:p>
            <a:pPr rtl="0" eaLnBrk="1" fontAlgn="b" hangingPunct="1">
              <a:spcBef>
                <a:spcPts val="0"/>
              </a:spcBef>
              <a:buFont typeface="Arial" panose="020B0604020202020204" pitchFamily="34" charset="0"/>
              <a:buChar char="•"/>
            </a:pPr>
            <a:r>
              <a:rPr lang="fr-FR" sz="1600">
                <a:solidFill>
                  <a:srgbClr val="000000"/>
                </a:solidFill>
              </a:rPr>
              <a:t>Flow Label</a:t>
            </a:r>
          </a:p>
          <a:p>
            <a:pPr rtl="0" eaLnBrk="1" fontAlgn="b" hangingPunct="1">
              <a:spcBef>
                <a:spcPts val="0"/>
              </a:spcBef>
              <a:buFont typeface="Arial" panose="020B0604020202020204" pitchFamily="34" charset="0"/>
              <a:buChar char="•"/>
            </a:pPr>
            <a:r>
              <a:rPr lang="fr-FR" sz="1600">
                <a:solidFill>
                  <a:srgbClr val="000000"/>
                </a:solidFill>
              </a:rPr>
              <a:t>Payload Length</a:t>
            </a:r>
          </a:p>
          <a:p>
            <a:pPr rtl="0" eaLnBrk="1" fontAlgn="b" hangingPunct="1">
              <a:spcBef>
                <a:spcPts val="0"/>
              </a:spcBef>
              <a:buFont typeface="Arial" panose="020B0604020202020204" pitchFamily="34" charset="0"/>
              <a:buChar char="•"/>
            </a:pPr>
            <a:r>
              <a:rPr lang="fr-FR" sz="1600">
                <a:solidFill>
                  <a:srgbClr val="000000"/>
                </a:solidFill>
              </a:rPr>
              <a:t>Next Header</a:t>
            </a:r>
          </a:p>
          <a:p>
            <a:pPr rtl="0" eaLnBrk="1" fontAlgn="b" hangingPunct="1">
              <a:spcBef>
                <a:spcPts val="0"/>
              </a:spcBef>
              <a:buFont typeface="Arial" panose="020B0604020202020204" pitchFamily="34" charset="0"/>
              <a:buChar char="•"/>
            </a:pPr>
            <a:r>
              <a:rPr lang="fr-FR" sz="1600">
                <a:solidFill>
                  <a:srgbClr val="000000"/>
                </a:solidFill>
              </a:rPr>
              <a:t>Hop Limit</a:t>
            </a:r>
          </a:p>
          <a:p>
            <a:pPr rtl="0" eaLnBrk="1" fontAlgn="b" hangingPunct="1">
              <a:spcBef>
                <a:spcPts val="0"/>
              </a:spcBef>
              <a:buFont typeface="Arial" panose="020B0604020202020204" pitchFamily="34" charset="0"/>
              <a:buChar char="•"/>
            </a:pPr>
            <a:r>
              <a:rPr lang="fr-FR" sz="1600">
                <a:solidFill>
                  <a:srgbClr val="000000"/>
                </a:solidFill>
              </a:rPr>
              <a:t>Extension Headers</a:t>
            </a:r>
          </a:p>
          <a:p>
            <a:pPr rtl="0" eaLnBrk="1" fontAlgn="b" hangingPunct="1">
              <a:spcBef>
                <a:spcPts val="0"/>
              </a:spcBef>
              <a:buFont typeface="Arial" panose="020B0604020202020204" pitchFamily="34" charset="0"/>
              <a:buChar char="•"/>
            </a:pPr>
            <a:r>
              <a:rPr lang="fr-FR" sz="1600">
                <a:solidFill>
                  <a:srgbClr val="000000"/>
                </a:solidFill>
              </a:rPr>
              <a:t>Local host</a:t>
            </a:r>
          </a:p>
          <a:p>
            <a:pPr rtl="0" eaLnBrk="1" fontAlgn="b" hangingPunct="1">
              <a:spcBef>
                <a:spcPts val="0"/>
              </a:spcBef>
              <a:buFont typeface="Arial" panose="020B0604020202020204" pitchFamily="34" charset="0"/>
              <a:buChar char="•"/>
            </a:pPr>
            <a:r>
              <a:rPr lang="fr-FR" sz="1600">
                <a:solidFill>
                  <a:srgbClr val="000000"/>
                </a:solidFill>
              </a:rPr>
              <a:t>Remote host</a:t>
            </a:r>
          </a:p>
          <a:p>
            <a:pPr rtl="0" eaLnBrk="1" fontAlgn="b" hangingPunct="1">
              <a:spcBef>
                <a:spcPts val="0"/>
              </a:spcBef>
              <a:buFont typeface="Arial" panose="020B0604020202020204" pitchFamily="34" charset="0"/>
              <a:buChar char="•"/>
            </a:pPr>
            <a:r>
              <a:rPr lang="fr-FR" sz="1600">
                <a:solidFill>
                  <a:srgbClr val="000000"/>
                </a:solidFill>
              </a:rPr>
              <a:t>Default Gateway</a:t>
            </a:r>
          </a:p>
        </p:txBody>
      </p:sp>
    </p:spTree>
    <p:extLst>
      <p:ext uri="{BB962C8B-B14F-4D97-AF65-F5344CB8AC3E}">
        <p14:creationId xmlns:p14="http://schemas.microsoft.com/office/powerpoint/2010/main" val="494180527"/>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rtl="0" eaLnBrk="1" hangingPunct="1"/>
            <a:r>
              <a:rPr lang="fr-FR" sz="1800">
                <a:latin typeface="Arial" charset="0"/>
              </a:rPr>
              <a:t>Network Layer</a:t>
            </a:r>
            <a:br>
              <a:rPr lang="en-US" dirty="0">
                <a:latin typeface="Arial" charset="0"/>
              </a:rPr>
            </a:br>
            <a:r>
              <a:rPr lang="fr-FR">
                <a:latin typeface="Arial" charset="0"/>
              </a:rPr>
              <a:t>New Terms and Commands</a:t>
            </a:r>
          </a:p>
        </p:txBody>
      </p:sp>
      <p:sp>
        <p:nvSpPr>
          <p:cNvPr id="4" name="Content Placeholder 1"/>
          <p:cNvSpPr>
            <a:spLocks noGrp="1"/>
          </p:cNvSpPr>
          <p:nvPr>
            <p:ph idx="1"/>
          </p:nvPr>
        </p:nvSpPr>
        <p:spPr>
          <a:xfrm>
            <a:off x="276908" y="1019059"/>
            <a:ext cx="2721476" cy="3709769"/>
          </a:xfrm>
          <a:ln>
            <a:solidFill>
              <a:srgbClr val="000000"/>
            </a:solidFill>
          </a:ln>
        </p:spPr>
        <p:txBody>
          <a:bodyPr/>
          <a:lstStyle/>
          <a:p>
            <a:pPr rtl="0" eaLnBrk="1" fontAlgn="b" hangingPunct="1">
              <a:spcBef>
                <a:spcPts val="0"/>
              </a:spcBef>
              <a:spcAft>
                <a:spcPts val="0"/>
              </a:spcAft>
              <a:buFont typeface="Arial" panose="020B0604020202020204" pitchFamily="34" charset="0"/>
              <a:buChar char="•"/>
            </a:pPr>
            <a:r>
              <a:rPr lang="fr-FR" sz="1600"/>
              <a:t>netstat –r</a:t>
            </a:r>
          </a:p>
          <a:p>
            <a:pPr rtl="0" eaLnBrk="1" fontAlgn="b" hangingPunct="1">
              <a:spcBef>
                <a:spcPts val="0"/>
              </a:spcBef>
              <a:spcAft>
                <a:spcPts val="0"/>
              </a:spcAft>
              <a:buFont typeface="Arial" panose="020B0604020202020204" pitchFamily="34" charset="0"/>
              <a:buChar char="•"/>
            </a:pPr>
            <a:r>
              <a:rPr lang="fr-FR" sz="1600"/>
              <a:t>route print</a:t>
            </a:r>
          </a:p>
          <a:p>
            <a:pPr rtl="0" eaLnBrk="1" fontAlgn="b" hangingPunct="1">
              <a:spcBef>
                <a:spcPts val="0"/>
              </a:spcBef>
              <a:spcAft>
                <a:spcPts val="0"/>
              </a:spcAft>
              <a:buFont typeface="Arial" panose="020B0604020202020204" pitchFamily="34" charset="0"/>
              <a:buChar char="•"/>
            </a:pPr>
            <a:r>
              <a:rPr lang="fr-FR" sz="1600"/>
              <a:t>interface list</a:t>
            </a:r>
          </a:p>
          <a:p>
            <a:pPr rtl="0" eaLnBrk="1" fontAlgn="b" hangingPunct="1">
              <a:spcBef>
                <a:spcPts val="0"/>
              </a:spcBef>
              <a:spcAft>
                <a:spcPts val="0"/>
              </a:spcAft>
              <a:buFont typeface="Arial" panose="020B0604020202020204" pitchFamily="34" charset="0"/>
              <a:buChar char="•"/>
            </a:pPr>
            <a:r>
              <a:rPr lang="fr-FR" sz="1600"/>
              <a:t>IPv4 Route Table</a:t>
            </a:r>
          </a:p>
          <a:p>
            <a:pPr rtl="0" eaLnBrk="1" fontAlgn="b" hangingPunct="1">
              <a:spcBef>
                <a:spcPts val="0"/>
              </a:spcBef>
              <a:spcAft>
                <a:spcPts val="0"/>
              </a:spcAft>
              <a:buFont typeface="Arial" panose="020B0604020202020204" pitchFamily="34" charset="0"/>
              <a:buChar char="•"/>
            </a:pPr>
            <a:r>
              <a:rPr lang="fr-FR" sz="1600"/>
              <a:t>IPv6 Route Table</a:t>
            </a:r>
          </a:p>
          <a:p>
            <a:pPr rtl="0" eaLnBrk="1" fontAlgn="b" hangingPunct="1">
              <a:spcBef>
                <a:spcPts val="0"/>
              </a:spcBef>
              <a:spcAft>
                <a:spcPts val="0"/>
              </a:spcAft>
              <a:buFont typeface="Arial" panose="020B0604020202020204" pitchFamily="34" charset="0"/>
              <a:buChar char="•"/>
            </a:pPr>
            <a:r>
              <a:rPr lang="fr-FR" sz="1600"/>
              <a:t>directly-connected routes</a:t>
            </a:r>
          </a:p>
          <a:p>
            <a:pPr rtl="0" eaLnBrk="1" fontAlgn="b" hangingPunct="1">
              <a:spcBef>
                <a:spcPts val="0"/>
              </a:spcBef>
              <a:spcAft>
                <a:spcPts val="0"/>
              </a:spcAft>
              <a:buFont typeface="Arial" panose="020B0604020202020204" pitchFamily="34" charset="0"/>
              <a:buChar char="•"/>
            </a:pPr>
            <a:r>
              <a:rPr lang="fr-FR" sz="1600"/>
              <a:t>remote routes</a:t>
            </a:r>
          </a:p>
          <a:p>
            <a:pPr rtl="0" eaLnBrk="1" fontAlgn="b" hangingPunct="1">
              <a:spcBef>
                <a:spcPts val="0"/>
              </a:spcBef>
              <a:spcAft>
                <a:spcPts val="0"/>
              </a:spcAft>
              <a:buFont typeface="Arial" panose="020B0604020202020204" pitchFamily="34" charset="0"/>
              <a:buChar char="•"/>
            </a:pPr>
            <a:r>
              <a:rPr lang="fr-FR" sz="1600"/>
              <a:t>default route</a:t>
            </a:r>
          </a:p>
          <a:p>
            <a:pPr rtl="0" eaLnBrk="1" fontAlgn="b" hangingPunct="1">
              <a:spcBef>
                <a:spcPts val="0"/>
              </a:spcBef>
              <a:spcAft>
                <a:spcPts val="0"/>
              </a:spcAft>
              <a:buFont typeface="Arial" panose="020B0604020202020204" pitchFamily="34" charset="0"/>
              <a:buChar char="•"/>
            </a:pPr>
            <a:r>
              <a:rPr lang="fr-FR" sz="1600" b="1"/>
              <a:t>show ip route</a:t>
            </a:r>
          </a:p>
          <a:p>
            <a:pPr rtl="0" eaLnBrk="1" fontAlgn="b" hangingPunct="1">
              <a:spcBef>
                <a:spcPts val="0"/>
              </a:spcBef>
              <a:spcAft>
                <a:spcPts val="0"/>
              </a:spcAft>
              <a:buFont typeface="Arial" panose="020B0604020202020204" pitchFamily="34" charset="0"/>
              <a:buChar char="•"/>
            </a:pPr>
            <a:r>
              <a:rPr lang="fr-FR" sz="1600"/>
              <a:t>route source</a:t>
            </a:r>
          </a:p>
          <a:p>
            <a:pPr rtl="0" eaLnBrk="1" fontAlgn="b" hangingPunct="1">
              <a:spcBef>
                <a:spcPts val="0"/>
              </a:spcBef>
              <a:spcAft>
                <a:spcPts val="0"/>
              </a:spcAft>
              <a:buFont typeface="Arial" panose="020B0604020202020204" pitchFamily="34" charset="0"/>
              <a:buChar char="•"/>
            </a:pPr>
            <a:r>
              <a:rPr lang="fr-FR" sz="1600"/>
              <a:t>destination network</a:t>
            </a:r>
          </a:p>
          <a:p>
            <a:pPr rtl="0" eaLnBrk="1" fontAlgn="b" hangingPunct="1">
              <a:spcBef>
                <a:spcPts val="0"/>
              </a:spcBef>
              <a:spcAft>
                <a:spcPts val="0"/>
              </a:spcAft>
              <a:buFont typeface="Arial" panose="020B0604020202020204" pitchFamily="34" charset="0"/>
              <a:buChar char="•"/>
            </a:pPr>
            <a:r>
              <a:rPr lang="fr-FR" sz="1600"/>
              <a:t>outgoing interface</a:t>
            </a:r>
          </a:p>
          <a:p>
            <a:pPr rtl="0" eaLnBrk="1" fontAlgn="b" hangingPunct="1">
              <a:spcBef>
                <a:spcPts val="0"/>
              </a:spcBef>
              <a:spcAft>
                <a:spcPts val="0"/>
              </a:spcAft>
              <a:buFont typeface="Arial" panose="020B0604020202020204" pitchFamily="34" charset="0"/>
              <a:buChar char="•"/>
            </a:pPr>
            <a:r>
              <a:rPr lang="fr-FR" sz="1600"/>
              <a:t>administrative distance</a:t>
            </a:r>
          </a:p>
          <a:p>
            <a:pPr rtl="0" eaLnBrk="1" fontAlgn="b" hangingPunct="1">
              <a:spcBef>
                <a:spcPts val="0"/>
              </a:spcBef>
              <a:spcAft>
                <a:spcPts val="0"/>
              </a:spcAft>
              <a:buFont typeface="Arial" panose="020B0604020202020204" pitchFamily="34" charset="0"/>
              <a:buChar char="•"/>
            </a:pPr>
            <a:r>
              <a:rPr lang="fr-FR" sz="1600"/>
              <a:t>metric</a:t>
            </a:r>
          </a:p>
        </p:txBody>
      </p:sp>
      <p:sp>
        <p:nvSpPr>
          <p:cNvPr id="6" name="Content Placeholder 1"/>
          <p:cNvSpPr txBox="1">
            <a:spLocks/>
          </p:cNvSpPr>
          <p:nvPr/>
        </p:nvSpPr>
        <p:spPr bwMode="auto">
          <a:xfrm>
            <a:off x="3005998" y="1019058"/>
            <a:ext cx="2850381" cy="370976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c="http://schemas.openxmlformats.org/drawingml/2006/chart" xmlns:c15="http://schemas.microsoft.com/office/drawing/2012/chart"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rtl="0" eaLnBrk="1" fontAlgn="b" hangingPunct="1">
              <a:spcBef>
                <a:spcPts val="0"/>
              </a:spcBef>
              <a:buFont typeface="Arial" panose="020B0604020202020204" pitchFamily="34" charset="0"/>
              <a:buChar char="•"/>
            </a:pPr>
            <a:r>
              <a:rPr lang="fr-FR" sz="1600">
                <a:solidFill>
                  <a:srgbClr val="000000"/>
                </a:solidFill>
              </a:rPr>
              <a:t>next-hop</a:t>
            </a:r>
          </a:p>
          <a:p>
            <a:pPr rtl="0" eaLnBrk="1" fontAlgn="b" hangingPunct="1">
              <a:spcBef>
                <a:spcPts val="0"/>
              </a:spcBef>
              <a:buFont typeface="Arial" panose="020B0604020202020204" pitchFamily="34" charset="0"/>
              <a:buChar char="•"/>
            </a:pPr>
            <a:r>
              <a:rPr lang="fr-FR" sz="1600">
                <a:solidFill>
                  <a:srgbClr val="000000"/>
                </a:solidFill>
              </a:rPr>
              <a:t>route timestamp</a:t>
            </a:r>
          </a:p>
        </p:txBody>
      </p:sp>
    </p:spTree>
    <p:extLst>
      <p:ext uri="{BB962C8B-B14F-4D97-AF65-F5344CB8AC3E}">
        <p14:creationId xmlns:p14="http://schemas.microsoft.com/office/powerpoint/2010/main" val="1301599263"/>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91851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a:xfrm>
            <a:off x="0" y="330953"/>
            <a:ext cx="9144000" cy="757551"/>
          </a:xfrm>
        </p:spPr>
        <p:txBody>
          <a:bodyPr/>
          <a:lstStyle/>
          <a:p>
            <a:pPr rtl="0" eaLnBrk="1" hangingPunct="1"/>
            <a:r>
              <a:rPr lang="fr-FR" dirty="0"/>
              <a:t>Check </a:t>
            </a:r>
            <a:r>
              <a:rPr lang="fr-FR" dirty="0" err="1"/>
              <a:t>Your</a:t>
            </a:r>
            <a:r>
              <a:rPr lang="fr-FR" dirty="0"/>
              <a:t> </a:t>
            </a:r>
            <a:r>
              <a:rPr lang="fr-FR" dirty="0" err="1"/>
              <a:t>Understanding</a:t>
            </a:r>
            <a:r>
              <a:rPr lang="fr-FR" dirty="0"/>
              <a:t> and </a:t>
            </a:r>
            <a:r>
              <a:rPr lang="fr-FR" dirty="0" err="1"/>
              <a:t>What</a:t>
            </a:r>
            <a:r>
              <a:rPr lang="fr-FR" dirty="0"/>
              <a:t> Do You </a:t>
            </a:r>
            <a:r>
              <a:rPr lang="fr-FR" dirty="0" err="1"/>
              <a:t>Already</a:t>
            </a:r>
            <a:r>
              <a:rPr lang="fr-FR" dirty="0"/>
              <a:t> Know? </a:t>
            </a:r>
          </a:p>
        </p:txBody>
      </p:sp>
      <p:sp>
        <p:nvSpPr>
          <p:cNvPr id="7171" name="Rectangle 34"/>
          <p:cNvSpPr>
            <a:spLocks noGrp="1" noChangeArrowheads="1"/>
          </p:cNvSpPr>
          <p:nvPr>
            <p:ph idx="1"/>
          </p:nvPr>
        </p:nvSpPr>
        <p:spPr>
          <a:xfrm>
            <a:off x="160597" y="1353821"/>
            <a:ext cx="8878570" cy="3643747"/>
          </a:xfrm>
        </p:spPr>
        <p:txBody>
          <a:bodyPr/>
          <a:lstStyle/>
          <a:p>
            <a:pPr rtl="0">
              <a:spcBef>
                <a:spcPct val="30000"/>
              </a:spcBef>
              <a:buFont typeface="Arial" panose="020B0604020202020204" pitchFamily="34" charset="0"/>
              <a:buChar char="•"/>
            </a:pPr>
            <a:r>
              <a:rPr lang="fr-FR" sz="1600" dirty="0"/>
              <a:t>Check </a:t>
            </a:r>
            <a:r>
              <a:rPr lang="fr-FR" sz="1600" dirty="0" err="1"/>
              <a:t>Your</a:t>
            </a:r>
            <a:r>
              <a:rPr lang="fr-FR" sz="1600" dirty="0"/>
              <a:t> </a:t>
            </a:r>
            <a:r>
              <a:rPr lang="fr-FR" sz="1600" dirty="0" err="1"/>
              <a:t>Understanding</a:t>
            </a:r>
            <a:r>
              <a:rPr lang="fr-FR" sz="1600" dirty="0"/>
              <a:t> </a:t>
            </a:r>
            <a:r>
              <a:rPr lang="fr-FR" sz="1600" dirty="0" err="1"/>
              <a:t>activities</a:t>
            </a:r>
            <a:r>
              <a:rPr lang="fr-FR" sz="1600" dirty="0"/>
              <a:t> are </a:t>
            </a:r>
            <a:r>
              <a:rPr lang="fr-FR" sz="1600" dirty="0" err="1"/>
              <a:t>designed</a:t>
            </a:r>
            <a:r>
              <a:rPr lang="fr-FR" sz="1600" dirty="0"/>
              <a:t> to let </a:t>
            </a:r>
            <a:r>
              <a:rPr lang="fr-FR" sz="1600" dirty="0" err="1"/>
              <a:t>students</a:t>
            </a:r>
            <a:r>
              <a:rPr lang="fr-FR" sz="1600" dirty="0"/>
              <a:t> </a:t>
            </a:r>
            <a:r>
              <a:rPr lang="fr-FR" sz="1600" dirty="0" err="1"/>
              <a:t>quickly</a:t>
            </a:r>
            <a:r>
              <a:rPr lang="fr-FR" sz="1600" dirty="0"/>
              <a:t> </a:t>
            </a:r>
            <a:r>
              <a:rPr lang="fr-FR" sz="1600" dirty="0" err="1"/>
              <a:t>determine</a:t>
            </a:r>
            <a:r>
              <a:rPr lang="fr-FR" sz="1600" dirty="0"/>
              <a:t> if </a:t>
            </a:r>
            <a:r>
              <a:rPr lang="fr-FR" sz="1600" dirty="0" err="1"/>
              <a:t>they</a:t>
            </a:r>
            <a:r>
              <a:rPr lang="fr-FR" sz="1600" dirty="0"/>
              <a:t> </a:t>
            </a:r>
            <a:r>
              <a:rPr lang="fr-FR" sz="1600" dirty="0" err="1"/>
              <a:t>understand</a:t>
            </a:r>
            <a:r>
              <a:rPr lang="fr-FR" sz="1600" dirty="0"/>
              <a:t> the content and </a:t>
            </a:r>
            <a:r>
              <a:rPr lang="fr-FR" sz="1600" dirty="0" err="1"/>
              <a:t>can</a:t>
            </a:r>
            <a:r>
              <a:rPr lang="fr-FR" sz="1600" dirty="0"/>
              <a:t> </a:t>
            </a:r>
            <a:r>
              <a:rPr lang="fr-FR" sz="1600" dirty="0" err="1"/>
              <a:t>proceed</a:t>
            </a:r>
            <a:r>
              <a:rPr lang="fr-FR" sz="1600" dirty="0"/>
              <a:t>, or if </a:t>
            </a:r>
            <a:r>
              <a:rPr lang="fr-FR" sz="1600" dirty="0" err="1"/>
              <a:t>they</a:t>
            </a:r>
            <a:r>
              <a:rPr lang="fr-FR" sz="1600" dirty="0"/>
              <a:t> </a:t>
            </a:r>
            <a:r>
              <a:rPr lang="fr-FR" sz="1600" dirty="0" err="1"/>
              <a:t>need</a:t>
            </a:r>
            <a:r>
              <a:rPr lang="fr-FR" sz="1600" dirty="0"/>
              <a:t> to </a:t>
            </a:r>
            <a:r>
              <a:rPr lang="fr-FR" sz="1600" dirty="0" err="1"/>
              <a:t>review</a:t>
            </a:r>
            <a:r>
              <a:rPr lang="fr-FR" sz="1600" dirty="0"/>
              <a:t>. </a:t>
            </a:r>
          </a:p>
          <a:p>
            <a:pPr rtl="0">
              <a:spcBef>
                <a:spcPct val="30000"/>
              </a:spcBef>
              <a:buFont typeface="Arial" panose="020B0604020202020204" pitchFamily="34" charset="0"/>
              <a:buChar char="•"/>
            </a:pPr>
            <a:r>
              <a:rPr lang="fr-FR" sz="1600" dirty="0"/>
              <a:t>Check </a:t>
            </a:r>
            <a:r>
              <a:rPr lang="fr-FR" sz="1600" dirty="0" err="1"/>
              <a:t>Your</a:t>
            </a:r>
            <a:r>
              <a:rPr lang="fr-FR" sz="1600" dirty="0"/>
              <a:t> </a:t>
            </a:r>
            <a:r>
              <a:rPr lang="fr-FR" sz="1600" dirty="0" err="1"/>
              <a:t>Understanding</a:t>
            </a:r>
            <a:r>
              <a:rPr lang="fr-FR" sz="1600" dirty="0"/>
              <a:t> </a:t>
            </a:r>
            <a:r>
              <a:rPr lang="fr-FR" sz="1600" dirty="0" err="1"/>
              <a:t>activities</a:t>
            </a:r>
            <a:r>
              <a:rPr lang="fr-FR" sz="1600" dirty="0"/>
              <a:t> </a:t>
            </a:r>
            <a:r>
              <a:rPr lang="fr-FR" sz="1600" b="1" i="1" dirty="0"/>
              <a:t>do not </a:t>
            </a:r>
            <a:r>
              <a:rPr lang="fr-FR" sz="1600" dirty="0"/>
              <a:t>affect </a:t>
            </a:r>
            <a:r>
              <a:rPr lang="fr-FR" sz="1600" dirty="0" err="1"/>
              <a:t>student</a:t>
            </a:r>
            <a:r>
              <a:rPr lang="fr-FR" sz="1600" dirty="0"/>
              <a:t> grades.</a:t>
            </a:r>
          </a:p>
          <a:p>
            <a:pPr rtl="0">
              <a:spcBef>
                <a:spcPct val="30000"/>
              </a:spcBef>
              <a:buFont typeface="Arial" panose="020B0604020202020204" pitchFamily="34" charset="0"/>
              <a:buChar char="•"/>
            </a:pPr>
            <a:r>
              <a:rPr lang="fr-FR" sz="1600" dirty="0"/>
              <a:t>There are no </a:t>
            </a:r>
            <a:r>
              <a:rPr lang="fr-FR" sz="1600" dirty="0" err="1"/>
              <a:t>separate</a:t>
            </a:r>
            <a:r>
              <a:rPr lang="fr-FR" sz="1600" dirty="0"/>
              <a:t> slides for </a:t>
            </a:r>
            <a:r>
              <a:rPr lang="fr-FR" sz="1600" dirty="0" err="1"/>
              <a:t>these</a:t>
            </a:r>
            <a:r>
              <a:rPr lang="fr-FR" sz="1600" dirty="0"/>
              <a:t> </a:t>
            </a:r>
            <a:r>
              <a:rPr lang="fr-FR" sz="1600" dirty="0" err="1"/>
              <a:t>activities</a:t>
            </a:r>
            <a:r>
              <a:rPr lang="fr-FR" sz="1600" dirty="0"/>
              <a:t> in the PPT. </a:t>
            </a:r>
            <a:r>
              <a:rPr lang="fr-FR" sz="1600" dirty="0" err="1"/>
              <a:t>They</a:t>
            </a:r>
            <a:r>
              <a:rPr lang="fr-FR" sz="1600" dirty="0"/>
              <a:t> are </a:t>
            </a:r>
            <a:r>
              <a:rPr lang="fr-FR" sz="1600" dirty="0" err="1"/>
              <a:t>listed</a:t>
            </a:r>
            <a:r>
              <a:rPr lang="fr-FR" sz="1600" dirty="0"/>
              <a:t> in the notes area of the slide </a:t>
            </a:r>
            <a:r>
              <a:rPr lang="fr-FR" sz="1600" dirty="0" err="1"/>
              <a:t>that</a:t>
            </a:r>
            <a:r>
              <a:rPr lang="fr-FR" sz="1600" dirty="0"/>
              <a:t> </a:t>
            </a:r>
            <a:r>
              <a:rPr lang="fr-FR" sz="1600" dirty="0" err="1"/>
              <a:t>appears</a:t>
            </a:r>
            <a:r>
              <a:rPr lang="fr-FR" sz="1600" dirty="0"/>
              <a:t> </a:t>
            </a:r>
            <a:r>
              <a:rPr lang="fr-FR" sz="1600" dirty="0" err="1"/>
              <a:t>before</a:t>
            </a:r>
            <a:r>
              <a:rPr lang="fr-FR" sz="1600" dirty="0"/>
              <a:t> </a:t>
            </a:r>
            <a:r>
              <a:rPr lang="fr-FR" sz="1600" dirty="0" err="1"/>
              <a:t>these</a:t>
            </a:r>
            <a:r>
              <a:rPr lang="fr-FR" sz="1600" dirty="0"/>
              <a:t> </a:t>
            </a:r>
            <a:r>
              <a:rPr lang="fr-FR" sz="1600" dirty="0" err="1"/>
              <a:t>activities</a:t>
            </a:r>
            <a:r>
              <a:rPr lang="fr-FR" sz="1600" dirty="0"/>
              <a:t>.</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153335752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3"/>
            <a:ext cx="9144000" cy="568207"/>
          </a:xfrm>
        </p:spPr>
        <p:txBody>
          <a:bodyPr/>
          <a:lstStyle/>
          <a:p>
            <a:pPr rtl="0" eaLnBrk="1" hangingPunct="1"/>
            <a:r>
              <a:rPr lang="fr-FR"/>
              <a:t>Module 8: Activities</a:t>
            </a:r>
          </a:p>
        </p:txBody>
      </p:sp>
      <p:sp>
        <p:nvSpPr>
          <p:cNvPr id="6147" name="Rectangle 34"/>
          <p:cNvSpPr>
            <a:spLocks noGrp="1" noChangeArrowheads="1"/>
          </p:cNvSpPr>
          <p:nvPr>
            <p:ph idx="1"/>
          </p:nvPr>
        </p:nvSpPr>
        <p:spPr>
          <a:xfrm>
            <a:off x="136631" y="609600"/>
            <a:ext cx="8695135" cy="348414"/>
          </a:xfrm>
        </p:spPr>
        <p:txBody>
          <a:bodyPr/>
          <a:lstStyle/>
          <a:p>
            <a:pPr marL="0" indent="0" rtl="0">
              <a:spcBef>
                <a:spcPct val="30000"/>
              </a:spcBef>
              <a:buNone/>
            </a:pPr>
            <a:r>
              <a:rPr lang="fr-FR"/>
              <a:t>What activities are associated with this module?</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499177563"/>
              </p:ext>
            </p:extLst>
          </p:nvPr>
        </p:nvGraphicFramePr>
        <p:xfrm>
          <a:off x="369489" y="988376"/>
          <a:ext cx="8229418" cy="2191142"/>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382">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fr-FR" sz="120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200"/>
                        <a:t>Activity Type</a:t>
                      </a:r>
                    </a:p>
                  </a:txBody>
                  <a:tcPr marL="68580" marR="68580" marT="34290" marB="34290" anchor="ctr"/>
                </a:tc>
                <a:tc>
                  <a:txBody>
                    <a:bodyPr/>
                    <a:lstStyle/>
                    <a:p>
                      <a:pPr rtl="0"/>
                      <a:r>
                        <a:rPr lang="fr-FR" sz="1200"/>
                        <a:t>Activity Name</a:t>
                      </a:r>
                    </a:p>
                  </a:txBody>
                  <a:tcPr marL="68580" marR="68580" marT="34290" marB="34290" anchor="ctr"/>
                </a:tc>
                <a:tc>
                  <a:txBody>
                    <a:bodyPr/>
                    <a:lstStyle/>
                    <a:p>
                      <a:pPr rtl="0"/>
                      <a:r>
                        <a:rPr lang="fr-FR" sz="1200"/>
                        <a:t>Optional?</a:t>
                      </a:r>
                    </a:p>
                  </a:txBody>
                  <a:tcPr marL="68580" marR="68580" marT="34290" marB="34290" anchor="ctr"/>
                </a:tc>
                <a:extLst>
                  <a:ext uri="{0D108BD9-81ED-4DB2-BD59-A6C34878D82A}">
                    <a16:rowId xmlns:a16="http://schemas.microsoft.com/office/drawing/2014/main" val="10000"/>
                  </a:ext>
                </a:extLst>
              </a:tr>
              <a:tr h="236179">
                <a:tc>
                  <a:txBody>
                    <a:bodyPr/>
                    <a:lstStyle/>
                    <a:p>
                      <a:pPr algn="ctr" rtl="0"/>
                      <a:r>
                        <a:rPr lang="fr-FR" sz="1100"/>
                        <a:t>8.1.7</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Check Your Understanding</a:t>
                      </a:r>
                    </a:p>
                  </a:txBody>
                  <a:tcPr marL="68580" marR="68580" marT="34290" marB="34290" anchor="ctr"/>
                </a:tc>
                <a:tc>
                  <a:txBody>
                    <a:bodyPr/>
                    <a:lstStyle/>
                    <a:p>
                      <a:pPr rtl="0"/>
                      <a:r>
                        <a:rPr lang="fr-FR" sz="1100" b="0"/>
                        <a:t>IP Characteristics</a:t>
                      </a:r>
                    </a:p>
                  </a:txBody>
                  <a:tcPr marL="68580" marR="68580" marT="34290" marB="34290" anchor="ctr"/>
                </a:tc>
                <a:tc>
                  <a:txBody>
                    <a:bodyPr/>
                    <a:lstStyle/>
                    <a:p>
                      <a:pPr rtl="0"/>
                      <a:r>
                        <a:rPr lang="fr-FR" sz="1100"/>
                        <a:t>Recommended</a:t>
                      </a:r>
                    </a:p>
                  </a:txBody>
                  <a:tcPr marL="68580" marR="68580" marT="34290" marB="34290" anchor="ctr"/>
                </a:tc>
                <a:extLst>
                  <a:ext uri="{0D108BD9-81ED-4DB2-BD59-A6C34878D82A}">
                    <a16:rowId xmlns:a16="http://schemas.microsoft.com/office/drawing/2014/main" val="10001"/>
                  </a:ext>
                </a:extLst>
              </a:tr>
              <a:tr h="236179">
                <a:tc>
                  <a:txBody>
                    <a:bodyPr/>
                    <a:lstStyle/>
                    <a:p>
                      <a:pPr algn="ctr" rtl="0"/>
                      <a:r>
                        <a:rPr lang="fr-FR" sz="1100"/>
                        <a:t>8.2.3</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Video</a:t>
                      </a:r>
                    </a:p>
                  </a:txBody>
                  <a:tcPr marL="68580" marR="68580" marT="34290" marB="34290" anchor="ctr"/>
                </a:tc>
                <a:tc>
                  <a:txBody>
                    <a:bodyPr/>
                    <a:lstStyle/>
                    <a:p>
                      <a:pPr rtl="0"/>
                      <a:r>
                        <a:rPr lang="fr-FR" sz="1100" b="0"/>
                        <a:t>Sample IPv4 Headers in Wireshark</a:t>
                      </a:r>
                    </a:p>
                  </a:txBody>
                  <a:tcPr marL="68580" marR="68580" marT="34290" marB="34290" anchor="ctr"/>
                </a:tc>
                <a:tc>
                  <a:txBody>
                    <a:bodyPr/>
                    <a:lstStyle/>
                    <a:p>
                      <a:pPr rtl="0"/>
                      <a:r>
                        <a:rPr lang="fr-FR" sz="1100"/>
                        <a:t>Recommended</a:t>
                      </a:r>
                    </a:p>
                  </a:txBody>
                  <a:tcPr marL="68580" marR="68580" marT="34290" marB="34290" anchor="ctr"/>
                </a:tc>
                <a:extLst>
                  <a:ext uri="{0D108BD9-81ED-4DB2-BD59-A6C34878D82A}">
                    <a16:rowId xmlns:a16="http://schemas.microsoft.com/office/drawing/2014/main" val="3039725069"/>
                  </a:ext>
                </a:extLst>
              </a:tr>
              <a:tr h="236179">
                <a:tc>
                  <a:txBody>
                    <a:bodyPr/>
                    <a:lstStyle/>
                    <a:p>
                      <a:pPr algn="ctr" rtl="0"/>
                      <a:r>
                        <a:rPr lang="fr-FR" sz="1100"/>
                        <a:t>8.2.4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Check Your Understanding</a:t>
                      </a:r>
                    </a:p>
                  </a:txBody>
                  <a:tcPr marL="68580" marR="68580" marT="34290" marB="34290" anchor="ctr"/>
                </a:tc>
                <a:tc>
                  <a:txBody>
                    <a:bodyPr/>
                    <a:lstStyle/>
                    <a:p>
                      <a:pPr rtl="0"/>
                      <a:r>
                        <a:rPr lang="fr-FR" sz="1100"/>
                        <a:t>IPv4</a:t>
                      </a:r>
                      <a:r>
                        <a:rPr lang="fr-FR" sz="1100" baseline="0"/>
                        <a:t> Packet</a:t>
                      </a:r>
                    </a:p>
                  </a:txBody>
                  <a:tcPr marL="68580" marR="68580" marT="34290" marB="34290" anchor="ctr"/>
                </a:tc>
                <a:tc>
                  <a:txBody>
                    <a:bodyPr/>
                    <a:lstStyle/>
                    <a:p>
                      <a:pPr rtl="0"/>
                      <a:r>
                        <a:rPr lang="fr-FR" sz="1100"/>
                        <a:t>Recommended</a:t>
                      </a:r>
                    </a:p>
                  </a:txBody>
                  <a:tcPr marL="68580" marR="68580" marT="34290" marB="34290" anchor="ctr"/>
                </a:tc>
                <a:extLst>
                  <a:ext uri="{0D108BD9-81ED-4DB2-BD59-A6C34878D82A}">
                    <a16:rowId xmlns:a16="http://schemas.microsoft.com/office/drawing/2014/main" val="1814984366"/>
                  </a:ext>
                </a:extLst>
              </a:tr>
              <a:tr h="236179">
                <a:tc>
                  <a:txBody>
                    <a:bodyPr/>
                    <a:lstStyle/>
                    <a:p>
                      <a:pPr algn="ctr" rtl="0"/>
                      <a:r>
                        <a:rPr lang="fr-FR" sz="1100"/>
                        <a:t>8.3.5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Video</a:t>
                      </a:r>
                    </a:p>
                  </a:txBody>
                  <a:tcPr marL="68580" marR="68580" marT="34290" marB="34290" anchor="ctr"/>
                </a:tc>
                <a:tc>
                  <a:txBody>
                    <a:bodyPr/>
                    <a:lstStyle/>
                    <a:p>
                      <a:pPr rtl="0"/>
                      <a:r>
                        <a:rPr lang="fr-FR" sz="1100" b="0"/>
                        <a:t>Sample IPv5 Headers in Wireshark</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1074708435"/>
                  </a:ext>
                </a:extLst>
              </a:tr>
              <a:tr h="236179">
                <a:tc>
                  <a:txBody>
                    <a:bodyPr/>
                    <a:lstStyle/>
                    <a:p>
                      <a:pPr algn="ctr" rtl="0"/>
                      <a:r>
                        <a:rPr lang="fr-FR" sz="1100"/>
                        <a:t>8.3.6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Check Your Understanding</a:t>
                      </a:r>
                    </a:p>
                  </a:txBody>
                  <a:tcPr marL="68580" marR="68580" marT="34290" marB="34290" anchor="ctr"/>
                </a:tc>
                <a:tc>
                  <a:txBody>
                    <a:bodyPr/>
                    <a:lstStyle/>
                    <a:p>
                      <a:pPr rtl="0"/>
                      <a:r>
                        <a:rPr lang="fr-FR" sz="1100"/>
                        <a:t>IPv6</a:t>
                      </a:r>
                      <a:r>
                        <a:rPr lang="fr-FR" sz="1100" baseline="0"/>
                        <a:t> Packet</a:t>
                      </a:r>
                    </a:p>
                  </a:txBody>
                  <a:tcPr marL="68580" marR="68580" marT="34290" marB="34290" anchor="ctr"/>
                </a:tc>
                <a:tc>
                  <a:txBody>
                    <a:bodyPr/>
                    <a:lstStyle/>
                    <a:p>
                      <a:pPr rtl="0"/>
                      <a:r>
                        <a:rPr lang="fr-FR" sz="1100"/>
                        <a:t>Recommended</a:t>
                      </a:r>
                    </a:p>
                  </a:txBody>
                  <a:tcPr marL="68580" marR="68580" marT="34290" marB="34290" anchor="ctr"/>
                </a:tc>
                <a:extLst>
                  <a:ext uri="{0D108BD9-81ED-4DB2-BD59-A6C34878D82A}">
                    <a16:rowId xmlns:a16="http://schemas.microsoft.com/office/drawing/2014/main" val="10006"/>
                  </a:ext>
                </a:extLst>
              </a:tr>
              <a:tr h="236179">
                <a:tc>
                  <a:txBody>
                    <a:bodyPr/>
                    <a:lstStyle/>
                    <a:p>
                      <a:pPr algn="ctr" rtl="0"/>
                      <a:r>
                        <a:rPr lang="fr-FR" sz="1100"/>
                        <a:t>8.4.5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Check Your Understanding</a:t>
                      </a:r>
                    </a:p>
                  </a:txBody>
                  <a:tcPr marL="68580" marR="68580" marT="34290" marB="34290" anchor="ctr"/>
                </a:tc>
                <a:tc>
                  <a:txBody>
                    <a:bodyPr/>
                    <a:lstStyle/>
                    <a:p>
                      <a:pPr rtl="0"/>
                      <a:r>
                        <a:rPr lang="fr-FR" sz="1100"/>
                        <a:t>How a Host Routes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1161252496"/>
                  </a:ext>
                </a:extLst>
              </a:tr>
              <a:tr h="208254">
                <a:tc>
                  <a:txBody>
                    <a:bodyPr/>
                    <a:lstStyle/>
                    <a:p>
                      <a:pPr algn="ctr" rtl="0"/>
                      <a:r>
                        <a:rPr lang="fr-FR" sz="1100"/>
                        <a:t>8.5.5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b="0"/>
                        <a:t>IPv4 Routing Router Tables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2582900979"/>
                  </a:ext>
                </a:extLst>
              </a:tr>
              <a:tr h="236179">
                <a:tc>
                  <a:txBody>
                    <a:bodyPr/>
                    <a:lstStyle/>
                    <a:p>
                      <a:pPr algn="ctr" rtl="0"/>
                      <a:r>
                        <a:rPr lang="fr-FR" sz="1100"/>
                        <a:t>8.5.7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Introduction to Routing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3522544737"/>
                  </a:ext>
                </a:extLst>
              </a:tr>
            </a:tbl>
          </a:graphicData>
        </a:graphic>
      </p:graphicFrame>
    </p:spTree>
    <p:custDataLst>
      <p:tags r:id="rId1"/>
    </p:custDataLst>
    <p:extLst>
      <p:ext uri="{BB962C8B-B14F-4D97-AF65-F5344CB8AC3E}">
        <p14:creationId xmlns:p14="http://schemas.microsoft.com/office/powerpoint/2010/main" val="79465384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8: Best Practices</a:t>
            </a:r>
          </a:p>
        </p:txBody>
      </p:sp>
      <p:sp>
        <p:nvSpPr>
          <p:cNvPr id="11266" name="Rectangle 34"/>
          <p:cNvSpPr>
            <a:spLocks noGrp="1" noChangeArrowheads="1"/>
          </p:cNvSpPr>
          <p:nvPr>
            <p:ph idx="1"/>
          </p:nvPr>
        </p:nvSpPr>
        <p:spPr/>
        <p:txBody>
          <a:bodyPr/>
          <a:lstStyle/>
          <a:p>
            <a:pPr marL="0" indent="0" rtl="0">
              <a:lnSpc>
                <a:spcPct val="85000"/>
              </a:lnSpc>
              <a:spcBef>
                <a:spcPct val="30000"/>
              </a:spcBef>
              <a:buNone/>
            </a:pPr>
            <a:r>
              <a:rPr lang="fr-FR" sz="1600"/>
              <a:t>Prior to teaching Module 8, the instructor should:</a:t>
            </a:r>
          </a:p>
          <a:p>
            <a:pPr rtl="0">
              <a:lnSpc>
                <a:spcPct val="85000"/>
              </a:lnSpc>
              <a:spcBef>
                <a:spcPct val="30000"/>
              </a:spcBef>
              <a:buFont typeface="Arial" panose="020B0604020202020204" pitchFamily="34" charset="0"/>
              <a:buChar char="•"/>
            </a:pPr>
            <a:r>
              <a:rPr lang="fr-FR" sz="1600"/>
              <a:t>Review the activities and assessments for this module.</a:t>
            </a:r>
          </a:p>
          <a:p>
            <a:pPr rtl="0">
              <a:lnSpc>
                <a:spcPct val="85000"/>
              </a:lnSpc>
              <a:spcBef>
                <a:spcPct val="30000"/>
              </a:spcBef>
              <a:buFont typeface="Arial" panose="020B0604020202020204" pitchFamily="34" charset="0"/>
              <a:buChar char="•"/>
            </a:pPr>
            <a:r>
              <a:rPr lang="fr-FR" sz="1600"/>
              <a:t>Try to include as many questions as possible to keep students engaged during classroom presentation.</a:t>
            </a:r>
          </a:p>
          <a:p>
            <a:pPr marL="0" indent="0" rtl="0">
              <a:buNone/>
            </a:pPr>
            <a:r>
              <a:rPr lang="fr-FR" sz="1600"/>
              <a:t>Topic 8.1</a:t>
            </a:r>
          </a:p>
          <a:p>
            <a:pPr lvl="1" rtl="0"/>
            <a:r>
              <a:rPr lang="fr-FR" sz="1600"/>
              <a:t>Use the mail analogy of regular post to emphasize best effort.</a:t>
            </a:r>
          </a:p>
          <a:p>
            <a:pPr lvl="1" rtl="0"/>
            <a:r>
              <a:rPr lang="fr-FR" sz="1600"/>
              <a:t>US Mail Analogy:</a:t>
            </a:r>
          </a:p>
          <a:p>
            <a:pPr lvl="2" rtl="0"/>
            <a:r>
              <a:rPr lang="fr-FR" sz="1600"/>
              <a:t>The sender doesn’t know if the receiver is present, if the letter arrived or if the receiver can read the letter</a:t>
            </a:r>
          </a:p>
          <a:p>
            <a:pPr lvl="2" rtl="0"/>
            <a:r>
              <a:rPr lang="fr-FR" sz="1600"/>
              <a:t>The receiver doesn’t know when it is coming</a:t>
            </a:r>
          </a:p>
          <a:p>
            <a:pPr>
              <a:lnSpc>
                <a:spcPct val="85000"/>
              </a:lnSpc>
              <a:spcBef>
                <a:spcPct val="30000"/>
              </a:spcBef>
              <a:buFont typeface="Arial" panose="020B0604020202020204" pitchFamily="34" charset="0"/>
              <a:buChar char="•"/>
            </a:pPr>
            <a:endParaRPr lang="en-US" sz="1600"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119976613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8: Best Practices (Cont.)</a:t>
            </a:r>
          </a:p>
        </p:txBody>
      </p:sp>
      <p:sp>
        <p:nvSpPr>
          <p:cNvPr id="11266" name="Rectangle 34"/>
          <p:cNvSpPr>
            <a:spLocks noGrp="1" noChangeArrowheads="1"/>
          </p:cNvSpPr>
          <p:nvPr>
            <p:ph idx="1"/>
          </p:nvPr>
        </p:nvSpPr>
        <p:spPr>
          <a:xfrm>
            <a:off x="145358" y="798944"/>
            <a:ext cx="8853286" cy="3928920"/>
          </a:xfrm>
        </p:spPr>
        <p:txBody>
          <a:bodyPr/>
          <a:lstStyle/>
          <a:p>
            <a:pPr marL="0" lvl="0" indent="0" rtl="0">
              <a:buNone/>
            </a:pPr>
            <a:r>
              <a:rPr lang="fr-FR" sz="1600"/>
              <a:t>Topic 8.2</a:t>
            </a:r>
          </a:p>
          <a:p>
            <a:pPr lvl="1" rtl="0"/>
            <a:r>
              <a:rPr lang="fr-FR" sz="1600"/>
              <a:t>Discuss the fields of the IPv4 Packet. </a:t>
            </a:r>
          </a:p>
          <a:p>
            <a:pPr lvl="1" rtl="0"/>
            <a:r>
              <a:rPr lang="fr-FR" sz="1600"/>
              <a:t>Note that the Identification field is not for sequencing like TCP (1 of 5, 2 of 5, etc.). </a:t>
            </a:r>
          </a:p>
          <a:p>
            <a:pPr marL="0" indent="0" rtl="0">
              <a:buNone/>
            </a:pPr>
            <a:r>
              <a:rPr lang="fr-FR" sz="1600"/>
              <a:t>Topic 8.3</a:t>
            </a:r>
          </a:p>
          <a:p>
            <a:pPr lvl="1" rtl="0"/>
            <a:r>
              <a:rPr lang="fr-FR" sz="1600"/>
              <a:t>Explain many of the limitations of IPv4.</a:t>
            </a:r>
          </a:p>
          <a:p>
            <a:pPr lvl="1" rtl="0"/>
            <a:r>
              <a:rPr lang="fr-FR" sz="1600"/>
              <a:t>Compare the IPv6 simplicity to IPv4s complexity.</a:t>
            </a:r>
          </a:p>
          <a:p>
            <a:pPr lvl="1" rtl="0"/>
            <a:r>
              <a:rPr lang="fr-FR" sz="1600"/>
              <a:t>Explain why certain fields are eliminated and this improves IPv6, such as check sum, fragmentation, etc.</a:t>
            </a:r>
          </a:p>
          <a:p>
            <a:pPr lvl="1" rtl="0">
              <a:lnSpc>
                <a:spcPct val="85000"/>
              </a:lnSpc>
              <a:spcBef>
                <a:spcPct val="30000"/>
              </a:spcBef>
            </a:pPr>
            <a:r>
              <a:rPr lang="fr-FR" sz="1600"/>
              <a:t>Explain the use of the EH field.</a:t>
            </a:r>
          </a:p>
          <a:p>
            <a:pPr eaLnBrk="1" hangingPunct="1">
              <a:lnSpc>
                <a:spcPct val="85000"/>
              </a:lnSpc>
              <a:spcBef>
                <a:spcPct val="30000"/>
              </a:spcBef>
            </a:pPr>
            <a:endParaRPr lang="en-US" dirty="0"/>
          </a:p>
        </p:txBody>
      </p:sp>
    </p:spTree>
    <p:extLst>
      <p:ext uri="{BB962C8B-B14F-4D97-AF65-F5344CB8AC3E}">
        <p14:creationId xmlns:p14="http://schemas.microsoft.com/office/powerpoint/2010/main" val="405198685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4"/>
            <a:ext cx="9144000" cy="635940"/>
          </a:xfrm>
        </p:spPr>
        <p:txBody>
          <a:bodyPr/>
          <a:lstStyle/>
          <a:p>
            <a:pPr rtl="0"/>
            <a:r>
              <a:rPr lang="fr-FR"/>
              <a:t>Module 8: Best Practices (Cont.)</a:t>
            </a:r>
          </a:p>
        </p:txBody>
      </p:sp>
      <p:sp>
        <p:nvSpPr>
          <p:cNvPr id="11266" name="Rectangle 34"/>
          <p:cNvSpPr>
            <a:spLocks noGrp="1" noChangeArrowheads="1"/>
          </p:cNvSpPr>
          <p:nvPr>
            <p:ph idx="1"/>
          </p:nvPr>
        </p:nvSpPr>
        <p:spPr>
          <a:xfrm>
            <a:off x="145358" y="677334"/>
            <a:ext cx="8853286" cy="3790757"/>
          </a:xfrm>
        </p:spPr>
        <p:txBody>
          <a:bodyPr/>
          <a:lstStyle/>
          <a:p>
            <a:pPr marL="0" indent="0" rtl="0">
              <a:lnSpc>
                <a:spcPct val="85000"/>
              </a:lnSpc>
              <a:spcBef>
                <a:spcPct val="30000"/>
              </a:spcBef>
              <a:buNone/>
            </a:pPr>
            <a:r>
              <a:rPr lang="fr-FR" sz="1600"/>
              <a:t>Topic 8.4</a:t>
            </a:r>
          </a:p>
          <a:p>
            <a:pPr lvl="1" rtl="0">
              <a:lnSpc>
                <a:spcPct val="85000"/>
              </a:lnSpc>
              <a:spcBef>
                <a:spcPct val="30000"/>
              </a:spcBef>
            </a:pPr>
            <a:r>
              <a:rPr lang="fr-FR"/>
              <a:t>Use the mail analogy to explain host routing – three letters (internal – significant other that lives with you, not mailed = 127.0.0.1; local – friend in the same zip code (US), use in-town box = send out interface; remote – friend in a different zip code (US), use out-of-town box = send to DGW.</a:t>
            </a:r>
          </a:p>
          <a:p>
            <a:pPr lvl="1" rtl="0">
              <a:lnSpc>
                <a:spcPct val="85000"/>
              </a:lnSpc>
              <a:spcBef>
                <a:spcPct val="30000"/>
              </a:spcBef>
            </a:pPr>
            <a:r>
              <a:rPr lang="fr-FR"/>
              <a:t>Explain DGW, consider showing complex network with visible IP addressing on Routers and have students give the DGW for different devices. </a:t>
            </a:r>
          </a:p>
          <a:p>
            <a:pPr lvl="1" rtl="0">
              <a:lnSpc>
                <a:spcPct val="85000"/>
              </a:lnSpc>
              <a:spcBef>
                <a:spcPct val="30000"/>
              </a:spcBef>
            </a:pPr>
            <a:r>
              <a:rPr lang="fr-FR"/>
              <a:t>Make sure students understand L2 switches also  need a DGW. </a:t>
            </a:r>
          </a:p>
          <a:p>
            <a:pPr marL="0" indent="0" rtl="0">
              <a:lnSpc>
                <a:spcPct val="85000"/>
              </a:lnSpc>
              <a:spcBef>
                <a:spcPct val="30000"/>
              </a:spcBef>
              <a:buNone/>
            </a:pPr>
            <a:r>
              <a:rPr lang="fr-FR" sz="1400"/>
              <a:t>Topic 8.5</a:t>
            </a:r>
          </a:p>
          <a:p>
            <a:pPr lvl="1" rtl="0"/>
            <a:r>
              <a:rPr lang="fr-FR"/>
              <a:t>Explain the differences of a host routing table and router routing table.</a:t>
            </a:r>
          </a:p>
          <a:p>
            <a:pPr lvl="1" rtl="0"/>
            <a:r>
              <a:rPr lang="fr-FR"/>
              <a:t>Explain how a router will build its table and then use it.  It may be helpful to remember the L3 routing table has two basic functions to forward or to filter.  If a destination makes a match in the routing table it will be forwarded, if there is no match it is discarded.</a:t>
            </a:r>
          </a:p>
          <a:p>
            <a:pPr lvl="1" rtl="0"/>
            <a:r>
              <a:rPr lang="fr-FR"/>
              <a:t>Compare and contrast static and dynamic routing when learning about remote routes. The strengths of one are the weaknesses of the other and vice versa. </a:t>
            </a:r>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1079321200"/>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21082</TotalTime>
  <Words>4233</Words>
  <Application>Microsoft Office PowerPoint</Application>
  <PresentationFormat>Affichage à l'écran (16:9)</PresentationFormat>
  <Paragraphs>578</Paragraphs>
  <Slides>49</Slides>
  <Notes>46</Notes>
  <HiddenSlides>8</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49</vt:i4>
      </vt:variant>
    </vt:vector>
  </HeadingPairs>
  <TitlesOfParts>
    <vt:vector size="54" baseType="lpstr">
      <vt:lpstr>Arial</vt:lpstr>
      <vt:lpstr>Calibri</vt:lpstr>
      <vt:lpstr>CiscoSans ExtraLight</vt:lpstr>
      <vt:lpstr>Wingdings</vt:lpstr>
      <vt:lpstr>Default Theme</vt:lpstr>
      <vt:lpstr>Module 8 : Couche Réseau</vt:lpstr>
      <vt:lpstr>Instructor Materials – Module 8 Planning Guide</vt:lpstr>
      <vt:lpstr>À quoi s'attendre dans ce module?</vt:lpstr>
      <vt:lpstr>À quoi s'attendre dans ce module?</vt:lpstr>
      <vt:lpstr>Check Your Understanding and What Do You Already Know? </vt:lpstr>
      <vt:lpstr>Module 8: Activities</vt:lpstr>
      <vt:lpstr>Module 8: Best Practices</vt:lpstr>
      <vt:lpstr>Module 8: Best Practices (Cont.)</vt:lpstr>
      <vt:lpstr>Module 8: Best Practices (Cont.)</vt:lpstr>
      <vt:lpstr>Module 8 : Couche Réseau</vt:lpstr>
      <vt:lpstr>Module 8: Rubriques</vt:lpstr>
      <vt:lpstr>8.1 Caractéristiques de la couche réseau</vt:lpstr>
      <vt:lpstr>Caractéristiques de la couche réseau Couche réseau</vt:lpstr>
      <vt:lpstr>Caractéristiques de la couche réseau Encapsulation de l'IP</vt:lpstr>
      <vt:lpstr>Caractéristiques de la couche réseau Caractéristiques de l'IP</vt:lpstr>
      <vt:lpstr>Caractéristiques de la couche réseau Sans connexion</vt:lpstr>
      <vt:lpstr>Caractéristiques de la couche réseau Acheminement au mieux</vt:lpstr>
      <vt:lpstr>Caractéristiques de la couche réseau Indépendant vis-à-vis des supports</vt:lpstr>
      <vt:lpstr>Caractéristiques de la couche réseau Indépendant vis-à-vis des supports (suite)</vt:lpstr>
      <vt:lpstr>8.2 Paquet IPv4</vt:lpstr>
      <vt:lpstr>Paquet IPv4 En-tête de paquet IPv4</vt:lpstr>
      <vt:lpstr>Paquet IPv4 Champs de l'en-tête du paquet IPv4</vt:lpstr>
      <vt:lpstr>Paquet IPv4 Champs de l'en-tête du paquet IPv4</vt:lpstr>
      <vt:lpstr> Démonstration vidéo de paquet IP – Exemples d'en-têtes IPv4 dans Wireshark</vt:lpstr>
      <vt:lpstr>8.3 Paquets IPv6</vt:lpstr>
      <vt:lpstr>Paquets IPv6 Limites du protocole IPv4</vt:lpstr>
      <vt:lpstr>Paquets IPv6 Présentation d'IPv6</vt:lpstr>
      <vt:lpstr>Paquets IPv6 Champs d'en-tête de paquet IPv4 dans l'en-tête de paquet IPv6</vt:lpstr>
      <vt:lpstr>Paquet IPv6 En-tête de paquet IPv6</vt:lpstr>
      <vt:lpstr>Paquet IPv6 En-tête de paquet IPv6 (suite)</vt:lpstr>
      <vt:lpstr> Démonstration vidéo de paquet IP – Exemples d'en-têtes IPv6 dans Wireshark</vt:lpstr>
      <vt:lpstr>8.4 Méthode de routage des hôtes</vt:lpstr>
      <vt:lpstr>Méthode de routage des hôtes   Décisions relatives aux transmissions des hôtes</vt:lpstr>
      <vt:lpstr>Méthode de routage des hôtes   Décisions relatives aux transmissions des hôtes (Cont.)</vt:lpstr>
      <vt:lpstr>Méthode de routage d'un hôte  Utilisation de la passerelle par défaut</vt:lpstr>
      <vt:lpstr>Comment un hôte achemine Un hôte achemine vers la passerelle par défaut</vt:lpstr>
      <vt:lpstr>La méthode de routage des hôtes  Les tables de routage des routeurs</vt:lpstr>
      <vt:lpstr>8.5 Présentation au routage</vt:lpstr>
      <vt:lpstr>Présentation au Routage La décision relatives à la transmission de paquet du routeur</vt:lpstr>
      <vt:lpstr>Présentation au Routage La table de routage du routeur IP</vt:lpstr>
      <vt:lpstr>Présentation au Routage Routage Statique</vt:lpstr>
      <vt:lpstr>Présentation au Routage Routage Dynamique</vt:lpstr>
      <vt:lpstr>Présentation au Routage Vidéo - La table de routage du routeur IP</vt:lpstr>
      <vt:lpstr>Présentation au routage Présentation au table de routage IPv4</vt:lpstr>
      <vt:lpstr>8.6 Module pratique et questionnaire</vt:lpstr>
      <vt:lpstr>Module Pratique et Questionnaire Qu'est-ce que j'ai appris dans ce module?</vt:lpstr>
      <vt:lpstr>Network Layer New Terms and Commands</vt:lpstr>
      <vt:lpstr>Network Layer New Terms and Commands</vt:lpstr>
      <vt:lpstr>Présentation PowerPoint</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Raharison Muriel</cp:lastModifiedBy>
  <cp:revision>1034</cp:revision>
  <dcterms:created xsi:type="dcterms:W3CDTF">2016-08-22T22:27:36Z</dcterms:created>
  <dcterms:modified xsi:type="dcterms:W3CDTF">2022-04-11T10:53:40Z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