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090" r:id="rId14"/>
    <p:sldId id="1101" r:id="rId15"/>
    <p:sldId id="1056" r:id="rId16"/>
    <p:sldId id="1057" r:id="rId17"/>
    <p:sldId id="1091" r:id="rId18"/>
    <p:sldId id="1092" r:id="rId19"/>
    <p:sldId id="1093" r:id="rId20"/>
    <p:sldId id="1094" r:id="rId21"/>
    <p:sldId id="1095" r:id="rId22"/>
    <p:sldId id="1096" r:id="rId23"/>
    <p:sldId id="1097" r:id="rId24"/>
    <p:sldId id="1102" r:id="rId25"/>
    <p:sldId id="1063" r:id="rId26"/>
    <p:sldId id="1098" r:id="rId27"/>
    <p:sldId id="1099" r:id="rId28"/>
    <p:sldId id="1100" r:id="rId29"/>
    <p:sldId id="1103" r:id="rId30"/>
    <p:sldId id="957" r:id="rId31"/>
    <p:sldId id="958" r:id="rId32"/>
    <p:sldId id="874"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8" autoAdjust="0"/>
    <p:restoredTop sz="77285" autoAdjust="0"/>
  </p:normalViewPr>
  <p:slideViewPr>
    <p:cSldViewPr snapToGrid="0" showGuides="1">
      <p:cViewPr varScale="1">
        <p:scale>
          <a:sx n="75" d="100"/>
          <a:sy n="75" d="100"/>
        </p:scale>
        <p:origin x="1374"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Cisco Networking Academy Program</a:t>
            </a:r>
          </a:p>
          <a:p>
            <a:pPr rtl="0">
              <a:buFontTx/>
              <a:buNone/>
            </a:pPr>
            <a:r>
              <a:rPr lang="fr-FR" b="0"/>
              <a:t>Introduction aux Réseaux v7.0 (ITN)</a:t>
            </a:r>
          </a:p>
          <a:p>
            <a:pPr rtl="0">
              <a:buFontTx/>
              <a:buNone/>
            </a:pPr>
            <a:r>
              <a:rPr lang="fr-FR" sz="1200" b="0"/>
              <a:t>Module 9: Résolution d'adresse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9.1 — MAC et IP</a:t>
            </a:r>
          </a:p>
          <a:p>
            <a:pPr rtl="0"/>
            <a:r>
              <a:rPr lang="fr-FR"/>
              <a:t>9.1.1 – Destination sur le même réseau</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9.1 - MAC et IP</a:t>
            </a:r>
          </a:p>
          <a:p>
            <a:pPr rtl="0"/>
            <a:r>
              <a:rPr lang="fr-FR"/>
              <a:t>9.1.2 - Destination sur un réseau distant</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859007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9 - Résolution d'adresse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9.1 - MAC et IP</a:t>
            </a:r>
          </a:p>
          <a:p>
            <a:pPr rtl="0"/>
            <a:r>
              <a:rPr lang="fr-FR"/>
              <a:t>9.1.3 - Identification des adresses MAC et IP par Packet Tracer</a:t>
            </a:r>
          </a:p>
          <a:p>
            <a:pPr rtl="0"/>
            <a:r>
              <a:rPr lang="fr-FR"/>
              <a:t>9.1.4 — Vérifiez votre compréhension — MAC et IP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305238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9 - Résolution d'adresse</a:t>
            </a:r>
          </a:p>
          <a:p>
            <a:pPr rtl="0">
              <a:buFontTx/>
              <a:buNone/>
            </a:pPr>
            <a:r>
              <a:rPr lang="fr-FR" sz="1200" b="0"/>
              <a:t>9.2 — ARP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9.2.1 - Aperçu de l'ARP</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552125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9.2.2 - Fonctions du protocole ARP</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953125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9.2.3 — Vidéo - Requête ARP</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90897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9.2.4 – Vidéo ARP - Opération ARP - Réponse ARP</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895478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9.2.5 – Vidéo ARP – Rôle d'ARP dans les communications à distance</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915416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9.2.6 - Suppression des entrées d'une table ARP</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68466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9.2.7 – Tables ARP sur les périphériques réseau</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41897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9.2.8 — Problèmes ARP — Diffusion de l'ARP et usurpation d'identité de l'ARP</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899902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9.2.9 – Packet Tracer - Examiner le tableau ARP</a:t>
            </a:r>
          </a:p>
          <a:p>
            <a:pPr rtl="0"/>
            <a:r>
              <a:rPr lang="fr-FR"/>
              <a:t>9.2.10 – Vérifiez votre compréhension - ARP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589679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9 - Résolution d'adresse</a:t>
            </a:r>
          </a:p>
          <a:p>
            <a:pPr rtl="0">
              <a:buFontTx/>
              <a:buNone/>
            </a:pPr>
            <a:r>
              <a:rPr lang="fr-FR" sz="1200" b="0"/>
              <a:t>9.3 Câblage en cuivre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9.3 – Découverte de voisins IPv6</a:t>
            </a:r>
          </a:p>
          <a:p>
            <a:pPr rtl="0"/>
            <a:r>
              <a:rPr lang="fr-FR"/>
              <a:t>9.3.1 - Vidéo - Découverte de voisins IPv6</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039039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9.3 – Découverte de voisins IPv6</a:t>
            </a:r>
          </a:p>
          <a:p>
            <a:pPr rtl="0"/>
            <a:r>
              <a:rPr lang="fr-FR"/>
              <a:t>9.3.2 — Messages de découverte de voisins IPv6</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90406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9.3 – Découverte de voisins IPv6</a:t>
            </a:r>
          </a:p>
          <a:p>
            <a:pPr rtl="0"/>
            <a:r>
              <a:rPr lang="fr-FR"/>
              <a:t>9.3.3 — Découverte de voisins IPv6 — Résolution d'adresses</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98629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9.3 – Découverte de voisins IPv6</a:t>
            </a:r>
          </a:p>
          <a:p>
            <a:pPr rtl="0"/>
            <a:r>
              <a:rPr lang="fr-FR"/>
              <a:t>9.3.4 — Traceur de paquets — Découverte de voisins IPv6</a:t>
            </a:r>
          </a:p>
          <a:p>
            <a:pPr rtl="0"/>
            <a:r>
              <a:rPr lang="fr-FR"/>
              <a:t>9.3.5 — Vérifiez votre compréhension — Découverte des voisins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451659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9 - Résolution d'adresse</a:t>
            </a:r>
          </a:p>
          <a:p>
            <a:pPr rtl="0">
              <a:buFontTx/>
              <a:buNone/>
            </a:pPr>
            <a:r>
              <a:rPr lang="fr-FR" sz="1200" b="0"/>
              <a:t>9.4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9 - Résolution d'adresse</a:t>
            </a:r>
          </a:p>
          <a:p>
            <a:pPr rtl="0"/>
            <a:r>
              <a:rPr lang="fr-FR"/>
              <a:t>9.4 – Module pratique et questionnaire</a:t>
            </a:r>
          </a:p>
          <a:p>
            <a:pPr rtl="0"/>
            <a:r>
              <a:rPr lang="fr-FR"/>
              <a:t>9.4.1 – Qu'est-ce que j'ai appris dans ce module?</a:t>
            </a:r>
          </a:p>
          <a:p>
            <a:pPr rtl="0"/>
            <a:r>
              <a:rPr lang="fr-FR"/>
              <a:t>9.4.2 — Module Questionnaire — Résolution des adresses</a:t>
            </a:r>
          </a:p>
        </p:txBody>
      </p:sp>
    </p:spTree>
    <p:extLst>
      <p:ext uri="{BB962C8B-B14F-4D97-AF65-F5344CB8AC3E}">
        <p14:creationId xmlns:p14="http://schemas.microsoft.com/office/powerpoint/2010/main" val="147682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32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a:t>Introduction aux Réseaux v7.0 (ITN)</a:t>
            </a:r>
          </a:p>
          <a:p>
            <a:pPr rtl="0">
              <a:buFontTx/>
              <a:buNone/>
            </a:pPr>
            <a:r>
              <a:rPr lang="fr-FR" sz="1200" b="0"/>
              <a:t>Module 9: Résolution d'adresse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9 - Résolution d'adresse</a:t>
            </a:r>
          </a:p>
          <a:p>
            <a:pPr rtl="0">
              <a:buFontTx/>
              <a:buNone/>
            </a:pPr>
            <a:r>
              <a:rPr lang="fr-FR" sz="1200" b="0"/>
              <a:t>9.0.2</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9 - Résolution d'adresse</a:t>
            </a:r>
          </a:p>
          <a:p>
            <a:pPr rtl="0">
              <a:buFontTx/>
              <a:buNone/>
            </a:pPr>
            <a:r>
              <a:rPr lang="fr-FR" sz="1200" b="0"/>
              <a:t>9.1 MAC et IP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9: Résolution d'adresse</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6F8E34C4-0F86-47C8-935A-08D3B36E5F7B}"/>
              </a:ext>
            </a:extLst>
          </p:cNvPr>
          <p:cNvSpPr>
            <a:spLocks noGrp="1"/>
          </p:cNvSpPr>
          <p:nvPr/>
        </p:nvSpPr>
        <p:spPr>
          <a:xfrm>
            <a:off x="469497"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Résolution d'adresses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Expliquer comment l'ARP et la ND permettent la communication sur un réseau</a:t>
            </a:r>
            <a:r>
              <a:rPr kumimoji="0" lang="fr-F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86881861"/>
              </p:ext>
            </p:extLst>
          </p:nvPr>
        </p:nvGraphicFramePr>
        <p:xfrm>
          <a:off x="349704" y="1952562"/>
          <a:ext cx="8444592" cy="1525487"/>
        </p:xfrm>
        <a:graphic>
          <a:graphicData uri="http://schemas.openxmlformats.org/drawingml/2006/table">
            <a:tbl>
              <a:tblPr firstRow="1" firstCol="1" bandRow="1">
                <a:tableStyleId>{5C22544A-7EE6-4342-B048-85BDC9FD1C3A}</a:tableStyleId>
              </a:tblPr>
              <a:tblGrid>
                <a:gridCol w="2863924">
                  <a:extLst>
                    <a:ext uri="{9D8B030D-6E8A-4147-A177-3AD203B41FA5}">
                      <a16:colId xmlns:a16="http://schemas.microsoft.com/office/drawing/2014/main" val="1523797708"/>
                    </a:ext>
                  </a:extLst>
                </a:gridCol>
                <a:gridCol w="5580668">
                  <a:extLst>
                    <a:ext uri="{9D8B030D-6E8A-4147-A177-3AD203B41FA5}">
                      <a16:colId xmlns:a16="http://schemas.microsoft.com/office/drawing/2014/main" val="2750207184"/>
                    </a:ext>
                  </a:extLst>
                </a:gridCol>
              </a:tblGrid>
              <a:tr h="232324">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476951">
                <a:tc>
                  <a:txBody>
                    <a:bodyPr/>
                    <a:lstStyle/>
                    <a:p>
                      <a:pPr marL="0" marR="0" rtl="0">
                        <a:lnSpc>
                          <a:spcPct val="107000"/>
                        </a:lnSpc>
                        <a:spcBef>
                          <a:spcPts val="0"/>
                        </a:spcBef>
                        <a:spcAft>
                          <a:spcPts val="0"/>
                        </a:spcAft>
                      </a:pPr>
                      <a:r>
                        <a:rPr lang="fr-FR" sz="1200">
                          <a:effectLst/>
                        </a:rPr>
                        <a:t>Adresses MAC et IP</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Comparer les rôles de l'adresse MAC et de l'adresse IP.</a:t>
                      </a:r>
                    </a:p>
                  </a:txBody>
                  <a:tcPr marL="68580" marR="68580" marT="0" marB="0"/>
                </a:tc>
                <a:extLst>
                  <a:ext uri="{0D108BD9-81ED-4DB2-BD59-A6C34878D82A}">
                    <a16:rowId xmlns:a16="http://schemas.microsoft.com/office/drawing/2014/main" val="1646858405"/>
                  </a:ext>
                </a:extLst>
              </a:tr>
              <a:tr h="339261">
                <a:tc>
                  <a:txBody>
                    <a:bodyPr/>
                    <a:lstStyle/>
                    <a:p>
                      <a:pPr marL="0" marR="0" rtl="0">
                        <a:lnSpc>
                          <a:spcPct val="107000"/>
                        </a:lnSpc>
                        <a:spcBef>
                          <a:spcPts val="0"/>
                        </a:spcBef>
                        <a:spcAft>
                          <a:spcPts val="0"/>
                        </a:spcAft>
                      </a:pPr>
                      <a:r>
                        <a:rPr lang="fr-FR" sz="1200">
                          <a:effectLst/>
                        </a:rPr>
                        <a:t>ARP</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Décrire l'objectif du protocole ARP.</a:t>
                      </a:r>
                    </a:p>
                  </a:txBody>
                  <a:tcPr marL="68580" marR="68580" marT="0" marB="0"/>
                </a:tc>
                <a:extLst>
                  <a:ext uri="{0D108BD9-81ED-4DB2-BD59-A6C34878D82A}">
                    <a16:rowId xmlns:a16="http://schemas.microsoft.com/office/drawing/2014/main" val="1435904258"/>
                  </a:ext>
                </a:extLst>
              </a:tr>
              <a:tr h="476951">
                <a:tc>
                  <a:txBody>
                    <a:bodyPr/>
                    <a:lstStyle/>
                    <a:p>
                      <a:pPr marL="0" marR="0" rtl="0">
                        <a:lnSpc>
                          <a:spcPct val="107000"/>
                        </a:lnSpc>
                        <a:spcBef>
                          <a:spcPts val="0"/>
                        </a:spcBef>
                        <a:spcAft>
                          <a:spcPts val="0"/>
                        </a:spcAft>
                      </a:pPr>
                      <a:r>
                        <a:rPr lang="fr-FR" sz="1200">
                          <a:effectLst/>
                        </a:rPr>
                        <a:t>Protocole NDP (Neighbor Discovery Protocol)</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Décrire le fonctionnement du protocole NDP IPv6.</a:t>
                      </a: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9.1 MAC et IP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MAC et IP</a:t>
            </a:r>
            <a:br>
              <a:rPr lang="en-US" dirty="0"/>
            </a:br>
            <a:r>
              <a:rPr lang="fr-FR" sz="2400"/>
              <a:t>Destination sur le même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731838"/>
            <a:ext cx="8532920" cy="2341300"/>
          </a:xfrm>
        </p:spPr>
        <p:txBody>
          <a:bodyPr/>
          <a:lstStyle/>
          <a:p>
            <a:pPr marL="0" indent="0" algn="l" rtl="0"/>
            <a:r>
              <a:rPr lang="fr-FR" sz="1600"/>
              <a:t> </a:t>
            </a:r>
            <a:r>
              <a:rPr lang="fr-FR" sz="1600">
                <a:solidFill>
                  <a:srgbClr val="000000"/>
                </a:solidFill>
              </a:rPr>
              <a:t>Deux adresses primaires sont attribuées à un appareil sur un réseau local Ethernet :</a:t>
            </a:r>
          </a:p>
          <a:p>
            <a:pPr marL="415985" lvl="1" indent="-342900" rtl="0">
              <a:buFont typeface="Arial" panose="020B0604020202020204" pitchFamily="34" charset="0"/>
              <a:buChar char="•"/>
            </a:pPr>
            <a:r>
              <a:rPr lang="fr-FR" sz="1600" b="1">
                <a:solidFill>
                  <a:srgbClr val="000000"/>
                </a:solidFill>
              </a:rPr>
              <a:t>Adresse physique de couche 2 (l'adresse MAC)</a:t>
            </a:r>
            <a:r>
              <a:rPr lang="fr-FR" sz="1600">
                <a:solidFill>
                  <a:srgbClr val="000000"/>
                </a:solidFill>
              </a:rPr>
              <a:t> - Utilisée pour les communications de NIC à NIC sur le même réseau Ethernet.</a:t>
            </a:r>
          </a:p>
          <a:p>
            <a:pPr marL="415985" lvl="1" indent="-342900" rtl="0">
              <a:buFont typeface="Arial" panose="020B0604020202020204" pitchFamily="34" charset="0"/>
              <a:buChar char="•"/>
            </a:pPr>
            <a:r>
              <a:rPr lang="fr-FR" sz="1600" b="1">
                <a:solidFill>
                  <a:srgbClr val="000000"/>
                </a:solidFill>
              </a:rPr>
              <a:t>Adresse logique de couche 3 (l'adresse IP)</a:t>
            </a:r>
            <a:r>
              <a:rPr lang="fr-FR" sz="1600">
                <a:solidFill>
                  <a:srgbClr val="000000"/>
                </a:solidFill>
              </a:rPr>
              <a:t> - Utilisée pour envoyer le paquet de l'appareil source à l'appareil de destination.</a:t>
            </a:r>
            <a:r>
              <a:rPr lang="fr-FR" sz="1600" b="1">
                <a:solidFill>
                  <a:srgbClr val="000000"/>
                </a:solidFill>
              </a:rPr>
              <a:t> </a:t>
            </a:r>
          </a:p>
          <a:p>
            <a:pPr marL="73085" lvl="1" indent="0" rtl="0">
              <a:buNone/>
            </a:pPr>
            <a:r>
              <a:rPr lang="fr-FR" sz="1600">
                <a:solidFill>
                  <a:srgbClr val="000000"/>
                </a:solidFill>
              </a:rPr>
              <a:t>Les adresses de couche 2 sont utilisées pour livrer des trames d'un NIC à un autre NIC sur le même réseau. Si l'adresse IP de destination appartient au même réseau, l'adresse MAC de destination est celle du périphérique de destination.</a:t>
            </a:r>
          </a:p>
        </p:txBody>
      </p:sp>
      <p:pic>
        <p:nvPicPr>
          <p:cNvPr id="2" name="Picture 1">
            <a:extLst>
              <a:ext uri="{FF2B5EF4-FFF2-40B4-BE49-F238E27FC236}">
                <a16:creationId xmlns:a16="http://schemas.microsoft.com/office/drawing/2014/main" id="{DB3295B7-4667-438E-A1A4-0A077F091E61}"/>
              </a:ext>
            </a:extLst>
          </p:cNvPr>
          <p:cNvPicPr>
            <a:picLocks noChangeAspect="1"/>
          </p:cNvPicPr>
          <p:nvPr/>
        </p:nvPicPr>
        <p:blipFill>
          <a:blip r:embed="rId3"/>
          <a:stretch>
            <a:fillRect/>
          </a:stretch>
        </p:blipFill>
        <p:spPr>
          <a:xfrm>
            <a:off x="2395728" y="3157730"/>
            <a:ext cx="4352544" cy="1724593"/>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MAC et IP</a:t>
            </a:r>
            <a:br>
              <a:rPr lang="en-US" dirty="0"/>
            </a:br>
            <a:r>
              <a:rPr lang="fr-FR" sz="2400"/>
              <a:t>Destination sur un réseau distant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10" y="731837"/>
            <a:ext cx="8448078" cy="1589524"/>
          </a:xfrm>
        </p:spPr>
        <p:txBody>
          <a:bodyPr/>
          <a:lstStyle/>
          <a:p>
            <a:pPr marL="0" indent="0" algn="l" rtl="0"/>
            <a:r>
              <a:rPr lang="fr-FR" sz="1600">
                <a:solidFill>
                  <a:srgbClr val="000000"/>
                </a:solidFill>
              </a:rPr>
              <a:t>Lorsque l'adresse IP de destination se trouve sur un réseau distant, l'adresse MAC de destination est celle de la passerelle par défaut.</a:t>
            </a:r>
          </a:p>
          <a:p>
            <a:pPr marL="415985" lvl="1" indent="-342900" rtl="0">
              <a:buFont typeface="Arial" panose="020B0604020202020204" pitchFamily="34" charset="0"/>
              <a:buChar char="•"/>
            </a:pPr>
            <a:r>
              <a:rPr lang="fr-FR" sz="1600">
                <a:solidFill>
                  <a:srgbClr val="000000"/>
                </a:solidFill>
              </a:rPr>
              <a:t>ICMPv6 est utilisé par IPv6 pour associer l'adresse IPv6 d'un périphérique à l'adresse MAC de la carte réseau du périphérique.</a:t>
            </a:r>
          </a:p>
          <a:p>
            <a:pPr marL="415985" lvl="1" indent="-342900" rtl="0">
              <a:buFont typeface="Arial" panose="020B0604020202020204" pitchFamily="34" charset="0"/>
              <a:buChar char="•"/>
            </a:pPr>
            <a:r>
              <a:rPr lang="fr-FR" sz="1600">
                <a:solidFill>
                  <a:srgbClr val="000000"/>
                </a:solidFill>
              </a:rPr>
              <a:t>ICMPv6 est utilisé par IPv6 pour associer l'adresse IPv6 d'un périphérique à l'adresse MAC de la carte réseau du périphérique.</a:t>
            </a:r>
          </a:p>
        </p:txBody>
      </p:sp>
      <p:pic>
        <p:nvPicPr>
          <p:cNvPr id="5" name="Picture 4">
            <a:extLst>
              <a:ext uri="{FF2B5EF4-FFF2-40B4-BE49-F238E27FC236}">
                <a16:creationId xmlns:a16="http://schemas.microsoft.com/office/drawing/2014/main" id="{650449E9-3366-4B53-A2F7-3D40251C3E6B}"/>
              </a:ext>
            </a:extLst>
          </p:cNvPr>
          <p:cNvPicPr>
            <a:picLocks noChangeAspect="1"/>
          </p:cNvPicPr>
          <p:nvPr/>
        </p:nvPicPr>
        <p:blipFill>
          <a:blip r:embed="rId3"/>
          <a:stretch>
            <a:fillRect/>
          </a:stretch>
        </p:blipFill>
        <p:spPr>
          <a:xfrm>
            <a:off x="1100548" y="2321361"/>
            <a:ext cx="6481000" cy="2471230"/>
          </a:xfrm>
          <a:prstGeom prst="rect">
            <a:avLst/>
          </a:prstGeom>
        </p:spPr>
      </p:pic>
    </p:spTree>
    <p:extLst>
      <p:ext uri="{BB962C8B-B14F-4D97-AF65-F5344CB8AC3E}">
        <p14:creationId xmlns:p14="http://schemas.microsoft.com/office/powerpoint/2010/main" val="80300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0F6F2-5F50-4815-836B-1D55C67AECB9}"/>
              </a:ext>
            </a:extLst>
          </p:cNvPr>
          <p:cNvSpPr>
            <a:spLocks noGrp="1"/>
          </p:cNvSpPr>
          <p:nvPr>
            <p:ph type="title"/>
          </p:nvPr>
        </p:nvSpPr>
        <p:spPr>
          <a:xfrm>
            <a:off x="17192" y="67935"/>
            <a:ext cx="9068585" cy="731837"/>
          </a:xfrm>
        </p:spPr>
        <p:txBody>
          <a:bodyPr/>
          <a:lstStyle/>
          <a:p>
            <a:pPr rtl="0"/>
            <a:r>
              <a:rPr lang="fr-FR" sz="1600"/>
              <a:t>MAC et IP</a:t>
            </a:r>
            <a:br>
              <a:rPr lang="en-US" dirty="0"/>
            </a:br>
            <a:r>
              <a:rPr lang="fr-FR" sz="2400"/>
              <a:t>Packet Tracer– Identification des adresses MAC et IP</a:t>
            </a:r>
          </a:p>
        </p:txBody>
      </p:sp>
      <p:sp>
        <p:nvSpPr>
          <p:cNvPr id="2" name="Content Placeholder 1">
            <a:extLst>
              <a:ext uri="{FF2B5EF4-FFF2-40B4-BE49-F238E27FC236}">
                <a16:creationId xmlns:a16="http://schemas.microsoft.com/office/drawing/2014/main" id="{C505AFC9-8905-4194-A13B-BB325537F00A}"/>
              </a:ext>
            </a:extLst>
          </p:cNvPr>
          <p:cNvSpPr>
            <a:spLocks noGrp="1"/>
          </p:cNvSpPr>
          <p:nvPr>
            <p:ph idx="1"/>
          </p:nvPr>
        </p:nvSpPr>
        <p:spPr>
          <a:xfrm>
            <a:off x="431971" y="1121544"/>
            <a:ext cx="8280057" cy="3073946"/>
          </a:xfrm>
        </p:spPr>
        <p:txBody>
          <a:bodyPr/>
          <a:lstStyle/>
          <a:p>
            <a:pPr algn="l" rtl="0"/>
            <a:r>
              <a:rPr lang="fr-FR">
                <a:solidFill>
                  <a:srgbClr val="000000"/>
                </a:solidFill>
              </a:rPr>
              <a:t>Dans ce Packet Tracer, vous aborderez les points suivants :</a:t>
            </a:r>
          </a:p>
          <a:p>
            <a:pPr marL="342900" indent="-342900" algn="l" rtl="0">
              <a:buFont typeface="Arial" panose="020B0604020202020204" pitchFamily="34" charset="0"/>
              <a:buChar char="•"/>
            </a:pPr>
            <a:r>
              <a:rPr lang="fr-FR">
                <a:solidFill>
                  <a:srgbClr val="000000"/>
                </a:solidFill>
              </a:rPr>
              <a:t>Collecter les informations du PDU pour la communication sur les réseaux locaux</a:t>
            </a:r>
          </a:p>
          <a:p>
            <a:pPr marL="342900" indent="-342900" algn="l" rtl="0">
              <a:buFont typeface="Arial" panose="020B0604020202020204" pitchFamily="34" charset="0"/>
              <a:buChar char="•"/>
            </a:pPr>
            <a:r>
              <a:rPr lang="fr-FR">
                <a:solidFill>
                  <a:srgbClr val="000000"/>
                </a:solidFill>
              </a:rPr>
              <a:t>Collecter des informations sur les PDU pour la communication réseau à distance</a:t>
            </a:r>
          </a:p>
        </p:txBody>
      </p:sp>
    </p:spTree>
    <p:extLst>
      <p:ext uri="{BB962C8B-B14F-4D97-AF65-F5344CB8AC3E}">
        <p14:creationId xmlns:p14="http://schemas.microsoft.com/office/powerpoint/2010/main" val="422599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9.2 — ARP</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ARP Présentation</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1"/>
            <a:ext cx="4187253" cy="3039781"/>
          </a:xfrm>
        </p:spPr>
        <p:txBody>
          <a:bodyPr/>
          <a:lstStyle/>
          <a:p>
            <a:pPr marL="0" indent="0" algn="l" rtl="0"/>
            <a:r>
              <a:rPr lang="fr-FR" sz="1800">
                <a:solidFill>
                  <a:srgbClr val="000000"/>
                </a:solidFill>
              </a:rPr>
              <a:t>Un périphérique utilise ARP pour déterminer l'adresse MAC de destination d'un périphérique local lorsqu'il connaît son adresse IPv4.</a:t>
            </a:r>
          </a:p>
          <a:p>
            <a:pPr marL="0" indent="0" algn="l"/>
            <a:endParaRPr lang="en-US" sz="1800" dirty="0">
              <a:solidFill>
                <a:srgbClr val="000000"/>
              </a:solidFill>
            </a:endParaRPr>
          </a:p>
          <a:p>
            <a:pPr marL="0" indent="0" algn="l" rtl="0"/>
            <a:r>
              <a:rPr lang="fr-FR" sz="1800">
                <a:solidFill>
                  <a:srgbClr val="000000"/>
                </a:solidFill>
              </a:rPr>
              <a:t>Le protocole ARP assure deux fonctions principales :</a:t>
            </a:r>
          </a:p>
          <a:p>
            <a:pPr marL="415985" lvl="1" indent="-342900" rtl="0">
              <a:buFont typeface="Arial" panose="020B0604020202020204" pitchFamily="34" charset="0"/>
              <a:buChar char="•"/>
            </a:pPr>
            <a:r>
              <a:rPr lang="fr-FR" sz="1800">
                <a:solidFill>
                  <a:srgbClr val="000000"/>
                </a:solidFill>
              </a:rPr>
              <a:t>la résolution des adresses IPv4 en adresses MAC ;</a:t>
            </a:r>
          </a:p>
          <a:p>
            <a:pPr marL="415985" lvl="1" indent="-342900" rtl="0">
              <a:buFont typeface="Arial" panose="020B0604020202020204" pitchFamily="34" charset="0"/>
              <a:buChar char="•"/>
            </a:pPr>
            <a:r>
              <a:rPr lang="fr-FR" sz="1800">
                <a:solidFill>
                  <a:srgbClr val="000000"/>
                </a:solidFill>
              </a:rPr>
              <a:t>Maintien d'un tableau ARP des mappages d'adresses IPv4 à MAC</a:t>
            </a:r>
          </a:p>
        </p:txBody>
      </p:sp>
      <p:pic>
        <p:nvPicPr>
          <p:cNvPr id="6" name="Picture 5">
            <a:extLst>
              <a:ext uri="{FF2B5EF4-FFF2-40B4-BE49-F238E27FC236}">
                <a16:creationId xmlns:a16="http://schemas.microsoft.com/office/drawing/2014/main" id="{5741986A-C605-432D-B527-C5259DB44374}"/>
              </a:ext>
            </a:extLst>
          </p:cNvPr>
          <p:cNvPicPr>
            <a:picLocks noChangeAspect="1"/>
          </p:cNvPicPr>
          <p:nvPr/>
        </p:nvPicPr>
        <p:blipFill>
          <a:blip r:embed="rId3"/>
          <a:stretch>
            <a:fillRect/>
          </a:stretch>
        </p:blipFill>
        <p:spPr>
          <a:xfrm>
            <a:off x="4661915" y="844061"/>
            <a:ext cx="4079662" cy="2794684"/>
          </a:xfrm>
          <a:prstGeom prst="rect">
            <a:avLst/>
          </a:prstGeom>
        </p:spPr>
      </p:pic>
    </p:spTree>
    <p:extLst>
      <p:ext uri="{BB962C8B-B14F-4D97-AF65-F5344CB8AC3E}">
        <p14:creationId xmlns:p14="http://schemas.microsoft.com/office/powerpoint/2010/main" val="256950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Fonctions du protocole 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600">
                <a:solidFill>
                  <a:srgbClr val="000000"/>
                </a:solidFill>
              </a:rPr>
              <a:t>Pour envoyer une trame, un appareil cherchera dans sa table ARP une adresse IPv4 de destination et une adresse MAC correspondante.</a:t>
            </a:r>
          </a:p>
          <a:p>
            <a:pPr marL="415985" lvl="1" indent="-342900" rtl="0">
              <a:buFont typeface="Arial" panose="020B0604020202020204" pitchFamily="34" charset="0"/>
              <a:buChar char="•"/>
            </a:pPr>
            <a:r>
              <a:rPr lang="fr-FR" sz="1600">
                <a:solidFill>
                  <a:srgbClr val="000000"/>
                </a:solidFill>
              </a:rPr>
              <a:t>Si l'adresse IPv4 de destination du paquet se trouve sur le même réseau, l'appareil recherchera l'adresse IPv4 de destination dans la table ARP.</a:t>
            </a:r>
          </a:p>
          <a:p>
            <a:pPr marL="415985" lvl="1" indent="-342900" rtl="0">
              <a:buFont typeface="Arial" panose="020B0604020202020204" pitchFamily="34" charset="0"/>
              <a:buChar char="•"/>
            </a:pPr>
            <a:r>
              <a:rPr lang="fr-FR" sz="1600">
                <a:solidFill>
                  <a:srgbClr val="000000"/>
                </a:solidFill>
              </a:rPr>
              <a:t>Si l'adresse IPv4 de destination se trouve sur un réseau différent, l'appareil cherchera dans la table ARP l'adresse IPv4 de la passerelle par défaut.</a:t>
            </a:r>
          </a:p>
          <a:p>
            <a:pPr marL="415985" lvl="1" indent="-342900" rtl="0">
              <a:buFont typeface="Arial" panose="020B0604020202020204" pitchFamily="34" charset="0"/>
              <a:buChar char="•"/>
            </a:pPr>
            <a:r>
              <a:rPr lang="fr-FR" sz="1600">
                <a:solidFill>
                  <a:srgbClr val="000000"/>
                </a:solidFill>
              </a:rPr>
              <a:t>Si le périphérique localise l'adresse IPv4, l'adresse MAC correspondante est utilisée comme adresse MAC de destination dans la trame. </a:t>
            </a:r>
          </a:p>
          <a:p>
            <a:pPr marL="415985" lvl="1" indent="-342900" rtl="0">
              <a:buFont typeface="Arial" panose="020B0604020202020204" pitchFamily="34" charset="0"/>
              <a:buChar char="•"/>
            </a:pPr>
            <a:r>
              <a:rPr lang="fr-FR" sz="1600">
                <a:solidFill>
                  <a:srgbClr val="000000"/>
                </a:solidFill>
              </a:rPr>
              <a:t>Si aucune entrée de table ARP n'est trouvée, l'appareil envoie alors une demande ARP.</a:t>
            </a:r>
          </a:p>
        </p:txBody>
      </p:sp>
    </p:spTree>
    <p:extLst>
      <p:ext uri="{BB962C8B-B14F-4D97-AF65-F5344CB8AC3E}">
        <p14:creationId xmlns:p14="http://schemas.microsoft.com/office/powerpoint/2010/main" val="74089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fr-FR" sz="2400"/>
              <a:t>Vidéo ARP - Requête 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800">
                <a:solidFill>
                  <a:srgbClr val="000000"/>
                </a:solidFill>
              </a:rPr>
              <a:t>Cette vidéo couvrira une requête ARP pour une adresse MAC.</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74220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fr-FR" sz="2400"/>
              <a:t>Vidéo ARP - Opération ARP - Réponse 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800">
                <a:solidFill>
                  <a:srgbClr val="000000"/>
                </a:solidFill>
              </a:rPr>
              <a:t>Cette vidéo couvrira une réponse ARP en réponse à une requête ARP.</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11321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9 Planning Guide</a:t>
            </a:r>
          </a:p>
        </p:txBody>
      </p:sp>
      <p:sp>
        <p:nvSpPr>
          <p:cNvPr id="4099" name="Rectangle 34"/>
          <p:cNvSpPr>
            <a:spLocks noGrp="1" noChangeArrowheads="1"/>
          </p:cNvSpPr>
          <p:nvPr>
            <p:ph idx="1"/>
          </p:nvPr>
        </p:nvSpPr>
        <p:spPr>
          <a:xfrm>
            <a:off x="145357" y="716437"/>
            <a:ext cx="8715839" cy="3883843"/>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r>
              <a:rPr lang="fr-FR" sz="1600"/>
              <a:t>Optional slides that you can use in the classroom</a:t>
            </a:r>
          </a:p>
          <a:p>
            <a:pPr lvl="1" rtl="0"/>
            <a:r>
              <a:rPr lang="fr-FR" sz="1600"/>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a:p>
            <a:pPr marL="0" indent="0">
              <a:buNone/>
            </a:pPr>
            <a:endParaRPr lang="en-CA" dirty="0"/>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fr-FR" sz="2400"/>
              <a:t>Vidéo ARP – Rôle d'ARP dans les communications à distance</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800">
                <a:solidFill>
                  <a:srgbClr val="000000"/>
                </a:solidFill>
              </a:rPr>
              <a:t>Cette vidéo couvrira comment une requête ARP fournira à un hôte l'adresse MAC de la passerelle par défaut.</a:t>
            </a:r>
          </a:p>
          <a:p>
            <a:pPr marL="0" indent="0" algn="l"/>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73103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Suppression des entrées d'une table 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1134506"/>
          </a:xfrm>
        </p:spPr>
        <p:txBody>
          <a:bodyPr/>
          <a:lstStyle/>
          <a:p>
            <a:pPr marL="342900" indent="-342900" algn="l" rtl="0">
              <a:buFont typeface="Arial" panose="020B0604020202020204" pitchFamily="34" charset="0"/>
              <a:buChar char="•"/>
            </a:pPr>
            <a:r>
              <a:rPr lang="fr-FR" sz="1600">
                <a:solidFill>
                  <a:srgbClr val="000000"/>
                </a:solidFill>
              </a:rPr>
              <a:t>Les entrées de la table ARP ne sont pas permanentes et sont supprimées lorsqu'une minuterie de cache ARP expire après une période spécifiée.</a:t>
            </a:r>
          </a:p>
          <a:p>
            <a:pPr marL="342900" indent="-342900" algn="l" rtl="0">
              <a:buFont typeface="Arial" panose="020B0604020202020204" pitchFamily="34" charset="0"/>
              <a:buChar char="•"/>
            </a:pPr>
            <a:r>
              <a:rPr lang="fr-FR" sz="1600">
                <a:solidFill>
                  <a:srgbClr val="000000"/>
                </a:solidFill>
              </a:rPr>
              <a:t>Cette période varie en fonction du système d'exploitation du périphérique.</a:t>
            </a:r>
          </a:p>
          <a:p>
            <a:pPr marL="342900" indent="-342900" algn="l" rtl="0">
              <a:buFont typeface="Arial" panose="020B0604020202020204" pitchFamily="34" charset="0"/>
              <a:buChar char="•"/>
            </a:pPr>
            <a:r>
              <a:rPr lang="fr-FR" sz="1600">
                <a:solidFill>
                  <a:srgbClr val="000000"/>
                </a:solidFill>
              </a:rPr>
              <a:t>Les entrées de table ARP peuvent également être supprimées manuellement par l'administrateur. </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88E1F9DB-BF06-458F-943E-47F1D805506A}"/>
              </a:ext>
            </a:extLst>
          </p:cNvPr>
          <p:cNvPicPr>
            <a:picLocks noChangeAspect="1"/>
          </p:cNvPicPr>
          <p:nvPr/>
        </p:nvPicPr>
        <p:blipFill>
          <a:blip r:embed="rId3"/>
          <a:stretch>
            <a:fillRect/>
          </a:stretch>
        </p:blipFill>
        <p:spPr>
          <a:xfrm>
            <a:off x="1673384" y="2270668"/>
            <a:ext cx="4998720" cy="2678231"/>
          </a:xfrm>
          <a:prstGeom prst="rect">
            <a:avLst/>
          </a:prstGeom>
        </p:spPr>
      </p:pic>
    </p:spTree>
    <p:extLst>
      <p:ext uri="{BB962C8B-B14F-4D97-AF65-F5344CB8AC3E}">
        <p14:creationId xmlns:p14="http://schemas.microsoft.com/office/powerpoint/2010/main" val="33320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Tables ARP sur les périphériques réseau</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731837"/>
          </a:xfrm>
        </p:spPr>
        <p:txBody>
          <a:bodyPr/>
          <a:lstStyle/>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latin typeface="Courier New" panose="02070309020205020404" pitchFamily="49" charset="0"/>
                <a:cs typeface="Courier New" panose="02070309020205020404" pitchFamily="49" charset="0"/>
              </a:rPr>
              <a:t>show ip arp </a:t>
            </a:r>
            <a:r>
              <a:rPr lang="fr-FR" sz="1600">
                <a:solidFill>
                  <a:srgbClr val="000000"/>
                </a:solidFill>
              </a:rPr>
              <a:t>affiche le tableau ARP sur un routeur Cisco.</a:t>
            </a:r>
          </a:p>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latin typeface="Courier New" panose="02070309020205020404" pitchFamily="49" charset="0"/>
                <a:cs typeface="Courier New" panose="02070309020205020404" pitchFamily="49" charset="0"/>
              </a:rPr>
              <a:t>arp —a</a:t>
            </a:r>
            <a:r>
              <a:rPr lang="fr-FR" sz="1600">
                <a:solidFill>
                  <a:srgbClr val="000000"/>
                </a:solidFill>
              </a:rPr>
              <a:t> affiche la table ARP sur un PC Windows 10.</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dirty="0">
              <a:solidFill>
                <a:srgbClr val="000000"/>
              </a:solidFill>
            </a:endParaRPr>
          </a:p>
        </p:txBody>
      </p:sp>
      <p:sp>
        <p:nvSpPr>
          <p:cNvPr id="5" name="TextBox 4">
            <a:extLst>
              <a:ext uri="{FF2B5EF4-FFF2-40B4-BE49-F238E27FC236}">
                <a16:creationId xmlns:a16="http://schemas.microsoft.com/office/drawing/2014/main" id="{16A4B50D-6EE1-40FE-8374-1A9F3109A798}"/>
              </a:ext>
            </a:extLst>
          </p:cNvPr>
          <p:cNvSpPr txBox="1"/>
          <p:nvPr/>
        </p:nvSpPr>
        <p:spPr>
          <a:xfrm>
            <a:off x="629914" y="1756301"/>
            <a:ext cx="7715574" cy="830997"/>
          </a:xfrm>
          <a:prstGeom prst="rect">
            <a:avLst/>
          </a:prstGeom>
          <a:solidFill>
            <a:srgbClr val="000000"/>
          </a:solidFill>
        </p:spPr>
        <p:txBody>
          <a:bodyPr wrap="none" rtlCol="0">
            <a:spAutoFit/>
          </a:bodyPr>
          <a:lstStyle/>
          <a:p>
            <a:pPr rtl="0"/>
            <a:r>
              <a:rPr lang="fr-FR" sz="1200">
                <a:solidFill>
                  <a:schemeClr val="bg1"/>
                </a:solidFill>
                <a:highlight>
                  <a:srgbClr val="000000"/>
                </a:highlight>
                <a:latin typeface="Courier New" panose="02070309020205020404" pitchFamily="49" charset="0"/>
                <a:cs typeface="Courier New" panose="02070309020205020404" pitchFamily="49" charset="0"/>
              </a:rPr>
              <a:t>R1# </a:t>
            </a:r>
            <a:r>
              <a:rPr lang="fr-FR" sz="1200" b="1">
                <a:solidFill>
                  <a:schemeClr val="bg1"/>
                </a:solidFill>
                <a:highlight>
                  <a:srgbClr val="000000"/>
                </a:highlight>
                <a:latin typeface="Courier New" panose="02070309020205020404" pitchFamily="49" charset="0"/>
                <a:cs typeface="Courier New" panose="02070309020205020404" pitchFamily="49" charset="0"/>
              </a:rPr>
              <a:t>show ip arp</a:t>
            </a:r>
          </a:p>
          <a:p>
            <a:pPr rtl="0"/>
            <a:r>
              <a:rPr lang="fr-FR" sz="1200">
                <a:solidFill>
                  <a:schemeClr val="bg1"/>
                </a:solidFill>
                <a:highlight>
                  <a:srgbClr val="000000"/>
                </a:highlight>
                <a:latin typeface="Courier New" panose="02070309020205020404" pitchFamily="49" charset="0"/>
                <a:cs typeface="Courier New" panose="02070309020205020404" pitchFamily="49" charset="0"/>
              </a:rPr>
              <a:t>Protocol Address Age (min) Hardware Addr Type Interface</a:t>
            </a:r>
          </a:p>
          <a:p>
            <a:pPr rtl="0"/>
            <a:r>
              <a:rPr lang="fr-FR" sz="1200">
                <a:solidFill>
                  <a:schemeClr val="bg1"/>
                </a:solidFill>
                <a:highlight>
                  <a:srgbClr val="000000"/>
                </a:highlight>
                <a:latin typeface="Courier New" panose="02070309020205020404" pitchFamily="49" charset="0"/>
                <a:cs typeface="Courier New" panose="02070309020205020404" pitchFamily="49" charset="0"/>
              </a:rPr>
              <a:t>Internet 192.168.10.1 - a0e0.af0d.e140 ARPA GigabiteThernet0/0/0</a:t>
            </a:r>
          </a:p>
          <a:p>
            <a:endParaRPr lang="en-US" sz="1200" dirty="0">
              <a:solidFill>
                <a:schemeClr val="bg1"/>
              </a:solidFill>
              <a:highlight>
                <a:srgbClr val="0000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42B87D4-C52D-48F9-8660-B3A9C2BB16B8}"/>
              </a:ext>
            </a:extLst>
          </p:cNvPr>
          <p:cNvSpPr txBox="1"/>
          <p:nvPr/>
        </p:nvSpPr>
        <p:spPr>
          <a:xfrm>
            <a:off x="629914" y="3011424"/>
            <a:ext cx="7715574" cy="1200329"/>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C:\Users\PC &gt; </a:t>
            </a:r>
            <a:r>
              <a:rPr lang="fr-FR" sz="1200" b="1">
                <a:solidFill>
                  <a:schemeClr val="bg1"/>
                </a:solidFill>
                <a:latin typeface="Courier New" panose="02070309020205020404" pitchFamily="49" charset="0"/>
                <a:cs typeface="Courier New" panose="02070309020205020404" pitchFamily="49" charset="0"/>
              </a:rPr>
              <a:t>arp -a</a:t>
            </a:r>
          </a:p>
          <a:p>
            <a:pPr rtl="0"/>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Interface : 192.168.1.124 — 0x10</a:t>
            </a:r>
          </a:p>
          <a:p>
            <a:pPr rtl="0"/>
            <a:r>
              <a:rPr lang="fr-FR" sz="1200">
                <a:solidFill>
                  <a:schemeClr val="bg1"/>
                </a:solidFill>
                <a:latin typeface="Courier New" panose="02070309020205020404" pitchFamily="49" charset="0"/>
                <a:cs typeface="Courier New" panose="02070309020205020404" pitchFamily="49" charset="0"/>
              </a:rPr>
              <a:t>  Adresse Internet Type d'adresse physique</a:t>
            </a:r>
          </a:p>
          <a:p>
            <a:pPr rtl="0"/>
            <a:r>
              <a:rPr lang="fr-FR" sz="1200">
                <a:solidFill>
                  <a:schemeClr val="bg1"/>
                </a:solidFill>
                <a:latin typeface="Courier New" panose="02070309020205020404" pitchFamily="49" charset="0"/>
                <a:cs typeface="Courier New" panose="02070309020205020404" pitchFamily="49" charset="0"/>
              </a:rPr>
              <a:t>  192.168.1.1 c8-d7-19-cc-a0-86 dynamique</a:t>
            </a:r>
          </a:p>
          <a:p>
            <a:pPr rtl="0"/>
            <a:r>
              <a:rPr lang="fr-FR" sz="1200">
                <a:solidFill>
                  <a:schemeClr val="bg1"/>
                </a:solidFill>
                <a:latin typeface="Courier New" panose="02070309020205020404" pitchFamily="49" charset="0"/>
                <a:cs typeface="Courier New" panose="02070309020205020404" pitchFamily="49" charset="0"/>
              </a:rPr>
              <a:t>  192.168.1.101 08-3e-0c-f5-f7-77 dynamique</a:t>
            </a:r>
          </a:p>
        </p:txBody>
      </p:sp>
    </p:spTree>
    <p:extLst>
      <p:ext uri="{BB962C8B-B14F-4D97-AF65-F5344CB8AC3E}">
        <p14:creationId xmlns:p14="http://schemas.microsoft.com/office/powerpoint/2010/main" val="265132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1600" y="112225"/>
            <a:ext cx="8345488" cy="731837"/>
          </a:xfrm>
        </p:spPr>
        <p:txBody>
          <a:bodyPr/>
          <a:lstStyle/>
          <a:p>
            <a:pPr rtl="0"/>
            <a:r>
              <a:rPr lang="fr-FR" sz="1600" dirty="0"/>
              <a:t>ARP</a:t>
            </a:r>
            <a:br>
              <a:rPr lang="en-US" dirty="0"/>
            </a:br>
            <a:r>
              <a:rPr lang="fr-FR" sz="2400" dirty="0"/>
              <a:t>Problèmes ARP - Diffusion de l'ARP et usurpation d'identité de l'ARP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345488" cy="1210981"/>
          </a:xfrm>
        </p:spPr>
        <p:txBody>
          <a:bodyPr/>
          <a:lstStyle/>
          <a:p>
            <a:pPr marL="342900" indent="-342900" algn="l" rtl="0">
              <a:buFont typeface="Arial" panose="020B0604020202020204" pitchFamily="34" charset="0"/>
              <a:buChar char="•"/>
            </a:pPr>
            <a:r>
              <a:rPr lang="fr-FR" sz="1600" dirty="0">
                <a:solidFill>
                  <a:srgbClr val="000000"/>
                </a:solidFill>
              </a:rPr>
              <a:t>Les requêtes ARP sont reçues et traitées par chaque appareil du réseau local.</a:t>
            </a:r>
          </a:p>
          <a:p>
            <a:pPr marL="342900" indent="-342900" algn="l" rtl="0">
              <a:buFont typeface="Arial" panose="020B0604020202020204" pitchFamily="34" charset="0"/>
              <a:buChar char="•"/>
            </a:pPr>
            <a:r>
              <a:rPr lang="fr-FR" sz="1600" dirty="0">
                <a:solidFill>
                  <a:srgbClr val="000000"/>
                </a:solidFill>
              </a:rPr>
              <a:t>Les diffusions ARP excessives peuvent entraîner une réduction des performances.</a:t>
            </a:r>
          </a:p>
          <a:p>
            <a:pPr marL="342900" indent="-342900" algn="l" rtl="0">
              <a:buFont typeface="Arial" panose="020B0604020202020204" pitchFamily="34" charset="0"/>
              <a:buChar char="•"/>
            </a:pPr>
            <a:r>
              <a:rPr lang="fr-FR" sz="1600" dirty="0">
                <a:solidFill>
                  <a:srgbClr val="000000"/>
                </a:solidFill>
              </a:rPr>
              <a:t>Les réponses ARP peuvent être usurpées par un acteur de menace pour effectuer une attaque ARP par empoisonnement ARP.</a:t>
            </a:r>
          </a:p>
          <a:p>
            <a:pPr marL="342900" indent="-342900" algn="l" rtl="0">
              <a:buFont typeface="Arial" panose="020B0604020202020204" pitchFamily="34" charset="0"/>
              <a:buChar char="•"/>
            </a:pPr>
            <a:r>
              <a:rPr lang="fr-FR" sz="1600" dirty="0">
                <a:solidFill>
                  <a:srgbClr val="000000"/>
                </a:solidFill>
              </a:rPr>
              <a:t>Les commutateurs de niveau entreprise incluent des techniques d'atténuation pour se protéger contre les attaques ARP.</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54F65C2E-4429-4EE0-B587-6BE1F19A05B0}"/>
              </a:ext>
            </a:extLst>
          </p:cNvPr>
          <p:cNvPicPr>
            <a:picLocks noChangeAspect="1"/>
          </p:cNvPicPr>
          <p:nvPr/>
        </p:nvPicPr>
        <p:blipFill>
          <a:blip r:embed="rId3"/>
          <a:stretch>
            <a:fillRect/>
          </a:stretch>
        </p:blipFill>
        <p:spPr>
          <a:xfrm>
            <a:off x="3926839" y="2490548"/>
            <a:ext cx="4931547" cy="2602458"/>
          </a:xfrm>
          <a:prstGeom prst="rect">
            <a:avLst/>
          </a:prstGeom>
        </p:spPr>
      </p:pic>
    </p:spTree>
    <p:extLst>
      <p:ext uri="{BB962C8B-B14F-4D97-AF65-F5344CB8AC3E}">
        <p14:creationId xmlns:p14="http://schemas.microsoft.com/office/powerpoint/2010/main" val="294530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381FF45-3B65-47D1-8A90-CFC6E13DF39B}"/>
              </a:ext>
            </a:extLst>
          </p:cNvPr>
          <p:cNvSpPr>
            <a:spLocks noGrp="1"/>
          </p:cNvSpPr>
          <p:nvPr>
            <p:ph type="title"/>
          </p:nvPr>
        </p:nvSpPr>
        <p:spPr>
          <a:xfrm>
            <a:off x="197963" y="284752"/>
            <a:ext cx="9068585" cy="731837"/>
          </a:xfrm>
        </p:spPr>
        <p:txBody>
          <a:bodyPr/>
          <a:lstStyle/>
          <a:p>
            <a:pPr rtl="0"/>
            <a:r>
              <a:rPr lang="fr-FR" sz="1600"/>
              <a:t>ARP</a:t>
            </a:r>
            <a:br>
              <a:rPr lang="en-US" dirty="0"/>
            </a:br>
            <a:r>
              <a:rPr lang="fr-FR" sz="2400"/>
              <a:t>Packet Tracer – Examiner le tableau ARP</a:t>
            </a:r>
          </a:p>
        </p:txBody>
      </p:sp>
      <p:sp>
        <p:nvSpPr>
          <p:cNvPr id="4" name="Content Placeholder 1">
            <a:extLst>
              <a:ext uri="{FF2B5EF4-FFF2-40B4-BE49-F238E27FC236}">
                <a16:creationId xmlns:a16="http://schemas.microsoft.com/office/drawing/2014/main" id="{C1873196-5222-45C6-8B28-9A608C2122BE}"/>
              </a:ext>
            </a:extLst>
          </p:cNvPr>
          <p:cNvSpPr>
            <a:spLocks noGrp="1"/>
          </p:cNvSpPr>
          <p:nvPr>
            <p:ph idx="1"/>
          </p:nvPr>
        </p:nvSpPr>
        <p:spPr>
          <a:xfrm>
            <a:off x="431971" y="1149825"/>
            <a:ext cx="8280057" cy="3073946"/>
          </a:xfrm>
        </p:spPr>
        <p:txBody>
          <a:bodyPr/>
          <a:lstStyle/>
          <a:p>
            <a:pPr algn="l" rtl="0"/>
            <a:r>
              <a:rPr lang="fr-FR">
                <a:solidFill>
                  <a:srgbClr val="000000"/>
                </a:solidFill>
              </a:rPr>
              <a:t>Dans ce Packet Tracer, vous aborderez les points suivants :</a:t>
            </a:r>
          </a:p>
          <a:p>
            <a:pPr marL="342900" indent="-342900" algn="l" rtl="0">
              <a:buFont typeface="Arial" panose="020B0604020202020204" pitchFamily="34" charset="0"/>
              <a:buChar char="•"/>
            </a:pPr>
            <a:r>
              <a:rPr lang="fr-FR">
                <a:solidFill>
                  <a:srgbClr val="000000"/>
                </a:solidFill>
              </a:rPr>
              <a:t>Examiner une requête ARP</a:t>
            </a:r>
          </a:p>
          <a:p>
            <a:pPr marL="342900" indent="-342900" algn="l" rtl="0">
              <a:buFont typeface="Arial" panose="020B0604020202020204" pitchFamily="34" charset="0"/>
              <a:buChar char="•"/>
            </a:pPr>
            <a:r>
              <a:rPr lang="fr-FR">
                <a:solidFill>
                  <a:srgbClr val="000000"/>
                </a:solidFill>
              </a:rPr>
              <a:t>Analyser la table d'adresses MAC du commutateur</a:t>
            </a:r>
          </a:p>
          <a:p>
            <a:pPr marL="342900" indent="-342900" algn="l" rtl="0">
              <a:buFont typeface="Arial" panose="020B0604020202020204" pitchFamily="34" charset="0"/>
              <a:buChar char="•"/>
            </a:pPr>
            <a:r>
              <a:rPr lang="fr-FR">
                <a:solidFill>
                  <a:srgbClr val="000000"/>
                </a:solidFill>
              </a:rPr>
              <a:t>Examiner le processus ARP dans les communications distantes</a:t>
            </a:r>
          </a:p>
        </p:txBody>
      </p:sp>
    </p:spTree>
    <p:extLst>
      <p:ext uri="{BB962C8B-B14F-4D97-AF65-F5344CB8AC3E}">
        <p14:creationId xmlns:p14="http://schemas.microsoft.com/office/powerpoint/2010/main" val="375456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9.3 Câblage en cuivre</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fr-FR" sz="2400"/>
              <a:t>Vidéo de Découverte de voisins IPv6 — Découverte de voisins IPv6</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207390" y="848412"/>
            <a:ext cx="8547329" cy="3573322"/>
          </a:xfrm>
        </p:spPr>
        <p:txBody>
          <a:bodyPr/>
          <a:lstStyle/>
          <a:p>
            <a:pPr marL="0" indent="0" algn="l" rtl="0"/>
            <a:r>
              <a:rPr lang="fr-FR" sz="1800">
                <a:solidFill>
                  <a:srgbClr val="000000"/>
                </a:solidFill>
              </a:rPr>
              <a:t>Cette vidéo expliquera le processus de résolution d'adresses par IPv6 en utilisant les messages de sollicitation et de publicité des voisins ICMPv6.</a:t>
            </a:r>
          </a:p>
          <a:p>
            <a:pPr marL="342900" indent="-3429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205622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Découverte de voisins IPv6</a:t>
            </a:r>
            <a:br>
              <a:rPr lang="en-US" dirty="0"/>
            </a:br>
            <a:r>
              <a:rPr lang="fr-FR" sz="2400"/>
              <a:t>Messages de découverte de voisins</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800">
                <a:solidFill>
                  <a:srgbClr val="000000"/>
                </a:solidFill>
              </a:rPr>
              <a:t>Le protocole IPv6 Neighbor Discovery (ND) fournit:</a:t>
            </a:r>
          </a:p>
          <a:p>
            <a:pPr marL="415985" lvl="1" indent="-342900" rtl="0">
              <a:buFont typeface="Arial" panose="020B0604020202020204" pitchFamily="34" charset="0"/>
              <a:buChar char="•"/>
            </a:pPr>
            <a:r>
              <a:rPr lang="fr-FR" sz="1800">
                <a:solidFill>
                  <a:srgbClr val="000000"/>
                </a:solidFill>
              </a:rPr>
              <a:t>Résolution d'adresse</a:t>
            </a:r>
          </a:p>
          <a:p>
            <a:pPr marL="415985" lvl="1" indent="-342900" rtl="0">
              <a:buFont typeface="Arial" panose="020B0604020202020204" pitchFamily="34" charset="0"/>
              <a:buChar char="•"/>
            </a:pPr>
            <a:r>
              <a:rPr lang="fr-FR" sz="1800">
                <a:solidFill>
                  <a:srgbClr val="000000"/>
                </a:solidFill>
              </a:rPr>
              <a:t>Détection de routeur </a:t>
            </a:r>
          </a:p>
          <a:p>
            <a:pPr marL="415985" lvl="1" indent="-342900" rtl="0">
              <a:buFont typeface="Arial" panose="020B0604020202020204" pitchFamily="34" charset="0"/>
              <a:buChar char="•"/>
            </a:pPr>
            <a:r>
              <a:rPr lang="fr-FR" sz="1800">
                <a:solidFill>
                  <a:srgbClr val="000000"/>
                </a:solidFill>
              </a:rPr>
              <a:t>Services de redirection</a:t>
            </a:r>
          </a:p>
          <a:p>
            <a:pPr marL="342900" indent="-342900" algn="l" rtl="0">
              <a:buFont typeface="Arial" panose="020B0604020202020204" pitchFamily="34" charset="0"/>
              <a:buChar char="•"/>
            </a:pPr>
            <a:r>
              <a:rPr lang="fr-FR" sz="1800">
                <a:solidFill>
                  <a:srgbClr val="000000"/>
                </a:solidFill>
              </a:rPr>
              <a:t>Les messages ICMPv6 de sollicitation de voisins (NS) et de publicité de voisins (NA) sont utilisés pour les messages de dispositif à dispositif tels que la résolution d'adresse.</a:t>
            </a:r>
          </a:p>
          <a:p>
            <a:pPr marL="342900" indent="-342900" algn="l" rtl="0">
              <a:buFont typeface="Arial" panose="020B0604020202020204" pitchFamily="34" charset="0"/>
              <a:buChar char="•"/>
            </a:pPr>
            <a:r>
              <a:rPr lang="fr-FR" sz="1800">
                <a:solidFill>
                  <a:srgbClr val="000000"/>
                </a:solidFill>
              </a:rPr>
              <a:t>Les messages ICMTPv6 de sollicitation de routeur (RS) et de publicité de routeur (RA) sont utilisés pour la messagerie entre les appareils et les routeurs pour la découverte de routeurs.</a:t>
            </a:r>
          </a:p>
          <a:p>
            <a:pPr marL="342900" indent="-342900" algn="l" rtl="0">
              <a:buFont typeface="Arial" panose="020B0604020202020204" pitchFamily="34" charset="0"/>
              <a:buChar char="•"/>
            </a:pPr>
            <a:r>
              <a:rPr lang="fr-FR" sz="1800">
                <a:solidFill>
                  <a:srgbClr val="000000"/>
                </a:solidFill>
              </a:rPr>
              <a:t>Les messages de redirection ICMPv6 sont utilisés par les routeurs pour une meilleure sélection de saut suivant.</a:t>
            </a:r>
          </a:p>
        </p:txBody>
      </p:sp>
    </p:spTree>
    <p:extLst>
      <p:ext uri="{BB962C8B-B14F-4D97-AF65-F5344CB8AC3E}">
        <p14:creationId xmlns:p14="http://schemas.microsoft.com/office/powerpoint/2010/main" val="372190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Découverte de voisins</a:t>
            </a:r>
            <a:br>
              <a:rPr lang="en-US" dirty="0"/>
            </a:br>
            <a:r>
              <a:rPr lang="fr-FR" sz="2400"/>
              <a:t>IPv6 Découverte de voisins IPv6 — Résolution d'adresses</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5250730" y="774975"/>
            <a:ext cx="3773496" cy="2728697"/>
          </a:xfrm>
        </p:spPr>
        <p:txBody>
          <a:bodyPr/>
          <a:lstStyle/>
          <a:p>
            <a:pPr marL="342900" indent="-342900" algn="l" rtl="0">
              <a:buFont typeface="Arial" panose="020B0604020202020204" pitchFamily="34" charset="0"/>
              <a:buChar char="•"/>
            </a:pPr>
            <a:r>
              <a:rPr lang="fr-FR" sz="1800">
                <a:solidFill>
                  <a:srgbClr val="000000"/>
                </a:solidFill>
              </a:rPr>
              <a:t>Les périphériques IPv6 utilisent ND pour résoudre l'adresse MAC d'une adresse IPv6 connue.</a:t>
            </a:r>
          </a:p>
          <a:p>
            <a:pPr marL="342900" indent="-342900" algn="l" rtl="0">
              <a:buFont typeface="Arial" panose="020B0604020202020204" pitchFamily="34" charset="0"/>
              <a:buChar char="•"/>
            </a:pPr>
            <a:r>
              <a:rPr lang="fr-FR" sz="1800">
                <a:solidFill>
                  <a:srgbClr val="000000"/>
                </a:solidFill>
              </a:rPr>
              <a:t>Les messages de sollicitation de voisin ICMPv6 sont envoyés à l'aide d'adresses de multidiffusion Ethernet et IPv6 spéciales. </a:t>
            </a:r>
          </a:p>
        </p:txBody>
      </p:sp>
      <p:pic>
        <p:nvPicPr>
          <p:cNvPr id="2" name="Picture 1">
            <a:extLst>
              <a:ext uri="{FF2B5EF4-FFF2-40B4-BE49-F238E27FC236}">
                <a16:creationId xmlns:a16="http://schemas.microsoft.com/office/drawing/2014/main" id="{BDC4A0AF-0003-44FE-BC39-5B53008F411D}"/>
              </a:ext>
            </a:extLst>
          </p:cNvPr>
          <p:cNvPicPr>
            <a:picLocks noChangeAspect="1"/>
          </p:cNvPicPr>
          <p:nvPr/>
        </p:nvPicPr>
        <p:blipFill>
          <a:blip r:embed="rId3"/>
          <a:stretch>
            <a:fillRect/>
          </a:stretch>
        </p:blipFill>
        <p:spPr>
          <a:xfrm>
            <a:off x="399247" y="899040"/>
            <a:ext cx="4776067" cy="3351250"/>
          </a:xfrm>
          <a:prstGeom prst="rect">
            <a:avLst/>
          </a:prstGeom>
        </p:spPr>
      </p:pic>
    </p:spTree>
    <p:extLst>
      <p:ext uri="{BB962C8B-B14F-4D97-AF65-F5344CB8AC3E}">
        <p14:creationId xmlns:p14="http://schemas.microsoft.com/office/powerpoint/2010/main" val="151893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0FB63644-4EEA-4181-89E6-657F8BF024D1}"/>
              </a:ext>
            </a:extLst>
          </p:cNvPr>
          <p:cNvSpPr>
            <a:spLocks noGrp="1"/>
          </p:cNvSpPr>
          <p:nvPr>
            <p:ph idx="1"/>
          </p:nvPr>
        </p:nvSpPr>
        <p:spPr>
          <a:xfrm>
            <a:off x="394263" y="923582"/>
            <a:ext cx="8280057" cy="3073946"/>
          </a:xfrm>
        </p:spPr>
        <p:txBody>
          <a:bodyPr/>
          <a:lstStyle/>
          <a:p>
            <a:pPr algn="l" rtl="0"/>
            <a:r>
              <a:rPr lang="fr-FR">
                <a:solidFill>
                  <a:srgbClr val="000000"/>
                </a:solidFill>
              </a:rPr>
              <a:t>Dans ce Packet Tracer, vous aborderez les points suivants :</a:t>
            </a:r>
          </a:p>
          <a:p>
            <a:pPr marL="342900" indent="-342900" algn="l" rtl="0">
              <a:buFont typeface="Arial" panose="020B0604020202020204" pitchFamily="34" charset="0"/>
              <a:buChar char="•"/>
            </a:pPr>
            <a:r>
              <a:rPr lang="fr-FR">
                <a:solidFill>
                  <a:srgbClr val="000000"/>
                </a:solidFill>
              </a:rPr>
              <a:t>Partie 1: Réseau local de détection de voisin IPv6 (ND)</a:t>
            </a:r>
          </a:p>
          <a:p>
            <a:pPr marL="342900" indent="-342900" algn="l" rtl="0">
              <a:buFont typeface="Arial" panose="020B0604020202020204" pitchFamily="34" charset="0"/>
              <a:buChar char="•"/>
            </a:pPr>
            <a:r>
              <a:rPr lang="fr-FR">
                <a:solidFill>
                  <a:srgbClr val="000000"/>
                </a:solidFill>
              </a:rPr>
              <a:t>Partie 2 : Réseau distant de découverte des voisins IPv6</a:t>
            </a:r>
          </a:p>
        </p:txBody>
      </p:sp>
      <p:sp>
        <p:nvSpPr>
          <p:cNvPr id="9" name="Title 3">
            <a:extLst>
              <a:ext uri="{FF2B5EF4-FFF2-40B4-BE49-F238E27FC236}">
                <a16:creationId xmlns:a16="http://schemas.microsoft.com/office/drawing/2014/main" id="{B7E5C6E2-3BAE-4B94-9B14-1208CF2DA1A6}"/>
              </a:ext>
            </a:extLst>
          </p:cNvPr>
          <p:cNvSpPr>
            <a:spLocks noGrp="1"/>
          </p:cNvSpPr>
          <p:nvPr>
            <p:ph type="title"/>
          </p:nvPr>
        </p:nvSpPr>
        <p:spPr>
          <a:xfrm>
            <a:off x="0" y="67936"/>
            <a:ext cx="9068585" cy="731837"/>
          </a:xfrm>
        </p:spPr>
        <p:txBody>
          <a:bodyPr/>
          <a:lstStyle/>
          <a:p>
            <a:pPr rtl="0"/>
            <a:r>
              <a:rPr lang="fr-FR" sz="1600"/>
              <a:t>Découverte de voisins IPv6</a:t>
            </a:r>
            <a:br>
              <a:rPr lang="en-US" dirty="0"/>
            </a:br>
            <a:r>
              <a:rPr lang="fr-FR" sz="2400"/>
              <a:t>Packet Tracer –Découverte de voisins IPv6</a:t>
            </a:r>
          </a:p>
        </p:txBody>
      </p:sp>
    </p:spTree>
    <p:extLst>
      <p:ext uri="{BB962C8B-B14F-4D97-AF65-F5344CB8AC3E}">
        <p14:creationId xmlns:p14="http://schemas.microsoft.com/office/powerpoint/2010/main" val="6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5357" y="539170"/>
            <a:ext cx="8853286" cy="346366"/>
          </a:xfrm>
        </p:spPr>
        <p:txBody>
          <a:bodyPr/>
          <a:lstStyle/>
          <a:p>
            <a:pPr rtl="0"/>
            <a:r>
              <a:rPr lang="fr-FR" dirty="0"/>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145357" y="16054"/>
            <a:ext cx="9144000" cy="609708"/>
          </a:xfrm>
        </p:spPr>
        <p:txBody>
          <a:bodyPr/>
          <a:lstStyle/>
          <a:p>
            <a:pPr rtl="0"/>
            <a:r>
              <a:rPr lang="fr-FR" dirty="0"/>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1362778214"/>
              </p:ext>
            </p:extLst>
          </p:nvPr>
        </p:nvGraphicFramePr>
        <p:xfrm>
          <a:off x="301658" y="1145310"/>
          <a:ext cx="8461342" cy="3545205"/>
        </p:xfrm>
        <a:graphic>
          <a:graphicData uri="http://schemas.openxmlformats.org/drawingml/2006/table">
            <a:tbl>
              <a:tblPr firstRow="1" bandRow="1">
                <a:tableStyleId>{5C22544A-7EE6-4342-B048-85BDC9FD1C3A}</a:tableStyleId>
              </a:tblPr>
              <a:tblGrid>
                <a:gridCol w="2116498">
                  <a:extLst>
                    <a:ext uri="{9D8B030D-6E8A-4147-A177-3AD203B41FA5}">
                      <a16:colId xmlns:a16="http://schemas.microsoft.com/office/drawing/2014/main" val="200107645"/>
                    </a:ext>
                  </a:extLst>
                </a:gridCol>
                <a:gridCol w="6344844">
                  <a:extLst>
                    <a:ext uri="{9D8B030D-6E8A-4147-A177-3AD203B41FA5}">
                      <a16:colId xmlns:a16="http://schemas.microsoft.com/office/drawing/2014/main" val="2648404099"/>
                    </a:ext>
                  </a:extLst>
                </a:gridCol>
              </a:tblGrid>
              <a:tr h="271150">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460955">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698835149"/>
                  </a:ext>
                </a:extLst>
              </a:tr>
              <a:tr h="46095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dirty="0"/>
                        <a:t>Exposez les participants à des nouvelles compétences et des nouveaux concepts.</a:t>
                      </a:r>
                    </a:p>
                  </a:txBody>
                  <a:tcPr/>
                </a:tc>
                <a:extLst>
                  <a:ext uri="{0D108BD9-81ED-4DB2-BD59-A6C34878D82A}">
                    <a16:rowId xmlns:a16="http://schemas.microsoft.com/office/drawing/2014/main" val="904576505"/>
                  </a:ext>
                </a:extLst>
              </a:tr>
              <a:tr h="577889">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dirty="0"/>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46095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Un grand nombre de formats pour aider les étudiants à évaluer leur compréhension du contenu.</a:t>
                      </a:r>
                    </a:p>
                  </a:txBody>
                  <a:tcPr/>
                </a:tc>
                <a:extLst>
                  <a:ext uri="{0D108BD9-81ED-4DB2-BD59-A6C34878D82A}">
                    <a16:rowId xmlns:a16="http://schemas.microsoft.com/office/drawing/2014/main" val="3454703549"/>
                  </a:ext>
                </a:extLst>
              </a:tr>
              <a:tr h="460955">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460955">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dirty="0"/>
                        <a:t>Activités de simulation et de modélisation conçues pour explorer, acquérir, renforcer et étendre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9.4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697344"/>
            <a:ext cx="8853286" cy="4155319"/>
          </a:xfrm>
        </p:spPr>
        <p:txBody>
          <a:bodyPr/>
          <a:lstStyle/>
          <a:p>
            <a:pPr marL="115887" indent="-285750" rtl="0">
              <a:spcBef>
                <a:spcPts val="0"/>
              </a:spcBef>
              <a:spcAft>
                <a:spcPts val="0"/>
              </a:spcAft>
              <a:buFont typeface="Arial" panose="020B0604020202020204" pitchFamily="34" charset="0"/>
              <a:buChar char="•"/>
            </a:pPr>
            <a:r>
              <a:rPr lang="fr-FR" dirty="0"/>
              <a:t>Les adresses physiques de couche 2 (c'est-à-dire les adresses MAC Ethernet) sont utilisées pour acheminer la trame de liaison de données avec le paquet IP encapsulé d'une carte réseau à une autre carte réseau sur le même réseau. </a:t>
            </a:r>
          </a:p>
          <a:p>
            <a:pPr marL="115887" indent="-285750" rtl="0">
              <a:spcBef>
                <a:spcPts val="0"/>
              </a:spcBef>
              <a:spcAft>
                <a:spcPts val="0"/>
              </a:spcAft>
              <a:buFont typeface="Arial" panose="020B0604020202020204" pitchFamily="34" charset="0"/>
              <a:buChar char="•"/>
            </a:pPr>
            <a:r>
              <a:rPr lang="fr-FR" dirty="0"/>
              <a:t>Si l'adresse IP de destination appartient au même réseau, l'adresse MAC de destination est celle du périphérique de destination. </a:t>
            </a:r>
          </a:p>
          <a:p>
            <a:pPr marL="115887" indent="-285750" rtl="0">
              <a:spcBef>
                <a:spcPts val="0"/>
              </a:spcBef>
              <a:spcAft>
                <a:spcPts val="0"/>
              </a:spcAft>
              <a:buFont typeface="Arial" panose="020B0604020202020204" pitchFamily="34" charset="0"/>
              <a:buChar char="•"/>
            </a:pPr>
            <a:r>
              <a:rPr lang="fr-FR" dirty="0"/>
              <a:t>Lorsque l'adresse IP de destination (IPv4 ou IPv6) se trouve sur un réseau distant, l'adresse MAC de destination sera l'adresse de la passerelle par défaut de l'hôte (c'est-à-dire l'interface du routeur).</a:t>
            </a:r>
          </a:p>
          <a:p>
            <a:pPr marL="115887" indent="-285750" rtl="0">
              <a:spcBef>
                <a:spcPts val="0"/>
              </a:spcBef>
              <a:spcAft>
                <a:spcPts val="0"/>
              </a:spcAft>
              <a:buFont typeface="Arial" panose="020B0604020202020204" pitchFamily="34" charset="0"/>
              <a:buChar char="•"/>
            </a:pPr>
            <a:r>
              <a:rPr lang="fr-FR" dirty="0"/>
              <a:t>Un périphérique IPv4 utilise ARP pour déterminer l'adresse MAC de destination d'un périphérique local lorsqu'il connaît son adresse IPv4.</a:t>
            </a:r>
          </a:p>
          <a:p>
            <a:pPr marL="115887" indent="-285750" rtl="0">
              <a:spcBef>
                <a:spcPts val="0"/>
              </a:spcBef>
              <a:spcAft>
                <a:spcPts val="0"/>
              </a:spcAft>
              <a:buFont typeface="Arial" panose="020B0604020202020204" pitchFamily="34" charset="0"/>
              <a:buChar char="•"/>
            </a:pPr>
            <a:r>
              <a:rPr lang="fr-FR" dirty="0"/>
              <a:t>ARP fournit deux fonctions de base: résoudre les adresses IPv4 en adresses MAC et maintenir une table de mappages d'adresses IPv4 vers MAC.</a:t>
            </a:r>
          </a:p>
          <a:p>
            <a:pPr marL="115887" indent="-285750" rtl="0">
              <a:spcBef>
                <a:spcPts val="0"/>
              </a:spcBef>
              <a:spcAft>
                <a:spcPts val="0"/>
              </a:spcAft>
              <a:buFont typeface="Arial" panose="020B0604020202020204" pitchFamily="34" charset="0"/>
              <a:buChar char="•"/>
            </a:pPr>
            <a:r>
              <a:rPr lang="fr-FR" dirty="0"/>
              <a:t>Une fois la réponse ARP reçue, le périphérique ajoute l'adresse IPv4 et l'adresse MAC correspondante dans sa table ARP.</a:t>
            </a:r>
          </a:p>
          <a:p>
            <a:pPr marL="115887" indent="-285750" rtl="0">
              <a:spcBef>
                <a:spcPts val="0"/>
              </a:spcBef>
              <a:spcAft>
                <a:spcPts val="0"/>
              </a:spcAft>
              <a:buFont typeface="Arial" panose="020B0604020202020204" pitchFamily="34" charset="0"/>
              <a:buChar char="•"/>
            </a:pPr>
            <a:r>
              <a:rPr lang="fr-FR" dirty="0"/>
              <a:t>Pour chaque périphérique, un compteur de cache ARP supprime les entrées ARP qui n’ont pas été utilisées pendant une période donnée.</a:t>
            </a:r>
          </a:p>
          <a:p>
            <a:pPr marL="115887" indent="-285750" rtl="0">
              <a:spcBef>
                <a:spcPts val="0"/>
              </a:spcBef>
              <a:spcAft>
                <a:spcPts val="0"/>
              </a:spcAft>
              <a:buFont typeface="Arial" panose="020B0604020202020204" pitchFamily="34" charset="0"/>
              <a:buChar char="•"/>
            </a:pPr>
            <a:r>
              <a:rPr lang="fr-FR" dirty="0"/>
              <a:t>IPv6 n'utilise pas ARP, il utilise le protocole ND pour résoudre les adresses MAC. </a:t>
            </a:r>
          </a:p>
          <a:p>
            <a:pPr marL="115887" indent="-285750" rtl="0">
              <a:spcBef>
                <a:spcPts val="0"/>
              </a:spcBef>
              <a:spcAft>
                <a:spcPts val="0"/>
              </a:spcAft>
              <a:buFont typeface="Arial" panose="020B0604020202020204" pitchFamily="34" charset="0"/>
              <a:buChar char="•"/>
            </a:pPr>
            <a:r>
              <a:rPr lang="fr-FR" dirty="0"/>
              <a:t>Un périphérique IPv6 utilise ICMPv6 ND pour déterminer l'adresse MAC de destination d'un périphérique local lorsqu'il connaît son adresse IPv6.</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9: Address Resolution</a:t>
            </a:r>
            <a:br>
              <a:rPr lang="en-US" dirty="0">
                <a:latin typeface="Arial" charset="0"/>
              </a:rPr>
            </a:br>
            <a:r>
              <a:rPr lang="fr-F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796206135"/>
              </p:ext>
            </p:extLst>
          </p:nvPr>
        </p:nvGraphicFramePr>
        <p:xfrm>
          <a:off x="144463" y="798513"/>
          <a:ext cx="8853486" cy="34747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rtl="0">
                        <a:buFont typeface="Arial" panose="020B0604020202020204" pitchFamily="34" charset="0"/>
                        <a:buChar char="•"/>
                      </a:pPr>
                      <a:r>
                        <a:rPr lang="fr-FR" sz="1600" b="0">
                          <a:solidFill>
                            <a:srgbClr val="000000"/>
                          </a:solidFill>
                        </a:rPr>
                        <a:t>Address Resolution Protocol (ARP)</a:t>
                      </a:r>
                    </a:p>
                    <a:p>
                      <a:pPr marL="285750" indent="-285750" rtl="0">
                        <a:buFont typeface="Arial" panose="020B0604020202020204" pitchFamily="34" charset="0"/>
                        <a:buChar char="•"/>
                      </a:pPr>
                      <a:r>
                        <a:rPr lang="fr-FR" sz="1600" b="0">
                          <a:solidFill>
                            <a:srgbClr val="000000"/>
                          </a:solidFill>
                        </a:rPr>
                        <a:t>ARP table</a:t>
                      </a:r>
                    </a:p>
                    <a:p>
                      <a:pPr marL="285750" indent="-285750" rtl="0">
                        <a:buFont typeface="Arial" panose="020B0604020202020204" pitchFamily="34" charset="0"/>
                        <a:buChar char="•"/>
                      </a:pPr>
                      <a:r>
                        <a:rPr lang="fr-FR" sz="1600" b="0">
                          <a:solidFill>
                            <a:srgbClr val="000000"/>
                          </a:solidFill>
                        </a:rPr>
                        <a:t>show ip arp</a:t>
                      </a:r>
                    </a:p>
                    <a:p>
                      <a:pPr marL="285750" indent="-285750" rtl="0">
                        <a:buFont typeface="Arial" panose="020B0604020202020204" pitchFamily="34" charset="0"/>
                        <a:buChar char="•"/>
                      </a:pPr>
                      <a:r>
                        <a:rPr lang="fr-FR" sz="1600" b="0">
                          <a:solidFill>
                            <a:srgbClr val="000000"/>
                          </a:solidFill>
                        </a:rPr>
                        <a:t>arpr -a</a:t>
                      </a:r>
                    </a:p>
                    <a:p>
                      <a:pPr marL="285750" indent="-285750" rtl="0">
                        <a:buFont typeface="Arial" panose="020B0604020202020204" pitchFamily="34" charset="0"/>
                        <a:buChar char="•"/>
                      </a:pPr>
                      <a:r>
                        <a:rPr lang="fr-FR" sz="1600" b="0">
                          <a:solidFill>
                            <a:srgbClr val="000000"/>
                          </a:solidFill>
                        </a:rPr>
                        <a:t>ICMPv6 Neighbor Discovery protocol (ND)</a:t>
                      </a:r>
                    </a:p>
                    <a:p>
                      <a:pPr marL="285750" indent="-285750" rtl="0">
                        <a:buFont typeface="Arial" panose="020B0604020202020204" pitchFamily="34" charset="0"/>
                        <a:buChar char="•"/>
                      </a:pPr>
                      <a:r>
                        <a:rPr lang="fr-FR" sz="1600" b="0">
                          <a:solidFill>
                            <a:srgbClr val="000000"/>
                          </a:solidFill>
                        </a:rPr>
                        <a:t>ICMPv6 Neighbor Solicitation (NS) message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a:solidFill>
                            <a:srgbClr val="000000"/>
                          </a:solidFill>
                        </a:rPr>
                        <a:t>ICMPv6 Neighbor Advertisement (NA) message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a:solidFill>
                            <a:srgbClr val="000000"/>
                          </a:solidFill>
                        </a:rPr>
                        <a:t>ICMPv6 Router Solicitation (RS) message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a:solidFill>
                            <a:srgbClr val="000000"/>
                          </a:solidFill>
                        </a:rPr>
                        <a:t>ICMPv6 Router Advertisement (RA) message</a:t>
                      </a:r>
                    </a:p>
                    <a:p>
                      <a:pPr marL="285750" indent="-285750" rtl="0">
                        <a:buFont typeface="Arial" panose="020B0604020202020204" pitchFamily="34" charset="0"/>
                        <a:buChar char="•"/>
                      </a:pPr>
                      <a:r>
                        <a:rPr lang="fr-FR" sz="1600" b="0">
                          <a:solidFill>
                            <a:srgbClr val="000000"/>
                          </a:solidFill>
                        </a:rPr>
                        <a:t>ICMPv6 Redirect Message</a:t>
                      </a: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Ateliers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Ils sont présentés dans la page des resources du formateur. Les activités en classe sont conçus pour faciliter l'apprentissage, les discussions dans la classe et la collaboration des étudiants.</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Quiz du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Récapitulez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495935"/>
          </a:xfrm>
        </p:spPr>
        <p:txBody>
          <a:bodyPr/>
          <a:lstStyle/>
          <a:p>
            <a:pPr rtl="0" eaLnBrk="1" hangingPunct="1"/>
            <a:r>
              <a:rPr lang="fr-FR"/>
              <a:t>Module 9: Activities</a:t>
            </a:r>
          </a:p>
        </p:txBody>
      </p:sp>
      <p:sp>
        <p:nvSpPr>
          <p:cNvPr id="6147" name="Rectangle 34"/>
          <p:cNvSpPr>
            <a:spLocks noGrp="1" noChangeArrowheads="1"/>
          </p:cNvSpPr>
          <p:nvPr>
            <p:ph idx="1"/>
          </p:nvPr>
        </p:nvSpPr>
        <p:spPr>
          <a:xfrm>
            <a:off x="144065" y="431965"/>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944364719"/>
              </p:ext>
            </p:extLst>
          </p:nvPr>
        </p:nvGraphicFramePr>
        <p:xfrm>
          <a:off x="457291" y="902261"/>
          <a:ext cx="8229418" cy="380927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t>9.1.3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rtl="0"/>
                      <a:r>
                        <a:rPr lang="fr-FR" sz="1100"/>
                        <a:t>Identify MAC and IP Addresses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t>9.1.4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MAC and IP</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t>9.2.3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ARP Operation – ARP Request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4163592917"/>
                  </a:ext>
                </a:extLst>
              </a:tr>
              <a:tr h="350784">
                <a:tc>
                  <a:txBody>
                    <a:bodyPr/>
                    <a:lstStyle/>
                    <a:p>
                      <a:pPr algn="ctr" rtl="0"/>
                      <a:r>
                        <a:rPr lang="fr-FR" sz="1100"/>
                        <a:t>9.2.4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ARP Operation – ARP Reply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3248063314"/>
                  </a:ext>
                </a:extLst>
              </a:tr>
              <a:tr h="350784">
                <a:tc>
                  <a:txBody>
                    <a:bodyPr/>
                    <a:lstStyle/>
                    <a:p>
                      <a:pPr algn="ctr" rtl="0"/>
                      <a:r>
                        <a:rPr lang="fr-FR" sz="1100"/>
                        <a:t>9.2.5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ARP Role in Remote Communications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1982792498"/>
                  </a:ext>
                </a:extLst>
              </a:tr>
              <a:tr h="350784">
                <a:tc>
                  <a:txBody>
                    <a:bodyPr/>
                    <a:lstStyle/>
                    <a:p>
                      <a:pPr algn="ctr" rtl="0"/>
                      <a:r>
                        <a:rPr lang="fr-FR" sz="1100"/>
                        <a:t>9.2.9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Examine the ARP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t>9.2.10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ARP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t>9.3.1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IPv6 Neighbor Discovery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1520424507"/>
                  </a:ext>
                </a:extLst>
              </a:tr>
              <a:tr h="350784">
                <a:tc>
                  <a:txBody>
                    <a:bodyPr/>
                    <a:lstStyle/>
                    <a:p>
                      <a:pPr algn="ctr" rtl="0"/>
                      <a:r>
                        <a:rPr lang="fr-FR" sz="1100"/>
                        <a:t>9.3.4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IPv6 Neighbor Discovery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t>9.3.5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IPv6 Neighbor Discovery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9: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a:t>Prior to teaching Module 9, the instructor should:</a:t>
            </a:r>
          </a:p>
          <a:p>
            <a:pPr rtl="0">
              <a:lnSpc>
                <a:spcPct val="85000"/>
              </a:lnSpc>
              <a:spcBef>
                <a:spcPct val="30000"/>
              </a:spcBef>
              <a:buFont typeface="Arial" panose="020B0604020202020204" pitchFamily="34" charset="0"/>
              <a:buChar char="•"/>
            </a:pPr>
            <a:r>
              <a:rPr lang="fr-FR"/>
              <a:t>Review the activities and assessments for this module.</a:t>
            </a:r>
          </a:p>
          <a:p>
            <a:pPr rtl="0">
              <a:lnSpc>
                <a:spcPct val="85000"/>
              </a:lnSpc>
              <a:spcBef>
                <a:spcPct val="30000"/>
              </a:spcBef>
              <a:buFont typeface="Arial" panose="020B0604020202020204" pitchFamily="34" charset="0"/>
              <a:buChar char="•"/>
            </a:pPr>
            <a:r>
              <a:rPr lang="fr-FR"/>
              <a:t>Try to include as many questions as possible to keep students engaged during classroom presentation.</a:t>
            </a:r>
          </a:p>
          <a:p>
            <a:pPr marL="0" indent="0" rtl="0" eaLnBrk="1" hangingPunct="1">
              <a:lnSpc>
                <a:spcPct val="85000"/>
              </a:lnSpc>
              <a:spcBef>
                <a:spcPct val="30000"/>
              </a:spcBef>
              <a:buNone/>
            </a:pPr>
            <a:r>
              <a:rPr lang="fr-FR"/>
              <a:t>Topic 9.1</a:t>
            </a:r>
          </a:p>
          <a:p>
            <a:pPr lvl="1" rtl="0">
              <a:lnSpc>
                <a:spcPct val="85000"/>
              </a:lnSpc>
              <a:spcBef>
                <a:spcPct val="30000"/>
              </a:spcBef>
            </a:pPr>
            <a:r>
              <a:rPr lang="fr-FR" sz="1500"/>
              <a:t>Ask the students or have a class discussion</a:t>
            </a:r>
          </a:p>
          <a:p>
            <a:pPr lvl="2" rtl="0">
              <a:lnSpc>
                <a:spcPct val="85000"/>
              </a:lnSpc>
              <a:spcBef>
                <a:spcPct val="30000"/>
              </a:spcBef>
            </a:pPr>
            <a:r>
              <a:rPr lang="fr-FR" sz="1500"/>
              <a:t>Have students discuss the IP and MAC addresses from source to destination when there are multiple router hops.</a:t>
            </a:r>
          </a:p>
          <a:p>
            <a:pPr lvl="2" rtl="0">
              <a:lnSpc>
                <a:spcPct val="85000"/>
              </a:lnSpc>
              <a:spcBef>
                <a:spcPct val="30000"/>
              </a:spcBef>
            </a:pPr>
            <a:r>
              <a:rPr lang="fr-FR" sz="1500"/>
              <a:t>Describe the Layer 2 addresses used when a destination is on the same local network and when the destination is on a remote network.</a:t>
            </a:r>
          </a:p>
          <a:p>
            <a:pPr marL="0" indent="0" rtl="0">
              <a:lnSpc>
                <a:spcPct val="85000"/>
              </a:lnSpc>
              <a:spcBef>
                <a:spcPct val="30000"/>
              </a:spcBef>
              <a:buNone/>
            </a:pPr>
            <a:r>
              <a:rPr lang="fr-FR"/>
              <a:t>Topic 9.2</a:t>
            </a:r>
          </a:p>
          <a:p>
            <a:pPr lvl="1" rtl="0">
              <a:lnSpc>
                <a:spcPct val="85000"/>
              </a:lnSpc>
              <a:spcBef>
                <a:spcPct val="30000"/>
              </a:spcBef>
            </a:pPr>
            <a:r>
              <a:rPr lang="fr-FR" sz="1500"/>
              <a:t>Ask the students or have a class discussion</a:t>
            </a:r>
          </a:p>
          <a:p>
            <a:pPr lvl="2" rtl="0">
              <a:lnSpc>
                <a:spcPct val="85000"/>
              </a:lnSpc>
              <a:spcBef>
                <a:spcPct val="30000"/>
              </a:spcBef>
            </a:pPr>
            <a:r>
              <a:rPr lang="fr-FR" sz="1500"/>
              <a:t>What impact do ARP requests have on the network and other local devices?</a:t>
            </a:r>
          </a:p>
          <a:p>
            <a:pPr lvl="2" rtl="0">
              <a:lnSpc>
                <a:spcPct val="85000"/>
              </a:lnSpc>
              <a:spcBef>
                <a:spcPct val="30000"/>
              </a:spcBef>
            </a:pPr>
            <a:r>
              <a:rPr lang="fr-FR" sz="1500"/>
              <a:t>What are some security risks associated with ARP?</a:t>
            </a:r>
          </a:p>
          <a:p>
            <a:pPr lvl="2">
              <a:lnSpc>
                <a:spcPct val="85000"/>
              </a:lnSpc>
              <a:spcBef>
                <a:spcPct val="30000"/>
              </a:spcBef>
            </a:pPr>
            <a:endParaRPr lang="en-US" dirty="0"/>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9: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fr-FR" sz="1600"/>
              <a:t> Topic 9.3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Why do you suppose ICMPv6 Neighbor Solicitations are sent as a multicast and not broadcast?</a:t>
            </a:r>
          </a:p>
          <a:p>
            <a:pPr lvl="2" rtl="0">
              <a:lnSpc>
                <a:spcPct val="85000"/>
              </a:lnSpc>
              <a:spcBef>
                <a:spcPct val="30000"/>
              </a:spcBef>
            </a:pPr>
            <a:r>
              <a:rPr lang="fr-FR" sz="1600"/>
              <a:t>Discuss the similarities and differences between the ARP and the ICMPv6 ND processes.</a:t>
            </a:r>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9: Résolution d'adresse</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9295</TotalTime>
  <Words>2497</Words>
  <Application>Microsoft Office PowerPoint</Application>
  <PresentationFormat>Affichage à l'écran (16:9)</PresentationFormat>
  <Paragraphs>350</Paragraphs>
  <Slides>33</Slides>
  <Notes>31</Notes>
  <HiddenSlides>6</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CiscoSans ExtraLight</vt:lpstr>
      <vt:lpstr>Courier New</vt:lpstr>
      <vt:lpstr>Wingdings</vt:lpstr>
      <vt:lpstr>Default Theme</vt:lpstr>
      <vt:lpstr>Module 9: Résolution d'adresse</vt:lpstr>
      <vt:lpstr>Instructor Materials – Module 9 Planning Guide</vt:lpstr>
      <vt:lpstr>À quoi s'attendre dans ce module?</vt:lpstr>
      <vt:lpstr>À quoi s'attendre dans ce module?</vt:lpstr>
      <vt:lpstr>Check Your Understanding</vt:lpstr>
      <vt:lpstr>Module 9: Activities</vt:lpstr>
      <vt:lpstr>Module 9: Best Practices</vt:lpstr>
      <vt:lpstr>Module 9: Best Practices (Cont.)</vt:lpstr>
      <vt:lpstr>Module 9: Résolution d'adresse</vt:lpstr>
      <vt:lpstr>Objectifs de ce module</vt:lpstr>
      <vt:lpstr>9.1 MAC et IP</vt:lpstr>
      <vt:lpstr>Adresses MAC et IP Destination sur le même réseau</vt:lpstr>
      <vt:lpstr>Adresses MAC et IP Destination sur un réseau distant</vt:lpstr>
      <vt:lpstr>MAC et IP Packet Tracer– Identification des adresses MAC et IP</vt:lpstr>
      <vt:lpstr>9.2 — ARP</vt:lpstr>
      <vt:lpstr>ARP ARP Présentation</vt:lpstr>
      <vt:lpstr>ARP Fonctions du protocole ARP</vt:lpstr>
      <vt:lpstr> Vidéo ARP - Requête ARP</vt:lpstr>
      <vt:lpstr> Vidéo ARP - Opération ARP - Réponse ARP</vt:lpstr>
      <vt:lpstr> Vidéo ARP – Rôle d'ARP dans les communications à distance</vt:lpstr>
      <vt:lpstr>ARP Suppression des entrées d'une table ARP</vt:lpstr>
      <vt:lpstr>ARP Tables ARP sur les périphériques réseau</vt:lpstr>
      <vt:lpstr>ARP Problèmes ARP - Diffusion de l'ARP et usurpation d'identité de l'ARP</vt:lpstr>
      <vt:lpstr>ARP Packet Tracer – Examiner le tableau ARP</vt:lpstr>
      <vt:lpstr>9.3 Câblage en cuivre</vt:lpstr>
      <vt:lpstr> Vidéo de Découverte de voisins IPv6 — Découverte de voisins IPv6</vt:lpstr>
      <vt:lpstr>Découverte de voisins IPv6 Messages de découverte de voisins</vt:lpstr>
      <vt:lpstr>Découverte de voisins IPv6 Découverte de voisins IPv6 — Résolution d'adresses</vt:lpstr>
      <vt:lpstr>Découverte de voisins IPv6 Packet Tracer –Découverte de voisins IPv6</vt:lpstr>
      <vt:lpstr>9.4 Module pratique et questionnaire</vt:lpstr>
      <vt:lpstr>Module Pratique et Questionnaire Qu'est-ce que j'ai appris dans ce module?</vt:lpstr>
      <vt:lpstr>Module 9: Address Resolution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Raharison Muriel</cp:lastModifiedBy>
  <cp:revision>249</cp:revision>
  <dcterms:created xsi:type="dcterms:W3CDTF">2019-10-18T06:21:22Z</dcterms:created>
  <dcterms:modified xsi:type="dcterms:W3CDTF">2022-04-12T06:31:26Z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