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300" r:id="rId2"/>
    <p:sldId id="301" r:id="rId3"/>
    <p:sldId id="302" r:id="rId4"/>
    <p:sldId id="325" r:id="rId5"/>
    <p:sldId id="303" r:id="rId6"/>
    <p:sldId id="304" r:id="rId7"/>
    <p:sldId id="263" r:id="rId8"/>
    <p:sldId id="305" r:id="rId9"/>
    <p:sldId id="306" r:id="rId10"/>
    <p:sldId id="307" r:id="rId11"/>
    <p:sldId id="308" r:id="rId12"/>
    <p:sldId id="265" r:id="rId13"/>
    <p:sldId id="271" r:id="rId14"/>
    <p:sldId id="272" r:id="rId15"/>
    <p:sldId id="275" r:id="rId16"/>
    <p:sldId id="273" r:id="rId17"/>
    <p:sldId id="274" r:id="rId18"/>
    <p:sldId id="276" r:id="rId19"/>
    <p:sldId id="309" r:id="rId20"/>
    <p:sldId id="310" r:id="rId21"/>
    <p:sldId id="277" r:id="rId22"/>
    <p:sldId id="278" r:id="rId23"/>
    <p:sldId id="279" r:id="rId24"/>
    <p:sldId id="311" r:id="rId25"/>
    <p:sldId id="312" r:id="rId26"/>
    <p:sldId id="313" r:id="rId27"/>
    <p:sldId id="314" r:id="rId28"/>
    <p:sldId id="315" r:id="rId29"/>
    <p:sldId id="316" r:id="rId30"/>
    <p:sldId id="317" r:id="rId31"/>
    <p:sldId id="318" r:id="rId32"/>
    <p:sldId id="319" r:id="rId33"/>
    <p:sldId id="320" r:id="rId34"/>
    <p:sldId id="321" r:id="rId35"/>
    <p:sldId id="322" r:id="rId36"/>
    <p:sldId id="326" r:id="rId37"/>
    <p:sldId id="327" r:id="rId38"/>
    <p:sldId id="323" r:id="rId39"/>
    <p:sldId id="324" r:id="rId4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65CCF2-C693-4D6E-B542-5B337C347C2C}" type="datetimeFigureOut">
              <a:rPr lang="fr-FR" smtClean="0"/>
              <a:t>04/07/2022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0A6A7D-BBD2-4A02-9A5E-B0CBE0B98FBD}" type="slidenum">
              <a:rPr lang="fr-FR" smtClean="0"/>
              <a:t>‹N°›</a:t>
            </a:fld>
            <a:endParaRPr lang="fr-FR"/>
          </a:p>
        </p:txBody>
      </p:sp>
    </p:spTree>
    <p:extLst>
      <p:ext uri="{BB962C8B-B14F-4D97-AF65-F5344CB8AC3E}">
        <p14:creationId xmlns:p14="http://schemas.microsoft.com/office/powerpoint/2010/main" val="1911227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0938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AD42CD-D18A-0A83-3880-B1541B634DB8}"/>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13DE5491-DE0E-177A-3AF8-E92C13E689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9DC7E17F-F0D8-58C4-E9E6-DB6EC2B98BBB}"/>
              </a:ext>
            </a:extLst>
          </p:cNvPr>
          <p:cNvSpPr>
            <a:spLocks noGrp="1"/>
          </p:cNvSpPr>
          <p:nvPr>
            <p:ph type="dt" sz="half" idx="10"/>
          </p:nvPr>
        </p:nvSpPr>
        <p:spPr/>
        <p:txBody>
          <a:bodyPr/>
          <a:lstStyle/>
          <a:p>
            <a:fld id="{8A88DD91-0F9A-41E8-A28D-AA2E2A2E7633}" type="datetimeFigureOut">
              <a:rPr lang="fr-FR" smtClean="0"/>
              <a:t>04/07/2022</a:t>
            </a:fld>
            <a:endParaRPr lang="fr-FR"/>
          </a:p>
        </p:txBody>
      </p:sp>
      <p:sp>
        <p:nvSpPr>
          <p:cNvPr id="5" name="Espace réservé du pied de page 4">
            <a:extLst>
              <a:ext uri="{FF2B5EF4-FFF2-40B4-BE49-F238E27FC236}">
                <a16:creationId xmlns:a16="http://schemas.microsoft.com/office/drawing/2014/main" id="{A5B3E4E9-ED62-5939-C174-FD469C85177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0D270DB-19C4-BA70-B634-8FDC3E8E7BDD}"/>
              </a:ext>
            </a:extLst>
          </p:cNvPr>
          <p:cNvSpPr>
            <a:spLocks noGrp="1"/>
          </p:cNvSpPr>
          <p:nvPr>
            <p:ph type="sldNum" sz="quarter" idx="12"/>
          </p:nvPr>
        </p:nvSpPr>
        <p:spPr/>
        <p:txBody>
          <a:bodyPr/>
          <a:lstStyle/>
          <a:p>
            <a:fld id="{6B973D77-C136-40D6-B2A6-4035D7C6B01F}" type="slidenum">
              <a:rPr lang="fr-FR" smtClean="0"/>
              <a:t>‹N°›</a:t>
            </a:fld>
            <a:endParaRPr lang="fr-FR"/>
          </a:p>
        </p:txBody>
      </p:sp>
    </p:spTree>
    <p:extLst>
      <p:ext uri="{BB962C8B-B14F-4D97-AF65-F5344CB8AC3E}">
        <p14:creationId xmlns:p14="http://schemas.microsoft.com/office/powerpoint/2010/main" val="1803460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16139C-F669-1243-E635-09F4B362E795}"/>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C7595EA0-12C6-ED14-7CF6-8CE1B3C54D8C}"/>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98CAA13-C9CE-F8C2-52B2-5A431FD3E448}"/>
              </a:ext>
            </a:extLst>
          </p:cNvPr>
          <p:cNvSpPr>
            <a:spLocks noGrp="1"/>
          </p:cNvSpPr>
          <p:nvPr>
            <p:ph type="dt" sz="half" idx="10"/>
          </p:nvPr>
        </p:nvSpPr>
        <p:spPr/>
        <p:txBody>
          <a:bodyPr/>
          <a:lstStyle/>
          <a:p>
            <a:fld id="{8A88DD91-0F9A-41E8-A28D-AA2E2A2E7633}" type="datetimeFigureOut">
              <a:rPr lang="fr-FR" smtClean="0"/>
              <a:t>04/07/2022</a:t>
            </a:fld>
            <a:endParaRPr lang="fr-FR"/>
          </a:p>
        </p:txBody>
      </p:sp>
      <p:sp>
        <p:nvSpPr>
          <p:cNvPr id="5" name="Espace réservé du pied de page 4">
            <a:extLst>
              <a:ext uri="{FF2B5EF4-FFF2-40B4-BE49-F238E27FC236}">
                <a16:creationId xmlns:a16="http://schemas.microsoft.com/office/drawing/2014/main" id="{C96364C2-3687-E322-5919-915A832C99D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AE8DCB0-E296-FA9E-56B2-E2011DD8ED50}"/>
              </a:ext>
            </a:extLst>
          </p:cNvPr>
          <p:cNvSpPr>
            <a:spLocks noGrp="1"/>
          </p:cNvSpPr>
          <p:nvPr>
            <p:ph type="sldNum" sz="quarter" idx="12"/>
          </p:nvPr>
        </p:nvSpPr>
        <p:spPr/>
        <p:txBody>
          <a:bodyPr/>
          <a:lstStyle/>
          <a:p>
            <a:fld id="{6B973D77-C136-40D6-B2A6-4035D7C6B01F}" type="slidenum">
              <a:rPr lang="fr-FR" smtClean="0"/>
              <a:t>‹N°›</a:t>
            </a:fld>
            <a:endParaRPr lang="fr-FR"/>
          </a:p>
        </p:txBody>
      </p:sp>
    </p:spTree>
    <p:extLst>
      <p:ext uri="{BB962C8B-B14F-4D97-AF65-F5344CB8AC3E}">
        <p14:creationId xmlns:p14="http://schemas.microsoft.com/office/powerpoint/2010/main" val="1335865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5089F1D9-67AB-6CEB-0524-EC1DE5D5F113}"/>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A754651F-5F5F-B45E-EC89-82C1358819D5}"/>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1AD0172-986F-3F75-761E-8E075515DF5E}"/>
              </a:ext>
            </a:extLst>
          </p:cNvPr>
          <p:cNvSpPr>
            <a:spLocks noGrp="1"/>
          </p:cNvSpPr>
          <p:nvPr>
            <p:ph type="dt" sz="half" idx="10"/>
          </p:nvPr>
        </p:nvSpPr>
        <p:spPr/>
        <p:txBody>
          <a:bodyPr/>
          <a:lstStyle/>
          <a:p>
            <a:fld id="{8A88DD91-0F9A-41E8-A28D-AA2E2A2E7633}" type="datetimeFigureOut">
              <a:rPr lang="fr-FR" smtClean="0"/>
              <a:t>04/07/2022</a:t>
            </a:fld>
            <a:endParaRPr lang="fr-FR"/>
          </a:p>
        </p:txBody>
      </p:sp>
      <p:sp>
        <p:nvSpPr>
          <p:cNvPr id="5" name="Espace réservé du pied de page 4">
            <a:extLst>
              <a:ext uri="{FF2B5EF4-FFF2-40B4-BE49-F238E27FC236}">
                <a16:creationId xmlns:a16="http://schemas.microsoft.com/office/drawing/2014/main" id="{7E8E3DAA-FB1B-8D52-26A5-3B7FBC3B127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6A23DD2-3EE0-180B-1242-2E5672D05CAD}"/>
              </a:ext>
            </a:extLst>
          </p:cNvPr>
          <p:cNvSpPr>
            <a:spLocks noGrp="1"/>
          </p:cNvSpPr>
          <p:nvPr>
            <p:ph type="sldNum" sz="quarter" idx="12"/>
          </p:nvPr>
        </p:nvSpPr>
        <p:spPr/>
        <p:txBody>
          <a:bodyPr/>
          <a:lstStyle/>
          <a:p>
            <a:fld id="{6B973D77-C136-40D6-B2A6-4035D7C6B01F}" type="slidenum">
              <a:rPr lang="fr-FR" smtClean="0"/>
              <a:t>‹N°›</a:t>
            </a:fld>
            <a:endParaRPr lang="fr-FR"/>
          </a:p>
        </p:txBody>
      </p:sp>
    </p:spTree>
    <p:extLst>
      <p:ext uri="{BB962C8B-B14F-4D97-AF65-F5344CB8AC3E}">
        <p14:creationId xmlns:p14="http://schemas.microsoft.com/office/powerpoint/2010/main" val="2780553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17E433-E7FD-C9D2-D825-80BAC749F052}"/>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AAE0F84-E7FF-46F4-BFAC-46DB6FD7CB4F}"/>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AB3B263-953A-A070-213B-411F7E15AD1A}"/>
              </a:ext>
            </a:extLst>
          </p:cNvPr>
          <p:cNvSpPr>
            <a:spLocks noGrp="1"/>
          </p:cNvSpPr>
          <p:nvPr>
            <p:ph type="dt" sz="half" idx="10"/>
          </p:nvPr>
        </p:nvSpPr>
        <p:spPr/>
        <p:txBody>
          <a:bodyPr/>
          <a:lstStyle/>
          <a:p>
            <a:fld id="{8A88DD91-0F9A-41E8-A28D-AA2E2A2E7633}" type="datetimeFigureOut">
              <a:rPr lang="fr-FR" smtClean="0"/>
              <a:t>04/07/2022</a:t>
            </a:fld>
            <a:endParaRPr lang="fr-FR"/>
          </a:p>
        </p:txBody>
      </p:sp>
      <p:sp>
        <p:nvSpPr>
          <p:cNvPr id="5" name="Espace réservé du pied de page 4">
            <a:extLst>
              <a:ext uri="{FF2B5EF4-FFF2-40B4-BE49-F238E27FC236}">
                <a16:creationId xmlns:a16="http://schemas.microsoft.com/office/drawing/2014/main" id="{AC04B74F-FD98-0376-1CD7-B691B5CB13F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662CC87-9CF7-AA78-3B67-27E273002C28}"/>
              </a:ext>
            </a:extLst>
          </p:cNvPr>
          <p:cNvSpPr>
            <a:spLocks noGrp="1"/>
          </p:cNvSpPr>
          <p:nvPr>
            <p:ph type="sldNum" sz="quarter" idx="12"/>
          </p:nvPr>
        </p:nvSpPr>
        <p:spPr/>
        <p:txBody>
          <a:bodyPr/>
          <a:lstStyle/>
          <a:p>
            <a:fld id="{6B973D77-C136-40D6-B2A6-4035D7C6B01F}" type="slidenum">
              <a:rPr lang="fr-FR" smtClean="0"/>
              <a:t>‹N°›</a:t>
            </a:fld>
            <a:endParaRPr lang="fr-FR"/>
          </a:p>
        </p:txBody>
      </p:sp>
    </p:spTree>
    <p:extLst>
      <p:ext uri="{BB962C8B-B14F-4D97-AF65-F5344CB8AC3E}">
        <p14:creationId xmlns:p14="http://schemas.microsoft.com/office/powerpoint/2010/main" val="2923800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7E0B75-5F41-FA68-AD4E-47C66481E183}"/>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E8C2A4B5-B880-CAA3-F74D-C0692D19C7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4F2CB5C2-F9FA-9018-1658-11FB75008852}"/>
              </a:ext>
            </a:extLst>
          </p:cNvPr>
          <p:cNvSpPr>
            <a:spLocks noGrp="1"/>
          </p:cNvSpPr>
          <p:nvPr>
            <p:ph type="dt" sz="half" idx="10"/>
          </p:nvPr>
        </p:nvSpPr>
        <p:spPr/>
        <p:txBody>
          <a:bodyPr/>
          <a:lstStyle/>
          <a:p>
            <a:fld id="{8A88DD91-0F9A-41E8-A28D-AA2E2A2E7633}" type="datetimeFigureOut">
              <a:rPr lang="fr-FR" smtClean="0"/>
              <a:t>04/07/2022</a:t>
            </a:fld>
            <a:endParaRPr lang="fr-FR"/>
          </a:p>
        </p:txBody>
      </p:sp>
      <p:sp>
        <p:nvSpPr>
          <p:cNvPr id="5" name="Espace réservé du pied de page 4">
            <a:extLst>
              <a:ext uri="{FF2B5EF4-FFF2-40B4-BE49-F238E27FC236}">
                <a16:creationId xmlns:a16="http://schemas.microsoft.com/office/drawing/2014/main" id="{099F1891-C450-6FF7-EA66-8EEFFD15650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B790A70-1DBC-615C-941A-EF1A00B6A144}"/>
              </a:ext>
            </a:extLst>
          </p:cNvPr>
          <p:cNvSpPr>
            <a:spLocks noGrp="1"/>
          </p:cNvSpPr>
          <p:nvPr>
            <p:ph type="sldNum" sz="quarter" idx="12"/>
          </p:nvPr>
        </p:nvSpPr>
        <p:spPr/>
        <p:txBody>
          <a:bodyPr/>
          <a:lstStyle/>
          <a:p>
            <a:fld id="{6B973D77-C136-40D6-B2A6-4035D7C6B01F}" type="slidenum">
              <a:rPr lang="fr-FR" smtClean="0"/>
              <a:t>‹N°›</a:t>
            </a:fld>
            <a:endParaRPr lang="fr-FR"/>
          </a:p>
        </p:txBody>
      </p:sp>
    </p:spTree>
    <p:extLst>
      <p:ext uri="{BB962C8B-B14F-4D97-AF65-F5344CB8AC3E}">
        <p14:creationId xmlns:p14="http://schemas.microsoft.com/office/powerpoint/2010/main" val="896871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E1262E-4F4B-457E-C9DC-1D1DF4219C2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5CD6EEB-3106-7440-6892-7C8413452414}"/>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6A331BA4-8CA5-50C2-CB57-F21B978BFABA}"/>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BBBE1323-4E91-67AA-CFA3-1ED6B80AB2B4}"/>
              </a:ext>
            </a:extLst>
          </p:cNvPr>
          <p:cNvSpPr>
            <a:spLocks noGrp="1"/>
          </p:cNvSpPr>
          <p:nvPr>
            <p:ph type="dt" sz="half" idx="10"/>
          </p:nvPr>
        </p:nvSpPr>
        <p:spPr/>
        <p:txBody>
          <a:bodyPr/>
          <a:lstStyle/>
          <a:p>
            <a:fld id="{8A88DD91-0F9A-41E8-A28D-AA2E2A2E7633}" type="datetimeFigureOut">
              <a:rPr lang="fr-FR" smtClean="0"/>
              <a:t>04/07/2022</a:t>
            </a:fld>
            <a:endParaRPr lang="fr-FR"/>
          </a:p>
        </p:txBody>
      </p:sp>
      <p:sp>
        <p:nvSpPr>
          <p:cNvPr id="6" name="Espace réservé du pied de page 5">
            <a:extLst>
              <a:ext uri="{FF2B5EF4-FFF2-40B4-BE49-F238E27FC236}">
                <a16:creationId xmlns:a16="http://schemas.microsoft.com/office/drawing/2014/main" id="{98FF8DE2-2EC3-4BB8-6606-7D120FBEEFB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A98C24D-51DB-276C-1180-2559B2FC0A6F}"/>
              </a:ext>
            </a:extLst>
          </p:cNvPr>
          <p:cNvSpPr>
            <a:spLocks noGrp="1"/>
          </p:cNvSpPr>
          <p:nvPr>
            <p:ph type="sldNum" sz="quarter" idx="12"/>
          </p:nvPr>
        </p:nvSpPr>
        <p:spPr/>
        <p:txBody>
          <a:bodyPr/>
          <a:lstStyle/>
          <a:p>
            <a:fld id="{6B973D77-C136-40D6-B2A6-4035D7C6B01F}" type="slidenum">
              <a:rPr lang="fr-FR" smtClean="0"/>
              <a:t>‹N°›</a:t>
            </a:fld>
            <a:endParaRPr lang="fr-FR"/>
          </a:p>
        </p:txBody>
      </p:sp>
    </p:spTree>
    <p:extLst>
      <p:ext uri="{BB962C8B-B14F-4D97-AF65-F5344CB8AC3E}">
        <p14:creationId xmlns:p14="http://schemas.microsoft.com/office/powerpoint/2010/main" val="4133124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265F30-95DF-2E5B-DA18-3142FC1E568A}"/>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79FB3010-D861-5265-5B0F-A7E2A51A20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54762006-8F68-B941-E57F-75014758ED29}"/>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A60C80D3-8E34-9822-9E44-9C1C84E492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7F2F51B0-A590-432A-64FD-8CE558B327C4}"/>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F63D4C12-4281-BC9E-C961-6CDDB4C3B769}"/>
              </a:ext>
            </a:extLst>
          </p:cNvPr>
          <p:cNvSpPr>
            <a:spLocks noGrp="1"/>
          </p:cNvSpPr>
          <p:nvPr>
            <p:ph type="dt" sz="half" idx="10"/>
          </p:nvPr>
        </p:nvSpPr>
        <p:spPr/>
        <p:txBody>
          <a:bodyPr/>
          <a:lstStyle/>
          <a:p>
            <a:fld id="{8A88DD91-0F9A-41E8-A28D-AA2E2A2E7633}" type="datetimeFigureOut">
              <a:rPr lang="fr-FR" smtClean="0"/>
              <a:t>04/07/2022</a:t>
            </a:fld>
            <a:endParaRPr lang="fr-FR"/>
          </a:p>
        </p:txBody>
      </p:sp>
      <p:sp>
        <p:nvSpPr>
          <p:cNvPr id="8" name="Espace réservé du pied de page 7">
            <a:extLst>
              <a:ext uri="{FF2B5EF4-FFF2-40B4-BE49-F238E27FC236}">
                <a16:creationId xmlns:a16="http://schemas.microsoft.com/office/drawing/2014/main" id="{267140A2-E301-D87F-3BA5-2CEC43EF7EAD}"/>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1B95C3D3-28FF-79E6-043B-0DBF4BC01AA0}"/>
              </a:ext>
            </a:extLst>
          </p:cNvPr>
          <p:cNvSpPr>
            <a:spLocks noGrp="1"/>
          </p:cNvSpPr>
          <p:nvPr>
            <p:ph type="sldNum" sz="quarter" idx="12"/>
          </p:nvPr>
        </p:nvSpPr>
        <p:spPr/>
        <p:txBody>
          <a:bodyPr/>
          <a:lstStyle/>
          <a:p>
            <a:fld id="{6B973D77-C136-40D6-B2A6-4035D7C6B01F}" type="slidenum">
              <a:rPr lang="fr-FR" smtClean="0"/>
              <a:t>‹N°›</a:t>
            </a:fld>
            <a:endParaRPr lang="fr-FR"/>
          </a:p>
        </p:txBody>
      </p:sp>
    </p:spTree>
    <p:extLst>
      <p:ext uri="{BB962C8B-B14F-4D97-AF65-F5344CB8AC3E}">
        <p14:creationId xmlns:p14="http://schemas.microsoft.com/office/powerpoint/2010/main" val="1771734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EFC1B4-E480-A147-B587-4DFEB4C6C418}"/>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101FB92B-D252-0460-F259-A6836CAA9D52}"/>
              </a:ext>
            </a:extLst>
          </p:cNvPr>
          <p:cNvSpPr>
            <a:spLocks noGrp="1"/>
          </p:cNvSpPr>
          <p:nvPr>
            <p:ph type="dt" sz="half" idx="10"/>
          </p:nvPr>
        </p:nvSpPr>
        <p:spPr/>
        <p:txBody>
          <a:bodyPr/>
          <a:lstStyle/>
          <a:p>
            <a:fld id="{8A88DD91-0F9A-41E8-A28D-AA2E2A2E7633}" type="datetimeFigureOut">
              <a:rPr lang="fr-FR" smtClean="0"/>
              <a:t>04/07/2022</a:t>
            </a:fld>
            <a:endParaRPr lang="fr-FR"/>
          </a:p>
        </p:txBody>
      </p:sp>
      <p:sp>
        <p:nvSpPr>
          <p:cNvPr id="4" name="Espace réservé du pied de page 3">
            <a:extLst>
              <a:ext uri="{FF2B5EF4-FFF2-40B4-BE49-F238E27FC236}">
                <a16:creationId xmlns:a16="http://schemas.microsoft.com/office/drawing/2014/main" id="{A359280D-34C8-4457-2376-524C5D56B5B8}"/>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28114BAE-8882-E4F3-E512-CFCC4B189839}"/>
              </a:ext>
            </a:extLst>
          </p:cNvPr>
          <p:cNvSpPr>
            <a:spLocks noGrp="1"/>
          </p:cNvSpPr>
          <p:nvPr>
            <p:ph type="sldNum" sz="quarter" idx="12"/>
          </p:nvPr>
        </p:nvSpPr>
        <p:spPr/>
        <p:txBody>
          <a:bodyPr/>
          <a:lstStyle/>
          <a:p>
            <a:fld id="{6B973D77-C136-40D6-B2A6-4035D7C6B01F}" type="slidenum">
              <a:rPr lang="fr-FR" smtClean="0"/>
              <a:t>‹N°›</a:t>
            </a:fld>
            <a:endParaRPr lang="fr-FR"/>
          </a:p>
        </p:txBody>
      </p:sp>
    </p:spTree>
    <p:extLst>
      <p:ext uri="{BB962C8B-B14F-4D97-AF65-F5344CB8AC3E}">
        <p14:creationId xmlns:p14="http://schemas.microsoft.com/office/powerpoint/2010/main" val="1817771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F2FFB82-7D9B-4E2A-F064-F4BB79E14C40}"/>
              </a:ext>
            </a:extLst>
          </p:cNvPr>
          <p:cNvSpPr>
            <a:spLocks noGrp="1"/>
          </p:cNvSpPr>
          <p:nvPr>
            <p:ph type="dt" sz="half" idx="10"/>
          </p:nvPr>
        </p:nvSpPr>
        <p:spPr/>
        <p:txBody>
          <a:bodyPr/>
          <a:lstStyle/>
          <a:p>
            <a:fld id="{8A88DD91-0F9A-41E8-A28D-AA2E2A2E7633}" type="datetimeFigureOut">
              <a:rPr lang="fr-FR" smtClean="0"/>
              <a:t>04/07/2022</a:t>
            </a:fld>
            <a:endParaRPr lang="fr-FR"/>
          </a:p>
        </p:txBody>
      </p:sp>
      <p:sp>
        <p:nvSpPr>
          <p:cNvPr id="3" name="Espace réservé du pied de page 2">
            <a:extLst>
              <a:ext uri="{FF2B5EF4-FFF2-40B4-BE49-F238E27FC236}">
                <a16:creationId xmlns:a16="http://schemas.microsoft.com/office/drawing/2014/main" id="{D1195CA8-5CA9-D6B6-6B3C-28E67416C867}"/>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20D765C6-F067-C367-C25B-251B1D81C9B9}"/>
              </a:ext>
            </a:extLst>
          </p:cNvPr>
          <p:cNvSpPr>
            <a:spLocks noGrp="1"/>
          </p:cNvSpPr>
          <p:nvPr>
            <p:ph type="sldNum" sz="quarter" idx="12"/>
          </p:nvPr>
        </p:nvSpPr>
        <p:spPr/>
        <p:txBody>
          <a:bodyPr/>
          <a:lstStyle/>
          <a:p>
            <a:fld id="{6B973D77-C136-40D6-B2A6-4035D7C6B01F}" type="slidenum">
              <a:rPr lang="fr-FR" smtClean="0"/>
              <a:t>‹N°›</a:t>
            </a:fld>
            <a:endParaRPr lang="fr-FR"/>
          </a:p>
        </p:txBody>
      </p:sp>
    </p:spTree>
    <p:extLst>
      <p:ext uri="{BB962C8B-B14F-4D97-AF65-F5344CB8AC3E}">
        <p14:creationId xmlns:p14="http://schemas.microsoft.com/office/powerpoint/2010/main" val="1717901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575776-E8B7-2C8C-7134-A50F334AC70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00DEF727-04BD-E2D0-54E4-B983471E9B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26FA6F09-FEDB-E20F-6318-BFCCDF0CDD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79EAE9C-EB70-6872-B0D2-3C5120128DDD}"/>
              </a:ext>
            </a:extLst>
          </p:cNvPr>
          <p:cNvSpPr>
            <a:spLocks noGrp="1"/>
          </p:cNvSpPr>
          <p:nvPr>
            <p:ph type="dt" sz="half" idx="10"/>
          </p:nvPr>
        </p:nvSpPr>
        <p:spPr/>
        <p:txBody>
          <a:bodyPr/>
          <a:lstStyle/>
          <a:p>
            <a:fld id="{8A88DD91-0F9A-41E8-A28D-AA2E2A2E7633}" type="datetimeFigureOut">
              <a:rPr lang="fr-FR" smtClean="0"/>
              <a:t>04/07/2022</a:t>
            </a:fld>
            <a:endParaRPr lang="fr-FR"/>
          </a:p>
        </p:txBody>
      </p:sp>
      <p:sp>
        <p:nvSpPr>
          <p:cNvPr id="6" name="Espace réservé du pied de page 5">
            <a:extLst>
              <a:ext uri="{FF2B5EF4-FFF2-40B4-BE49-F238E27FC236}">
                <a16:creationId xmlns:a16="http://schemas.microsoft.com/office/drawing/2014/main" id="{F3F562F5-EC48-0E01-0416-B0BCFBE1D6D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7A8A0D6-6DE7-00D3-A931-36B2BE8BF15E}"/>
              </a:ext>
            </a:extLst>
          </p:cNvPr>
          <p:cNvSpPr>
            <a:spLocks noGrp="1"/>
          </p:cNvSpPr>
          <p:nvPr>
            <p:ph type="sldNum" sz="quarter" idx="12"/>
          </p:nvPr>
        </p:nvSpPr>
        <p:spPr/>
        <p:txBody>
          <a:bodyPr/>
          <a:lstStyle/>
          <a:p>
            <a:fld id="{6B973D77-C136-40D6-B2A6-4035D7C6B01F}" type="slidenum">
              <a:rPr lang="fr-FR" smtClean="0"/>
              <a:t>‹N°›</a:t>
            </a:fld>
            <a:endParaRPr lang="fr-FR"/>
          </a:p>
        </p:txBody>
      </p:sp>
    </p:spTree>
    <p:extLst>
      <p:ext uri="{BB962C8B-B14F-4D97-AF65-F5344CB8AC3E}">
        <p14:creationId xmlns:p14="http://schemas.microsoft.com/office/powerpoint/2010/main" val="4197487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63A669-263B-B6D9-821E-8A6D2A94F37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862F962B-60BE-9C3B-9045-144C82561E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A228B330-913D-1DCA-1CD2-E0FA5576F6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A86869C-E406-25F1-D324-38E316AA100C}"/>
              </a:ext>
            </a:extLst>
          </p:cNvPr>
          <p:cNvSpPr>
            <a:spLocks noGrp="1"/>
          </p:cNvSpPr>
          <p:nvPr>
            <p:ph type="dt" sz="half" idx="10"/>
          </p:nvPr>
        </p:nvSpPr>
        <p:spPr/>
        <p:txBody>
          <a:bodyPr/>
          <a:lstStyle/>
          <a:p>
            <a:fld id="{8A88DD91-0F9A-41E8-A28D-AA2E2A2E7633}" type="datetimeFigureOut">
              <a:rPr lang="fr-FR" smtClean="0"/>
              <a:t>04/07/2022</a:t>
            </a:fld>
            <a:endParaRPr lang="fr-FR"/>
          </a:p>
        </p:txBody>
      </p:sp>
      <p:sp>
        <p:nvSpPr>
          <p:cNvPr id="6" name="Espace réservé du pied de page 5">
            <a:extLst>
              <a:ext uri="{FF2B5EF4-FFF2-40B4-BE49-F238E27FC236}">
                <a16:creationId xmlns:a16="http://schemas.microsoft.com/office/drawing/2014/main" id="{2864A6AD-DEBA-860E-FC3D-3D4222105BD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49AA8E8-8E27-2BDC-E035-866F5208C5E3}"/>
              </a:ext>
            </a:extLst>
          </p:cNvPr>
          <p:cNvSpPr>
            <a:spLocks noGrp="1"/>
          </p:cNvSpPr>
          <p:nvPr>
            <p:ph type="sldNum" sz="quarter" idx="12"/>
          </p:nvPr>
        </p:nvSpPr>
        <p:spPr/>
        <p:txBody>
          <a:bodyPr/>
          <a:lstStyle/>
          <a:p>
            <a:fld id="{6B973D77-C136-40D6-B2A6-4035D7C6B01F}" type="slidenum">
              <a:rPr lang="fr-FR" smtClean="0"/>
              <a:t>‹N°›</a:t>
            </a:fld>
            <a:endParaRPr lang="fr-FR"/>
          </a:p>
        </p:txBody>
      </p:sp>
    </p:spTree>
    <p:extLst>
      <p:ext uri="{BB962C8B-B14F-4D97-AF65-F5344CB8AC3E}">
        <p14:creationId xmlns:p14="http://schemas.microsoft.com/office/powerpoint/2010/main" val="3535797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3F48AFE5-97EB-9CCB-757F-4B50733A3F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1CDACCBB-D67B-00E1-C310-6C06831987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2BF6C97-7D4B-E3E2-DEC2-3AD167FEB4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88DD91-0F9A-41E8-A28D-AA2E2A2E7633}" type="datetimeFigureOut">
              <a:rPr lang="fr-FR" smtClean="0"/>
              <a:t>04/07/2022</a:t>
            </a:fld>
            <a:endParaRPr lang="fr-FR"/>
          </a:p>
        </p:txBody>
      </p:sp>
      <p:sp>
        <p:nvSpPr>
          <p:cNvPr id="5" name="Espace réservé du pied de page 4">
            <a:extLst>
              <a:ext uri="{FF2B5EF4-FFF2-40B4-BE49-F238E27FC236}">
                <a16:creationId xmlns:a16="http://schemas.microsoft.com/office/drawing/2014/main" id="{F6C62F83-5355-0BB4-2E5B-65C01E28E4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C044D37D-8512-7805-1AC3-1D6E90CDDF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973D77-C136-40D6-B2A6-4035D7C6B01F}" type="slidenum">
              <a:rPr lang="fr-FR" smtClean="0"/>
              <a:t>‹N°›</a:t>
            </a:fld>
            <a:endParaRPr lang="fr-FR"/>
          </a:p>
        </p:txBody>
      </p:sp>
    </p:spTree>
    <p:extLst>
      <p:ext uri="{BB962C8B-B14F-4D97-AF65-F5344CB8AC3E}">
        <p14:creationId xmlns:p14="http://schemas.microsoft.com/office/powerpoint/2010/main" val="36597675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hyperlink" Target="https://fr.wikipedia.org/wiki/Maintenance_pr%C3%A9ventive" TargetMode="External"/><Relationship Id="rId2" Type="http://schemas.openxmlformats.org/officeDocument/2006/relationships/hyperlink" Target="https://fr.wikipedia.org/wiki/Maintenance_corrective" TargetMode="External"/><Relationship Id="rId1" Type="http://schemas.openxmlformats.org/officeDocument/2006/relationships/slideLayout" Target="../slideLayouts/slideLayout7.xml"/><Relationship Id="rId5" Type="http://schemas.openxmlformats.org/officeDocument/2006/relationships/hyperlink" Target="https://fr.wikipedia.org/w/index.php?title=Maintenance_perfective&amp;action=edit&amp;redlink=1" TargetMode="External"/><Relationship Id="rId4" Type="http://schemas.openxmlformats.org/officeDocument/2006/relationships/hyperlink" Target="https://fr.wikipedia.org/wiki/Maintenance_adaptative"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2119647" y="1857620"/>
            <a:ext cx="7772400" cy="1658615"/>
          </a:xfrm>
          <a:prstGeom prst="rect">
            <a:avLst/>
          </a:prstGeom>
          <a:noFill/>
          <a:ln>
            <a:noFill/>
          </a:ln>
        </p:spPr>
        <p:txBody>
          <a:bodyPr spcFirstLastPara="1" vert="horz" wrap="square" lIns="91425" tIns="45700" rIns="91425" bIns="45700" rtlCol="0" anchor="ctr" anchorCtr="0">
            <a:normAutofit/>
          </a:bodyPr>
          <a:lstStyle/>
          <a:p>
            <a:pPr>
              <a:spcBef>
                <a:spcPts val="0"/>
              </a:spcBef>
              <a:buClr>
                <a:srgbClr val="002060"/>
              </a:buClr>
              <a:buSzPts val="3600"/>
            </a:pPr>
            <a:r>
              <a:rPr lang="fr-FR" sz="3600" b="1" dirty="0">
                <a:solidFill>
                  <a:srgbClr val="002060"/>
                </a:solidFill>
                <a:latin typeface="Cambria"/>
                <a:ea typeface="Cambria"/>
                <a:cs typeface="Cambria"/>
                <a:sym typeface="Cambria"/>
              </a:rPr>
              <a:t>MODULE INFO_264</a:t>
            </a:r>
            <a:br>
              <a:rPr lang="fr-FR" sz="3600" b="1" dirty="0">
                <a:solidFill>
                  <a:srgbClr val="002060"/>
                </a:solidFill>
                <a:latin typeface="Cambria"/>
                <a:ea typeface="Cambria"/>
                <a:cs typeface="Cambria"/>
                <a:sym typeface="Cambria"/>
              </a:rPr>
            </a:br>
            <a:r>
              <a:rPr lang="fr-FR" sz="3600" b="1" dirty="0">
                <a:solidFill>
                  <a:srgbClr val="002060"/>
                </a:solidFill>
                <a:latin typeface="Cambria"/>
                <a:ea typeface="Cambria"/>
                <a:cs typeface="Cambria"/>
                <a:sym typeface="Cambria"/>
              </a:rPr>
              <a:t> </a:t>
            </a:r>
            <a:endParaRPr sz="3600" dirty="0">
              <a:solidFill>
                <a:srgbClr val="002060"/>
              </a:solidFill>
              <a:latin typeface="Cambria"/>
              <a:ea typeface="Cambria"/>
              <a:cs typeface="Cambria"/>
              <a:sym typeface="Cambria"/>
            </a:endParaRPr>
          </a:p>
        </p:txBody>
      </p:sp>
      <p:sp>
        <p:nvSpPr>
          <p:cNvPr id="89" name="Google Shape;89;p13"/>
          <p:cNvSpPr txBox="1">
            <a:spLocks noGrp="1"/>
          </p:cNvSpPr>
          <p:nvPr>
            <p:ph type="subTitle" idx="1"/>
          </p:nvPr>
        </p:nvSpPr>
        <p:spPr>
          <a:xfrm>
            <a:off x="2119647" y="3082131"/>
            <a:ext cx="7513064" cy="1752600"/>
          </a:xfrm>
          <a:prstGeom prst="rect">
            <a:avLst/>
          </a:prstGeom>
          <a:noFill/>
          <a:ln>
            <a:noFill/>
          </a:ln>
        </p:spPr>
        <p:txBody>
          <a:bodyPr spcFirstLastPara="1" vert="horz" wrap="square" lIns="91425" tIns="45700" rIns="91425" bIns="45700" rtlCol="0" anchor="t" anchorCtr="0">
            <a:normAutofit fontScale="85000" lnSpcReduction="10000"/>
          </a:bodyPr>
          <a:lstStyle/>
          <a:p>
            <a:pPr>
              <a:lnSpc>
                <a:spcPct val="150000"/>
              </a:lnSpc>
              <a:spcBef>
                <a:spcPts val="0"/>
              </a:spcBef>
              <a:buClr>
                <a:srgbClr val="E36C09"/>
              </a:buClr>
              <a:buSzPts val="3200"/>
            </a:pPr>
            <a:r>
              <a:rPr lang="fr-FR" sz="5400" b="1" dirty="0">
                <a:solidFill>
                  <a:srgbClr val="E36C09"/>
                </a:solidFill>
                <a:latin typeface="Cambria"/>
                <a:ea typeface="Cambria"/>
                <a:cs typeface="Cambria"/>
                <a:sym typeface="Cambria"/>
              </a:rPr>
              <a:t>MAINTENANCE LOGICIELLE</a:t>
            </a:r>
            <a:endParaRPr sz="5400" dirty="0">
              <a:solidFill>
                <a:srgbClr val="E36C09"/>
              </a:solidFill>
              <a:latin typeface="Cambria"/>
              <a:ea typeface="Cambria"/>
              <a:cs typeface="Cambria"/>
              <a:sym typeface="Cambria"/>
            </a:endParaRPr>
          </a:p>
        </p:txBody>
      </p:sp>
      <p:pic>
        <p:nvPicPr>
          <p:cNvPr id="90" name="Google Shape;90;p13"/>
          <p:cNvPicPr preferRelativeResize="0"/>
          <p:nvPr/>
        </p:nvPicPr>
        <p:blipFill rotWithShape="1">
          <a:blip r:embed="rId3">
            <a:alphaModFix/>
          </a:blip>
          <a:srcRect/>
          <a:stretch/>
        </p:blipFill>
        <p:spPr>
          <a:xfrm>
            <a:off x="4799856" y="332656"/>
            <a:ext cx="2592288" cy="1224136"/>
          </a:xfrm>
          <a:prstGeom prst="rect">
            <a:avLst/>
          </a:prstGeom>
          <a:noFill/>
          <a:ln>
            <a:noFill/>
          </a:ln>
        </p:spPr>
      </p:pic>
      <p:sp>
        <p:nvSpPr>
          <p:cNvPr id="91" name="Google Shape;91;p13"/>
          <p:cNvSpPr txBox="1"/>
          <p:nvPr/>
        </p:nvSpPr>
        <p:spPr>
          <a:xfrm>
            <a:off x="974113" y="5325016"/>
            <a:ext cx="3456384" cy="1200329"/>
          </a:xfrm>
          <a:prstGeom prst="rect">
            <a:avLst/>
          </a:prstGeom>
          <a:noFill/>
          <a:ln>
            <a:noFill/>
          </a:ln>
        </p:spPr>
        <p:txBody>
          <a:bodyPr spcFirstLastPara="1" wrap="square" lIns="91425" tIns="45700" rIns="91425" bIns="45700" anchor="t" anchorCtr="0">
            <a:spAutoFit/>
          </a:bodyPr>
          <a:lstStyle/>
          <a:p>
            <a:pPr>
              <a:lnSpc>
                <a:spcPct val="150000"/>
              </a:lnSpc>
            </a:pPr>
            <a:r>
              <a:rPr lang="fr-FR" sz="1600" u="sng" dirty="0">
                <a:solidFill>
                  <a:schemeClr val="dk1"/>
                </a:solidFill>
                <a:latin typeface="Cambria"/>
                <a:ea typeface="Cambria"/>
                <a:cs typeface="Cambria"/>
                <a:sym typeface="Cambria"/>
              </a:rPr>
              <a:t>Année scolaire </a:t>
            </a:r>
            <a:r>
              <a:rPr lang="fr-FR" sz="1600" dirty="0">
                <a:solidFill>
                  <a:schemeClr val="dk1"/>
                </a:solidFill>
                <a:latin typeface="Cambria"/>
                <a:ea typeface="Cambria"/>
                <a:cs typeface="Cambria"/>
                <a:sym typeface="Cambria"/>
              </a:rPr>
              <a:t>: 2022</a:t>
            </a:r>
            <a:endParaRPr dirty="0"/>
          </a:p>
          <a:p>
            <a:pPr>
              <a:lnSpc>
                <a:spcPct val="150000"/>
              </a:lnSpc>
            </a:pPr>
            <a:r>
              <a:rPr lang="fr-FR" sz="1600" u="sng">
                <a:solidFill>
                  <a:schemeClr val="dk1"/>
                </a:solidFill>
                <a:latin typeface="Cambria"/>
                <a:ea typeface="Cambria"/>
                <a:cs typeface="Cambria"/>
                <a:sym typeface="Cambria"/>
              </a:rPr>
              <a:t>Enseignant</a:t>
            </a:r>
            <a:r>
              <a:rPr lang="fr-FR" sz="1600">
                <a:solidFill>
                  <a:schemeClr val="dk1"/>
                </a:solidFill>
                <a:latin typeface="Cambria"/>
                <a:ea typeface="Cambria"/>
                <a:cs typeface="Cambria"/>
                <a:sym typeface="Cambria"/>
              </a:rPr>
              <a:t> </a:t>
            </a:r>
            <a:r>
              <a:rPr lang="fr-FR" sz="1600" dirty="0">
                <a:solidFill>
                  <a:schemeClr val="dk1"/>
                </a:solidFill>
                <a:latin typeface="Cambria"/>
                <a:ea typeface="Cambria"/>
                <a:cs typeface="Cambria"/>
                <a:sym typeface="Cambria"/>
              </a:rPr>
              <a:t>: Dina </a:t>
            </a:r>
            <a:r>
              <a:rPr lang="fr-FR" sz="1600" dirty="0" err="1">
                <a:solidFill>
                  <a:schemeClr val="dk1"/>
                </a:solidFill>
                <a:latin typeface="Cambria"/>
                <a:ea typeface="Cambria"/>
                <a:cs typeface="Cambria"/>
                <a:sym typeface="Cambria"/>
              </a:rPr>
              <a:t>Lam</a:t>
            </a:r>
            <a:endParaRPr sz="1600" dirty="0">
              <a:solidFill>
                <a:schemeClr val="dk1"/>
              </a:solidFill>
              <a:latin typeface="Cambria"/>
              <a:ea typeface="Cambria"/>
              <a:cs typeface="Cambria"/>
              <a:sym typeface="Cambria"/>
            </a:endParaRPr>
          </a:p>
          <a:p>
            <a:pPr>
              <a:lnSpc>
                <a:spcPct val="150000"/>
              </a:lnSpc>
            </a:pPr>
            <a:endParaRPr sz="1600" dirty="0">
              <a:solidFill>
                <a:schemeClr val="dk1"/>
              </a:solidFill>
              <a:latin typeface="Cambria"/>
              <a:ea typeface="Cambria"/>
              <a:cs typeface="Cambria"/>
              <a:sym typeface="Cambria"/>
            </a:endParaRPr>
          </a:p>
        </p:txBody>
      </p:sp>
    </p:spTree>
    <p:extLst>
      <p:ext uri="{BB962C8B-B14F-4D97-AF65-F5344CB8AC3E}">
        <p14:creationId xmlns:p14="http://schemas.microsoft.com/office/powerpoint/2010/main" val="3542234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ZoneTexte 9"/>
          <p:cNvSpPr txBox="1"/>
          <p:nvPr/>
        </p:nvSpPr>
        <p:spPr>
          <a:xfrm>
            <a:off x="675472" y="956663"/>
            <a:ext cx="11226243" cy="735779"/>
          </a:xfrm>
          <a:prstGeom prst="rect">
            <a:avLst/>
          </a:prstGeom>
          <a:noFill/>
        </p:spPr>
        <p:txBody>
          <a:bodyPr wrap="square" rtlCol="0">
            <a:spAutoFit/>
          </a:bodyPr>
          <a:lstStyle/>
          <a:p>
            <a:pPr>
              <a:lnSpc>
                <a:spcPct val="150000"/>
              </a:lnSpc>
            </a:pPr>
            <a:r>
              <a:rPr lang="fr-FR" sz="3200" b="1" dirty="0">
                <a:solidFill>
                  <a:schemeClr val="accent2">
                    <a:lumMod val="75000"/>
                  </a:schemeClr>
                </a:solidFill>
                <a:latin typeface="Century Gothic" panose="020B0502020202020204" pitchFamily="34" charset="0"/>
                <a:cs typeface="Times New Roman" panose="02020603050405020304" pitchFamily="18" charset="0"/>
              </a:rPr>
              <a:t>Constats d’un logiciel		</a:t>
            </a:r>
          </a:p>
        </p:txBody>
      </p:sp>
      <p:sp>
        <p:nvSpPr>
          <p:cNvPr id="5" name="ZoneTexte 4"/>
          <p:cNvSpPr txBox="1"/>
          <p:nvPr/>
        </p:nvSpPr>
        <p:spPr>
          <a:xfrm>
            <a:off x="675472" y="2545854"/>
            <a:ext cx="11023042" cy="661207"/>
          </a:xfrm>
          <a:prstGeom prst="rect">
            <a:avLst/>
          </a:prstGeom>
          <a:noFill/>
        </p:spPr>
        <p:txBody>
          <a:bodyPr wrap="square" rtlCol="0">
            <a:spAutoFit/>
          </a:bodyPr>
          <a:lstStyle/>
          <a:p>
            <a:pPr>
              <a:lnSpc>
                <a:spcPct val="150000"/>
              </a:lnSpc>
            </a:pPr>
            <a:endParaRPr lang="fr-FR" sz="2800" dirty="0">
              <a:latin typeface="Century Gothic" panose="020B0502020202020204" pitchFamily="34" charset="0"/>
              <a:cs typeface="Times New Roman" panose="02020603050405020304" pitchFamily="18" charset="0"/>
            </a:endParaRPr>
          </a:p>
        </p:txBody>
      </p:sp>
      <p:sp>
        <p:nvSpPr>
          <p:cNvPr id="7" name="ZoneTexte 6"/>
          <p:cNvSpPr txBox="1"/>
          <p:nvPr/>
        </p:nvSpPr>
        <p:spPr>
          <a:xfrm>
            <a:off x="675472" y="1621900"/>
            <a:ext cx="11023042" cy="2677656"/>
          </a:xfrm>
          <a:prstGeom prst="rect">
            <a:avLst/>
          </a:prstGeom>
          <a:noFill/>
        </p:spPr>
        <p:txBody>
          <a:bodyPr wrap="square" rtlCol="0">
            <a:spAutoFit/>
          </a:bodyPr>
          <a:lstStyle/>
          <a:p>
            <a:pPr marL="457200" indent="-457200">
              <a:lnSpc>
                <a:spcPct val="150000"/>
              </a:lnSpc>
              <a:buFont typeface="Wingdings" panose="05000000000000000000" pitchFamily="2" charset="2"/>
              <a:buChar char="ü"/>
            </a:pPr>
            <a:r>
              <a:rPr lang="fr-FR" sz="2800" dirty="0">
                <a:latin typeface="Century Gothic" panose="020B0502020202020204" pitchFamily="34" charset="0"/>
                <a:cs typeface="Times New Roman" panose="02020603050405020304" pitchFamily="18" charset="0"/>
              </a:rPr>
              <a:t>Plus de la moitié des erreurs découverts en phases de tests proviennent d’erreurs introduites dans le premières étapes.</a:t>
            </a:r>
          </a:p>
          <a:p>
            <a:pPr marL="457200" indent="-457200">
              <a:lnSpc>
                <a:spcPct val="150000"/>
              </a:lnSpc>
              <a:buFont typeface="Wingdings" panose="05000000000000000000" pitchFamily="2" charset="2"/>
              <a:buChar char="ü"/>
            </a:pPr>
            <a:r>
              <a:rPr lang="fr-FR" sz="2800" dirty="0">
                <a:latin typeface="Century Gothic" panose="020B0502020202020204" pitchFamily="34" charset="0"/>
                <a:cs typeface="Times New Roman" panose="02020603050405020304" pitchFamily="18" charset="0"/>
              </a:rPr>
              <a:t>La récupération d’une erreur est d’autant plus coûteuse que sa découverte est tardive.</a:t>
            </a:r>
          </a:p>
        </p:txBody>
      </p:sp>
    </p:spTree>
    <p:extLst>
      <p:ext uri="{BB962C8B-B14F-4D97-AF65-F5344CB8AC3E}">
        <p14:creationId xmlns:p14="http://schemas.microsoft.com/office/powerpoint/2010/main" val="2386721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ZoneTexte 9"/>
          <p:cNvSpPr txBox="1"/>
          <p:nvPr/>
        </p:nvSpPr>
        <p:spPr>
          <a:xfrm>
            <a:off x="573871" y="424003"/>
            <a:ext cx="11226243" cy="735779"/>
          </a:xfrm>
          <a:prstGeom prst="rect">
            <a:avLst/>
          </a:prstGeom>
          <a:noFill/>
        </p:spPr>
        <p:txBody>
          <a:bodyPr wrap="square" rtlCol="0">
            <a:spAutoFit/>
          </a:bodyPr>
          <a:lstStyle/>
          <a:p>
            <a:pPr>
              <a:lnSpc>
                <a:spcPct val="150000"/>
              </a:lnSpc>
            </a:pPr>
            <a:r>
              <a:rPr lang="fr-FR" sz="3200" b="1" dirty="0">
                <a:solidFill>
                  <a:schemeClr val="accent2">
                    <a:lumMod val="75000"/>
                  </a:schemeClr>
                </a:solidFill>
                <a:latin typeface="Century Gothic" panose="020B0502020202020204" pitchFamily="34" charset="0"/>
                <a:cs typeface="Times New Roman" panose="02020603050405020304" pitchFamily="18" charset="0"/>
              </a:rPr>
              <a:t>Les plaintes classiques des clients		</a:t>
            </a:r>
          </a:p>
        </p:txBody>
      </p:sp>
      <p:sp>
        <p:nvSpPr>
          <p:cNvPr id="5" name="ZoneTexte 4"/>
          <p:cNvSpPr txBox="1"/>
          <p:nvPr/>
        </p:nvSpPr>
        <p:spPr>
          <a:xfrm>
            <a:off x="675472" y="2545854"/>
            <a:ext cx="11023042" cy="661207"/>
          </a:xfrm>
          <a:prstGeom prst="rect">
            <a:avLst/>
          </a:prstGeom>
          <a:noFill/>
        </p:spPr>
        <p:txBody>
          <a:bodyPr wrap="square" rtlCol="0">
            <a:spAutoFit/>
          </a:bodyPr>
          <a:lstStyle/>
          <a:p>
            <a:pPr>
              <a:lnSpc>
                <a:spcPct val="150000"/>
              </a:lnSpc>
            </a:pPr>
            <a:endParaRPr lang="fr-FR" sz="2800" dirty="0">
              <a:latin typeface="Times New Roman" panose="02020603050405020304" pitchFamily="18" charset="0"/>
              <a:cs typeface="Times New Roman" panose="02020603050405020304" pitchFamily="18" charset="0"/>
            </a:endParaRPr>
          </a:p>
        </p:txBody>
      </p:sp>
      <p:sp>
        <p:nvSpPr>
          <p:cNvPr id="7" name="ZoneTexte 6"/>
          <p:cNvSpPr txBox="1"/>
          <p:nvPr/>
        </p:nvSpPr>
        <p:spPr>
          <a:xfrm>
            <a:off x="675471" y="1159782"/>
            <a:ext cx="11023042" cy="3888372"/>
          </a:xfrm>
          <a:prstGeom prst="rect">
            <a:avLst/>
          </a:prstGeom>
          <a:noFill/>
        </p:spPr>
        <p:txBody>
          <a:bodyPr wrap="square" rtlCol="0">
            <a:spAutoFit/>
          </a:bodyPr>
          <a:lstStyle/>
          <a:p>
            <a:pPr marL="457200" indent="-457200">
              <a:lnSpc>
                <a:spcPct val="150000"/>
              </a:lnSpc>
              <a:buFont typeface="Wingdings" panose="05000000000000000000" pitchFamily="2" charset="2"/>
              <a:buChar char="ü"/>
            </a:pPr>
            <a:r>
              <a:rPr lang="fr-FR" sz="2800" dirty="0">
                <a:latin typeface="Century Gothic" panose="020B0502020202020204" pitchFamily="34" charset="0"/>
                <a:cs typeface="Times New Roman" panose="02020603050405020304" pitchFamily="18" charset="0"/>
              </a:rPr>
              <a:t>Non respect du cahier des charges.</a:t>
            </a:r>
          </a:p>
          <a:p>
            <a:pPr marL="457200" indent="-457200">
              <a:lnSpc>
                <a:spcPct val="150000"/>
              </a:lnSpc>
              <a:buFont typeface="Wingdings" panose="05000000000000000000" pitchFamily="2" charset="2"/>
              <a:buChar char="ü"/>
            </a:pPr>
            <a:r>
              <a:rPr lang="fr-FR" sz="2800" dirty="0">
                <a:latin typeface="Century Gothic" panose="020B0502020202020204" pitchFamily="34" charset="0"/>
                <a:cs typeface="Times New Roman" panose="02020603050405020304" pitchFamily="18" charset="0"/>
              </a:rPr>
              <a:t>Délais et coûts dépassant les prévisions</a:t>
            </a:r>
          </a:p>
          <a:p>
            <a:pPr marL="457200" indent="-457200">
              <a:lnSpc>
                <a:spcPct val="150000"/>
              </a:lnSpc>
              <a:buFont typeface="Wingdings" panose="05000000000000000000" pitchFamily="2" charset="2"/>
              <a:buChar char="ü"/>
            </a:pPr>
            <a:r>
              <a:rPr lang="fr-FR" sz="2800" dirty="0">
                <a:latin typeface="Century Gothic" panose="020B0502020202020204" pitchFamily="34" charset="0"/>
                <a:cs typeface="Times New Roman" panose="02020603050405020304" pitchFamily="18" charset="0"/>
              </a:rPr>
              <a:t>Maintenance corrective et évolutive difficiles</a:t>
            </a:r>
          </a:p>
          <a:p>
            <a:pPr marL="457200" indent="-457200">
              <a:lnSpc>
                <a:spcPct val="150000"/>
              </a:lnSpc>
              <a:buFont typeface="Wingdings" panose="05000000000000000000" pitchFamily="2" charset="2"/>
              <a:buChar char="ü"/>
            </a:pPr>
            <a:r>
              <a:rPr lang="fr-FR" sz="2800" dirty="0">
                <a:latin typeface="Century Gothic" panose="020B0502020202020204" pitchFamily="34" charset="0"/>
                <a:cs typeface="Times New Roman" panose="02020603050405020304" pitchFamily="18" charset="0"/>
              </a:rPr>
              <a:t>Non respect des performances</a:t>
            </a:r>
          </a:p>
          <a:p>
            <a:pPr marL="457200" indent="-457200">
              <a:lnSpc>
                <a:spcPct val="150000"/>
              </a:lnSpc>
              <a:buFont typeface="Wingdings" panose="05000000000000000000" pitchFamily="2" charset="2"/>
              <a:buChar char="ü"/>
            </a:pPr>
            <a:r>
              <a:rPr lang="fr-FR" sz="2800" dirty="0">
                <a:latin typeface="Century Gothic" panose="020B0502020202020204" pitchFamily="34" charset="0"/>
                <a:cs typeface="Times New Roman" panose="02020603050405020304" pitchFamily="18" charset="0"/>
              </a:rPr>
              <a:t>Documentations absentes ou peu claires</a:t>
            </a:r>
          </a:p>
          <a:p>
            <a:pPr marL="457200" indent="-457200">
              <a:lnSpc>
                <a:spcPct val="150000"/>
              </a:lnSpc>
              <a:buFont typeface="Wingdings" panose="05000000000000000000" pitchFamily="2" charset="2"/>
              <a:buChar char="ü"/>
            </a:pPr>
            <a:r>
              <a:rPr lang="fr-FR" sz="2800" dirty="0">
                <a:latin typeface="Century Gothic" panose="020B0502020202020204" pitchFamily="34" charset="0"/>
                <a:cs typeface="Times New Roman" panose="02020603050405020304" pitchFamily="18" charset="0"/>
              </a:rPr>
              <a:t>Fiabilité discutables</a:t>
            </a:r>
          </a:p>
        </p:txBody>
      </p:sp>
    </p:spTree>
    <p:extLst>
      <p:ext uri="{BB962C8B-B14F-4D97-AF65-F5344CB8AC3E}">
        <p14:creationId xmlns:p14="http://schemas.microsoft.com/office/powerpoint/2010/main" val="1717210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709292" y="726410"/>
            <a:ext cx="11226243" cy="742511"/>
          </a:xfrm>
          <a:prstGeom prst="rect">
            <a:avLst/>
          </a:prstGeom>
          <a:noFill/>
        </p:spPr>
        <p:txBody>
          <a:bodyPr wrap="square" rtlCol="0">
            <a:spAutoFit/>
          </a:bodyPr>
          <a:lstStyle/>
          <a:p>
            <a:pPr>
              <a:lnSpc>
                <a:spcPct val="150000"/>
              </a:lnSpc>
            </a:pPr>
            <a:r>
              <a:rPr lang="fr-FR" sz="3200" b="1" dirty="0">
                <a:solidFill>
                  <a:schemeClr val="accent2">
                    <a:lumMod val="75000"/>
                  </a:schemeClr>
                </a:solidFill>
                <a:latin typeface="Century Gothic" panose="020B0502020202020204" pitchFamily="34" charset="0"/>
                <a:cs typeface="Times New Roman" panose="02020603050405020304" pitchFamily="18" charset="0"/>
              </a:rPr>
              <a:t>Informations:		</a:t>
            </a: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7527" y="2128656"/>
            <a:ext cx="6668431" cy="2600688"/>
          </a:xfrm>
          <a:prstGeom prst="rect">
            <a:avLst/>
          </a:prstGeom>
        </p:spPr>
      </p:pic>
    </p:spTree>
    <p:extLst>
      <p:ext uri="{BB962C8B-B14F-4D97-AF65-F5344CB8AC3E}">
        <p14:creationId xmlns:p14="http://schemas.microsoft.com/office/powerpoint/2010/main" val="2169533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43202" y="2463671"/>
            <a:ext cx="9684062" cy="1107996"/>
          </a:xfrm>
          <a:prstGeom prst="rect">
            <a:avLst/>
          </a:prstGeom>
          <a:noFill/>
        </p:spPr>
        <p:txBody>
          <a:bodyPr wrap="none" lIns="91440" tIns="45720" rIns="91440" bIns="45720">
            <a:spAutoFit/>
          </a:bodyPr>
          <a:lstStyle/>
          <a:p>
            <a:pPr algn="ctr"/>
            <a:r>
              <a:rPr lang="fr-FR" sz="6600" b="1" cap="none" spc="0" dirty="0">
                <a:ln w="0"/>
                <a:solidFill>
                  <a:srgbClr val="0070C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Développement du logiciel</a:t>
            </a:r>
          </a:p>
        </p:txBody>
      </p:sp>
    </p:spTree>
    <p:extLst>
      <p:ext uri="{BB962C8B-B14F-4D97-AF65-F5344CB8AC3E}">
        <p14:creationId xmlns:p14="http://schemas.microsoft.com/office/powerpoint/2010/main" val="646997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94187" y="39785"/>
            <a:ext cx="6994222" cy="707886"/>
          </a:xfrm>
          <a:prstGeom prst="rect">
            <a:avLst/>
          </a:prstGeom>
          <a:noFill/>
        </p:spPr>
        <p:txBody>
          <a:bodyPr wrap="none" lIns="91440" tIns="45720" rIns="91440" bIns="45720">
            <a:spAutoFit/>
          </a:bodyPr>
          <a:lstStyle/>
          <a:p>
            <a:pPr algn="ctr"/>
            <a:r>
              <a:rPr lang="fr-FR" sz="4000" dirty="0">
                <a:ln w="0"/>
                <a:solidFill>
                  <a:srgbClr val="0070C0"/>
                </a:solidFill>
                <a:effectLst>
                  <a:outerShdw blurRad="38100" dist="19050" dir="2700000" algn="tl" rotWithShape="0">
                    <a:schemeClr val="dk1">
                      <a:alpha val="40000"/>
                    </a:schemeClr>
                  </a:outerShdw>
                </a:effectLst>
                <a:latin typeface="Century Gothic" panose="020B0502020202020204" pitchFamily="34" charset="0"/>
                <a:cs typeface="Times New Roman" panose="02020603050405020304" pitchFamily="18" charset="0"/>
              </a:rPr>
              <a:t>Développement du logiciel</a:t>
            </a:r>
            <a:endParaRPr lang="fr-FR" sz="4000" b="0" cap="none" spc="0" dirty="0">
              <a:ln w="0"/>
              <a:solidFill>
                <a:srgbClr val="0070C0"/>
              </a:solidFill>
              <a:effectLst>
                <a:outerShdw blurRad="38100" dist="19050" dir="2700000" algn="tl" rotWithShape="0">
                  <a:schemeClr val="dk1">
                    <a:alpha val="40000"/>
                  </a:schemeClr>
                </a:outerShdw>
              </a:effectLst>
              <a:latin typeface="Century Gothic" panose="020B0502020202020204" pitchFamily="34" charset="0"/>
              <a:cs typeface="Times New Roman" panose="02020603050405020304" pitchFamily="18" charset="0"/>
            </a:endParaRPr>
          </a:p>
        </p:txBody>
      </p:sp>
      <p:cxnSp>
        <p:nvCxnSpPr>
          <p:cNvPr id="4" name="Connecteur droit 3"/>
          <p:cNvCxnSpPr/>
          <p:nvPr/>
        </p:nvCxnSpPr>
        <p:spPr>
          <a:xfrm>
            <a:off x="4223657" y="809226"/>
            <a:ext cx="3131152" cy="1"/>
          </a:xfrm>
          <a:prstGeom prst="line">
            <a:avLst/>
          </a:prstGeom>
          <a:ln w="101600" cmpd="thinThick">
            <a:solidFill>
              <a:schemeClr val="accent2">
                <a:lumMod val="75000"/>
              </a:schemeClr>
            </a:solidFill>
          </a:ln>
        </p:spPr>
        <p:style>
          <a:lnRef idx="3">
            <a:schemeClr val="dk1"/>
          </a:lnRef>
          <a:fillRef idx="0">
            <a:schemeClr val="dk1"/>
          </a:fillRef>
          <a:effectRef idx="2">
            <a:schemeClr val="dk1"/>
          </a:effectRef>
          <a:fontRef idx="minor">
            <a:schemeClr val="tx1"/>
          </a:fontRef>
        </p:style>
      </p:cxnSp>
      <p:sp>
        <p:nvSpPr>
          <p:cNvPr id="10" name="ZoneTexte 9"/>
          <p:cNvSpPr txBox="1"/>
          <p:nvPr/>
        </p:nvSpPr>
        <p:spPr>
          <a:xfrm>
            <a:off x="609417" y="1013072"/>
            <a:ext cx="11226243" cy="655308"/>
          </a:xfrm>
          <a:prstGeom prst="rect">
            <a:avLst/>
          </a:prstGeom>
          <a:noFill/>
        </p:spPr>
        <p:txBody>
          <a:bodyPr wrap="square" rtlCol="0">
            <a:spAutoFit/>
          </a:bodyPr>
          <a:lstStyle/>
          <a:p>
            <a:pPr>
              <a:lnSpc>
                <a:spcPct val="150000"/>
              </a:lnSpc>
            </a:pPr>
            <a:r>
              <a:rPr lang="fr-FR" sz="2800" b="1" dirty="0">
                <a:solidFill>
                  <a:schemeClr val="accent2">
                    <a:lumMod val="75000"/>
                  </a:schemeClr>
                </a:solidFill>
                <a:latin typeface="Century Gothic" panose="020B0502020202020204" pitchFamily="34" charset="0"/>
                <a:cs typeface="Times New Roman" panose="02020603050405020304" pitchFamily="18" charset="0"/>
              </a:rPr>
              <a:t>Définition de processus de Développement	</a:t>
            </a:r>
          </a:p>
        </p:txBody>
      </p:sp>
      <p:sp>
        <p:nvSpPr>
          <p:cNvPr id="3" name="ZoneTexte 2"/>
          <p:cNvSpPr txBox="1"/>
          <p:nvPr/>
        </p:nvSpPr>
        <p:spPr>
          <a:xfrm>
            <a:off x="445853" y="2090056"/>
            <a:ext cx="11553370" cy="2238113"/>
          </a:xfrm>
          <a:prstGeom prst="rect">
            <a:avLst/>
          </a:prstGeom>
          <a:noFill/>
        </p:spPr>
        <p:txBody>
          <a:bodyPr wrap="square" rtlCol="0">
            <a:spAutoFit/>
          </a:bodyPr>
          <a:lstStyle/>
          <a:p>
            <a:pPr>
              <a:lnSpc>
                <a:spcPct val="150000"/>
              </a:lnSpc>
            </a:pPr>
            <a:r>
              <a:rPr lang="fr-FR" sz="2400" dirty="0">
                <a:latin typeface="Century Gothic" panose="020B0502020202020204" pitchFamily="34" charset="0"/>
                <a:cs typeface="Times New Roman" panose="02020603050405020304" pitchFamily="18" charset="0"/>
              </a:rPr>
              <a:t>Ensemble structuré d'activités à réaliser pour atteindre l'objectif d'un projet, dont les activités varient en fonction de l'organisation, du projet, et du type de système à développer. Ce processus doit être explicitement décrit pour être adéquatement géré.</a:t>
            </a:r>
          </a:p>
        </p:txBody>
      </p:sp>
    </p:spTree>
    <p:extLst>
      <p:ext uri="{BB962C8B-B14F-4D97-AF65-F5344CB8AC3E}">
        <p14:creationId xmlns:p14="http://schemas.microsoft.com/office/powerpoint/2010/main" val="727132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5953" y="39785"/>
            <a:ext cx="7670690" cy="769441"/>
          </a:xfrm>
          <a:prstGeom prst="rect">
            <a:avLst/>
          </a:prstGeom>
          <a:noFill/>
        </p:spPr>
        <p:txBody>
          <a:bodyPr wrap="none" lIns="91440" tIns="45720" rIns="91440" bIns="45720">
            <a:spAutoFit/>
          </a:bodyPr>
          <a:lstStyle/>
          <a:p>
            <a:pPr algn="ctr"/>
            <a:r>
              <a:rPr lang="fr-FR" sz="4400" dirty="0">
                <a:ln w="0"/>
                <a:solidFill>
                  <a:srgbClr val="0070C0"/>
                </a:solidFill>
                <a:effectLst>
                  <a:outerShdw blurRad="38100" dist="19050" dir="2700000" algn="tl" rotWithShape="0">
                    <a:schemeClr val="dk1">
                      <a:alpha val="40000"/>
                    </a:schemeClr>
                  </a:outerShdw>
                </a:effectLst>
                <a:latin typeface="Century Gothic" panose="020B0502020202020204" pitchFamily="34" charset="0"/>
                <a:cs typeface="Times New Roman" panose="02020603050405020304" pitchFamily="18" charset="0"/>
              </a:rPr>
              <a:t>Développement du logiciel</a:t>
            </a:r>
            <a:endParaRPr lang="fr-FR" sz="4400" b="0" cap="none" spc="0" dirty="0">
              <a:ln w="0"/>
              <a:solidFill>
                <a:srgbClr val="0070C0"/>
              </a:solidFill>
              <a:effectLst>
                <a:outerShdw blurRad="38100" dist="19050" dir="2700000" algn="tl" rotWithShape="0">
                  <a:schemeClr val="dk1">
                    <a:alpha val="40000"/>
                  </a:schemeClr>
                </a:outerShdw>
              </a:effectLst>
              <a:latin typeface="Century Gothic" panose="020B0502020202020204" pitchFamily="34" charset="0"/>
              <a:cs typeface="Times New Roman" panose="02020603050405020304" pitchFamily="18" charset="0"/>
            </a:endParaRPr>
          </a:p>
        </p:txBody>
      </p:sp>
      <p:cxnSp>
        <p:nvCxnSpPr>
          <p:cNvPr id="4" name="Connecteur droit 3"/>
          <p:cNvCxnSpPr/>
          <p:nvPr/>
        </p:nvCxnSpPr>
        <p:spPr>
          <a:xfrm>
            <a:off x="4310741" y="809226"/>
            <a:ext cx="3131152" cy="1"/>
          </a:xfrm>
          <a:prstGeom prst="line">
            <a:avLst/>
          </a:prstGeom>
          <a:ln w="101600" cmpd="thinThick">
            <a:solidFill>
              <a:schemeClr val="accent2">
                <a:lumMod val="75000"/>
              </a:schemeClr>
            </a:solidFill>
          </a:ln>
        </p:spPr>
        <p:style>
          <a:lnRef idx="3">
            <a:schemeClr val="dk1"/>
          </a:lnRef>
          <a:fillRef idx="0">
            <a:schemeClr val="dk1"/>
          </a:fillRef>
          <a:effectRef idx="2">
            <a:schemeClr val="dk1"/>
          </a:effectRef>
          <a:fontRef idx="minor">
            <a:schemeClr val="tx1"/>
          </a:fontRef>
        </p:style>
      </p:cxnSp>
      <p:sp>
        <p:nvSpPr>
          <p:cNvPr id="10" name="ZoneTexte 9"/>
          <p:cNvSpPr txBox="1"/>
          <p:nvPr/>
        </p:nvSpPr>
        <p:spPr>
          <a:xfrm>
            <a:off x="609417" y="1013072"/>
            <a:ext cx="11226243" cy="735779"/>
          </a:xfrm>
          <a:prstGeom prst="rect">
            <a:avLst/>
          </a:prstGeom>
          <a:noFill/>
        </p:spPr>
        <p:txBody>
          <a:bodyPr wrap="square" rtlCol="0">
            <a:spAutoFit/>
          </a:bodyPr>
          <a:lstStyle/>
          <a:p>
            <a:pPr>
              <a:lnSpc>
                <a:spcPct val="150000"/>
              </a:lnSpc>
            </a:pPr>
            <a:r>
              <a:rPr lang="fr-FR" sz="3200" b="1" dirty="0">
                <a:solidFill>
                  <a:schemeClr val="accent2">
                    <a:lumMod val="75000"/>
                  </a:schemeClr>
                </a:solidFill>
                <a:latin typeface="Century Gothic" panose="020B0502020202020204" pitchFamily="34" charset="0"/>
                <a:cs typeface="Times New Roman" panose="02020603050405020304" pitchFamily="18" charset="0"/>
              </a:rPr>
              <a:t>Processus de Développement	</a:t>
            </a:r>
          </a:p>
        </p:txBody>
      </p:sp>
      <p:sp>
        <p:nvSpPr>
          <p:cNvPr id="3" name="ZoneTexte 2"/>
          <p:cNvSpPr txBox="1"/>
          <p:nvPr/>
        </p:nvSpPr>
        <p:spPr>
          <a:xfrm>
            <a:off x="391887" y="1959428"/>
            <a:ext cx="11553370" cy="3970318"/>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fr-FR" sz="2800" dirty="0">
                <a:latin typeface="Century Gothic" panose="020B0502020202020204" pitchFamily="34" charset="0"/>
                <a:cs typeface="Times New Roman" panose="02020603050405020304" pitchFamily="18" charset="0"/>
              </a:rPr>
              <a:t>Les notions de qualité et de mesure sont liées aux processus de développement.</a:t>
            </a:r>
          </a:p>
          <a:p>
            <a:pPr marL="457200" indent="-457200">
              <a:lnSpc>
                <a:spcPct val="150000"/>
              </a:lnSpc>
              <a:buFont typeface="Arial" panose="020B0604020202020204" pitchFamily="34" charset="0"/>
              <a:buChar char="•"/>
            </a:pPr>
            <a:r>
              <a:rPr lang="fr-FR" sz="2800" dirty="0">
                <a:latin typeface="Century Gothic" panose="020B0502020202020204" pitchFamily="34" charset="0"/>
                <a:cs typeface="Times New Roman" panose="02020603050405020304" pitchFamily="18" charset="0"/>
              </a:rPr>
              <a:t>Théories</a:t>
            </a:r>
          </a:p>
          <a:p>
            <a:pPr marL="914400" lvl="1" indent="-457200">
              <a:lnSpc>
                <a:spcPct val="150000"/>
              </a:lnSpc>
              <a:buFont typeface="Wingdings" panose="05000000000000000000" pitchFamily="2" charset="2"/>
              <a:buChar char="Ø"/>
            </a:pPr>
            <a:r>
              <a:rPr lang="fr-FR" sz="2800" dirty="0">
                <a:latin typeface="Century Gothic" panose="020B0502020202020204" pitchFamily="34" charset="0"/>
                <a:cs typeface="Times New Roman" panose="02020603050405020304" pitchFamily="18" charset="0"/>
              </a:rPr>
              <a:t>Prévention</a:t>
            </a:r>
          </a:p>
          <a:p>
            <a:pPr marL="914400" lvl="1" indent="-457200">
              <a:lnSpc>
                <a:spcPct val="150000"/>
              </a:lnSpc>
              <a:buFont typeface="Wingdings" panose="05000000000000000000" pitchFamily="2" charset="2"/>
              <a:buChar char="Ø"/>
            </a:pPr>
            <a:r>
              <a:rPr lang="fr-FR" sz="2800" dirty="0">
                <a:latin typeface="Century Gothic" panose="020B0502020202020204" pitchFamily="34" charset="0"/>
                <a:cs typeface="Times New Roman" panose="02020603050405020304" pitchFamily="18" charset="0"/>
              </a:rPr>
              <a:t>Détection et correction précoce des erreurs</a:t>
            </a:r>
          </a:p>
          <a:p>
            <a:pPr marL="914400" lvl="1" indent="-457200">
              <a:lnSpc>
                <a:spcPct val="150000"/>
              </a:lnSpc>
              <a:buFont typeface="Wingdings" panose="05000000000000000000" pitchFamily="2" charset="2"/>
              <a:buChar char="Ø"/>
            </a:pPr>
            <a:r>
              <a:rPr lang="fr-FR" sz="2800" dirty="0">
                <a:latin typeface="Century Gothic" panose="020B0502020202020204" pitchFamily="34" charset="0"/>
                <a:cs typeface="Times New Roman" panose="02020603050405020304" pitchFamily="18" charset="0"/>
              </a:rPr>
              <a:t>Elimination des causes d’erreurs</a:t>
            </a:r>
          </a:p>
        </p:txBody>
      </p:sp>
    </p:spTree>
    <p:extLst>
      <p:ext uri="{BB962C8B-B14F-4D97-AF65-F5344CB8AC3E}">
        <p14:creationId xmlns:p14="http://schemas.microsoft.com/office/powerpoint/2010/main" val="456657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5953" y="39785"/>
            <a:ext cx="7670690" cy="769441"/>
          </a:xfrm>
          <a:prstGeom prst="rect">
            <a:avLst/>
          </a:prstGeom>
          <a:noFill/>
        </p:spPr>
        <p:txBody>
          <a:bodyPr wrap="none" lIns="91440" tIns="45720" rIns="91440" bIns="45720">
            <a:spAutoFit/>
          </a:bodyPr>
          <a:lstStyle/>
          <a:p>
            <a:pPr algn="ctr"/>
            <a:r>
              <a:rPr lang="fr-FR" sz="4400" dirty="0">
                <a:ln w="0"/>
                <a:solidFill>
                  <a:srgbClr val="0070C0"/>
                </a:solidFill>
                <a:effectLst>
                  <a:outerShdw blurRad="38100" dist="19050" dir="2700000" algn="tl" rotWithShape="0">
                    <a:schemeClr val="dk1">
                      <a:alpha val="40000"/>
                    </a:schemeClr>
                  </a:outerShdw>
                </a:effectLst>
                <a:latin typeface="Century Gothic" panose="020B0502020202020204" pitchFamily="34" charset="0"/>
                <a:cs typeface="Times New Roman" panose="02020603050405020304" pitchFamily="18" charset="0"/>
              </a:rPr>
              <a:t>Développement du logiciel</a:t>
            </a:r>
            <a:endParaRPr lang="fr-FR" sz="4400" b="0" cap="none" spc="0" dirty="0">
              <a:ln w="0"/>
              <a:solidFill>
                <a:srgbClr val="0070C0"/>
              </a:solidFill>
              <a:effectLst>
                <a:outerShdw blurRad="38100" dist="19050" dir="2700000" algn="tl" rotWithShape="0">
                  <a:schemeClr val="dk1">
                    <a:alpha val="40000"/>
                  </a:schemeClr>
                </a:outerShdw>
              </a:effectLst>
              <a:latin typeface="Century Gothic" panose="020B0502020202020204" pitchFamily="34" charset="0"/>
              <a:cs typeface="Times New Roman" panose="02020603050405020304" pitchFamily="18" charset="0"/>
            </a:endParaRPr>
          </a:p>
        </p:txBody>
      </p:sp>
      <p:cxnSp>
        <p:nvCxnSpPr>
          <p:cNvPr id="4" name="Connecteur droit 3"/>
          <p:cNvCxnSpPr/>
          <p:nvPr/>
        </p:nvCxnSpPr>
        <p:spPr>
          <a:xfrm>
            <a:off x="4310741" y="809226"/>
            <a:ext cx="3131152" cy="1"/>
          </a:xfrm>
          <a:prstGeom prst="line">
            <a:avLst/>
          </a:prstGeom>
          <a:ln w="101600" cmpd="thinThick">
            <a:solidFill>
              <a:schemeClr val="accent2">
                <a:lumMod val="75000"/>
              </a:schemeClr>
            </a:solidFill>
          </a:ln>
        </p:spPr>
        <p:style>
          <a:lnRef idx="3">
            <a:schemeClr val="dk1"/>
          </a:lnRef>
          <a:fillRef idx="0">
            <a:schemeClr val="dk1"/>
          </a:fillRef>
          <a:effectRef idx="2">
            <a:schemeClr val="dk1"/>
          </a:effectRef>
          <a:fontRef idx="minor">
            <a:schemeClr val="tx1"/>
          </a:fontRef>
        </p:style>
      </p:cxnSp>
      <p:sp>
        <p:nvSpPr>
          <p:cNvPr id="10" name="ZoneTexte 9"/>
          <p:cNvSpPr txBox="1"/>
          <p:nvPr/>
        </p:nvSpPr>
        <p:spPr>
          <a:xfrm>
            <a:off x="609417" y="1013072"/>
            <a:ext cx="11226243" cy="735779"/>
          </a:xfrm>
          <a:prstGeom prst="rect">
            <a:avLst/>
          </a:prstGeom>
          <a:noFill/>
        </p:spPr>
        <p:txBody>
          <a:bodyPr wrap="square" rtlCol="0">
            <a:spAutoFit/>
          </a:bodyPr>
          <a:lstStyle/>
          <a:p>
            <a:pPr>
              <a:lnSpc>
                <a:spcPct val="150000"/>
              </a:lnSpc>
            </a:pPr>
            <a:r>
              <a:rPr lang="fr-FR" sz="3200" b="1" dirty="0">
                <a:solidFill>
                  <a:schemeClr val="accent2">
                    <a:lumMod val="75000"/>
                  </a:schemeClr>
                </a:solidFill>
                <a:latin typeface="Century Gothic" panose="020B0502020202020204" pitchFamily="34" charset="0"/>
                <a:cs typeface="Times New Roman" panose="02020603050405020304" pitchFamily="18" charset="0"/>
              </a:rPr>
              <a:t>Processus de Développement	</a:t>
            </a:r>
          </a:p>
        </p:txBody>
      </p:sp>
      <p:sp>
        <p:nvSpPr>
          <p:cNvPr id="3" name="ZoneTexte 2"/>
          <p:cNvSpPr txBox="1"/>
          <p:nvPr/>
        </p:nvSpPr>
        <p:spPr>
          <a:xfrm>
            <a:off x="391887" y="1959428"/>
            <a:ext cx="11553370" cy="3888372"/>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fr-FR" sz="2800" dirty="0">
                <a:latin typeface="Century Gothic" panose="020B0502020202020204" pitchFamily="34" charset="0"/>
                <a:cs typeface="Times New Roman" panose="02020603050405020304" pitchFamily="18" charset="0"/>
              </a:rPr>
              <a:t>Pratique</a:t>
            </a:r>
          </a:p>
          <a:p>
            <a:pPr marL="914400" lvl="1" indent="-457200">
              <a:lnSpc>
                <a:spcPct val="150000"/>
              </a:lnSpc>
              <a:buFont typeface="Wingdings" panose="05000000000000000000" pitchFamily="2" charset="2"/>
              <a:buChar char="Ø"/>
            </a:pPr>
            <a:r>
              <a:rPr lang="fr-FR" sz="2800" dirty="0">
                <a:latin typeface="Century Gothic" panose="020B0502020202020204" pitchFamily="34" charset="0"/>
                <a:cs typeface="Times New Roman" panose="02020603050405020304" pitchFamily="18" charset="0"/>
              </a:rPr>
              <a:t>Injection de qualité dans toutes les activités</a:t>
            </a:r>
          </a:p>
          <a:p>
            <a:pPr marL="914400" lvl="1" indent="-457200">
              <a:lnSpc>
                <a:spcPct val="150000"/>
              </a:lnSpc>
              <a:buFont typeface="Wingdings" panose="05000000000000000000" pitchFamily="2" charset="2"/>
              <a:buChar char="Ø"/>
            </a:pPr>
            <a:r>
              <a:rPr lang="fr-FR" sz="2800" dirty="0">
                <a:latin typeface="Century Gothic" panose="020B0502020202020204" pitchFamily="34" charset="0"/>
                <a:cs typeface="Times New Roman" panose="02020603050405020304" pitchFamily="18" charset="0"/>
              </a:rPr>
              <a:t>Ajout d’activités dédiées à la qualité du produit et du processus</a:t>
            </a:r>
          </a:p>
          <a:p>
            <a:pPr marL="914400" lvl="1" indent="-457200">
              <a:lnSpc>
                <a:spcPct val="150000"/>
              </a:lnSpc>
              <a:buFont typeface="Wingdings" panose="05000000000000000000" pitchFamily="2" charset="2"/>
              <a:buChar char="Ø"/>
            </a:pPr>
            <a:r>
              <a:rPr lang="fr-FR" sz="2800" dirty="0">
                <a:latin typeface="Century Gothic" panose="020B0502020202020204" pitchFamily="34" charset="0"/>
                <a:cs typeface="Times New Roman" panose="02020603050405020304" pitchFamily="18" charset="0"/>
              </a:rPr>
              <a:t>Ajout d’activités de contrôle de la qualité</a:t>
            </a:r>
          </a:p>
          <a:p>
            <a:pPr marL="914400" lvl="1" indent="-457200">
              <a:lnSpc>
                <a:spcPct val="150000"/>
              </a:lnSpc>
              <a:buFont typeface="Wingdings" panose="05000000000000000000" pitchFamily="2" charset="2"/>
              <a:buChar char="Ø"/>
            </a:pPr>
            <a:r>
              <a:rPr lang="fr-FR" sz="2800" dirty="0">
                <a:latin typeface="Century Gothic" panose="020B0502020202020204" pitchFamily="34" charset="0"/>
                <a:cs typeface="Times New Roman" panose="02020603050405020304" pitchFamily="18" charset="0"/>
              </a:rPr>
              <a:t>Evaluation quantitative (doit être possible)</a:t>
            </a:r>
          </a:p>
        </p:txBody>
      </p:sp>
    </p:spTree>
    <p:extLst>
      <p:ext uri="{BB962C8B-B14F-4D97-AF65-F5344CB8AC3E}">
        <p14:creationId xmlns:p14="http://schemas.microsoft.com/office/powerpoint/2010/main" val="231317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94187" y="39785"/>
            <a:ext cx="6994222" cy="707886"/>
          </a:xfrm>
          <a:prstGeom prst="rect">
            <a:avLst/>
          </a:prstGeom>
          <a:noFill/>
        </p:spPr>
        <p:txBody>
          <a:bodyPr wrap="none" lIns="91440" tIns="45720" rIns="91440" bIns="45720">
            <a:spAutoFit/>
          </a:bodyPr>
          <a:lstStyle/>
          <a:p>
            <a:pPr algn="ctr"/>
            <a:r>
              <a:rPr lang="fr-FR" sz="4000" dirty="0">
                <a:ln w="0"/>
                <a:solidFill>
                  <a:srgbClr val="0070C0"/>
                </a:solidFill>
                <a:effectLst>
                  <a:outerShdw blurRad="38100" dist="19050" dir="2700000" algn="tl" rotWithShape="0">
                    <a:schemeClr val="dk1">
                      <a:alpha val="40000"/>
                    </a:schemeClr>
                  </a:outerShdw>
                </a:effectLst>
                <a:latin typeface="Century Gothic" panose="020B0502020202020204" pitchFamily="34" charset="0"/>
                <a:cs typeface="Times New Roman" panose="02020603050405020304" pitchFamily="18" charset="0"/>
              </a:rPr>
              <a:t>Développement du logiciel</a:t>
            </a:r>
            <a:endParaRPr lang="fr-FR" sz="4000" b="0" cap="none" spc="0" dirty="0">
              <a:ln w="0"/>
              <a:solidFill>
                <a:srgbClr val="0070C0"/>
              </a:solidFill>
              <a:effectLst>
                <a:outerShdw blurRad="38100" dist="19050" dir="2700000" algn="tl" rotWithShape="0">
                  <a:schemeClr val="dk1">
                    <a:alpha val="40000"/>
                  </a:schemeClr>
                </a:outerShdw>
              </a:effectLst>
              <a:latin typeface="Century Gothic" panose="020B0502020202020204" pitchFamily="34" charset="0"/>
              <a:cs typeface="Times New Roman" panose="02020603050405020304" pitchFamily="18" charset="0"/>
            </a:endParaRPr>
          </a:p>
        </p:txBody>
      </p:sp>
      <p:cxnSp>
        <p:nvCxnSpPr>
          <p:cNvPr id="4" name="Connecteur droit 3"/>
          <p:cNvCxnSpPr/>
          <p:nvPr/>
        </p:nvCxnSpPr>
        <p:spPr>
          <a:xfrm>
            <a:off x="4310741" y="809226"/>
            <a:ext cx="3131152" cy="1"/>
          </a:xfrm>
          <a:prstGeom prst="line">
            <a:avLst/>
          </a:prstGeom>
          <a:ln w="101600" cmpd="thinThick">
            <a:solidFill>
              <a:schemeClr val="accent2">
                <a:lumMod val="75000"/>
              </a:schemeClr>
            </a:solidFill>
          </a:ln>
        </p:spPr>
        <p:style>
          <a:lnRef idx="3">
            <a:schemeClr val="dk1"/>
          </a:lnRef>
          <a:fillRef idx="0">
            <a:schemeClr val="dk1"/>
          </a:fillRef>
          <a:effectRef idx="2">
            <a:schemeClr val="dk1"/>
          </a:effectRef>
          <a:fontRef idx="minor">
            <a:schemeClr val="tx1"/>
          </a:fontRef>
        </p:style>
      </p:cxnSp>
      <p:sp>
        <p:nvSpPr>
          <p:cNvPr id="10" name="ZoneTexte 9"/>
          <p:cNvSpPr txBox="1"/>
          <p:nvPr/>
        </p:nvSpPr>
        <p:spPr>
          <a:xfrm>
            <a:off x="609417" y="1013072"/>
            <a:ext cx="11226243" cy="655308"/>
          </a:xfrm>
          <a:prstGeom prst="rect">
            <a:avLst/>
          </a:prstGeom>
          <a:noFill/>
        </p:spPr>
        <p:txBody>
          <a:bodyPr wrap="square" rtlCol="0">
            <a:spAutoFit/>
          </a:bodyPr>
          <a:lstStyle/>
          <a:p>
            <a:pPr>
              <a:lnSpc>
                <a:spcPct val="150000"/>
              </a:lnSpc>
            </a:pPr>
            <a:r>
              <a:rPr lang="fr-FR" sz="2800" b="1" dirty="0">
                <a:solidFill>
                  <a:schemeClr val="accent2">
                    <a:lumMod val="75000"/>
                  </a:schemeClr>
                </a:solidFill>
                <a:latin typeface="Century Gothic" panose="020B0502020202020204" pitchFamily="34" charset="0"/>
                <a:cs typeface="Times New Roman" panose="02020603050405020304" pitchFamily="18" charset="0"/>
              </a:rPr>
              <a:t>Activités de Développement d’un logiciel	</a:t>
            </a:r>
          </a:p>
        </p:txBody>
      </p:sp>
      <p:sp>
        <p:nvSpPr>
          <p:cNvPr id="3" name="ZoneTexte 2"/>
          <p:cNvSpPr txBox="1"/>
          <p:nvPr/>
        </p:nvSpPr>
        <p:spPr>
          <a:xfrm>
            <a:off x="288854" y="1766243"/>
            <a:ext cx="12319562" cy="5562100"/>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fr-FR" sz="2400" b="1" dirty="0">
                <a:latin typeface="Century Gothic" panose="020B0502020202020204" pitchFamily="34" charset="0"/>
                <a:cs typeface="Times New Roman" panose="02020603050405020304" pitchFamily="18" charset="0"/>
              </a:rPr>
              <a:t>Spécification des exigences </a:t>
            </a:r>
            <a:r>
              <a:rPr lang="fr-FR" sz="2400" dirty="0">
                <a:latin typeface="Century Gothic" panose="020B0502020202020204" pitchFamily="34" charset="0"/>
                <a:cs typeface="Times New Roman" panose="02020603050405020304" pitchFamily="18" charset="0"/>
              </a:rPr>
              <a:t>et des contraintes du système, établissement du cahier des charges.</a:t>
            </a:r>
          </a:p>
          <a:p>
            <a:pPr marL="457200" indent="-457200">
              <a:lnSpc>
                <a:spcPct val="150000"/>
              </a:lnSpc>
              <a:buFont typeface="Arial" panose="020B0604020202020204" pitchFamily="34" charset="0"/>
              <a:buChar char="•"/>
            </a:pPr>
            <a:r>
              <a:rPr lang="fr-FR" sz="2400" b="1" dirty="0">
                <a:latin typeface="Century Gothic" panose="020B0502020202020204" pitchFamily="34" charset="0"/>
                <a:cs typeface="Times New Roman" panose="02020603050405020304" pitchFamily="18" charset="0"/>
              </a:rPr>
              <a:t>Conception</a:t>
            </a:r>
            <a:r>
              <a:rPr lang="fr-FR" sz="2400" dirty="0">
                <a:latin typeface="Century Gothic" panose="020B0502020202020204" pitchFamily="34" charset="0"/>
                <a:cs typeface="Times New Roman" panose="02020603050405020304" pitchFamily="18" charset="0"/>
              </a:rPr>
              <a:t> de la solution, production d’un modèle du système à développer.</a:t>
            </a:r>
          </a:p>
          <a:p>
            <a:pPr marL="457200" indent="-457200">
              <a:lnSpc>
                <a:spcPct val="150000"/>
              </a:lnSpc>
              <a:buFont typeface="Arial" panose="020B0604020202020204" pitchFamily="34" charset="0"/>
              <a:buChar char="•"/>
            </a:pPr>
            <a:r>
              <a:rPr lang="fr-FR" sz="2400" b="1" dirty="0">
                <a:latin typeface="Century Gothic" panose="020B0502020202020204" pitchFamily="34" charset="0"/>
                <a:cs typeface="Times New Roman" panose="02020603050405020304" pitchFamily="18" charset="0"/>
              </a:rPr>
              <a:t>Implémentation</a:t>
            </a:r>
            <a:r>
              <a:rPr lang="fr-FR" sz="2400" dirty="0">
                <a:latin typeface="Century Gothic" panose="020B0502020202020204" pitchFamily="34" charset="0"/>
                <a:cs typeface="Times New Roman" panose="02020603050405020304" pitchFamily="18" charset="0"/>
              </a:rPr>
              <a:t> du système</a:t>
            </a:r>
          </a:p>
          <a:p>
            <a:pPr marL="457200" indent="-457200">
              <a:lnSpc>
                <a:spcPct val="150000"/>
              </a:lnSpc>
              <a:buFont typeface="Arial" panose="020B0604020202020204" pitchFamily="34" charset="0"/>
              <a:buChar char="•"/>
            </a:pPr>
            <a:r>
              <a:rPr lang="fr-FR" sz="2400" b="1" dirty="0">
                <a:latin typeface="Century Gothic" panose="020B0502020202020204" pitchFamily="34" charset="0"/>
                <a:cs typeface="Times New Roman" panose="02020603050405020304" pitchFamily="18" charset="0"/>
              </a:rPr>
              <a:t>Test</a:t>
            </a:r>
            <a:r>
              <a:rPr lang="fr-FR" sz="2400" dirty="0">
                <a:latin typeface="Century Gothic" panose="020B0502020202020204" pitchFamily="34" charset="0"/>
                <a:cs typeface="Times New Roman" panose="02020603050405020304" pitchFamily="18" charset="0"/>
              </a:rPr>
              <a:t> du système, vérification de l’adéquation entre les propriétés implémentées du système et la spécification des besoins.</a:t>
            </a:r>
          </a:p>
          <a:p>
            <a:pPr marL="457200" indent="-457200">
              <a:lnSpc>
                <a:spcPct val="150000"/>
              </a:lnSpc>
              <a:buFont typeface="Arial" panose="020B0604020202020204" pitchFamily="34" charset="0"/>
              <a:buChar char="•"/>
            </a:pPr>
            <a:r>
              <a:rPr lang="fr-FR" sz="2400" b="1" dirty="0">
                <a:latin typeface="Century Gothic" panose="020B0502020202020204" pitchFamily="34" charset="0"/>
                <a:cs typeface="Times New Roman" panose="02020603050405020304" pitchFamily="18" charset="0"/>
              </a:rPr>
              <a:t>Installation du système </a:t>
            </a:r>
            <a:r>
              <a:rPr lang="fr-FR" sz="2400" dirty="0">
                <a:latin typeface="Century Gothic" panose="020B0502020202020204" pitchFamily="34" charset="0"/>
                <a:cs typeface="Times New Roman" panose="02020603050405020304" pitchFamily="18" charset="0"/>
              </a:rPr>
              <a:t>chez le client et vérification de son fonctionnement.</a:t>
            </a:r>
          </a:p>
          <a:p>
            <a:pPr marL="457200" indent="-457200">
              <a:lnSpc>
                <a:spcPct val="150000"/>
              </a:lnSpc>
              <a:buFont typeface="Arial" panose="020B0604020202020204" pitchFamily="34" charset="0"/>
              <a:buChar char="•"/>
            </a:pPr>
            <a:r>
              <a:rPr lang="fr-FR" sz="2400" b="1" dirty="0">
                <a:latin typeface="Century Gothic" panose="020B0502020202020204" pitchFamily="34" charset="0"/>
                <a:cs typeface="Times New Roman" panose="02020603050405020304" pitchFamily="18" charset="0"/>
              </a:rPr>
              <a:t>Maintenance : </a:t>
            </a:r>
            <a:r>
              <a:rPr lang="fr-FR" sz="2400" dirty="0">
                <a:latin typeface="Century Gothic" panose="020B0502020202020204" pitchFamily="34" charset="0"/>
                <a:cs typeface="Times New Roman" panose="02020603050405020304" pitchFamily="18" charset="0"/>
              </a:rPr>
              <a:t>activité de mise à niveau du bon fonctionnement du logiciel</a:t>
            </a:r>
            <a:endParaRPr lang="fr-FR" sz="2400" b="1" dirty="0">
              <a:latin typeface="Century Gothic" panose="020B0502020202020204" pitchFamily="34" charset="0"/>
              <a:cs typeface="Times New Roman" panose="02020603050405020304" pitchFamily="18" charset="0"/>
            </a:endParaRPr>
          </a:p>
          <a:p>
            <a:pPr marL="457200" indent="-457200">
              <a:lnSpc>
                <a:spcPct val="150000"/>
              </a:lnSpc>
              <a:buFont typeface="Arial" panose="020B0604020202020204" pitchFamily="34" charset="0"/>
              <a:buChar char="•"/>
            </a:pPr>
            <a:endParaRPr lang="fr-FR" sz="2400" dirty="0">
              <a:latin typeface="Century Gothic" panose="020B0502020202020204" pitchFamily="34" charset="0"/>
              <a:cs typeface="Times New Roman" panose="02020603050405020304" pitchFamily="18" charset="0"/>
            </a:endParaRPr>
          </a:p>
          <a:p>
            <a:pPr marL="457200" indent="-457200">
              <a:lnSpc>
                <a:spcPct val="150000"/>
              </a:lnSpc>
              <a:buFont typeface="Arial" panose="020B0604020202020204" pitchFamily="34" charset="0"/>
              <a:buChar char="•"/>
            </a:pPr>
            <a:endParaRPr lang="fr-FR" sz="2400" dirty="0">
              <a:latin typeface="Century Gothic" panose="020B0502020202020204" pitchFamily="34" charset="0"/>
              <a:cs typeface="Times New Roman" panose="02020603050405020304" pitchFamily="18" charset="0"/>
            </a:endParaRPr>
          </a:p>
        </p:txBody>
      </p:sp>
    </p:spTree>
    <p:extLst>
      <p:ext uri="{BB962C8B-B14F-4D97-AF65-F5344CB8AC3E}">
        <p14:creationId xmlns:p14="http://schemas.microsoft.com/office/powerpoint/2010/main" val="27817855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5953" y="39785"/>
            <a:ext cx="8632762" cy="707886"/>
          </a:xfrm>
          <a:prstGeom prst="rect">
            <a:avLst/>
          </a:prstGeom>
          <a:noFill/>
        </p:spPr>
        <p:txBody>
          <a:bodyPr wrap="square" lIns="91440" tIns="45720" rIns="91440" bIns="45720">
            <a:spAutoFit/>
          </a:bodyPr>
          <a:lstStyle/>
          <a:p>
            <a:pPr algn="ctr"/>
            <a:r>
              <a:rPr lang="fr-FR" sz="4000" dirty="0">
                <a:ln w="0"/>
                <a:solidFill>
                  <a:srgbClr val="0070C0"/>
                </a:solidFill>
                <a:effectLst>
                  <a:outerShdw blurRad="38100" dist="19050" dir="2700000" algn="tl" rotWithShape="0">
                    <a:schemeClr val="dk1">
                      <a:alpha val="40000"/>
                    </a:schemeClr>
                  </a:outerShdw>
                </a:effectLst>
                <a:latin typeface="Century Gothic" panose="020B0502020202020204" pitchFamily="34" charset="0"/>
                <a:cs typeface="Times New Roman" panose="02020603050405020304" pitchFamily="18" charset="0"/>
              </a:rPr>
              <a:t>Développement du logiciel</a:t>
            </a:r>
            <a:endParaRPr lang="fr-FR" sz="4000" b="0" cap="none" spc="0" dirty="0">
              <a:ln w="0"/>
              <a:solidFill>
                <a:srgbClr val="0070C0"/>
              </a:solidFill>
              <a:effectLst>
                <a:outerShdw blurRad="38100" dist="19050" dir="2700000" algn="tl" rotWithShape="0">
                  <a:schemeClr val="dk1">
                    <a:alpha val="40000"/>
                  </a:schemeClr>
                </a:outerShdw>
              </a:effectLst>
              <a:latin typeface="Century Gothic" panose="020B0502020202020204" pitchFamily="34" charset="0"/>
              <a:cs typeface="Times New Roman" panose="02020603050405020304" pitchFamily="18" charset="0"/>
            </a:endParaRPr>
          </a:p>
        </p:txBody>
      </p:sp>
      <p:cxnSp>
        <p:nvCxnSpPr>
          <p:cNvPr id="4" name="Connecteur droit 3"/>
          <p:cNvCxnSpPr>
            <a:cxnSpLocks/>
          </p:cNvCxnSpPr>
          <p:nvPr/>
        </p:nvCxnSpPr>
        <p:spPr>
          <a:xfrm>
            <a:off x="4310741" y="809226"/>
            <a:ext cx="2965898" cy="2"/>
          </a:xfrm>
          <a:prstGeom prst="line">
            <a:avLst/>
          </a:prstGeom>
          <a:ln w="101600" cmpd="thinThick">
            <a:solidFill>
              <a:schemeClr val="accent2">
                <a:lumMod val="75000"/>
              </a:schemeClr>
            </a:solidFill>
          </a:ln>
        </p:spPr>
        <p:style>
          <a:lnRef idx="3">
            <a:schemeClr val="dk1"/>
          </a:lnRef>
          <a:fillRef idx="0">
            <a:schemeClr val="dk1"/>
          </a:fillRef>
          <a:effectRef idx="2">
            <a:schemeClr val="dk1"/>
          </a:effectRef>
          <a:fontRef idx="minor">
            <a:schemeClr val="tx1"/>
          </a:fontRef>
        </p:style>
      </p:cxnSp>
      <p:sp>
        <p:nvSpPr>
          <p:cNvPr id="10" name="ZoneTexte 9"/>
          <p:cNvSpPr txBox="1"/>
          <p:nvPr/>
        </p:nvSpPr>
        <p:spPr>
          <a:xfrm>
            <a:off x="609417" y="1013072"/>
            <a:ext cx="10633751" cy="735779"/>
          </a:xfrm>
          <a:prstGeom prst="rect">
            <a:avLst/>
          </a:prstGeom>
          <a:noFill/>
        </p:spPr>
        <p:txBody>
          <a:bodyPr wrap="square" rtlCol="0">
            <a:spAutoFit/>
          </a:bodyPr>
          <a:lstStyle/>
          <a:p>
            <a:pPr>
              <a:lnSpc>
                <a:spcPct val="150000"/>
              </a:lnSpc>
            </a:pPr>
            <a:r>
              <a:rPr lang="fr-FR" sz="3200" b="1" u="sng" dirty="0">
                <a:solidFill>
                  <a:schemeClr val="accent2">
                    <a:lumMod val="75000"/>
                  </a:schemeClr>
                </a:solidFill>
                <a:latin typeface="Century Gothic" panose="020B0502020202020204" pitchFamily="34" charset="0"/>
                <a:cs typeface="Times New Roman" panose="02020603050405020304" pitchFamily="18" charset="0"/>
              </a:rPr>
              <a:t>Cycle de vie d’un logiciel</a:t>
            </a:r>
            <a:r>
              <a:rPr lang="fr-FR" sz="3200" b="1" dirty="0">
                <a:solidFill>
                  <a:schemeClr val="accent2">
                    <a:lumMod val="75000"/>
                  </a:schemeClr>
                </a:solidFill>
                <a:latin typeface="Century Gothic" panose="020B0502020202020204" pitchFamily="34" charset="0"/>
                <a:cs typeface="Times New Roman" panose="02020603050405020304" pitchFamily="18" charset="0"/>
              </a:rPr>
              <a:t>	</a:t>
            </a:r>
          </a:p>
        </p:txBody>
      </p:sp>
      <p:sp>
        <p:nvSpPr>
          <p:cNvPr id="3" name="ZoneTexte 2"/>
          <p:cNvSpPr txBox="1"/>
          <p:nvPr/>
        </p:nvSpPr>
        <p:spPr>
          <a:xfrm>
            <a:off x="288854" y="1766243"/>
            <a:ext cx="11669367" cy="3242041"/>
          </a:xfrm>
          <a:prstGeom prst="rect">
            <a:avLst/>
          </a:prstGeom>
          <a:noFill/>
        </p:spPr>
        <p:txBody>
          <a:bodyPr wrap="square" rtlCol="0">
            <a:spAutoFit/>
          </a:bodyPr>
          <a:lstStyle/>
          <a:p>
            <a:pPr>
              <a:lnSpc>
                <a:spcPct val="150000"/>
              </a:lnSpc>
            </a:pPr>
            <a:r>
              <a:rPr lang="fr-FR" sz="2800" b="1" u="sng" dirty="0">
                <a:latin typeface="Century Gothic" panose="020B0502020202020204" pitchFamily="34" charset="0"/>
                <a:cs typeface="Times New Roman" panose="02020603050405020304" pitchFamily="18" charset="0"/>
              </a:rPr>
              <a:t>Définition</a:t>
            </a:r>
            <a:r>
              <a:rPr lang="fr-FR" sz="2800" dirty="0">
                <a:latin typeface="Century Gothic" panose="020B0502020202020204" pitchFamily="34" charset="0"/>
                <a:cs typeface="Times New Roman" panose="02020603050405020304" pitchFamily="18" charset="0"/>
              </a:rPr>
              <a:t> : Ensemble séquentiel de phases, dont le nom et le nombre sont déterminés en fonction des besoins du projet, permettant généralement le développement d’un service ou produit logiciel.</a:t>
            </a:r>
          </a:p>
          <a:p>
            <a:pPr marL="457200" indent="-457200">
              <a:lnSpc>
                <a:spcPct val="150000"/>
              </a:lnSpc>
              <a:buFont typeface="Arial" panose="020B0604020202020204" pitchFamily="34" charset="0"/>
              <a:buChar char="•"/>
            </a:pPr>
            <a:endParaRPr lang="fr-FR" sz="2800" dirty="0">
              <a:latin typeface="Century Gothic" panose="020B0502020202020204" pitchFamily="34" charset="0"/>
              <a:cs typeface="Times New Roman" panose="02020603050405020304" pitchFamily="18" charset="0"/>
            </a:endParaRPr>
          </a:p>
        </p:txBody>
      </p:sp>
    </p:spTree>
    <p:extLst>
      <p:ext uri="{BB962C8B-B14F-4D97-AF65-F5344CB8AC3E}">
        <p14:creationId xmlns:p14="http://schemas.microsoft.com/office/powerpoint/2010/main" val="10715321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5953" y="39785"/>
            <a:ext cx="8632762" cy="707886"/>
          </a:xfrm>
          <a:prstGeom prst="rect">
            <a:avLst/>
          </a:prstGeom>
          <a:noFill/>
        </p:spPr>
        <p:txBody>
          <a:bodyPr wrap="square" lIns="91440" tIns="45720" rIns="91440" bIns="45720">
            <a:spAutoFit/>
          </a:bodyPr>
          <a:lstStyle/>
          <a:p>
            <a:pPr algn="ctr"/>
            <a:r>
              <a:rPr lang="fr-FR" sz="4000" dirty="0">
                <a:ln w="0"/>
                <a:solidFill>
                  <a:srgbClr val="0070C0"/>
                </a:solidFill>
                <a:effectLst>
                  <a:outerShdw blurRad="38100" dist="19050" dir="2700000" algn="tl" rotWithShape="0">
                    <a:schemeClr val="dk1">
                      <a:alpha val="40000"/>
                    </a:schemeClr>
                  </a:outerShdw>
                </a:effectLst>
                <a:latin typeface="Century Gothic" panose="020B0502020202020204" pitchFamily="34" charset="0"/>
                <a:cs typeface="Times New Roman" panose="02020603050405020304" pitchFamily="18" charset="0"/>
              </a:rPr>
              <a:t>Développement du logiciel</a:t>
            </a:r>
            <a:endParaRPr lang="fr-FR" sz="4000" b="0" cap="none" spc="0" dirty="0">
              <a:ln w="0"/>
              <a:solidFill>
                <a:srgbClr val="0070C0"/>
              </a:solidFill>
              <a:effectLst>
                <a:outerShdw blurRad="38100" dist="19050" dir="2700000" algn="tl" rotWithShape="0">
                  <a:schemeClr val="dk1">
                    <a:alpha val="40000"/>
                  </a:schemeClr>
                </a:outerShdw>
              </a:effectLst>
              <a:latin typeface="Century Gothic" panose="020B0502020202020204" pitchFamily="34" charset="0"/>
              <a:cs typeface="Times New Roman" panose="02020603050405020304" pitchFamily="18" charset="0"/>
            </a:endParaRPr>
          </a:p>
        </p:txBody>
      </p:sp>
      <p:cxnSp>
        <p:nvCxnSpPr>
          <p:cNvPr id="4" name="Connecteur droit 3"/>
          <p:cNvCxnSpPr>
            <a:cxnSpLocks/>
          </p:cNvCxnSpPr>
          <p:nvPr/>
        </p:nvCxnSpPr>
        <p:spPr>
          <a:xfrm>
            <a:off x="4310741" y="809226"/>
            <a:ext cx="2965898" cy="2"/>
          </a:xfrm>
          <a:prstGeom prst="line">
            <a:avLst/>
          </a:prstGeom>
          <a:ln w="101600" cmpd="thinThick">
            <a:solidFill>
              <a:schemeClr val="accent2">
                <a:lumMod val="75000"/>
              </a:schemeClr>
            </a:solidFill>
          </a:ln>
        </p:spPr>
        <p:style>
          <a:lnRef idx="3">
            <a:schemeClr val="dk1"/>
          </a:lnRef>
          <a:fillRef idx="0">
            <a:schemeClr val="dk1"/>
          </a:fillRef>
          <a:effectRef idx="2">
            <a:schemeClr val="dk1"/>
          </a:effectRef>
          <a:fontRef idx="minor">
            <a:schemeClr val="tx1"/>
          </a:fontRef>
        </p:style>
      </p:cxnSp>
      <p:sp>
        <p:nvSpPr>
          <p:cNvPr id="10" name="ZoneTexte 9"/>
          <p:cNvSpPr txBox="1"/>
          <p:nvPr/>
        </p:nvSpPr>
        <p:spPr>
          <a:xfrm>
            <a:off x="609417" y="1013072"/>
            <a:ext cx="10633751" cy="735779"/>
          </a:xfrm>
          <a:prstGeom prst="rect">
            <a:avLst/>
          </a:prstGeom>
          <a:noFill/>
        </p:spPr>
        <p:txBody>
          <a:bodyPr wrap="square" rtlCol="0">
            <a:spAutoFit/>
          </a:bodyPr>
          <a:lstStyle/>
          <a:p>
            <a:pPr>
              <a:lnSpc>
                <a:spcPct val="150000"/>
              </a:lnSpc>
            </a:pPr>
            <a:r>
              <a:rPr lang="fr-FR" sz="3200" b="1" u="sng" dirty="0">
                <a:solidFill>
                  <a:schemeClr val="accent2">
                    <a:lumMod val="75000"/>
                  </a:schemeClr>
                </a:solidFill>
                <a:latin typeface="Century Gothic" panose="020B0502020202020204" pitchFamily="34" charset="0"/>
                <a:cs typeface="Times New Roman" panose="02020603050405020304" pitchFamily="18" charset="0"/>
              </a:rPr>
              <a:t>Cycle de vie d’un logiciel</a:t>
            </a:r>
            <a:r>
              <a:rPr lang="fr-FR" sz="3200" b="1" dirty="0">
                <a:solidFill>
                  <a:schemeClr val="accent2">
                    <a:lumMod val="75000"/>
                  </a:schemeClr>
                </a:solidFill>
                <a:latin typeface="Century Gothic" panose="020B0502020202020204" pitchFamily="34" charset="0"/>
                <a:cs typeface="Times New Roman" panose="02020603050405020304" pitchFamily="18" charset="0"/>
              </a:rPr>
              <a:t>	</a:t>
            </a:r>
          </a:p>
        </p:txBody>
      </p:sp>
      <p:sp>
        <p:nvSpPr>
          <p:cNvPr id="3" name="ZoneTexte 2"/>
          <p:cNvSpPr txBox="1"/>
          <p:nvPr/>
        </p:nvSpPr>
        <p:spPr>
          <a:xfrm>
            <a:off x="288854" y="1766243"/>
            <a:ext cx="11669367" cy="4534703"/>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fr-FR" sz="2800" dirty="0">
                <a:latin typeface="Century Gothic" panose="020B0502020202020204" pitchFamily="34" charset="0"/>
              </a:rPr>
              <a:t>Le cycle de vie d'un logiciel est l'ensemble des étapes du développement d'un logiciel, de la définition des besoins du client jusqu'à l'achèvement du logiciel en tant que produit commercial. </a:t>
            </a:r>
          </a:p>
          <a:p>
            <a:pPr marL="457200" indent="-457200">
              <a:lnSpc>
                <a:spcPct val="150000"/>
              </a:lnSpc>
              <a:buFont typeface="Arial" panose="020B0604020202020204" pitchFamily="34" charset="0"/>
              <a:buChar char="•"/>
            </a:pPr>
            <a:r>
              <a:rPr lang="fr-FR" sz="2800" dirty="0">
                <a:latin typeface="Century Gothic" panose="020B0502020202020204" pitchFamily="34" charset="0"/>
              </a:rPr>
              <a:t>L'objectif d'un tel découpage est de permettre de définir des jalons intermédiaires permettant la validation du développement du logiciel, </a:t>
            </a:r>
            <a:endParaRPr lang="fr-FR" sz="2800" dirty="0">
              <a:latin typeface="Century Gothic" panose="020B0502020202020204" pitchFamily="34" charset="0"/>
              <a:cs typeface="Times New Roman" panose="02020603050405020304" pitchFamily="18" charset="0"/>
            </a:endParaRPr>
          </a:p>
        </p:txBody>
      </p:sp>
    </p:spTree>
    <p:extLst>
      <p:ext uri="{BB962C8B-B14F-4D97-AF65-F5344CB8AC3E}">
        <p14:creationId xmlns:p14="http://schemas.microsoft.com/office/powerpoint/2010/main" val="989356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76AB7D1A-BE48-4C2C-7BE0-600D584DDD05}"/>
              </a:ext>
            </a:extLst>
          </p:cNvPr>
          <p:cNvSpPr txBox="1"/>
          <p:nvPr/>
        </p:nvSpPr>
        <p:spPr>
          <a:xfrm>
            <a:off x="692458" y="932155"/>
            <a:ext cx="11283519" cy="6312434"/>
          </a:xfrm>
          <a:prstGeom prst="rect">
            <a:avLst/>
          </a:prstGeom>
          <a:noFill/>
        </p:spPr>
        <p:txBody>
          <a:bodyPr wrap="square" rtlCol="0">
            <a:spAutoFit/>
          </a:bodyPr>
          <a:lstStyle/>
          <a:p>
            <a:pPr>
              <a:lnSpc>
                <a:spcPct val="150000"/>
              </a:lnSpc>
            </a:pPr>
            <a:endParaRPr lang="fr-FR" sz="2000" dirty="0">
              <a:latin typeface="Century Gothic" panose="020B0502020202020204" pitchFamily="34" charset="0"/>
            </a:endParaRPr>
          </a:p>
          <a:p>
            <a:pPr marL="285750" indent="-285750">
              <a:lnSpc>
                <a:spcPct val="150000"/>
              </a:lnSpc>
              <a:buFont typeface="Arial" panose="020B0604020202020204" pitchFamily="34" charset="0"/>
              <a:buChar char="•"/>
            </a:pPr>
            <a:r>
              <a:rPr lang="fr-FR" sz="2400" dirty="0">
                <a:latin typeface="Century Gothic" panose="020B0502020202020204" pitchFamily="34" charset="0"/>
              </a:rPr>
              <a:t>Pas de création d’un logiciel sans penser à la phase de maintenance.</a:t>
            </a:r>
          </a:p>
          <a:p>
            <a:pPr marL="285750" indent="-285750">
              <a:lnSpc>
                <a:spcPct val="150000"/>
              </a:lnSpc>
              <a:buFont typeface="Arial" panose="020B0604020202020204" pitchFamily="34" charset="0"/>
              <a:buChar char="•"/>
            </a:pPr>
            <a:r>
              <a:rPr lang="fr-FR" sz="2400" dirty="0" err="1">
                <a:latin typeface="Century Gothic" panose="020B0502020202020204" pitchFamily="34" charset="0"/>
              </a:rPr>
              <a:t>Bugg</a:t>
            </a:r>
            <a:r>
              <a:rPr lang="fr-FR" sz="2400" dirty="0">
                <a:latin typeface="Century Gothic" panose="020B0502020202020204" pitchFamily="34" charset="0"/>
              </a:rPr>
              <a:t> informatique sont incontournable et peuvent arriver sans rendez vous.</a:t>
            </a:r>
          </a:p>
          <a:p>
            <a:pPr marL="285750" indent="-285750">
              <a:lnSpc>
                <a:spcPct val="150000"/>
              </a:lnSpc>
              <a:buFont typeface="Arial" panose="020B0604020202020204" pitchFamily="34" charset="0"/>
              <a:buChar char="•"/>
            </a:pPr>
            <a:r>
              <a:rPr lang="fr-FR" sz="2400" dirty="0">
                <a:latin typeface="Century Gothic" panose="020B0502020202020204" pitchFamily="34" charset="0"/>
              </a:rPr>
              <a:t>Impossible d’expliquer tous les motifs des erreurs malgré nos compétences.</a:t>
            </a:r>
          </a:p>
          <a:p>
            <a:pPr marL="285750" indent="-285750">
              <a:lnSpc>
                <a:spcPct val="150000"/>
              </a:lnSpc>
              <a:buFont typeface="Arial" panose="020B0604020202020204" pitchFamily="34" charset="0"/>
              <a:buChar char="•"/>
            </a:pPr>
            <a:r>
              <a:rPr lang="fr-FR" sz="2400" dirty="0">
                <a:latin typeface="Century Gothic" panose="020B0502020202020204" pitchFamily="34" charset="0"/>
              </a:rPr>
              <a:t>Le digital nécessite une assistance régulière.</a:t>
            </a:r>
          </a:p>
          <a:p>
            <a:pPr marL="285750" indent="-285750">
              <a:lnSpc>
                <a:spcPct val="150000"/>
              </a:lnSpc>
              <a:buFont typeface="Arial" panose="020B0604020202020204" pitchFamily="34" charset="0"/>
              <a:buChar char="•"/>
            </a:pPr>
            <a:r>
              <a:rPr lang="fr-FR" sz="2400" dirty="0">
                <a:latin typeface="Century Gothic" panose="020B0502020202020204" pitchFamily="34" charset="0"/>
              </a:rPr>
              <a:t>Il existe des interventions rapides et plusieurs types et des méthodes de maintenance des logiciels.</a:t>
            </a:r>
          </a:p>
          <a:p>
            <a:pPr>
              <a:lnSpc>
                <a:spcPct val="150000"/>
              </a:lnSpc>
            </a:pPr>
            <a:endParaRPr lang="fr-FR" sz="2000" dirty="0">
              <a:latin typeface="Century Gothic" panose="020B0502020202020204" pitchFamily="34" charset="0"/>
            </a:endParaRPr>
          </a:p>
          <a:p>
            <a:pPr>
              <a:lnSpc>
                <a:spcPct val="150000"/>
              </a:lnSpc>
            </a:pPr>
            <a:endParaRPr lang="fr-FR" sz="2000" dirty="0">
              <a:latin typeface="Century Gothic" panose="020B0502020202020204" pitchFamily="34" charset="0"/>
            </a:endParaRPr>
          </a:p>
          <a:p>
            <a:pPr>
              <a:lnSpc>
                <a:spcPct val="150000"/>
              </a:lnSpc>
            </a:pPr>
            <a:endParaRPr lang="fr-FR" sz="2000" dirty="0">
              <a:latin typeface="Century Gothic" panose="020B0502020202020204" pitchFamily="34" charset="0"/>
            </a:endParaRPr>
          </a:p>
        </p:txBody>
      </p:sp>
      <p:sp>
        <p:nvSpPr>
          <p:cNvPr id="5" name="Rectangle 4">
            <a:extLst>
              <a:ext uri="{FF2B5EF4-FFF2-40B4-BE49-F238E27FC236}">
                <a16:creationId xmlns:a16="http://schemas.microsoft.com/office/drawing/2014/main" id="{E24E04F5-3822-6F08-EAA4-A43EC1A62201}"/>
              </a:ext>
            </a:extLst>
          </p:cNvPr>
          <p:cNvSpPr/>
          <p:nvPr/>
        </p:nvSpPr>
        <p:spPr>
          <a:xfrm>
            <a:off x="4435966" y="39785"/>
            <a:ext cx="2910670" cy="769441"/>
          </a:xfrm>
          <a:prstGeom prst="rect">
            <a:avLst/>
          </a:prstGeom>
          <a:noFill/>
        </p:spPr>
        <p:txBody>
          <a:bodyPr wrap="none" lIns="91440" tIns="45720" rIns="91440" bIns="45720">
            <a:spAutoFit/>
          </a:bodyPr>
          <a:lstStyle/>
          <a:p>
            <a:pPr algn="ctr"/>
            <a:r>
              <a:rPr lang="fr-FR" sz="4400" b="0" cap="none" spc="0" dirty="0">
                <a:ln w="0"/>
                <a:solidFill>
                  <a:srgbClr val="0070C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 quoi sert?</a:t>
            </a:r>
          </a:p>
        </p:txBody>
      </p:sp>
      <p:cxnSp>
        <p:nvCxnSpPr>
          <p:cNvPr id="6" name="Connecteur droit 5">
            <a:extLst>
              <a:ext uri="{FF2B5EF4-FFF2-40B4-BE49-F238E27FC236}">
                <a16:creationId xmlns:a16="http://schemas.microsoft.com/office/drawing/2014/main" id="{EDE5EE39-E937-D632-2F0D-7EA20CB9B7A2}"/>
              </a:ext>
            </a:extLst>
          </p:cNvPr>
          <p:cNvCxnSpPr/>
          <p:nvPr/>
        </p:nvCxnSpPr>
        <p:spPr>
          <a:xfrm>
            <a:off x="4310741" y="809226"/>
            <a:ext cx="3131152" cy="1"/>
          </a:xfrm>
          <a:prstGeom prst="line">
            <a:avLst/>
          </a:prstGeom>
          <a:ln w="101600" cmpd="thinThick">
            <a:solidFill>
              <a:schemeClr val="accent2">
                <a:lumMod val="75000"/>
              </a:schemeClr>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3450489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5953" y="39785"/>
            <a:ext cx="8632762" cy="707886"/>
          </a:xfrm>
          <a:prstGeom prst="rect">
            <a:avLst/>
          </a:prstGeom>
          <a:noFill/>
        </p:spPr>
        <p:txBody>
          <a:bodyPr wrap="square" lIns="91440" tIns="45720" rIns="91440" bIns="45720">
            <a:spAutoFit/>
          </a:bodyPr>
          <a:lstStyle/>
          <a:p>
            <a:pPr algn="ctr"/>
            <a:r>
              <a:rPr lang="fr-FR" sz="4000" dirty="0">
                <a:ln w="0"/>
                <a:solidFill>
                  <a:srgbClr val="0070C0"/>
                </a:solidFill>
                <a:effectLst>
                  <a:outerShdw blurRad="38100" dist="19050" dir="2700000" algn="tl" rotWithShape="0">
                    <a:schemeClr val="dk1">
                      <a:alpha val="40000"/>
                    </a:schemeClr>
                  </a:outerShdw>
                </a:effectLst>
                <a:latin typeface="Century Gothic" panose="020B0502020202020204" pitchFamily="34" charset="0"/>
                <a:cs typeface="Times New Roman" panose="02020603050405020304" pitchFamily="18" charset="0"/>
              </a:rPr>
              <a:t>Développement du logiciel</a:t>
            </a:r>
            <a:endParaRPr lang="fr-FR" sz="4000" b="0" cap="none" spc="0" dirty="0">
              <a:ln w="0"/>
              <a:solidFill>
                <a:srgbClr val="0070C0"/>
              </a:solidFill>
              <a:effectLst>
                <a:outerShdw blurRad="38100" dist="19050" dir="2700000" algn="tl" rotWithShape="0">
                  <a:schemeClr val="dk1">
                    <a:alpha val="40000"/>
                  </a:schemeClr>
                </a:outerShdw>
              </a:effectLst>
              <a:latin typeface="Century Gothic" panose="020B0502020202020204" pitchFamily="34" charset="0"/>
              <a:cs typeface="Times New Roman" panose="02020603050405020304" pitchFamily="18" charset="0"/>
            </a:endParaRPr>
          </a:p>
        </p:txBody>
      </p:sp>
      <p:cxnSp>
        <p:nvCxnSpPr>
          <p:cNvPr id="4" name="Connecteur droit 3"/>
          <p:cNvCxnSpPr>
            <a:cxnSpLocks/>
          </p:cNvCxnSpPr>
          <p:nvPr/>
        </p:nvCxnSpPr>
        <p:spPr>
          <a:xfrm>
            <a:off x="4310741" y="809226"/>
            <a:ext cx="2965898" cy="2"/>
          </a:xfrm>
          <a:prstGeom prst="line">
            <a:avLst/>
          </a:prstGeom>
          <a:ln w="101600" cmpd="thinThick">
            <a:solidFill>
              <a:schemeClr val="accent2">
                <a:lumMod val="75000"/>
              </a:schemeClr>
            </a:solidFill>
          </a:ln>
        </p:spPr>
        <p:style>
          <a:lnRef idx="3">
            <a:schemeClr val="dk1"/>
          </a:lnRef>
          <a:fillRef idx="0">
            <a:schemeClr val="dk1"/>
          </a:fillRef>
          <a:effectRef idx="2">
            <a:schemeClr val="dk1"/>
          </a:effectRef>
          <a:fontRef idx="minor">
            <a:schemeClr val="tx1"/>
          </a:fontRef>
        </p:style>
      </p:cxnSp>
      <p:sp>
        <p:nvSpPr>
          <p:cNvPr id="10" name="ZoneTexte 9"/>
          <p:cNvSpPr txBox="1"/>
          <p:nvPr/>
        </p:nvSpPr>
        <p:spPr>
          <a:xfrm>
            <a:off x="609417" y="1013072"/>
            <a:ext cx="10633751" cy="735779"/>
          </a:xfrm>
          <a:prstGeom prst="rect">
            <a:avLst/>
          </a:prstGeom>
          <a:noFill/>
        </p:spPr>
        <p:txBody>
          <a:bodyPr wrap="square" rtlCol="0">
            <a:spAutoFit/>
          </a:bodyPr>
          <a:lstStyle/>
          <a:p>
            <a:pPr>
              <a:lnSpc>
                <a:spcPct val="150000"/>
              </a:lnSpc>
            </a:pPr>
            <a:r>
              <a:rPr lang="fr-FR" sz="3200" b="1" u="sng" dirty="0">
                <a:solidFill>
                  <a:schemeClr val="accent2">
                    <a:lumMod val="75000"/>
                  </a:schemeClr>
                </a:solidFill>
                <a:latin typeface="Century Gothic" panose="020B0502020202020204" pitchFamily="34" charset="0"/>
                <a:cs typeface="Times New Roman" panose="02020603050405020304" pitchFamily="18" charset="0"/>
              </a:rPr>
              <a:t>Cycle de vie d’un logiciel</a:t>
            </a:r>
            <a:r>
              <a:rPr lang="fr-FR" sz="3200" b="1" dirty="0">
                <a:solidFill>
                  <a:schemeClr val="accent2">
                    <a:lumMod val="75000"/>
                  </a:schemeClr>
                </a:solidFill>
                <a:latin typeface="Century Gothic" panose="020B0502020202020204" pitchFamily="34" charset="0"/>
                <a:cs typeface="Times New Roman" panose="02020603050405020304" pitchFamily="18" charset="0"/>
              </a:rPr>
              <a:t>	</a:t>
            </a:r>
          </a:p>
        </p:txBody>
      </p:sp>
      <p:sp>
        <p:nvSpPr>
          <p:cNvPr id="3" name="ZoneTexte 2"/>
          <p:cNvSpPr txBox="1"/>
          <p:nvPr/>
        </p:nvSpPr>
        <p:spPr>
          <a:xfrm>
            <a:off x="288854" y="1766243"/>
            <a:ext cx="11669367" cy="3900298"/>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fr-FR" sz="2800" dirty="0">
                <a:latin typeface="Century Gothic" panose="020B0502020202020204" pitchFamily="34" charset="0"/>
              </a:rPr>
              <a:t>c'est-à-dire la conformité du logiciel avec les besoins exprimés, et la vérification du processus de développement, où encore l'adéquation des méthodes mises en œuvre.</a:t>
            </a:r>
          </a:p>
          <a:p>
            <a:pPr marL="457200" indent="-457200">
              <a:lnSpc>
                <a:spcPct val="150000"/>
              </a:lnSpc>
              <a:buFont typeface="Arial" panose="020B0604020202020204" pitchFamily="34" charset="0"/>
              <a:buChar char="•"/>
            </a:pPr>
            <a:r>
              <a:rPr lang="fr-FR" sz="2800" dirty="0">
                <a:latin typeface="Century Gothic" panose="020B0502020202020204" pitchFamily="34" charset="0"/>
              </a:rPr>
              <a:t>Le cycle de vie permet de détecter les erreurs au plus tôt et ainsi de maîtriser la qualité du logiciel, les délais de sa réalisation et les coûts associés.</a:t>
            </a:r>
            <a:endParaRPr lang="fr-FR" sz="2800" dirty="0">
              <a:latin typeface="Century Gothic" panose="020B0502020202020204" pitchFamily="34" charset="0"/>
              <a:cs typeface="Times New Roman" panose="02020603050405020304" pitchFamily="18" charset="0"/>
            </a:endParaRPr>
          </a:p>
        </p:txBody>
      </p:sp>
    </p:spTree>
    <p:extLst>
      <p:ext uri="{BB962C8B-B14F-4D97-AF65-F5344CB8AC3E}">
        <p14:creationId xmlns:p14="http://schemas.microsoft.com/office/powerpoint/2010/main" val="41188791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5953" y="39785"/>
            <a:ext cx="7670690" cy="769441"/>
          </a:xfrm>
          <a:prstGeom prst="rect">
            <a:avLst/>
          </a:prstGeom>
          <a:noFill/>
        </p:spPr>
        <p:txBody>
          <a:bodyPr wrap="none" lIns="91440" tIns="45720" rIns="91440" bIns="45720">
            <a:spAutoFit/>
          </a:bodyPr>
          <a:lstStyle/>
          <a:p>
            <a:pPr algn="ctr"/>
            <a:r>
              <a:rPr lang="fr-FR" sz="4400" dirty="0">
                <a:ln w="0"/>
                <a:solidFill>
                  <a:srgbClr val="0070C0"/>
                </a:solidFill>
                <a:effectLst>
                  <a:outerShdw blurRad="38100" dist="19050" dir="2700000" algn="tl" rotWithShape="0">
                    <a:schemeClr val="dk1">
                      <a:alpha val="40000"/>
                    </a:schemeClr>
                  </a:outerShdw>
                </a:effectLst>
                <a:latin typeface="Century Gothic" panose="020B0502020202020204" pitchFamily="34" charset="0"/>
                <a:cs typeface="Times New Roman" panose="02020603050405020304" pitchFamily="18" charset="0"/>
              </a:rPr>
              <a:t>Développement du logiciel</a:t>
            </a:r>
            <a:endParaRPr lang="fr-FR" sz="4400" b="0" cap="none" spc="0" dirty="0">
              <a:ln w="0"/>
              <a:solidFill>
                <a:srgbClr val="0070C0"/>
              </a:solidFill>
              <a:effectLst>
                <a:outerShdw blurRad="38100" dist="19050" dir="2700000" algn="tl" rotWithShape="0">
                  <a:schemeClr val="dk1">
                    <a:alpha val="40000"/>
                  </a:schemeClr>
                </a:outerShdw>
              </a:effectLst>
              <a:latin typeface="Century Gothic" panose="020B0502020202020204" pitchFamily="34" charset="0"/>
              <a:cs typeface="Times New Roman" panose="02020603050405020304" pitchFamily="18" charset="0"/>
            </a:endParaRPr>
          </a:p>
        </p:txBody>
      </p:sp>
      <p:cxnSp>
        <p:nvCxnSpPr>
          <p:cNvPr id="4" name="Connecteur droit 3"/>
          <p:cNvCxnSpPr/>
          <p:nvPr/>
        </p:nvCxnSpPr>
        <p:spPr>
          <a:xfrm>
            <a:off x="4310741" y="809226"/>
            <a:ext cx="3131152" cy="1"/>
          </a:xfrm>
          <a:prstGeom prst="line">
            <a:avLst/>
          </a:prstGeom>
          <a:ln w="101600" cmpd="thinThick">
            <a:solidFill>
              <a:schemeClr val="accent2">
                <a:lumMod val="75000"/>
              </a:schemeClr>
            </a:solidFill>
          </a:ln>
        </p:spPr>
        <p:style>
          <a:lnRef idx="3">
            <a:schemeClr val="dk1"/>
          </a:lnRef>
          <a:fillRef idx="0">
            <a:schemeClr val="dk1"/>
          </a:fillRef>
          <a:effectRef idx="2">
            <a:schemeClr val="dk1"/>
          </a:effectRef>
          <a:fontRef idx="minor">
            <a:schemeClr val="tx1"/>
          </a:fontRef>
        </p:style>
      </p:cxnSp>
      <p:sp>
        <p:nvSpPr>
          <p:cNvPr id="10" name="ZoneTexte 9"/>
          <p:cNvSpPr txBox="1"/>
          <p:nvPr/>
        </p:nvSpPr>
        <p:spPr>
          <a:xfrm>
            <a:off x="609417" y="1013072"/>
            <a:ext cx="11226243" cy="742511"/>
          </a:xfrm>
          <a:prstGeom prst="rect">
            <a:avLst/>
          </a:prstGeom>
          <a:noFill/>
        </p:spPr>
        <p:txBody>
          <a:bodyPr wrap="square" rtlCol="0">
            <a:spAutoFit/>
          </a:bodyPr>
          <a:lstStyle/>
          <a:p>
            <a:pPr>
              <a:lnSpc>
                <a:spcPct val="150000"/>
              </a:lnSpc>
            </a:pPr>
            <a:r>
              <a:rPr lang="fr-FR" sz="3200" b="1" u="sng" dirty="0">
                <a:solidFill>
                  <a:schemeClr val="accent2">
                    <a:lumMod val="75000"/>
                  </a:schemeClr>
                </a:solidFill>
                <a:latin typeface="Century Gothic" panose="020B0502020202020204" pitchFamily="34" charset="0"/>
                <a:cs typeface="Times New Roman" panose="02020603050405020304" pitchFamily="18" charset="0"/>
              </a:rPr>
              <a:t>Vie d’un logiciel</a:t>
            </a:r>
            <a:r>
              <a:rPr lang="fr-FR" sz="3200" b="1" dirty="0">
                <a:solidFill>
                  <a:schemeClr val="accent2">
                    <a:lumMod val="75000"/>
                  </a:schemeClr>
                </a:solidFill>
                <a:latin typeface="Century Gothic" panose="020B0502020202020204" pitchFamily="34" charset="0"/>
                <a:cs typeface="Times New Roman" panose="02020603050405020304" pitchFamily="18" charset="0"/>
              </a:rPr>
              <a:t>	</a:t>
            </a:r>
          </a:p>
        </p:txBody>
      </p:sp>
      <p:sp>
        <p:nvSpPr>
          <p:cNvPr id="3" name="ZoneTexte 2"/>
          <p:cNvSpPr txBox="1"/>
          <p:nvPr/>
        </p:nvSpPr>
        <p:spPr>
          <a:xfrm>
            <a:off x="288854" y="1766243"/>
            <a:ext cx="12319562" cy="1303049"/>
          </a:xfrm>
          <a:prstGeom prst="rect">
            <a:avLst/>
          </a:prstGeom>
          <a:noFill/>
        </p:spPr>
        <p:txBody>
          <a:bodyPr wrap="square" rtlCol="0">
            <a:spAutoFit/>
          </a:bodyPr>
          <a:lstStyle/>
          <a:p>
            <a:pPr>
              <a:lnSpc>
                <a:spcPct val="150000"/>
              </a:lnSpc>
            </a:pPr>
            <a:endParaRPr lang="fr-FR" sz="2800" dirty="0">
              <a:latin typeface="Century Gothic" panose="020B0502020202020204" pitchFamily="34" charset="0"/>
              <a:cs typeface="Times New Roman" panose="02020603050405020304" pitchFamily="18" charset="0"/>
            </a:endParaRPr>
          </a:p>
          <a:p>
            <a:pPr marL="457200" indent="-457200">
              <a:lnSpc>
                <a:spcPct val="150000"/>
              </a:lnSpc>
              <a:buFont typeface="Arial" panose="020B0604020202020204" pitchFamily="34" charset="0"/>
              <a:buChar char="•"/>
            </a:pPr>
            <a:endParaRPr lang="fr-FR" sz="2800" dirty="0">
              <a:latin typeface="Century Gothic" panose="020B0502020202020204" pitchFamily="34" charset="0"/>
              <a:cs typeface="Times New Roman" panose="02020603050405020304" pitchFamily="18" charset="0"/>
            </a:endParaRPr>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0528" y="2183707"/>
            <a:ext cx="7306695" cy="2876951"/>
          </a:xfrm>
          <a:prstGeom prst="rect">
            <a:avLst/>
          </a:prstGeom>
        </p:spPr>
      </p:pic>
    </p:spTree>
    <p:extLst>
      <p:ext uri="{BB962C8B-B14F-4D97-AF65-F5344CB8AC3E}">
        <p14:creationId xmlns:p14="http://schemas.microsoft.com/office/powerpoint/2010/main" val="3436794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5953" y="39785"/>
            <a:ext cx="7670690" cy="769441"/>
          </a:xfrm>
          <a:prstGeom prst="rect">
            <a:avLst/>
          </a:prstGeom>
          <a:noFill/>
        </p:spPr>
        <p:txBody>
          <a:bodyPr wrap="none" lIns="91440" tIns="45720" rIns="91440" bIns="45720">
            <a:spAutoFit/>
          </a:bodyPr>
          <a:lstStyle/>
          <a:p>
            <a:pPr algn="ctr"/>
            <a:r>
              <a:rPr lang="fr-FR" sz="4400" dirty="0">
                <a:ln w="0"/>
                <a:solidFill>
                  <a:srgbClr val="0070C0"/>
                </a:solidFill>
                <a:effectLst>
                  <a:outerShdw blurRad="38100" dist="19050" dir="2700000" algn="tl" rotWithShape="0">
                    <a:schemeClr val="dk1">
                      <a:alpha val="40000"/>
                    </a:schemeClr>
                  </a:outerShdw>
                </a:effectLst>
                <a:latin typeface="Century Gothic" panose="020B0502020202020204" pitchFamily="34" charset="0"/>
                <a:cs typeface="Times New Roman" panose="02020603050405020304" pitchFamily="18" charset="0"/>
              </a:rPr>
              <a:t>Développement du logiciel</a:t>
            </a:r>
            <a:endParaRPr lang="fr-FR" sz="4400" b="0" cap="none" spc="0" dirty="0">
              <a:ln w="0"/>
              <a:solidFill>
                <a:srgbClr val="0070C0"/>
              </a:solidFill>
              <a:effectLst>
                <a:outerShdw blurRad="38100" dist="19050" dir="2700000" algn="tl" rotWithShape="0">
                  <a:schemeClr val="dk1">
                    <a:alpha val="40000"/>
                  </a:schemeClr>
                </a:outerShdw>
              </a:effectLst>
              <a:latin typeface="Century Gothic" panose="020B0502020202020204" pitchFamily="34" charset="0"/>
              <a:cs typeface="Times New Roman" panose="02020603050405020304" pitchFamily="18" charset="0"/>
            </a:endParaRPr>
          </a:p>
        </p:txBody>
      </p:sp>
      <p:cxnSp>
        <p:nvCxnSpPr>
          <p:cNvPr id="4" name="Connecteur droit 3"/>
          <p:cNvCxnSpPr/>
          <p:nvPr/>
        </p:nvCxnSpPr>
        <p:spPr>
          <a:xfrm>
            <a:off x="4310741" y="809226"/>
            <a:ext cx="3131152" cy="1"/>
          </a:xfrm>
          <a:prstGeom prst="line">
            <a:avLst/>
          </a:prstGeom>
          <a:ln w="101600" cmpd="thinThick">
            <a:solidFill>
              <a:schemeClr val="accent2">
                <a:lumMod val="75000"/>
              </a:schemeClr>
            </a:solidFill>
          </a:ln>
        </p:spPr>
        <p:style>
          <a:lnRef idx="3">
            <a:schemeClr val="dk1"/>
          </a:lnRef>
          <a:fillRef idx="0">
            <a:schemeClr val="dk1"/>
          </a:fillRef>
          <a:effectRef idx="2">
            <a:schemeClr val="dk1"/>
          </a:effectRef>
          <a:fontRef idx="minor">
            <a:schemeClr val="tx1"/>
          </a:fontRef>
        </p:style>
      </p:cxnSp>
      <p:sp>
        <p:nvSpPr>
          <p:cNvPr id="10" name="ZoneTexte 9"/>
          <p:cNvSpPr txBox="1"/>
          <p:nvPr/>
        </p:nvSpPr>
        <p:spPr>
          <a:xfrm>
            <a:off x="609417" y="1013072"/>
            <a:ext cx="11226243" cy="735779"/>
          </a:xfrm>
          <a:prstGeom prst="rect">
            <a:avLst/>
          </a:prstGeom>
          <a:noFill/>
        </p:spPr>
        <p:txBody>
          <a:bodyPr wrap="square" rtlCol="0">
            <a:spAutoFit/>
          </a:bodyPr>
          <a:lstStyle/>
          <a:p>
            <a:pPr>
              <a:lnSpc>
                <a:spcPct val="150000"/>
              </a:lnSpc>
            </a:pPr>
            <a:r>
              <a:rPr lang="fr-FR" sz="3200" b="1" u="sng" dirty="0">
                <a:solidFill>
                  <a:schemeClr val="accent2">
                    <a:lumMod val="75000"/>
                  </a:schemeClr>
                </a:solidFill>
                <a:latin typeface="Century Gothic" panose="020B0502020202020204" pitchFamily="34" charset="0"/>
                <a:cs typeface="Times New Roman" panose="02020603050405020304" pitchFamily="18" charset="0"/>
              </a:rPr>
              <a:t>Quand un logiciel est terminé?</a:t>
            </a:r>
            <a:r>
              <a:rPr lang="fr-FR" sz="3200" b="1" dirty="0">
                <a:solidFill>
                  <a:schemeClr val="accent2">
                    <a:lumMod val="75000"/>
                  </a:schemeClr>
                </a:solidFill>
                <a:latin typeface="Century Gothic" panose="020B0502020202020204" pitchFamily="34" charset="0"/>
                <a:cs typeface="Times New Roman" panose="02020603050405020304" pitchFamily="18" charset="0"/>
              </a:rPr>
              <a:t>	</a:t>
            </a:r>
          </a:p>
        </p:txBody>
      </p:sp>
      <p:sp>
        <p:nvSpPr>
          <p:cNvPr id="3" name="ZoneTexte 2"/>
          <p:cNvSpPr txBox="1"/>
          <p:nvPr/>
        </p:nvSpPr>
        <p:spPr>
          <a:xfrm>
            <a:off x="288854" y="1766243"/>
            <a:ext cx="12319562" cy="1303049"/>
          </a:xfrm>
          <a:prstGeom prst="rect">
            <a:avLst/>
          </a:prstGeom>
          <a:noFill/>
        </p:spPr>
        <p:txBody>
          <a:bodyPr wrap="square" rtlCol="0">
            <a:spAutoFit/>
          </a:bodyPr>
          <a:lstStyle/>
          <a:p>
            <a:pPr>
              <a:lnSpc>
                <a:spcPct val="150000"/>
              </a:lnSpc>
            </a:pPr>
            <a:endParaRPr lang="fr-FR" sz="2800" dirty="0">
              <a:latin typeface="Century Gothic" panose="020B0502020202020204" pitchFamily="34" charset="0"/>
              <a:cs typeface="Times New Roman" panose="02020603050405020304" pitchFamily="18" charset="0"/>
            </a:endParaRPr>
          </a:p>
          <a:p>
            <a:pPr marL="457200" indent="-457200">
              <a:lnSpc>
                <a:spcPct val="150000"/>
              </a:lnSpc>
              <a:buFont typeface="Arial" panose="020B0604020202020204" pitchFamily="34" charset="0"/>
              <a:buChar char="•"/>
            </a:pPr>
            <a:endParaRPr lang="fr-FR" sz="2800" dirty="0">
              <a:latin typeface="Century Gothic" panose="020B0502020202020204" pitchFamily="34" charset="0"/>
              <a:cs typeface="Times New Roman" panose="02020603050405020304" pitchFamily="18" charset="0"/>
            </a:endParaRPr>
          </a:p>
        </p:txBody>
      </p:sp>
      <p:sp>
        <p:nvSpPr>
          <p:cNvPr id="8" name="ZoneTexte 7"/>
          <p:cNvSpPr txBox="1"/>
          <p:nvPr/>
        </p:nvSpPr>
        <p:spPr>
          <a:xfrm>
            <a:off x="1282112" y="1766243"/>
            <a:ext cx="7063398" cy="4616648"/>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fr-FR" sz="2800" dirty="0">
                <a:latin typeface="Century Gothic" panose="020B0502020202020204" pitchFamily="34" charset="0"/>
                <a:cs typeface="Times New Roman" panose="02020603050405020304" pitchFamily="18" charset="0"/>
              </a:rPr>
              <a:t>Quand on fini de le programmer?</a:t>
            </a:r>
          </a:p>
          <a:p>
            <a:pPr marL="457200" indent="-457200">
              <a:lnSpc>
                <a:spcPct val="150000"/>
              </a:lnSpc>
              <a:buFont typeface="Arial" panose="020B0604020202020204" pitchFamily="34" charset="0"/>
              <a:buChar char="•"/>
            </a:pPr>
            <a:r>
              <a:rPr lang="fr-FR" sz="2800" dirty="0">
                <a:latin typeface="Century Gothic" panose="020B0502020202020204" pitchFamily="34" charset="0"/>
                <a:cs typeface="Times New Roman" panose="02020603050405020304" pitchFamily="18" charset="0"/>
              </a:rPr>
              <a:t>Quand on l’a compilé?</a:t>
            </a:r>
          </a:p>
          <a:p>
            <a:pPr marL="457200" indent="-457200">
              <a:lnSpc>
                <a:spcPct val="150000"/>
              </a:lnSpc>
              <a:buFont typeface="Arial" panose="020B0604020202020204" pitchFamily="34" charset="0"/>
              <a:buChar char="•"/>
            </a:pPr>
            <a:r>
              <a:rPr lang="fr-FR" sz="2800" dirty="0">
                <a:latin typeface="Century Gothic" panose="020B0502020202020204" pitchFamily="34" charset="0"/>
                <a:cs typeface="Times New Roman" panose="02020603050405020304" pitchFamily="18" charset="0"/>
              </a:rPr>
              <a:t>Quand il s’exécute sans se planter?</a:t>
            </a:r>
          </a:p>
          <a:p>
            <a:pPr marL="457200" indent="-457200">
              <a:lnSpc>
                <a:spcPct val="150000"/>
              </a:lnSpc>
              <a:buFont typeface="Arial" panose="020B0604020202020204" pitchFamily="34" charset="0"/>
              <a:buChar char="•"/>
            </a:pPr>
            <a:r>
              <a:rPr lang="fr-FR" sz="2800" dirty="0">
                <a:latin typeface="Century Gothic" panose="020B0502020202020204" pitchFamily="34" charset="0"/>
                <a:cs typeface="Times New Roman" panose="02020603050405020304" pitchFamily="18" charset="0"/>
              </a:rPr>
              <a:t>Quand on l’a testé?</a:t>
            </a:r>
          </a:p>
          <a:p>
            <a:pPr marL="457200" indent="-457200">
              <a:lnSpc>
                <a:spcPct val="150000"/>
              </a:lnSpc>
              <a:buFont typeface="Arial" panose="020B0604020202020204" pitchFamily="34" charset="0"/>
              <a:buChar char="•"/>
            </a:pPr>
            <a:r>
              <a:rPr lang="fr-FR" sz="2800" dirty="0">
                <a:latin typeface="Century Gothic" panose="020B0502020202020204" pitchFamily="34" charset="0"/>
                <a:cs typeface="Times New Roman" panose="02020603050405020304" pitchFamily="18" charset="0"/>
              </a:rPr>
              <a:t>Quand on l’a documenté?</a:t>
            </a:r>
          </a:p>
          <a:p>
            <a:pPr marL="457200" indent="-457200">
              <a:lnSpc>
                <a:spcPct val="150000"/>
              </a:lnSpc>
              <a:buFont typeface="Arial" panose="020B0604020202020204" pitchFamily="34" charset="0"/>
              <a:buChar char="•"/>
            </a:pPr>
            <a:r>
              <a:rPr lang="fr-FR" sz="2800" dirty="0">
                <a:latin typeface="Century Gothic" panose="020B0502020202020204" pitchFamily="34" charset="0"/>
                <a:cs typeface="Times New Roman" panose="02020603050405020304" pitchFamily="18" charset="0"/>
              </a:rPr>
              <a:t>Quand il est livré au premier client?</a:t>
            </a:r>
          </a:p>
          <a:p>
            <a:pPr marL="457200" indent="-457200">
              <a:lnSpc>
                <a:spcPct val="150000"/>
              </a:lnSpc>
              <a:buFont typeface="Arial" panose="020B0604020202020204" pitchFamily="34" charset="0"/>
              <a:buChar char="•"/>
            </a:pPr>
            <a:r>
              <a:rPr lang="fr-FR" sz="2800" dirty="0">
                <a:latin typeface="Century Gothic" panose="020B0502020202020204" pitchFamily="34" charset="0"/>
                <a:cs typeface="Times New Roman" panose="02020603050405020304" pitchFamily="18" charset="0"/>
              </a:rPr>
              <a:t>Quand il n’évolue plus?</a:t>
            </a:r>
          </a:p>
        </p:txBody>
      </p:sp>
    </p:spTree>
    <p:extLst>
      <p:ext uri="{BB962C8B-B14F-4D97-AF65-F5344CB8AC3E}">
        <p14:creationId xmlns:p14="http://schemas.microsoft.com/office/powerpoint/2010/main" val="27629086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94187" y="39785"/>
            <a:ext cx="6994222" cy="707886"/>
          </a:xfrm>
          <a:prstGeom prst="rect">
            <a:avLst/>
          </a:prstGeom>
          <a:noFill/>
        </p:spPr>
        <p:txBody>
          <a:bodyPr wrap="none" lIns="91440" tIns="45720" rIns="91440" bIns="45720">
            <a:spAutoFit/>
          </a:bodyPr>
          <a:lstStyle/>
          <a:p>
            <a:pPr algn="ctr"/>
            <a:r>
              <a:rPr lang="fr-FR" sz="4000" dirty="0">
                <a:ln w="0"/>
                <a:solidFill>
                  <a:srgbClr val="0070C0"/>
                </a:solidFill>
                <a:effectLst>
                  <a:outerShdw blurRad="38100" dist="19050" dir="2700000" algn="tl" rotWithShape="0">
                    <a:schemeClr val="dk1">
                      <a:alpha val="40000"/>
                    </a:schemeClr>
                  </a:outerShdw>
                </a:effectLst>
                <a:latin typeface="Century Gothic" panose="020B0502020202020204" pitchFamily="34" charset="0"/>
                <a:cs typeface="Times New Roman" panose="02020603050405020304" pitchFamily="18" charset="0"/>
              </a:rPr>
              <a:t>Développement du logiciel</a:t>
            </a:r>
            <a:endParaRPr lang="fr-FR" sz="4000" b="0" cap="none" spc="0" dirty="0">
              <a:ln w="0"/>
              <a:solidFill>
                <a:srgbClr val="0070C0"/>
              </a:solidFill>
              <a:effectLst>
                <a:outerShdw blurRad="38100" dist="19050" dir="2700000" algn="tl" rotWithShape="0">
                  <a:schemeClr val="dk1">
                    <a:alpha val="40000"/>
                  </a:schemeClr>
                </a:outerShdw>
              </a:effectLst>
              <a:latin typeface="Century Gothic" panose="020B0502020202020204" pitchFamily="34" charset="0"/>
              <a:cs typeface="Times New Roman" panose="02020603050405020304" pitchFamily="18" charset="0"/>
            </a:endParaRPr>
          </a:p>
        </p:txBody>
      </p:sp>
      <p:cxnSp>
        <p:nvCxnSpPr>
          <p:cNvPr id="4" name="Connecteur droit 3"/>
          <p:cNvCxnSpPr/>
          <p:nvPr/>
        </p:nvCxnSpPr>
        <p:spPr>
          <a:xfrm>
            <a:off x="4310741" y="809226"/>
            <a:ext cx="3131152" cy="1"/>
          </a:xfrm>
          <a:prstGeom prst="line">
            <a:avLst/>
          </a:prstGeom>
          <a:ln w="101600" cmpd="thinThick">
            <a:solidFill>
              <a:schemeClr val="accent2">
                <a:lumMod val="75000"/>
              </a:schemeClr>
            </a:solidFill>
          </a:ln>
        </p:spPr>
        <p:style>
          <a:lnRef idx="3">
            <a:schemeClr val="dk1"/>
          </a:lnRef>
          <a:fillRef idx="0">
            <a:schemeClr val="dk1"/>
          </a:fillRef>
          <a:effectRef idx="2">
            <a:schemeClr val="dk1"/>
          </a:effectRef>
          <a:fontRef idx="minor">
            <a:schemeClr val="tx1"/>
          </a:fontRef>
        </p:style>
      </p:cxnSp>
      <p:sp>
        <p:nvSpPr>
          <p:cNvPr id="10" name="ZoneTexte 9"/>
          <p:cNvSpPr txBox="1"/>
          <p:nvPr/>
        </p:nvSpPr>
        <p:spPr>
          <a:xfrm>
            <a:off x="609417" y="1013072"/>
            <a:ext cx="11226243" cy="655308"/>
          </a:xfrm>
          <a:prstGeom prst="rect">
            <a:avLst/>
          </a:prstGeom>
          <a:noFill/>
        </p:spPr>
        <p:txBody>
          <a:bodyPr wrap="square" rtlCol="0">
            <a:spAutoFit/>
          </a:bodyPr>
          <a:lstStyle/>
          <a:p>
            <a:pPr>
              <a:lnSpc>
                <a:spcPct val="150000"/>
              </a:lnSpc>
            </a:pPr>
            <a:r>
              <a:rPr lang="fr-FR" sz="2800" b="1" u="sng" dirty="0">
                <a:solidFill>
                  <a:schemeClr val="accent2">
                    <a:lumMod val="75000"/>
                  </a:schemeClr>
                </a:solidFill>
                <a:latin typeface="Century Gothic" panose="020B0502020202020204" pitchFamily="34" charset="0"/>
                <a:cs typeface="Times New Roman" panose="02020603050405020304" pitchFamily="18" charset="0"/>
              </a:rPr>
              <a:t>Les phases d’un cycle de vie d’un logiciel</a:t>
            </a:r>
            <a:r>
              <a:rPr lang="fr-FR" sz="2800" b="1" dirty="0">
                <a:solidFill>
                  <a:schemeClr val="accent2">
                    <a:lumMod val="75000"/>
                  </a:schemeClr>
                </a:solidFill>
                <a:latin typeface="Century Gothic" panose="020B0502020202020204" pitchFamily="34" charset="0"/>
                <a:cs typeface="Times New Roman" panose="02020603050405020304" pitchFamily="18" charset="0"/>
              </a:rPr>
              <a:t>	</a:t>
            </a:r>
          </a:p>
        </p:txBody>
      </p:sp>
      <p:sp>
        <p:nvSpPr>
          <p:cNvPr id="3" name="ZoneTexte 2"/>
          <p:cNvSpPr txBox="1"/>
          <p:nvPr/>
        </p:nvSpPr>
        <p:spPr>
          <a:xfrm>
            <a:off x="288854" y="1766243"/>
            <a:ext cx="12319562" cy="500810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fr-FR" sz="2400" b="1" u="sng" dirty="0">
                <a:latin typeface="Century Gothic" panose="020B0502020202020204" pitchFamily="34" charset="0"/>
              </a:rPr>
              <a:t>Phase de spécification des besoins </a:t>
            </a:r>
            <a:r>
              <a:rPr lang="fr-FR" sz="2400" dirty="0">
                <a:latin typeface="Century Gothic" panose="020B0502020202020204" pitchFamily="34" charset="0"/>
              </a:rPr>
              <a:t>: déterminer les besoins du logiciel (spécifications générales, spécifications fonctionnelles, spécifications d'interface). Les spécifications des besoins servent à définir ce que doit faire le logiciel et non comment il doit être fait.</a:t>
            </a:r>
          </a:p>
          <a:p>
            <a:pPr marL="342900" indent="-342900">
              <a:lnSpc>
                <a:spcPct val="150000"/>
              </a:lnSpc>
              <a:buFont typeface="Arial" panose="020B0604020202020204" pitchFamily="34" charset="0"/>
              <a:buChar char="•"/>
            </a:pPr>
            <a:r>
              <a:rPr lang="fr-FR" sz="2400" b="1" u="sng" dirty="0">
                <a:latin typeface="Century Gothic" panose="020B0502020202020204" pitchFamily="34" charset="0"/>
              </a:rPr>
              <a:t>Phase de conception du système et du logiciel</a:t>
            </a:r>
            <a:r>
              <a:rPr lang="fr-FR" sz="2400" dirty="0">
                <a:latin typeface="Century Gothic" panose="020B0502020202020204" pitchFamily="34" charset="0"/>
              </a:rPr>
              <a:t> : En partant de la spécification des besoins, on décompose le système en deux parties : matériel et logiciel. C'est le processus qui consiste à présenter les diverses fonctions du système d'une manière qui permettra d'obtenir rapidement un ou plusieurs programmes réalisant ces fonctions.</a:t>
            </a:r>
            <a:endParaRPr lang="fr-FR" sz="2400" dirty="0">
              <a:latin typeface="Century Gothic" panose="020B0502020202020204" pitchFamily="34" charset="0"/>
              <a:cs typeface="Times New Roman" panose="02020603050405020304" pitchFamily="18" charset="0"/>
            </a:endParaRPr>
          </a:p>
        </p:txBody>
      </p:sp>
    </p:spTree>
    <p:extLst>
      <p:ext uri="{BB962C8B-B14F-4D97-AF65-F5344CB8AC3E}">
        <p14:creationId xmlns:p14="http://schemas.microsoft.com/office/powerpoint/2010/main" val="21366804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94187" y="39785"/>
            <a:ext cx="6994222" cy="707886"/>
          </a:xfrm>
          <a:prstGeom prst="rect">
            <a:avLst/>
          </a:prstGeom>
          <a:noFill/>
        </p:spPr>
        <p:txBody>
          <a:bodyPr wrap="none" lIns="91440" tIns="45720" rIns="91440" bIns="45720">
            <a:spAutoFit/>
          </a:bodyPr>
          <a:lstStyle/>
          <a:p>
            <a:pPr algn="ctr"/>
            <a:r>
              <a:rPr lang="fr-FR" sz="4000" dirty="0">
                <a:ln w="0"/>
                <a:solidFill>
                  <a:srgbClr val="0070C0"/>
                </a:solidFill>
                <a:effectLst>
                  <a:outerShdw blurRad="38100" dist="19050" dir="2700000" algn="tl" rotWithShape="0">
                    <a:schemeClr val="dk1">
                      <a:alpha val="40000"/>
                    </a:schemeClr>
                  </a:outerShdw>
                </a:effectLst>
                <a:latin typeface="Century Gothic" panose="020B0502020202020204" pitchFamily="34" charset="0"/>
                <a:cs typeface="Times New Roman" panose="02020603050405020304" pitchFamily="18" charset="0"/>
              </a:rPr>
              <a:t>Développement du logiciel</a:t>
            </a:r>
            <a:endParaRPr lang="fr-FR" sz="4000" b="0" cap="none" spc="0" dirty="0">
              <a:ln w="0"/>
              <a:solidFill>
                <a:srgbClr val="0070C0"/>
              </a:solidFill>
              <a:effectLst>
                <a:outerShdw blurRad="38100" dist="19050" dir="2700000" algn="tl" rotWithShape="0">
                  <a:schemeClr val="dk1">
                    <a:alpha val="40000"/>
                  </a:schemeClr>
                </a:outerShdw>
              </a:effectLst>
              <a:latin typeface="Century Gothic" panose="020B0502020202020204" pitchFamily="34" charset="0"/>
              <a:cs typeface="Times New Roman" panose="02020603050405020304" pitchFamily="18" charset="0"/>
            </a:endParaRPr>
          </a:p>
        </p:txBody>
      </p:sp>
      <p:cxnSp>
        <p:nvCxnSpPr>
          <p:cNvPr id="4" name="Connecteur droit 3"/>
          <p:cNvCxnSpPr/>
          <p:nvPr/>
        </p:nvCxnSpPr>
        <p:spPr>
          <a:xfrm>
            <a:off x="4310741" y="809226"/>
            <a:ext cx="3131152" cy="1"/>
          </a:xfrm>
          <a:prstGeom prst="line">
            <a:avLst/>
          </a:prstGeom>
          <a:ln w="101600" cmpd="thinThick">
            <a:solidFill>
              <a:schemeClr val="accent2">
                <a:lumMod val="75000"/>
              </a:schemeClr>
            </a:solidFill>
          </a:ln>
        </p:spPr>
        <p:style>
          <a:lnRef idx="3">
            <a:schemeClr val="dk1"/>
          </a:lnRef>
          <a:fillRef idx="0">
            <a:schemeClr val="dk1"/>
          </a:fillRef>
          <a:effectRef idx="2">
            <a:schemeClr val="dk1"/>
          </a:effectRef>
          <a:fontRef idx="minor">
            <a:schemeClr val="tx1"/>
          </a:fontRef>
        </p:style>
      </p:cxnSp>
      <p:sp>
        <p:nvSpPr>
          <p:cNvPr id="10" name="ZoneTexte 9"/>
          <p:cNvSpPr txBox="1"/>
          <p:nvPr/>
        </p:nvSpPr>
        <p:spPr>
          <a:xfrm>
            <a:off x="609417" y="1013072"/>
            <a:ext cx="11226243" cy="655308"/>
          </a:xfrm>
          <a:prstGeom prst="rect">
            <a:avLst/>
          </a:prstGeom>
          <a:noFill/>
        </p:spPr>
        <p:txBody>
          <a:bodyPr wrap="square" rtlCol="0">
            <a:spAutoFit/>
          </a:bodyPr>
          <a:lstStyle/>
          <a:p>
            <a:pPr>
              <a:lnSpc>
                <a:spcPct val="150000"/>
              </a:lnSpc>
            </a:pPr>
            <a:r>
              <a:rPr lang="fr-FR" sz="2800" b="1" u="sng" dirty="0">
                <a:solidFill>
                  <a:schemeClr val="accent2">
                    <a:lumMod val="75000"/>
                  </a:schemeClr>
                </a:solidFill>
                <a:latin typeface="Century Gothic" panose="020B0502020202020204" pitchFamily="34" charset="0"/>
                <a:cs typeface="Times New Roman" panose="02020603050405020304" pitchFamily="18" charset="0"/>
              </a:rPr>
              <a:t>Les phases d’un cycle de vie d’un logiciel</a:t>
            </a:r>
            <a:r>
              <a:rPr lang="fr-FR" sz="2800" b="1" dirty="0">
                <a:solidFill>
                  <a:schemeClr val="accent2">
                    <a:lumMod val="75000"/>
                  </a:schemeClr>
                </a:solidFill>
                <a:latin typeface="Century Gothic" panose="020B0502020202020204" pitchFamily="34" charset="0"/>
                <a:cs typeface="Times New Roman" panose="02020603050405020304" pitchFamily="18" charset="0"/>
              </a:rPr>
              <a:t>	</a:t>
            </a:r>
          </a:p>
        </p:txBody>
      </p:sp>
      <p:sp>
        <p:nvSpPr>
          <p:cNvPr id="3" name="ZoneTexte 2"/>
          <p:cNvSpPr txBox="1"/>
          <p:nvPr/>
        </p:nvSpPr>
        <p:spPr>
          <a:xfrm>
            <a:off x="288854" y="1766243"/>
            <a:ext cx="12319562" cy="445410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fr-FR" sz="2400" b="1" u="sng" dirty="0">
                <a:latin typeface="Century Gothic" panose="020B0502020202020204" pitchFamily="34" charset="0"/>
              </a:rPr>
              <a:t>Phase de réalisation et tests unitaires</a:t>
            </a:r>
            <a:r>
              <a:rPr lang="fr-FR" sz="2400" dirty="0">
                <a:latin typeface="Century Gothic" panose="020B0502020202020204" pitchFamily="34" charset="0"/>
              </a:rPr>
              <a:t> : Lors de cette étape, on réalise un ensemble d'unités de programme écrites dans un langage de programmation exécutable. Les tests unitaires permettent de vérifier que ces unités répondent à leurs spécifications.</a:t>
            </a:r>
          </a:p>
          <a:p>
            <a:pPr marL="342900" indent="-342900">
              <a:lnSpc>
                <a:spcPct val="150000"/>
              </a:lnSpc>
              <a:buFont typeface="Arial" panose="020B0604020202020204" pitchFamily="34" charset="0"/>
              <a:buChar char="•"/>
            </a:pPr>
            <a:r>
              <a:rPr lang="fr-FR" sz="2400" b="1" u="sng" dirty="0">
                <a:latin typeface="Century Gothic" panose="020B0502020202020204" pitchFamily="34" charset="0"/>
              </a:rPr>
              <a:t>Phase de test du système </a:t>
            </a:r>
            <a:r>
              <a:rPr lang="fr-FR" sz="2400" dirty="0">
                <a:latin typeface="Century Gothic" panose="020B0502020202020204" pitchFamily="34" charset="0"/>
              </a:rPr>
              <a:t>: On intègre les unités de programme et on réalise des tests  globaux pour être sûre que les besoins logiciels ont été satisfaits. Le système est alors livré au client.</a:t>
            </a:r>
          </a:p>
          <a:p>
            <a:pPr marL="342900" indent="-342900">
              <a:lnSpc>
                <a:spcPct val="150000"/>
              </a:lnSpc>
              <a:buFont typeface="Arial" panose="020B0604020202020204" pitchFamily="34" charset="0"/>
              <a:buChar char="•"/>
            </a:pPr>
            <a:endParaRPr lang="fr-FR" sz="2400" dirty="0">
              <a:latin typeface="Century Gothic" panose="020B0502020202020204" pitchFamily="34" charset="0"/>
              <a:cs typeface="Times New Roman" panose="02020603050405020304" pitchFamily="18" charset="0"/>
            </a:endParaRPr>
          </a:p>
        </p:txBody>
      </p:sp>
    </p:spTree>
    <p:extLst>
      <p:ext uri="{BB962C8B-B14F-4D97-AF65-F5344CB8AC3E}">
        <p14:creationId xmlns:p14="http://schemas.microsoft.com/office/powerpoint/2010/main" val="9123649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94187" y="39785"/>
            <a:ext cx="6994222" cy="707886"/>
          </a:xfrm>
          <a:prstGeom prst="rect">
            <a:avLst/>
          </a:prstGeom>
          <a:noFill/>
        </p:spPr>
        <p:txBody>
          <a:bodyPr wrap="none" lIns="91440" tIns="45720" rIns="91440" bIns="45720">
            <a:spAutoFit/>
          </a:bodyPr>
          <a:lstStyle/>
          <a:p>
            <a:pPr algn="ctr"/>
            <a:r>
              <a:rPr lang="fr-FR" sz="4000" dirty="0">
                <a:ln w="0"/>
                <a:solidFill>
                  <a:srgbClr val="0070C0"/>
                </a:solidFill>
                <a:effectLst>
                  <a:outerShdw blurRad="38100" dist="19050" dir="2700000" algn="tl" rotWithShape="0">
                    <a:schemeClr val="dk1">
                      <a:alpha val="40000"/>
                    </a:schemeClr>
                  </a:outerShdw>
                </a:effectLst>
                <a:latin typeface="Century Gothic" panose="020B0502020202020204" pitchFamily="34" charset="0"/>
                <a:cs typeface="Times New Roman" panose="02020603050405020304" pitchFamily="18" charset="0"/>
              </a:rPr>
              <a:t>Développement du logiciel</a:t>
            </a:r>
            <a:endParaRPr lang="fr-FR" sz="4000" b="0" cap="none" spc="0" dirty="0">
              <a:ln w="0"/>
              <a:solidFill>
                <a:srgbClr val="0070C0"/>
              </a:solidFill>
              <a:effectLst>
                <a:outerShdw blurRad="38100" dist="19050" dir="2700000" algn="tl" rotWithShape="0">
                  <a:schemeClr val="dk1">
                    <a:alpha val="40000"/>
                  </a:schemeClr>
                </a:outerShdw>
              </a:effectLst>
              <a:latin typeface="Century Gothic" panose="020B0502020202020204" pitchFamily="34" charset="0"/>
              <a:cs typeface="Times New Roman" panose="02020603050405020304" pitchFamily="18" charset="0"/>
            </a:endParaRPr>
          </a:p>
        </p:txBody>
      </p:sp>
      <p:cxnSp>
        <p:nvCxnSpPr>
          <p:cNvPr id="4" name="Connecteur droit 3"/>
          <p:cNvCxnSpPr/>
          <p:nvPr/>
        </p:nvCxnSpPr>
        <p:spPr>
          <a:xfrm>
            <a:off x="4310741" y="809226"/>
            <a:ext cx="3131152" cy="1"/>
          </a:xfrm>
          <a:prstGeom prst="line">
            <a:avLst/>
          </a:prstGeom>
          <a:ln w="101600" cmpd="thinThick">
            <a:solidFill>
              <a:schemeClr val="accent2">
                <a:lumMod val="75000"/>
              </a:schemeClr>
            </a:solidFill>
          </a:ln>
        </p:spPr>
        <p:style>
          <a:lnRef idx="3">
            <a:schemeClr val="dk1"/>
          </a:lnRef>
          <a:fillRef idx="0">
            <a:schemeClr val="dk1"/>
          </a:fillRef>
          <a:effectRef idx="2">
            <a:schemeClr val="dk1"/>
          </a:effectRef>
          <a:fontRef idx="minor">
            <a:schemeClr val="tx1"/>
          </a:fontRef>
        </p:style>
      </p:cxnSp>
      <p:sp>
        <p:nvSpPr>
          <p:cNvPr id="10" name="ZoneTexte 9"/>
          <p:cNvSpPr txBox="1"/>
          <p:nvPr/>
        </p:nvSpPr>
        <p:spPr>
          <a:xfrm>
            <a:off x="609417" y="1013072"/>
            <a:ext cx="11226243" cy="655308"/>
          </a:xfrm>
          <a:prstGeom prst="rect">
            <a:avLst/>
          </a:prstGeom>
          <a:noFill/>
        </p:spPr>
        <p:txBody>
          <a:bodyPr wrap="square" rtlCol="0">
            <a:spAutoFit/>
          </a:bodyPr>
          <a:lstStyle/>
          <a:p>
            <a:pPr>
              <a:lnSpc>
                <a:spcPct val="150000"/>
              </a:lnSpc>
            </a:pPr>
            <a:r>
              <a:rPr lang="fr-FR" sz="2800" b="1" u="sng" dirty="0">
                <a:solidFill>
                  <a:schemeClr val="accent2">
                    <a:lumMod val="75000"/>
                  </a:schemeClr>
                </a:solidFill>
                <a:latin typeface="Century Gothic" panose="020B0502020202020204" pitchFamily="34" charset="0"/>
                <a:cs typeface="Times New Roman" panose="02020603050405020304" pitchFamily="18" charset="0"/>
              </a:rPr>
              <a:t>Les phases d’un cycle de vie d’un logiciel</a:t>
            </a:r>
            <a:r>
              <a:rPr lang="fr-FR" sz="2800" b="1" dirty="0">
                <a:solidFill>
                  <a:schemeClr val="accent2">
                    <a:lumMod val="75000"/>
                  </a:schemeClr>
                </a:solidFill>
                <a:latin typeface="Century Gothic" panose="020B0502020202020204" pitchFamily="34" charset="0"/>
                <a:cs typeface="Times New Roman" panose="02020603050405020304" pitchFamily="18" charset="0"/>
              </a:rPr>
              <a:t>	</a:t>
            </a:r>
          </a:p>
        </p:txBody>
      </p:sp>
      <p:sp>
        <p:nvSpPr>
          <p:cNvPr id="3" name="ZoneTexte 2"/>
          <p:cNvSpPr txBox="1"/>
          <p:nvPr/>
        </p:nvSpPr>
        <p:spPr>
          <a:xfrm>
            <a:off x="288854" y="1766243"/>
            <a:ext cx="12319562" cy="390010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fr-FR" sz="2400" b="1" u="sng" dirty="0">
                <a:latin typeface="Century Gothic" panose="020B0502020202020204" pitchFamily="34" charset="0"/>
              </a:rPr>
              <a:t>Phase de maintenance : </a:t>
            </a:r>
            <a:r>
              <a:rPr lang="fr-FR" sz="2400" dirty="0">
                <a:latin typeface="Century Gothic" panose="020B0502020202020204" pitchFamily="34" charset="0"/>
              </a:rPr>
              <a:t>Une fois que le produit est accepté, il passe en phase de maintenance jusqu'à son retrait. Normalement (mais pas nécessairement) ceci est la plus longue étape du cycle de vie, l'activité de maintenance consiste à corriger les erreurs qui n'ont pas été découvertes lors des étapes antérieures du cycle de vie, à améliorer la réalisation des unités du système et à augmenter les fonctionnalités du produit au fur et à mesure que de nouveaux besoins apparaissent.</a:t>
            </a:r>
            <a:endParaRPr lang="fr-FR" sz="2400" dirty="0">
              <a:latin typeface="Century Gothic" panose="020B0502020202020204" pitchFamily="34" charset="0"/>
              <a:cs typeface="Times New Roman" panose="02020603050405020304" pitchFamily="18" charset="0"/>
            </a:endParaRPr>
          </a:p>
        </p:txBody>
      </p:sp>
    </p:spTree>
    <p:extLst>
      <p:ext uri="{BB962C8B-B14F-4D97-AF65-F5344CB8AC3E}">
        <p14:creationId xmlns:p14="http://schemas.microsoft.com/office/powerpoint/2010/main" val="193030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1998" y="2463671"/>
            <a:ext cx="11428128" cy="1107996"/>
          </a:xfrm>
          <a:prstGeom prst="rect">
            <a:avLst/>
          </a:prstGeom>
          <a:noFill/>
        </p:spPr>
        <p:txBody>
          <a:bodyPr wrap="none" lIns="91440" tIns="45720" rIns="91440" bIns="45720">
            <a:spAutoFit/>
          </a:bodyPr>
          <a:lstStyle/>
          <a:p>
            <a:pPr algn="ctr"/>
            <a:r>
              <a:rPr lang="fr-FR" sz="6600" b="1" cap="none" spc="0" dirty="0">
                <a:ln w="0"/>
                <a:solidFill>
                  <a:srgbClr val="0070C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Maintenance d’une application</a:t>
            </a:r>
          </a:p>
        </p:txBody>
      </p:sp>
    </p:spTree>
    <p:extLst>
      <p:ext uri="{BB962C8B-B14F-4D97-AF65-F5344CB8AC3E}">
        <p14:creationId xmlns:p14="http://schemas.microsoft.com/office/powerpoint/2010/main" val="25236186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1819" y="39785"/>
            <a:ext cx="6538970" cy="707886"/>
          </a:xfrm>
          <a:prstGeom prst="rect">
            <a:avLst/>
          </a:prstGeom>
          <a:noFill/>
        </p:spPr>
        <p:txBody>
          <a:bodyPr wrap="none" lIns="91440" tIns="45720" rIns="91440" bIns="45720">
            <a:spAutoFit/>
          </a:bodyPr>
          <a:lstStyle/>
          <a:p>
            <a:pPr algn="ctr"/>
            <a:r>
              <a:rPr lang="fr-FR" sz="4000" dirty="0">
                <a:ln w="0"/>
                <a:solidFill>
                  <a:srgbClr val="0070C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Maintenance d’une application</a:t>
            </a:r>
            <a:endParaRPr lang="fr-FR" sz="4000" b="0" cap="none" spc="0" dirty="0">
              <a:ln w="0"/>
              <a:solidFill>
                <a:srgbClr val="0070C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cxnSp>
        <p:nvCxnSpPr>
          <p:cNvPr id="4" name="Connecteur droit 3"/>
          <p:cNvCxnSpPr/>
          <p:nvPr/>
        </p:nvCxnSpPr>
        <p:spPr>
          <a:xfrm>
            <a:off x="4310741" y="809226"/>
            <a:ext cx="3131152" cy="1"/>
          </a:xfrm>
          <a:prstGeom prst="line">
            <a:avLst/>
          </a:prstGeom>
          <a:ln w="101600" cmpd="thinThick">
            <a:solidFill>
              <a:schemeClr val="accent2">
                <a:lumMod val="75000"/>
              </a:schemeClr>
            </a:solidFill>
          </a:ln>
        </p:spPr>
        <p:style>
          <a:lnRef idx="3">
            <a:schemeClr val="dk1"/>
          </a:lnRef>
          <a:fillRef idx="0">
            <a:schemeClr val="dk1"/>
          </a:fillRef>
          <a:effectRef idx="2">
            <a:schemeClr val="dk1"/>
          </a:effectRef>
          <a:fontRef idx="minor">
            <a:schemeClr val="tx1"/>
          </a:fontRef>
        </p:style>
      </p:cxnSp>
      <p:sp>
        <p:nvSpPr>
          <p:cNvPr id="7" name="ZoneTexte 6">
            <a:extLst>
              <a:ext uri="{FF2B5EF4-FFF2-40B4-BE49-F238E27FC236}">
                <a16:creationId xmlns:a16="http://schemas.microsoft.com/office/drawing/2014/main" id="{DC8BA385-B603-17DA-0913-A1AF62EF07F0}"/>
              </a:ext>
            </a:extLst>
          </p:cNvPr>
          <p:cNvSpPr txBox="1"/>
          <p:nvPr/>
        </p:nvSpPr>
        <p:spPr>
          <a:xfrm>
            <a:off x="463857" y="1117586"/>
            <a:ext cx="11565385" cy="500810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fr-FR" sz="2400" dirty="0">
                <a:latin typeface="Century Gothic" panose="020B0502020202020204" pitchFamily="34" charset="0"/>
              </a:rPr>
              <a:t>La compréhension d’un programme représente l’une des tâches les plus importantes du processus de maintenance. </a:t>
            </a:r>
          </a:p>
          <a:p>
            <a:pPr marL="285750" indent="-285750">
              <a:lnSpc>
                <a:spcPct val="150000"/>
              </a:lnSpc>
              <a:buFont typeface="Arial" panose="020B0604020202020204" pitchFamily="34" charset="0"/>
              <a:buChar char="•"/>
            </a:pPr>
            <a:r>
              <a:rPr lang="fr-FR" sz="2400" dirty="0">
                <a:latin typeface="Century Gothic" panose="020B0502020202020204" pitchFamily="34" charset="0"/>
              </a:rPr>
              <a:t>Les personnes chargées de la maintenance épuisent 40 à 60% de leurs temps à lire le code et à essayer de comprendre sa logique. </a:t>
            </a:r>
          </a:p>
          <a:p>
            <a:pPr marL="285750" indent="-285750">
              <a:lnSpc>
                <a:spcPct val="150000"/>
              </a:lnSpc>
              <a:buFont typeface="Arial" panose="020B0604020202020204" pitchFamily="34" charset="0"/>
              <a:buChar char="•"/>
            </a:pPr>
            <a:r>
              <a:rPr lang="fr-FR" sz="2400" dirty="0">
                <a:latin typeface="Century Gothic" panose="020B0502020202020204" pitchFamily="34" charset="0"/>
              </a:rPr>
              <a:t>C’est une activité laborieuse qui augmente le coût de la maintenance . </a:t>
            </a:r>
          </a:p>
          <a:p>
            <a:pPr marL="285750" indent="-285750">
              <a:lnSpc>
                <a:spcPct val="150000"/>
              </a:lnSpc>
              <a:buFont typeface="Arial" panose="020B0604020202020204" pitchFamily="34" charset="0"/>
              <a:buChar char="•"/>
            </a:pPr>
            <a:r>
              <a:rPr lang="fr-FR" sz="2400" dirty="0">
                <a:latin typeface="Century Gothic" panose="020B0502020202020204" pitchFamily="34" charset="0"/>
              </a:rPr>
              <a:t>En effet, l’équipe qui a développé le système n’est pas toujours celle qui assure sa maintenance, les documents de spécifications sont parfois incomplets et le code source constitue souvent la seule source d’informations fiable. </a:t>
            </a:r>
          </a:p>
        </p:txBody>
      </p:sp>
    </p:spTree>
    <p:extLst>
      <p:ext uri="{BB962C8B-B14F-4D97-AF65-F5344CB8AC3E}">
        <p14:creationId xmlns:p14="http://schemas.microsoft.com/office/powerpoint/2010/main" val="10263179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1819" y="39785"/>
            <a:ext cx="6538970" cy="707886"/>
          </a:xfrm>
          <a:prstGeom prst="rect">
            <a:avLst/>
          </a:prstGeom>
          <a:noFill/>
        </p:spPr>
        <p:txBody>
          <a:bodyPr wrap="none" lIns="91440" tIns="45720" rIns="91440" bIns="45720">
            <a:spAutoFit/>
          </a:bodyPr>
          <a:lstStyle/>
          <a:p>
            <a:pPr algn="ctr"/>
            <a:r>
              <a:rPr lang="fr-FR" sz="4000" dirty="0">
                <a:ln w="0"/>
                <a:solidFill>
                  <a:srgbClr val="0070C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Maintenance d’une application</a:t>
            </a:r>
            <a:endParaRPr lang="fr-FR" sz="4000" b="0" cap="none" spc="0" dirty="0">
              <a:ln w="0"/>
              <a:solidFill>
                <a:srgbClr val="0070C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cxnSp>
        <p:nvCxnSpPr>
          <p:cNvPr id="4" name="Connecteur droit 3"/>
          <p:cNvCxnSpPr/>
          <p:nvPr/>
        </p:nvCxnSpPr>
        <p:spPr>
          <a:xfrm>
            <a:off x="4310741" y="809226"/>
            <a:ext cx="3131152" cy="1"/>
          </a:xfrm>
          <a:prstGeom prst="line">
            <a:avLst/>
          </a:prstGeom>
          <a:ln w="101600" cmpd="thinThick">
            <a:solidFill>
              <a:schemeClr val="accent2">
                <a:lumMod val="75000"/>
              </a:schemeClr>
            </a:solidFill>
          </a:ln>
        </p:spPr>
        <p:style>
          <a:lnRef idx="3">
            <a:schemeClr val="dk1"/>
          </a:lnRef>
          <a:fillRef idx="0">
            <a:schemeClr val="dk1"/>
          </a:fillRef>
          <a:effectRef idx="2">
            <a:schemeClr val="dk1"/>
          </a:effectRef>
          <a:fontRef idx="minor">
            <a:schemeClr val="tx1"/>
          </a:fontRef>
        </p:style>
      </p:cxnSp>
      <p:sp>
        <p:nvSpPr>
          <p:cNvPr id="7" name="ZoneTexte 6">
            <a:extLst>
              <a:ext uri="{FF2B5EF4-FFF2-40B4-BE49-F238E27FC236}">
                <a16:creationId xmlns:a16="http://schemas.microsoft.com/office/drawing/2014/main" id="{DC8BA385-B603-17DA-0913-A1AF62EF07F0}"/>
              </a:ext>
            </a:extLst>
          </p:cNvPr>
          <p:cNvSpPr txBox="1"/>
          <p:nvPr/>
        </p:nvSpPr>
        <p:spPr>
          <a:xfrm>
            <a:off x="463857" y="1117586"/>
            <a:ext cx="11565385" cy="5008102"/>
          </a:xfrm>
          <a:prstGeom prst="rect">
            <a:avLst/>
          </a:prstGeom>
          <a:noFill/>
        </p:spPr>
        <p:txBody>
          <a:bodyPr wrap="square">
            <a:spAutoFit/>
          </a:bodyPr>
          <a:lstStyle/>
          <a:p>
            <a:pPr marL="285750" indent="-285750">
              <a:lnSpc>
                <a:spcPct val="150000"/>
              </a:lnSpc>
              <a:buFont typeface="Arial" panose="020B0604020202020204" pitchFamily="34" charset="0"/>
              <a:buChar char="•"/>
            </a:pPr>
            <a:endParaRPr lang="fr-FR" sz="2400" dirty="0">
              <a:latin typeface="Century Gothic" panose="020B0502020202020204" pitchFamily="34" charset="0"/>
            </a:endParaRPr>
          </a:p>
          <a:p>
            <a:pPr marL="285750" indent="-285750">
              <a:lnSpc>
                <a:spcPct val="150000"/>
              </a:lnSpc>
              <a:buFont typeface="Arial" panose="020B0604020202020204" pitchFamily="34" charset="0"/>
              <a:buChar char="•"/>
            </a:pPr>
            <a:r>
              <a:rPr lang="fr-FR" sz="2400" dirty="0">
                <a:latin typeface="Century Gothic" panose="020B0502020202020204" pitchFamily="34" charset="0"/>
              </a:rPr>
              <a:t>La plupart des problèmes associés à la maintenance du logiciel sont causés par la méthode utilisée pour concevoir et développer le système. </a:t>
            </a:r>
          </a:p>
          <a:p>
            <a:pPr marL="285750" indent="-285750">
              <a:lnSpc>
                <a:spcPct val="150000"/>
              </a:lnSpc>
              <a:buFont typeface="Arial" panose="020B0604020202020204" pitchFamily="34" charset="0"/>
              <a:buChar char="•"/>
            </a:pPr>
            <a:r>
              <a:rPr lang="fr-FR" sz="2400" dirty="0">
                <a:latin typeface="Century Gothic" panose="020B0502020202020204" pitchFamily="34" charset="0"/>
              </a:rPr>
              <a:t>De plus, la maintenabilité est un facteur de qualité qui n’est pas incorporé dans le processus de développement. Pour faciliter la maintenance et augmenter la maintenabilité des systèmes logiciels, il faut, entre autres, définir des standards de codage, de documentation et d’outils de tests dans la phase de développement du logiciel documenter l’évolution du logiciel et utiliser les techniques destinées à la maintenance. </a:t>
            </a:r>
          </a:p>
        </p:txBody>
      </p:sp>
    </p:spTree>
    <p:extLst>
      <p:ext uri="{BB962C8B-B14F-4D97-AF65-F5344CB8AC3E}">
        <p14:creationId xmlns:p14="http://schemas.microsoft.com/office/powerpoint/2010/main" val="29494970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1819" y="39785"/>
            <a:ext cx="6538970" cy="707886"/>
          </a:xfrm>
          <a:prstGeom prst="rect">
            <a:avLst/>
          </a:prstGeom>
          <a:noFill/>
        </p:spPr>
        <p:txBody>
          <a:bodyPr wrap="none" lIns="91440" tIns="45720" rIns="91440" bIns="45720">
            <a:spAutoFit/>
          </a:bodyPr>
          <a:lstStyle/>
          <a:p>
            <a:pPr algn="ctr"/>
            <a:r>
              <a:rPr lang="fr-FR" sz="4000" dirty="0">
                <a:ln w="0"/>
                <a:solidFill>
                  <a:srgbClr val="0070C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Maintenance d’une application</a:t>
            </a:r>
            <a:endParaRPr lang="fr-FR" sz="4000" b="0" cap="none" spc="0" dirty="0">
              <a:ln w="0"/>
              <a:solidFill>
                <a:srgbClr val="0070C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cxnSp>
        <p:nvCxnSpPr>
          <p:cNvPr id="4" name="Connecteur droit 3"/>
          <p:cNvCxnSpPr/>
          <p:nvPr/>
        </p:nvCxnSpPr>
        <p:spPr>
          <a:xfrm>
            <a:off x="4310741" y="809226"/>
            <a:ext cx="3131152" cy="1"/>
          </a:xfrm>
          <a:prstGeom prst="line">
            <a:avLst/>
          </a:prstGeom>
          <a:ln w="101600" cmpd="thinThick">
            <a:solidFill>
              <a:schemeClr val="accent2">
                <a:lumMod val="75000"/>
              </a:schemeClr>
            </a:solidFill>
          </a:ln>
        </p:spPr>
        <p:style>
          <a:lnRef idx="3">
            <a:schemeClr val="dk1"/>
          </a:lnRef>
          <a:fillRef idx="0">
            <a:schemeClr val="dk1"/>
          </a:fillRef>
          <a:effectRef idx="2">
            <a:schemeClr val="dk1"/>
          </a:effectRef>
          <a:fontRef idx="minor">
            <a:schemeClr val="tx1"/>
          </a:fontRef>
        </p:style>
      </p:cxnSp>
      <p:sp>
        <p:nvSpPr>
          <p:cNvPr id="7" name="ZoneTexte 6">
            <a:extLst>
              <a:ext uri="{FF2B5EF4-FFF2-40B4-BE49-F238E27FC236}">
                <a16:creationId xmlns:a16="http://schemas.microsoft.com/office/drawing/2014/main" id="{DC8BA385-B603-17DA-0913-A1AF62EF07F0}"/>
              </a:ext>
            </a:extLst>
          </p:cNvPr>
          <p:cNvSpPr txBox="1"/>
          <p:nvPr/>
        </p:nvSpPr>
        <p:spPr>
          <a:xfrm>
            <a:off x="463857" y="1117586"/>
            <a:ext cx="11565385" cy="5008102"/>
          </a:xfrm>
          <a:prstGeom prst="rect">
            <a:avLst/>
          </a:prstGeom>
          <a:noFill/>
        </p:spPr>
        <p:txBody>
          <a:bodyPr wrap="square">
            <a:spAutoFit/>
          </a:bodyPr>
          <a:lstStyle/>
          <a:p>
            <a:pPr marL="285750" indent="-285750">
              <a:lnSpc>
                <a:spcPct val="150000"/>
              </a:lnSpc>
              <a:buFont typeface="Arial" panose="020B0604020202020204" pitchFamily="34" charset="0"/>
              <a:buChar char="•"/>
            </a:pPr>
            <a:endParaRPr lang="fr-FR" sz="2400" dirty="0">
              <a:latin typeface="Century Gothic" panose="020B0502020202020204" pitchFamily="34" charset="0"/>
            </a:endParaRPr>
          </a:p>
          <a:p>
            <a:pPr marL="285750" indent="-285750">
              <a:lnSpc>
                <a:spcPct val="150000"/>
              </a:lnSpc>
              <a:buFont typeface="Arial" panose="020B0604020202020204" pitchFamily="34" charset="0"/>
              <a:buChar char="•"/>
            </a:pPr>
            <a:r>
              <a:rPr lang="fr-FR" sz="2400" dirty="0">
                <a:latin typeface="Century Gothic" panose="020B0502020202020204" pitchFamily="34" charset="0"/>
              </a:rPr>
              <a:t>La plupart des problèmes associés à la maintenance du logiciel sont causés par la méthode utilisée pour concevoir et développer le système. </a:t>
            </a:r>
          </a:p>
          <a:p>
            <a:pPr marL="285750" indent="-285750">
              <a:lnSpc>
                <a:spcPct val="150000"/>
              </a:lnSpc>
              <a:buFont typeface="Arial" panose="020B0604020202020204" pitchFamily="34" charset="0"/>
              <a:buChar char="•"/>
            </a:pPr>
            <a:r>
              <a:rPr lang="fr-FR" sz="2400" dirty="0">
                <a:latin typeface="Century Gothic" panose="020B0502020202020204" pitchFamily="34" charset="0"/>
              </a:rPr>
              <a:t>De plus, la maintenabilité est un facteur de qualité qui n’est pas incorporé dans le processus de développement. Pour faciliter la maintenance et augmenter la maintenabilité des systèmes logiciels, il faut, entre autres, définir des standards de codage, de documentation et d’outils de tests dans la phase de développement du logiciel documenter l’évolution du logiciel et utiliser les techniques destinées à la maintenance. </a:t>
            </a:r>
          </a:p>
        </p:txBody>
      </p:sp>
    </p:spTree>
    <p:extLst>
      <p:ext uri="{BB962C8B-B14F-4D97-AF65-F5344CB8AC3E}">
        <p14:creationId xmlns:p14="http://schemas.microsoft.com/office/powerpoint/2010/main" val="3576118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92D9B36C-2068-224F-4862-DD1921F25B10}"/>
              </a:ext>
            </a:extLst>
          </p:cNvPr>
          <p:cNvSpPr txBox="1"/>
          <p:nvPr/>
        </p:nvSpPr>
        <p:spPr>
          <a:xfrm>
            <a:off x="452762" y="1222532"/>
            <a:ext cx="11105965" cy="3356303"/>
          </a:xfrm>
          <a:prstGeom prst="rect">
            <a:avLst/>
          </a:prstGeom>
          <a:noFill/>
        </p:spPr>
        <p:txBody>
          <a:bodyPr wrap="square">
            <a:spAutoFit/>
          </a:bodyPr>
          <a:lstStyle/>
          <a:p>
            <a:pPr>
              <a:lnSpc>
                <a:spcPct val="150000"/>
              </a:lnSpc>
            </a:pPr>
            <a:r>
              <a:rPr lang="fr-FR" sz="2400" dirty="0">
                <a:latin typeface="Century Gothic" panose="020B0502020202020204" pitchFamily="34" charset="0"/>
              </a:rPr>
              <a:t>La </a:t>
            </a:r>
            <a:r>
              <a:rPr lang="fr-FR" sz="2400" b="1" dirty="0">
                <a:latin typeface="Century Gothic" panose="020B0502020202020204" pitchFamily="34" charset="0"/>
              </a:rPr>
              <a:t>maintenance logicielle</a:t>
            </a:r>
            <a:r>
              <a:rPr lang="fr-FR" sz="2400" dirty="0">
                <a:latin typeface="Century Gothic" panose="020B0502020202020204" pitchFamily="34" charset="0"/>
              </a:rPr>
              <a:t> est effectuée après le lancement du produit pour plusieurs raisons, notamment pour améliorer l'ensemble du </a:t>
            </a:r>
            <a:r>
              <a:rPr lang="fr-FR" sz="2400" b="1" dirty="0">
                <a:latin typeface="Century Gothic" panose="020B0502020202020204" pitchFamily="34" charset="0"/>
              </a:rPr>
              <a:t>logiciel</a:t>
            </a:r>
            <a:r>
              <a:rPr lang="fr-FR" sz="2400" dirty="0">
                <a:latin typeface="Century Gothic" panose="020B0502020202020204" pitchFamily="34" charset="0"/>
              </a:rPr>
              <a:t>, corriger les problèmes ou les bugs, augmenter les performances, etc.</a:t>
            </a:r>
          </a:p>
          <a:p>
            <a:pPr>
              <a:lnSpc>
                <a:spcPct val="150000"/>
              </a:lnSpc>
            </a:pPr>
            <a:endParaRPr lang="fr-FR" sz="2400" dirty="0">
              <a:latin typeface="Century Gothic" panose="020B0502020202020204" pitchFamily="34" charset="0"/>
            </a:endParaRPr>
          </a:p>
          <a:p>
            <a:pPr>
              <a:lnSpc>
                <a:spcPct val="150000"/>
              </a:lnSpc>
            </a:pPr>
            <a:r>
              <a:rPr lang="fr-FR" sz="2400" dirty="0">
                <a:latin typeface="Century Gothic" panose="020B0502020202020204" pitchFamily="34" charset="0"/>
              </a:rPr>
              <a:t>La </a:t>
            </a:r>
            <a:r>
              <a:rPr lang="fr-FR" sz="2400" b="1" dirty="0">
                <a:latin typeface="Century Gothic" panose="020B0502020202020204" pitchFamily="34" charset="0"/>
              </a:rPr>
              <a:t>maintenance logicielle</a:t>
            </a:r>
            <a:r>
              <a:rPr lang="fr-FR" sz="2400" dirty="0">
                <a:latin typeface="Century Gothic" panose="020B0502020202020204" pitchFamily="34" charset="0"/>
              </a:rPr>
              <a:t> fait naturellement partie du cycle de vie du développement </a:t>
            </a:r>
            <a:r>
              <a:rPr lang="fr-FR" sz="2400" b="1" dirty="0">
                <a:latin typeface="Century Gothic" panose="020B0502020202020204" pitchFamily="34" charset="0"/>
              </a:rPr>
              <a:t>logiciel</a:t>
            </a:r>
            <a:endParaRPr lang="fr-FR" sz="2400" dirty="0">
              <a:latin typeface="Century Gothic" panose="020B0502020202020204" pitchFamily="34" charset="0"/>
            </a:endParaRPr>
          </a:p>
        </p:txBody>
      </p:sp>
      <p:sp>
        <p:nvSpPr>
          <p:cNvPr id="6" name="Rectangle 5">
            <a:extLst>
              <a:ext uri="{FF2B5EF4-FFF2-40B4-BE49-F238E27FC236}">
                <a16:creationId xmlns:a16="http://schemas.microsoft.com/office/drawing/2014/main" id="{24461060-8D5B-16AC-6783-EABE2A6DEBC0}"/>
              </a:ext>
            </a:extLst>
          </p:cNvPr>
          <p:cNvSpPr/>
          <p:nvPr/>
        </p:nvSpPr>
        <p:spPr>
          <a:xfrm>
            <a:off x="4404354" y="39785"/>
            <a:ext cx="2973891" cy="769441"/>
          </a:xfrm>
          <a:prstGeom prst="rect">
            <a:avLst/>
          </a:prstGeom>
          <a:noFill/>
        </p:spPr>
        <p:txBody>
          <a:bodyPr wrap="none" lIns="91440" tIns="45720" rIns="91440" bIns="45720">
            <a:spAutoFit/>
          </a:bodyPr>
          <a:lstStyle/>
          <a:p>
            <a:pPr algn="ctr"/>
            <a:r>
              <a:rPr lang="fr-FR" sz="4400" b="0" cap="none" spc="0" dirty="0">
                <a:ln w="0"/>
                <a:solidFill>
                  <a:srgbClr val="0070C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Introduction</a:t>
            </a:r>
          </a:p>
        </p:txBody>
      </p:sp>
      <p:cxnSp>
        <p:nvCxnSpPr>
          <p:cNvPr id="7" name="Connecteur droit 6">
            <a:extLst>
              <a:ext uri="{FF2B5EF4-FFF2-40B4-BE49-F238E27FC236}">
                <a16:creationId xmlns:a16="http://schemas.microsoft.com/office/drawing/2014/main" id="{F9771CDD-BD23-2FB7-D52D-FE8339C08019}"/>
              </a:ext>
            </a:extLst>
          </p:cNvPr>
          <p:cNvCxnSpPr/>
          <p:nvPr/>
        </p:nvCxnSpPr>
        <p:spPr>
          <a:xfrm>
            <a:off x="4310741" y="809226"/>
            <a:ext cx="3131152" cy="1"/>
          </a:xfrm>
          <a:prstGeom prst="line">
            <a:avLst/>
          </a:prstGeom>
          <a:ln w="101600" cmpd="thinThick">
            <a:solidFill>
              <a:schemeClr val="accent2">
                <a:lumMod val="75000"/>
              </a:schemeClr>
            </a:solidFill>
          </a:ln>
        </p:spPr>
        <p:style>
          <a:lnRef idx="3">
            <a:schemeClr val="dk1"/>
          </a:lnRef>
          <a:fillRef idx="0">
            <a:schemeClr val="dk1"/>
          </a:fillRef>
          <a:effectRef idx="2">
            <a:schemeClr val="dk1"/>
          </a:effectRef>
          <a:fontRef idx="minor">
            <a:schemeClr val="tx1"/>
          </a:fontRef>
        </p:style>
      </p:cxnSp>
      <p:sp>
        <p:nvSpPr>
          <p:cNvPr id="8" name="ZoneTexte 7">
            <a:extLst>
              <a:ext uri="{FF2B5EF4-FFF2-40B4-BE49-F238E27FC236}">
                <a16:creationId xmlns:a16="http://schemas.microsoft.com/office/drawing/2014/main" id="{C8EB748A-A08F-1D03-845E-2ACE2DE0E47C}"/>
              </a:ext>
            </a:extLst>
          </p:cNvPr>
          <p:cNvSpPr txBox="1"/>
          <p:nvPr/>
        </p:nvSpPr>
        <p:spPr>
          <a:xfrm>
            <a:off x="543756" y="4848445"/>
            <a:ext cx="11105965" cy="1418786"/>
          </a:xfrm>
          <a:prstGeom prst="rect">
            <a:avLst/>
          </a:prstGeom>
          <a:noFill/>
        </p:spPr>
        <p:txBody>
          <a:bodyPr wrap="square">
            <a:spAutoFit/>
          </a:bodyPr>
          <a:lstStyle/>
          <a:p>
            <a:pPr>
              <a:lnSpc>
                <a:spcPct val="150000"/>
              </a:lnSpc>
            </a:pPr>
            <a:r>
              <a:rPr lang="fr-FR" sz="2000" dirty="0">
                <a:latin typeface="Century Gothic" panose="020B0502020202020204" pitchFamily="34" charset="0"/>
              </a:rPr>
              <a:t>L’utilisation des bonnes techniques et stratégies en matière de maintenance logicielle est un élément essentiel pour garantir le fonctionnement à long terme d’un logiciel et la satisfaction des clients et des utilisateurs. </a:t>
            </a:r>
          </a:p>
        </p:txBody>
      </p:sp>
    </p:spTree>
    <p:extLst>
      <p:ext uri="{BB962C8B-B14F-4D97-AF65-F5344CB8AC3E}">
        <p14:creationId xmlns:p14="http://schemas.microsoft.com/office/powerpoint/2010/main" val="14386270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0015" y="2661118"/>
            <a:ext cx="10693825" cy="923330"/>
          </a:xfrm>
          <a:prstGeom prst="rect">
            <a:avLst/>
          </a:prstGeom>
          <a:noFill/>
        </p:spPr>
        <p:txBody>
          <a:bodyPr wrap="none" lIns="91440" tIns="45720" rIns="91440" bIns="45720">
            <a:spAutoFit/>
          </a:bodyPr>
          <a:lstStyle/>
          <a:p>
            <a:pPr algn="ctr"/>
            <a:r>
              <a:rPr lang="fr-FR" sz="5400" b="1" cap="none" spc="0" dirty="0">
                <a:ln w="0"/>
                <a:solidFill>
                  <a:srgbClr val="0070C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Types de maintenance d’un logiciel </a:t>
            </a:r>
          </a:p>
        </p:txBody>
      </p:sp>
    </p:spTree>
    <p:extLst>
      <p:ext uri="{BB962C8B-B14F-4D97-AF65-F5344CB8AC3E}">
        <p14:creationId xmlns:p14="http://schemas.microsoft.com/office/powerpoint/2010/main" val="34989239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1819" y="39785"/>
            <a:ext cx="6538970" cy="707886"/>
          </a:xfrm>
          <a:prstGeom prst="rect">
            <a:avLst/>
          </a:prstGeom>
          <a:noFill/>
        </p:spPr>
        <p:txBody>
          <a:bodyPr wrap="none" lIns="91440" tIns="45720" rIns="91440" bIns="45720">
            <a:spAutoFit/>
          </a:bodyPr>
          <a:lstStyle/>
          <a:p>
            <a:pPr algn="ctr"/>
            <a:r>
              <a:rPr lang="fr-FR" sz="4000" dirty="0">
                <a:ln w="0"/>
                <a:solidFill>
                  <a:srgbClr val="0070C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Maintenance d’une application</a:t>
            </a:r>
            <a:endParaRPr lang="fr-FR" sz="4000" b="0" cap="none" spc="0" dirty="0">
              <a:ln w="0"/>
              <a:solidFill>
                <a:srgbClr val="0070C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cxnSp>
        <p:nvCxnSpPr>
          <p:cNvPr id="4" name="Connecteur droit 3"/>
          <p:cNvCxnSpPr/>
          <p:nvPr/>
        </p:nvCxnSpPr>
        <p:spPr>
          <a:xfrm>
            <a:off x="4310741" y="809226"/>
            <a:ext cx="3131152" cy="1"/>
          </a:xfrm>
          <a:prstGeom prst="line">
            <a:avLst/>
          </a:prstGeom>
          <a:ln w="101600" cmpd="thinThick">
            <a:solidFill>
              <a:schemeClr val="accent2">
                <a:lumMod val="75000"/>
              </a:schemeClr>
            </a:solidFill>
          </a:ln>
        </p:spPr>
        <p:style>
          <a:lnRef idx="3">
            <a:schemeClr val="dk1"/>
          </a:lnRef>
          <a:fillRef idx="0">
            <a:schemeClr val="dk1"/>
          </a:fillRef>
          <a:effectRef idx="2">
            <a:schemeClr val="dk1"/>
          </a:effectRef>
          <a:fontRef idx="minor">
            <a:schemeClr val="tx1"/>
          </a:fontRef>
        </p:style>
      </p:cxnSp>
      <p:sp>
        <p:nvSpPr>
          <p:cNvPr id="7" name="ZoneTexte 6">
            <a:extLst>
              <a:ext uri="{FF2B5EF4-FFF2-40B4-BE49-F238E27FC236}">
                <a16:creationId xmlns:a16="http://schemas.microsoft.com/office/drawing/2014/main" id="{DC8BA385-B603-17DA-0913-A1AF62EF07F0}"/>
              </a:ext>
            </a:extLst>
          </p:cNvPr>
          <p:cNvSpPr txBox="1"/>
          <p:nvPr/>
        </p:nvSpPr>
        <p:spPr>
          <a:xfrm>
            <a:off x="481612" y="1755945"/>
            <a:ext cx="11565385" cy="3346109"/>
          </a:xfrm>
          <a:prstGeom prst="rect">
            <a:avLst/>
          </a:prstGeom>
          <a:noFill/>
        </p:spPr>
        <p:txBody>
          <a:bodyPr wrap="square">
            <a:spAutoFit/>
          </a:bodyPr>
          <a:lstStyle/>
          <a:p>
            <a:pPr>
              <a:lnSpc>
                <a:spcPct val="150000"/>
              </a:lnSpc>
            </a:pPr>
            <a:r>
              <a:rPr lang="fr-FR" sz="2400" dirty="0">
                <a:latin typeface="Century Gothic" panose="020B0502020202020204" pitchFamily="34" charset="0"/>
              </a:rPr>
              <a:t>Généralement, on considère qu’il existe trois types de maintenance, dépendant de la nature de la modification : corrective, adaptative et perfective. Nous décrivons ces différents types de maintenance dans le paragraphe suivant :</a:t>
            </a:r>
          </a:p>
          <a:p>
            <a:pPr>
              <a:lnSpc>
                <a:spcPct val="150000"/>
              </a:lnSpc>
            </a:pPr>
            <a:endParaRPr lang="fr-FR" sz="2400" dirty="0">
              <a:latin typeface="Century Gothic" panose="020B0502020202020204" pitchFamily="34" charset="0"/>
            </a:endParaRPr>
          </a:p>
          <a:p>
            <a:pPr>
              <a:lnSpc>
                <a:spcPct val="150000"/>
              </a:lnSpc>
            </a:pPr>
            <a:endParaRPr lang="fr-FR" sz="2400" dirty="0">
              <a:latin typeface="Century Gothic" panose="020B0502020202020204" pitchFamily="34" charset="0"/>
            </a:endParaRPr>
          </a:p>
        </p:txBody>
      </p:sp>
    </p:spTree>
    <p:extLst>
      <p:ext uri="{BB962C8B-B14F-4D97-AF65-F5344CB8AC3E}">
        <p14:creationId xmlns:p14="http://schemas.microsoft.com/office/powerpoint/2010/main" val="10268117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1819" y="39785"/>
            <a:ext cx="6538970" cy="707886"/>
          </a:xfrm>
          <a:prstGeom prst="rect">
            <a:avLst/>
          </a:prstGeom>
          <a:noFill/>
        </p:spPr>
        <p:txBody>
          <a:bodyPr wrap="none" lIns="91440" tIns="45720" rIns="91440" bIns="45720">
            <a:spAutoFit/>
          </a:bodyPr>
          <a:lstStyle/>
          <a:p>
            <a:pPr algn="ctr"/>
            <a:r>
              <a:rPr lang="fr-FR" sz="4000" dirty="0">
                <a:ln w="0"/>
                <a:solidFill>
                  <a:srgbClr val="0070C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Maintenance d’une application</a:t>
            </a:r>
            <a:endParaRPr lang="fr-FR" sz="4000" b="0" cap="none" spc="0" dirty="0">
              <a:ln w="0"/>
              <a:solidFill>
                <a:srgbClr val="0070C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cxnSp>
        <p:nvCxnSpPr>
          <p:cNvPr id="4" name="Connecteur droit 3"/>
          <p:cNvCxnSpPr/>
          <p:nvPr/>
        </p:nvCxnSpPr>
        <p:spPr>
          <a:xfrm>
            <a:off x="4310741" y="809226"/>
            <a:ext cx="3131152" cy="1"/>
          </a:xfrm>
          <a:prstGeom prst="line">
            <a:avLst/>
          </a:prstGeom>
          <a:ln w="101600" cmpd="thinThick">
            <a:solidFill>
              <a:schemeClr val="accent2">
                <a:lumMod val="75000"/>
              </a:schemeClr>
            </a:solidFill>
          </a:ln>
        </p:spPr>
        <p:style>
          <a:lnRef idx="3">
            <a:schemeClr val="dk1"/>
          </a:lnRef>
          <a:fillRef idx="0">
            <a:schemeClr val="dk1"/>
          </a:fillRef>
          <a:effectRef idx="2">
            <a:schemeClr val="dk1"/>
          </a:effectRef>
          <a:fontRef idx="minor">
            <a:schemeClr val="tx1"/>
          </a:fontRef>
        </p:style>
      </p:cxnSp>
      <p:sp>
        <p:nvSpPr>
          <p:cNvPr id="6" name="ZoneTexte 5">
            <a:extLst>
              <a:ext uri="{FF2B5EF4-FFF2-40B4-BE49-F238E27FC236}">
                <a16:creationId xmlns:a16="http://schemas.microsoft.com/office/drawing/2014/main" id="{B4DDFABB-A94D-9877-509D-BA4539685476}"/>
              </a:ext>
            </a:extLst>
          </p:cNvPr>
          <p:cNvSpPr txBox="1"/>
          <p:nvPr/>
        </p:nvSpPr>
        <p:spPr>
          <a:xfrm>
            <a:off x="472735" y="1442556"/>
            <a:ext cx="11272421" cy="4454104"/>
          </a:xfrm>
          <a:prstGeom prst="rect">
            <a:avLst/>
          </a:prstGeom>
          <a:noFill/>
        </p:spPr>
        <p:txBody>
          <a:bodyPr wrap="square">
            <a:spAutoFit/>
          </a:bodyPr>
          <a:lstStyle/>
          <a:p>
            <a:pPr>
              <a:lnSpc>
                <a:spcPct val="150000"/>
              </a:lnSpc>
            </a:pPr>
            <a:r>
              <a:rPr lang="fr-FR" sz="2400" b="1" u="sng" dirty="0">
                <a:solidFill>
                  <a:srgbClr val="FF0000"/>
                </a:solidFill>
                <a:latin typeface="Century Gothic" panose="020B0502020202020204" pitchFamily="34" charset="0"/>
              </a:rPr>
              <a:t>Maintenance corrective </a:t>
            </a:r>
            <a:r>
              <a:rPr lang="fr-FR" sz="2400" dirty="0">
                <a:latin typeface="Century Gothic" panose="020B0502020202020204" pitchFamily="34" charset="0"/>
              </a:rPr>
              <a:t>: </a:t>
            </a:r>
          </a:p>
          <a:p>
            <a:pPr>
              <a:lnSpc>
                <a:spcPct val="150000"/>
              </a:lnSpc>
            </a:pPr>
            <a:r>
              <a:rPr lang="fr-FR" sz="2400" dirty="0">
                <a:latin typeface="Century Gothic" panose="020B0502020202020204" pitchFamily="34" charset="0"/>
              </a:rPr>
              <a:t>C’est le type de maintenance le plus évident. On s’assure qu’un logiciel en opération continue à satisfaire ses spécifications. En pratique, c’est l’activité de corriger les erreurs résiduelles qui auraient dues être découvertes lors de la phase de test. Comme on ne pourra jamais découvrir toutes les erreurs lors de la phase de test, ce type de maintenance est inévitable. Il ne constitue toutefois qu’environ 17% de l’effort total de maintenance.</a:t>
            </a:r>
          </a:p>
        </p:txBody>
      </p:sp>
    </p:spTree>
    <p:extLst>
      <p:ext uri="{BB962C8B-B14F-4D97-AF65-F5344CB8AC3E}">
        <p14:creationId xmlns:p14="http://schemas.microsoft.com/office/powerpoint/2010/main" val="13581733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1819" y="39785"/>
            <a:ext cx="6538970" cy="707886"/>
          </a:xfrm>
          <a:prstGeom prst="rect">
            <a:avLst/>
          </a:prstGeom>
          <a:noFill/>
        </p:spPr>
        <p:txBody>
          <a:bodyPr wrap="none" lIns="91440" tIns="45720" rIns="91440" bIns="45720">
            <a:spAutoFit/>
          </a:bodyPr>
          <a:lstStyle/>
          <a:p>
            <a:pPr algn="ctr"/>
            <a:r>
              <a:rPr lang="fr-FR" sz="4000" dirty="0">
                <a:ln w="0"/>
                <a:solidFill>
                  <a:srgbClr val="0070C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Maintenance d’une application</a:t>
            </a:r>
            <a:endParaRPr lang="fr-FR" sz="4000" b="0" cap="none" spc="0" dirty="0">
              <a:ln w="0"/>
              <a:solidFill>
                <a:srgbClr val="0070C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cxnSp>
        <p:nvCxnSpPr>
          <p:cNvPr id="4" name="Connecteur droit 3"/>
          <p:cNvCxnSpPr/>
          <p:nvPr/>
        </p:nvCxnSpPr>
        <p:spPr>
          <a:xfrm>
            <a:off x="4310741" y="809226"/>
            <a:ext cx="3131152" cy="1"/>
          </a:xfrm>
          <a:prstGeom prst="line">
            <a:avLst/>
          </a:prstGeom>
          <a:ln w="101600" cmpd="thinThick">
            <a:solidFill>
              <a:schemeClr val="accent2">
                <a:lumMod val="75000"/>
              </a:schemeClr>
            </a:solidFill>
          </a:ln>
        </p:spPr>
        <p:style>
          <a:lnRef idx="3">
            <a:schemeClr val="dk1"/>
          </a:lnRef>
          <a:fillRef idx="0">
            <a:schemeClr val="dk1"/>
          </a:fillRef>
          <a:effectRef idx="2">
            <a:schemeClr val="dk1"/>
          </a:effectRef>
          <a:fontRef idx="minor">
            <a:schemeClr val="tx1"/>
          </a:fontRef>
        </p:style>
      </p:cxnSp>
      <p:sp>
        <p:nvSpPr>
          <p:cNvPr id="7" name="ZoneTexte 6">
            <a:extLst>
              <a:ext uri="{FF2B5EF4-FFF2-40B4-BE49-F238E27FC236}">
                <a16:creationId xmlns:a16="http://schemas.microsoft.com/office/drawing/2014/main" id="{32139B91-0D6D-576B-3486-72041D78F683}"/>
              </a:ext>
            </a:extLst>
          </p:cNvPr>
          <p:cNvSpPr txBox="1"/>
          <p:nvPr/>
        </p:nvSpPr>
        <p:spPr>
          <a:xfrm>
            <a:off x="410592" y="1561938"/>
            <a:ext cx="11520996" cy="4598438"/>
          </a:xfrm>
          <a:prstGeom prst="rect">
            <a:avLst/>
          </a:prstGeom>
          <a:noFill/>
        </p:spPr>
        <p:txBody>
          <a:bodyPr wrap="square">
            <a:spAutoFit/>
          </a:bodyPr>
          <a:lstStyle/>
          <a:p>
            <a:pPr>
              <a:lnSpc>
                <a:spcPct val="150000"/>
              </a:lnSpc>
            </a:pPr>
            <a:r>
              <a:rPr lang="fr-FR" sz="2200" b="1" u="sng" dirty="0">
                <a:solidFill>
                  <a:srgbClr val="FF0000"/>
                </a:solidFill>
                <a:latin typeface="Century Gothic" panose="020B0502020202020204" pitchFamily="34" charset="0"/>
              </a:rPr>
              <a:t>Maintenance adaptative </a:t>
            </a:r>
            <a:r>
              <a:rPr lang="fr-FR" sz="2200" dirty="0">
                <a:latin typeface="Century Gothic" panose="020B0502020202020204" pitchFamily="34" charset="0"/>
              </a:rPr>
              <a:t>: </a:t>
            </a:r>
          </a:p>
          <a:p>
            <a:pPr>
              <a:lnSpc>
                <a:spcPct val="150000"/>
              </a:lnSpc>
            </a:pPr>
            <a:r>
              <a:rPr lang="fr-FR" sz="2200" dirty="0">
                <a:latin typeface="Century Gothic" panose="020B0502020202020204" pitchFamily="34" charset="0"/>
              </a:rPr>
              <a:t>Ce type de maintenance consiste à modifier un logiciel en réponse à un changement intervenu dans son environnement logiciel ou matériel. Le standard IEEE la définit comme suit [IEEE, 1993] :"modification of a software </a:t>
            </a:r>
            <a:r>
              <a:rPr lang="fr-FR" sz="2200" dirty="0" err="1">
                <a:latin typeface="Century Gothic" panose="020B0502020202020204" pitchFamily="34" charset="0"/>
              </a:rPr>
              <a:t>product</a:t>
            </a:r>
            <a:r>
              <a:rPr lang="fr-FR" sz="2200" dirty="0">
                <a:latin typeface="Century Gothic" panose="020B0502020202020204" pitchFamily="34" charset="0"/>
              </a:rPr>
              <a:t> </a:t>
            </a:r>
            <a:r>
              <a:rPr lang="fr-FR" sz="2200" dirty="0" err="1">
                <a:latin typeface="Century Gothic" panose="020B0502020202020204" pitchFamily="34" charset="0"/>
              </a:rPr>
              <a:t>performed</a:t>
            </a:r>
            <a:r>
              <a:rPr lang="fr-FR" sz="2200" dirty="0">
                <a:latin typeface="Century Gothic" panose="020B0502020202020204" pitchFamily="34" charset="0"/>
              </a:rPr>
              <a:t> </a:t>
            </a:r>
            <a:r>
              <a:rPr lang="fr-FR" sz="2200" dirty="0" err="1">
                <a:latin typeface="Century Gothic" panose="020B0502020202020204" pitchFamily="34" charset="0"/>
              </a:rPr>
              <a:t>after</a:t>
            </a:r>
            <a:r>
              <a:rPr lang="fr-FR" sz="2200" dirty="0">
                <a:latin typeface="Century Gothic" panose="020B0502020202020204" pitchFamily="34" charset="0"/>
              </a:rPr>
              <a:t> </a:t>
            </a:r>
            <a:r>
              <a:rPr lang="fr-FR" sz="2200" dirty="0" err="1">
                <a:latin typeface="Century Gothic" panose="020B0502020202020204" pitchFamily="34" charset="0"/>
              </a:rPr>
              <a:t>delivery</a:t>
            </a:r>
            <a:r>
              <a:rPr lang="fr-FR" sz="2200" dirty="0">
                <a:latin typeface="Century Gothic" panose="020B0502020202020204" pitchFamily="34" charset="0"/>
              </a:rPr>
              <a:t> to </a:t>
            </a:r>
            <a:r>
              <a:rPr lang="fr-FR" sz="2200" dirty="0" err="1">
                <a:latin typeface="Century Gothic" panose="020B0502020202020204" pitchFamily="34" charset="0"/>
              </a:rPr>
              <a:t>keep</a:t>
            </a:r>
            <a:r>
              <a:rPr lang="fr-FR" sz="2200" dirty="0">
                <a:latin typeface="Century Gothic" panose="020B0502020202020204" pitchFamily="34" charset="0"/>
              </a:rPr>
              <a:t> a computer program usable in a </a:t>
            </a:r>
            <a:r>
              <a:rPr lang="fr-FR" sz="2200" dirty="0" err="1">
                <a:latin typeface="Century Gothic" panose="020B0502020202020204" pitchFamily="34" charset="0"/>
              </a:rPr>
              <a:t>changed</a:t>
            </a:r>
            <a:r>
              <a:rPr lang="fr-FR" sz="2200" dirty="0">
                <a:latin typeface="Century Gothic" panose="020B0502020202020204" pitchFamily="34" charset="0"/>
              </a:rPr>
              <a:t> or </a:t>
            </a:r>
            <a:r>
              <a:rPr lang="fr-FR" sz="2200" dirty="0" err="1">
                <a:latin typeface="Century Gothic" panose="020B0502020202020204" pitchFamily="34" charset="0"/>
              </a:rPr>
              <a:t>changing</a:t>
            </a:r>
            <a:r>
              <a:rPr lang="fr-FR" sz="2200" dirty="0">
                <a:latin typeface="Century Gothic" panose="020B0502020202020204" pitchFamily="34" charset="0"/>
              </a:rPr>
              <a:t> environnement". Ainsi, la portabilité d’un logiciel d’une plate-forme (système d’exploitation ou processeur) à une autre relève de cette catégorie de maintenance. La maintenance adaptative compte pour environ 18% de l’effort total de maintenance [</a:t>
            </a:r>
            <a:r>
              <a:rPr lang="fr-FR" sz="2200" dirty="0" err="1">
                <a:latin typeface="Century Gothic" panose="020B0502020202020204" pitchFamily="34" charset="0"/>
              </a:rPr>
              <a:t>Lientz</a:t>
            </a:r>
            <a:r>
              <a:rPr lang="fr-FR" sz="2200" dirty="0">
                <a:latin typeface="Century Gothic" panose="020B0502020202020204" pitchFamily="34" charset="0"/>
              </a:rPr>
              <a:t>, 1978].</a:t>
            </a:r>
          </a:p>
        </p:txBody>
      </p:sp>
    </p:spTree>
    <p:extLst>
      <p:ext uri="{BB962C8B-B14F-4D97-AF65-F5344CB8AC3E}">
        <p14:creationId xmlns:p14="http://schemas.microsoft.com/office/powerpoint/2010/main" val="13532151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1819" y="39785"/>
            <a:ext cx="6538970" cy="707886"/>
          </a:xfrm>
          <a:prstGeom prst="rect">
            <a:avLst/>
          </a:prstGeom>
          <a:noFill/>
        </p:spPr>
        <p:txBody>
          <a:bodyPr wrap="none" lIns="91440" tIns="45720" rIns="91440" bIns="45720">
            <a:spAutoFit/>
          </a:bodyPr>
          <a:lstStyle/>
          <a:p>
            <a:pPr algn="ctr"/>
            <a:r>
              <a:rPr lang="fr-FR" sz="4000" dirty="0">
                <a:ln w="0"/>
                <a:solidFill>
                  <a:srgbClr val="0070C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Maintenance d’une application</a:t>
            </a:r>
            <a:endParaRPr lang="fr-FR" sz="4000" b="0" cap="none" spc="0" dirty="0">
              <a:ln w="0"/>
              <a:solidFill>
                <a:srgbClr val="0070C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cxnSp>
        <p:nvCxnSpPr>
          <p:cNvPr id="4" name="Connecteur droit 3"/>
          <p:cNvCxnSpPr/>
          <p:nvPr/>
        </p:nvCxnSpPr>
        <p:spPr>
          <a:xfrm>
            <a:off x="4310741" y="809226"/>
            <a:ext cx="3131152" cy="1"/>
          </a:xfrm>
          <a:prstGeom prst="line">
            <a:avLst/>
          </a:prstGeom>
          <a:ln w="101600" cmpd="thinThick">
            <a:solidFill>
              <a:schemeClr val="accent2">
                <a:lumMod val="75000"/>
              </a:schemeClr>
            </a:solidFill>
          </a:ln>
        </p:spPr>
        <p:style>
          <a:lnRef idx="3">
            <a:schemeClr val="dk1"/>
          </a:lnRef>
          <a:fillRef idx="0">
            <a:schemeClr val="dk1"/>
          </a:fillRef>
          <a:effectRef idx="2">
            <a:schemeClr val="dk1"/>
          </a:effectRef>
          <a:fontRef idx="minor">
            <a:schemeClr val="tx1"/>
          </a:fontRef>
        </p:style>
      </p:cxnSp>
      <p:sp>
        <p:nvSpPr>
          <p:cNvPr id="6" name="ZoneTexte 5">
            <a:extLst>
              <a:ext uri="{FF2B5EF4-FFF2-40B4-BE49-F238E27FC236}">
                <a16:creationId xmlns:a16="http://schemas.microsoft.com/office/drawing/2014/main" id="{31BA1963-C84D-7077-84DE-62637D9809D3}"/>
              </a:ext>
            </a:extLst>
          </p:cNvPr>
          <p:cNvSpPr txBox="1"/>
          <p:nvPr/>
        </p:nvSpPr>
        <p:spPr>
          <a:xfrm>
            <a:off x="668044" y="1581056"/>
            <a:ext cx="11121502" cy="3121111"/>
          </a:xfrm>
          <a:prstGeom prst="rect">
            <a:avLst/>
          </a:prstGeom>
          <a:noFill/>
        </p:spPr>
        <p:txBody>
          <a:bodyPr wrap="square">
            <a:spAutoFit/>
          </a:bodyPr>
          <a:lstStyle/>
          <a:p>
            <a:pPr>
              <a:lnSpc>
                <a:spcPct val="150000"/>
              </a:lnSpc>
            </a:pPr>
            <a:r>
              <a:rPr lang="fr-FR" sz="2400" b="1" u="sng" dirty="0">
                <a:solidFill>
                  <a:srgbClr val="FF0000"/>
                </a:solidFill>
                <a:latin typeface="Century Gothic" panose="020B0502020202020204" pitchFamily="34" charset="0"/>
              </a:rPr>
              <a:t>Maintenance perfective </a:t>
            </a:r>
            <a:r>
              <a:rPr lang="fr-FR" sz="2200" dirty="0">
                <a:latin typeface="Century Gothic" panose="020B0502020202020204" pitchFamily="34" charset="0"/>
              </a:rPr>
              <a:t>: </a:t>
            </a:r>
          </a:p>
          <a:p>
            <a:pPr>
              <a:lnSpc>
                <a:spcPct val="150000"/>
              </a:lnSpc>
            </a:pPr>
            <a:r>
              <a:rPr lang="fr-FR" sz="2200" dirty="0">
                <a:latin typeface="Century Gothic" panose="020B0502020202020204" pitchFamily="34" charset="0"/>
              </a:rPr>
              <a:t>La maintenance perfective fait référence aux modifications d’un programme en vue d’augmenter ses performances ou ses fonctionnalités. Ce type de maintenance s’effectue généralement à la demande des utilisateurs qui veulent toujours avoir plus de fonctionnalités. C’est la principale activité de maintenance, elle constitue entre 60 à 70% de l’effort total de maintenance.</a:t>
            </a:r>
          </a:p>
        </p:txBody>
      </p:sp>
    </p:spTree>
    <p:extLst>
      <p:ext uri="{BB962C8B-B14F-4D97-AF65-F5344CB8AC3E}">
        <p14:creationId xmlns:p14="http://schemas.microsoft.com/office/powerpoint/2010/main" val="19259364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1819" y="39785"/>
            <a:ext cx="6538970" cy="707886"/>
          </a:xfrm>
          <a:prstGeom prst="rect">
            <a:avLst/>
          </a:prstGeom>
          <a:noFill/>
        </p:spPr>
        <p:txBody>
          <a:bodyPr wrap="none" lIns="91440" tIns="45720" rIns="91440" bIns="45720">
            <a:spAutoFit/>
          </a:bodyPr>
          <a:lstStyle/>
          <a:p>
            <a:pPr algn="ctr"/>
            <a:r>
              <a:rPr lang="fr-FR" sz="4000" dirty="0">
                <a:ln w="0"/>
                <a:solidFill>
                  <a:srgbClr val="0070C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Maintenance d’une application</a:t>
            </a:r>
            <a:endParaRPr lang="fr-FR" sz="4000" b="0" cap="none" spc="0" dirty="0">
              <a:ln w="0"/>
              <a:solidFill>
                <a:srgbClr val="0070C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cxnSp>
        <p:nvCxnSpPr>
          <p:cNvPr id="4" name="Connecteur droit 3"/>
          <p:cNvCxnSpPr/>
          <p:nvPr/>
        </p:nvCxnSpPr>
        <p:spPr>
          <a:xfrm>
            <a:off x="4310741" y="809226"/>
            <a:ext cx="3131152" cy="1"/>
          </a:xfrm>
          <a:prstGeom prst="line">
            <a:avLst/>
          </a:prstGeom>
          <a:ln w="101600" cmpd="thinThick">
            <a:solidFill>
              <a:schemeClr val="accent2">
                <a:lumMod val="75000"/>
              </a:schemeClr>
            </a:solidFill>
          </a:ln>
        </p:spPr>
        <p:style>
          <a:lnRef idx="3">
            <a:schemeClr val="dk1"/>
          </a:lnRef>
          <a:fillRef idx="0">
            <a:schemeClr val="dk1"/>
          </a:fillRef>
          <a:effectRef idx="2">
            <a:schemeClr val="dk1"/>
          </a:effectRef>
          <a:fontRef idx="minor">
            <a:schemeClr val="tx1"/>
          </a:fontRef>
        </p:style>
      </p:cxnSp>
      <p:sp>
        <p:nvSpPr>
          <p:cNvPr id="7" name="ZoneTexte 6">
            <a:extLst>
              <a:ext uri="{FF2B5EF4-FFF2-40B4-BE49-F238E27FC236}">
                <a16:creationId xmlns:a16="http://schemas.microsoft.com/office/drawing/2014/main" id="{5C105052-3F07-AA1B-E7E6-8F6A3E7F17F9}"/>
              </a:ext>
            </a:extLst>
          </p:cNvPr>
          <p:cNvSpPr txBox="1"/>
          <p:nvPr/>
        </p:nvSpPr>
        <p:spPr>
          <a:xfrm>
            <a:off x="663466" y="1777284"/>
            <a:ext cx="10455675" cy="2105448"/>
          </a:xfrm>
          <a:prstGeom prst="rect">
            <a:avLst/>
          </a:prstGeom>
          <a:noFill/>
        </p:spPr>
        <p:txBody>
          <a:bodyPr wrap="square">
            <a:spAutoFit/>
          </a:bodyPr>
          <a:lstStyle/>
          <a:p>
            <a:pPr>
              <a:lnSpc>
                <a:spcPct val="150000"/>
              </a:lnSpc>
              <a:spcAft>
                <a:spcPts val="800"/>
              </a:spcAft>
            </a:pPr>
            <a:r>
              <a:rPr lang="fr-FR" sz="2400" b="1" u="sng" dirty="0">
                <a:solidFill>
                  <a:srgbClr val="FF0000"/>
                </a:solidFill>
                <a:effectLst/>
                <a:latin typeface="Century Gothic" panose="020B0502020202020204" pitchFamily="34" charset="0"/>
                <a:ea typeface="Times New Roman" panose="02020603050405020304" pitchFamily="18" charset="0"/>
                <a:cs typeface="Times New Roman" panose="02020603050405020304" pitchFamily="18" charset="0"/>
              </a:rPr>
              <a:t>Maintenance évolutive </a:t>
            </a:r>
            <a:br>
              <a:rPr lang="fr-FR" sz="2200" dirty="0">
                <a:effectLst/>
                <a:latin typeface="Century Gothic" panose="020B0502020202020204" pitchFamily="34" charset="0"/>
                <a:ea typeface="Times New Roman" panose="02020603050405020304" pitchFamily="18" charset="0"/>
                <a:cs typeface="Times New Roman" panose="02020603050405020304" pitchFamily="18" charset="0"/>
              </a:rPr>
            </a:br>
            <a:r>
              <a:rPr lang="fr-FR" sz="2200" dirty="0">
                <a:effectLst/>
                <a:latin typeface="Century Gothic" panose="020B0502020202020204" pitchFamily="34" charset="0"/>
                <a:ea typeface="Times New Roman" panose="02020603050405020304" pitchFamily="18" charset="0"/>
                <a:cs typeface="Times New Roman" panose="02020603050405020304" pitchFamily="18" charset="0"/>
              </a:rPr>
              <a:t>La maintenance évolutive consiste à fixer les changements et les nouvelles fonctionnalités qui peuvent être ajoutés sur l’environnement du système pour optimiser ses performances.</a:t>
            </a:r>
            <a:endParaRPr lang="fr-FR" sz="2200" dirty="0">
              <a:effectLst/>
              <a:latin typeface="Century Gothic" panose="020B0502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597127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1819" y="39785"/>
            <a:ext cx="6538970" cy="707886"/>
          </a:xfrm>
          <a:prstGeom prst="rect">
            <a:avLst/>
          </a:prstGeom>
          <a:noFill/>
        </p:spPr>
        <p:txBody>
          <a:bodyPr wrap="none" lIns="91440" tIns="45720" rIns="91440" bIns="45720">
            <a:spAutoFit/>
          </a:bodyPr>
          <a:lstStyle/>
          <a:p>
            <a:pPr algn="ctr"/>
            <a:r>
              <a:rPr lang="fr-FR" sz="4000" dirty="0">
                <a:ln w="0"/>
                <a:solidFill>
                  <a:srgbClr val="0070C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Maintenance d’une application</a:t>
            </a:r>
            <a:endParaRPr lang="fr-FR" sz="4000" b="0" cap="none" spc="0" dirty="0">
              <a:ln w="0"/>
              <a:solidFill>
                <a:srgbClr val="0070C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cxnSp>
        <p:nvCxnSpPr>
          <p:cNvPr id="4" name="Connecteur droit 3"/>
          <p:cNvCxnSpPr/>
          <p:nvPr/>
        </p:nvCxnSpPr>
        <p:spPr>
          <a:xfrm>
            <a:off x="4310741" y="809226"/>
            <a:ext cx="3131152" cy="1"/>
          </a:xfrm>
          <a:prstGeom prst="line">
            <a:avLst/>
          </a:prstGeom>
          <a:ln w="101600" cmpd="thinThick">
            <a:solidFill>
              <a:schemeClr val="accent2">
                <a:lumMod val="75000"/>
              </a:schemeClr>
            </a:solidFill>
          </a:ln>
        </p:spPr>
        <p:style>
          <a:lnRef idx="3">
            <a:schemeClr val="dk1"/>
          </a:lnRef>
          <a:fillRef idx="0">
            <a:schemeClr val="dk1"/>
          </a:fillRef>
          <a:effectRef idx="2">
            <a:schemeClr val="dk1"/>
          </a:effectRef>
          <a:fontRef idx="minor">
            <a:schemeClr val="tx1"/>
          </a:fontRef>
        </p:style>
      </p:cxnSp>
      <p:sp>
        <p:nvSpPr>
          <p:cNvPr id="6" name="ZoneTexte 5">
            <a:extLst>
              <a:ext uri="{FF2B5EF4-FFF2-40B4-BE49-F238E27FC236}">
                <a16:creationId xmlns:a16="http://schemas.microsoft.com/office/drawing/2014/main" id="{048C736B-47F2-97ED-D34B-09548E35F4AA}"/>
              </a:ext>
            </a:extLst>
          </p:cNvPr>
          <p:cNvSpPr txBox="1"/>
          <p:nvPr/>
        </p:nvSpPr>
        <p:spPr>
          <a:xfrm>
            <a:off x="318896" y="870782"/>
            <a:ext cx="11114842" cy="2238113"/>
          </a:xfrm>
          <a:prstGeom prst="rect">
            <a:avLst/>
          </a:prstGeom>
          <a:noFill/>
        </p:spPr>
        <p:txBody>
          <a:bodyPr wrap="square">
            <a:spAutoFit/>
          </a:bodyPr>
          <a:lstStyle/>
          <a:p>
            <a:pPr>
              <a:lnSpc>
                <a:spcPct val="150000"/>
              </a:lnSpc>
            </a:pPr>
            <a:r>
              <a:rPr lang="fr-FR" sz="2400" b="1" u="sng" dirty="0">
                <a:solidFill>
                  <a:srgbClr val="FF0000"/>
                </a:solidFill>
                <a:latin typeface="Century Gothic" panose="020B0502020202020204" pitchFamily="34" charset="0"/>
              </a:rPr>
              <a:t>Maintenance préventive </a:t>
            </a:r>
            <a:r>
              <a:rPr lang="fr-FR" sz="2400" dirty="0">
                <a:latin typeface="Century Gothic" panose="020B0502020202020204" pitchFamily="34" charset="0"/>
              </a:rPr>
              <a:t>: modification d'un progiciel effectuée après livraison pour en déceler et corriger les défauts latents avant qu'ils ne se manifestent.</a:t>
            </a:r>
          </a:p>
          <a:p>
            <a:pPr>
              <a:lnSpc>
                <a:spcPct val="150000"/>
              </a:lnSpc>
            </a:pPr>
            <a:endParaRPr lang="fr-FR" sz="2400" dirty="0">
              <a:latin typeface="Century Gothic" panose="020B0502020202020204" pitchFamily="34" charset="0"/>
            </a:endParaRPr>
          </a:p>
        </p:txBody>
      </p:sp>
      <p:sp>
        <p:nvSpPr>
          <p:cNvPr id="10" name="ZoneTexte 9">
            <a:extLst>
              <a:ext uri="{FF2B5EF4-FFF2-40B4-BE49-F238E27FC236}">
                <a16:creationId xmlns:a16="http://schemas.microsoft.com/office/drawing/2014/main" id="{DBF32644-0D18-F71F-F38E-A83487B8B2DA}"/>
              </a:ext>
            </a:extLst>
          </p:cNvPr>
          <p:cNvSpPr txBox="1"/>
          <p:nvPr/>
        </p:nvSpPr>
        <p:spPr>
          <a:xfrm>
            <a:off x="318896" y="2501662"/>
            <a:ext cx="11438098" cy="4454104"/>
          </a:xfrm>
          <a:prstGeom prst="rect">
            <a:avLst/>
          </a:prstGeom>
          <a:noFill/>
        </p:spPr>
        <p:txBody>
          <a:bodyPr wrap="square">
            <a:spAutoFit/>
          </a:bodyPr>
          <a:lstStyle/>
          <a:p>
            <a:pPr>
              <a:lnSpc>
                <a:spcPct val="150000"/>
              </a:lnSpc>
            </a:pPr>
            <a:r>
              <a:rPr lang="fr-FR" sz="2400" dirty="0">
                <a:latin typeface="Century Gothic" panose="020B0502020202020204" pitchFamily="34" charset="0"/>
              </a:rPr>
              <a:t>La maintenance logicielle préventive consiste à se projeter dans l’avenir afin que votre logiciel puisse continuer à fonctionner comme souhaité le plus longtemps possible. </a:t>
            </a:r>
          </a:p>
          <a:p>
            <a:pPr>
              <a:lnSpc>
                <a:spcPct val="150000"/>
              </a:lnSpc>
            </a:pPr>
            <a:r>
              <a:rPr lang="fr-FR" sz="2400" dirty="0">
                <a:latin typeface="Century Gothic" panose="020B0502020202020204" pitchFamily="34" charset="0"/>
              </a:rPr>
              <a:t>Il s’agit notamment de procéder aux modifications, aux mises à niveau, aux adaptations nécessaires, etc. La maintenance logicielle préventive peut s’attaquer à de petits problèmes qui, à un moment donné, peuvent ne pas avoir d’importance, mais qui peuvent se transformer en problèmes plus importants à l’avenir. </a:t>
            </a:r>
          </a:p>
        </p:txBody>
      </p:sp>
    </p:spTree>
    <p:extLst>
      <p:ext uri="{BB962C8B-B14F-4D97-AF65-F5344CB8AC3E}">
        <p14:creationId xmlns:p14="http://schemas.microsoft.com/office/powerpoint/2010/main" val="30712584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1819" y="39785"/>
            <a:ext cx="6538970" cy="707886"/>
          </a:xfrm>
          <a:prstGeom prst="rect">
            <a:avLst/>
          </a:prstGeom>
          <a:noFill/>
        </p:spPr>
        <p:txBody>
          <a:bodyPr wrap="none" lIns="91440" tIns="45720" rIns="91440" bIns="45720">
            <a:spAutoFit/>
          </a:bodyPr>
          <a:lstStyle/>
          <a:p>
            <a:pPr algn="ctr"/>
            <a:r>
              <a:rPr lang="fr-FR" sz="4000" dirty="0">
                <a:ln w="0"/>
                <a:solidFill>
                  <a:srgbClr val="0070C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Maintenance d’une application</a:t>
            </a:r>
            <a:endParaRPr lang="fr-FR" sz="4000" b="0" cap="none" spc="0" dirty="0">
              <a:ln w="0"/>
              <a:solidFill>
                <a:srgbClr val="0070C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cxnSp>
        <p:nvCxnSpPr>
          <p:cNvPr id="4" name="Connecteur droit 3"/>
          <p:cNvCxnSpPr/>
          <p:nvPr/>
        </p:nvCxnSpPr>
        <p:spPr>
          <a:xfrm>
            <a:off x="4310741" y="809226"/>
            <a:ext cx="3131152" cy="1"/>
          </a:xfrm>
          <a:prstGeom prst="line">
            <a:avLst/>
          </a:prstGeom>
          <a:ln w="101600" cmpd="thinThick">
            <a:solidFill>
              <a:schemeClr val="accent2">
                <a:lumMod val="75000"/>
              </a:schemeClr>
            </a:solidFill>
          </a:ln>
        </p:spPr>
        <p:style>
          <a:lnRef idx="3">
            <a:schemeClr val="dk1"/>
          </a:lnRef>
          <a:fillRef idx="0">
            <a:schemeClr val="dk1"/>
          </a:fillRef>
          <a:effectRef idx="2">
            <a:schemeClr val="dk1"/>
          </a:effectRef>
          <a:fontRef idx="minor">
            <a:schemeClr val="tx1"/>
          </a:fontRef>
        </p:style>
      </p:cxnSp>
      <p:sp>
        <p:nvSpPr>
          <p:cNvPr id="6" name="ZoneTexte 5">
            <a:extLst>
              <a:ext uri="{FF2B5EF4-FFF2-40B4-BE49-F238E27FC236}">
                <a16:creationId xmlns:a16="http://schemas.microsoft.com/office/drawing/2014/main" id="{048C736B-47F2-97ED-D34B-09548E35F4AA}"/>
              </a:ext>
            </a:extLst>
          </p:cNvPr>
          <p:cNvSpPr txBox="1"/>
          <p:nvPr/>
        </p:nvSpPr>
        <p:spPr>
          <a:xfrm>
            <a:off x="461640" y="1904234"/>
            <a:ext cx="11114842" cy="2238113"/>
          </a:xfrm>
          <a:prstGeom prst="rect">
            <a:avLst/>
          </a:prstGeom>
          <a:noFill/>
        </p:spPr>
        <p:txBody>
          <a:bodyPr wrap="square">
            <a:spAutoFit/>
          </a:bodyPr>
          <a:lstStyle/>
          <a:p>
            <a:pPr>
              <a:lnSpc>
                <a:spcPct val="150000"/>
              </a:lnSpc>
            </a:pPr>
            <a:r>
              <a:rPr lang="fr-FR" sz="2400" b="1" u="sng" dirty="0">
                <a:solidFill>
                  <a:srgbClr val="FF0000"/>
                </a:solidFill>
                <a:latin typeface="Century Gothic" panose="020B0502020202020204" pitchFamily="34" charset="0"/>
              </a:rPr>
              <a:t>Maintenance préventive </a:t>
            </a:r>
            <a:r>
              <a:rPr lang="fr-FR" sz="2400" dirty="0">
                <a:latin typeface="Century Gothic" panose="020B0502020202020204" pitchFamily="34" charset="0"/>
              </a:rPr>
              <a:t>: modification d'un progiciel effectuée après livraison pour en déceler et corriger les défauts latents avant qu'ils ne se manifestent.</a:t>
            </a:r>
          </a:p>
          <a:p>
            <a:pPr>
              <a:lnSpc>
                <a:spcPct val="150000"/>
              </a:lnSpc>
            </a:pPr>
            <a:endParaRPr lang="fr-FR" sz="2400" dirty="0">
              <a:latin typeface="Century Gothic" panose="020B0502020202020204" pitchFamily="34" charset="0"/>
            </a:endParaRPr>
          </a:p>
        </p:txBody>
      </p:sp>
      <p:sp>
        <p:nvSpPr>
          <p:cNvPr id="8" name="ZoneTexte 7">
            <a:extLst>
              <a:ext uri="{FF2B5EF4-FFF2-40B4-BE49-F238E27FC236}">
                <a16:creationId xmlns:a16="http://schemas.microsoft.com/office/drawing/2014/main" id="{C3AF6EE6-3486-D1C0-416F-3B87E6298184}"/>
              </a:ext>
            </a:extLst>
          </p:cNvPr>
          <p:cNvSpPr txBox="1"/>
          <p:nvPr/>
        </p:nvSpPr>
        <p:spPr>
          <a:xfrm>
            <a:off x="461639" y="4375770"/>
            <a:ext cx="11558725" cy="1418786"/>
          </a:xfrm>
          <a:prstGeom prst="rect">
            <a:avLst/>
          </a:prstGeom>
          <a:noFill/>
        </p:spPr>
        <p:txBody>
          <a:bodyPr wrap="square">
            <a:spAutoFit/>
          </a:bodyPr>
          <a:lstStyle/>
          <a:p>
            <a:pPr>
              <a:lnSpc>
                <a:spcPct val="150000"/>
              </a:lnSpc>
            </a:pPr>
            <a:r>
              <a:rPr lang="fr-FR" sz="2000" b="1" dirty="0">
                <a:latin typeface="Century Gothic" panose="020B0502020202020204" pitchFamily="34" charset="0"/>
              </a:rPr>
              <a:t>La </a:t>
            </a:r>
            <a:r>
              <a:rPr lang="fr-FR" sz="2000" b="1" dirty="0">
                <a:latin typeface="Century Gothic" panose="020B0502020202020204" pitchFamily="34" charset="0"/>
                <a:hlinkClick r:id="rId2" tooltip="Maintenance corrective"/>
              </a:rPr>
              <a:t>maintenance corrective</a:t>
            </a:r>
            <a:r>
              <a:rPr lang="fr-FR" sz="2000" b="1" dirty="0">
                <a:latin typeface="Century Gothic" panose="020B0502020202020204" pitchFamily="34" charset="0"/>
              </a:rPr>
              <a:t> et la </a:t>
            </a:r>
            <a:r>
              <a:rPr lang="fr-FR" sz="2000" b="1" dirty="0">
                <a:latin typeface="Century Gothic" panose="020B0502020202020204" pitchFamily="34" charset="0"/>
                <a:hlinkClick r:id="rId3" tooltip="Maintenance préventive"/>
              </a:rPr>
              <a:t>maintenance préventive</a:t>
            </a:r>
            <a:r>
              <a:rPr lang="fr-FR" sz="2000" b="1" dirty="0">
                <a:latin typeface="Century Gothic" panose="020B0502020202020204" pitchFamily="34" charset="0"/>
              </a:rPr>
              <a:t> visent à corriger des erreurs ; la </a:t>
            </a:r>
            <a:r>
              <a:rPr lang="fr-FR" sz="2000" b="1" dirty="0">
                <a:latin typeface="Century Gothic" panose="020B0502020202020204" pitchFamily="34" charset="0"/>
                <a:hlinkClick r:id="rId4" tooltip="Maintenance adaptative"/>
              </a:rPr>
              <a:t>maintenance adaptative</a:t>
            </a:r>
            <a:r>
              <a:rPr lang="fr-FR" sz="2000" b="1" dirty="0">
                <a:latin typeface="Century Gothic" panose="020B0502020202020204" pitchFamily="34" charset="0"/>
              </a:rPr>
              <a:t> et la </a:t>
            </a:r>
            <a:r>
              <a:rPr lang="fr-FR" sz="2000" b="1" dirty="0">
                <a:latin typeface="Century Gothic" panose="020B0502020202020204" pitchFamily="34" charset="0"/>
                <a:hlinkClick r:id="rId5" tooltip="Maintenance perfective (page inexistante)"/>
              </a:rPr>
              <a:t>maintenance perfective</a:t>
            </a:r>
            <a:r>
              <a:rPr lang="fr-FR" sz="2000" b="1" dirty="0">
                <a:latin typeface="Century Gothic" panose="020B0502020202020204" pitchFamily="34" charset="0"/>
              </a:rPr>
              <a:t> répondent à une demande d'amélioration du logiciel.</a:t>
            </a:r>
          </a:p>
        </p:txBody>
      </p:sp>
    </p:spTree>
    <p:extLst>
      <p:ext uri="{BB962C8B-B14F-4D97-AF65-F5344CB8AC3E}">
        <p14:creationId xmlns:p14="http://schemas.microsoft.com/office/powerpoint/2010/main" val="14848175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1819" y="39785"/>
            <a:ext cx="6538970" cy="707886"/>
          </a:xfrm>
          <a:prstGeom prst="rect">
            <a:avLst/>
          </a:prstGeom>
          <a:noFill/>
        </p:spPr>
        <p:txBody>
          <a:bodyPr wrap="none" lIns="91440" tIns="45720" rIns="91440" bIns="45720">
            <a:spAutoFit/>
          </a:bodyPr>
          <a:lstStyle/>
          <a:p>
            <a:pPr algn="ctr"/>
            <a:r>
              <a:rPr lang="fr-FR" sz="4000" dirty="0">
                <a:ln w="0"/>
                <a:solidFill>
                  <a:srgbClr val="0070C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Maintenance d’une application</a:t>
            </a:r>
            <a:endParaRPr lang="fr-FR" sz="4000" b="0" cap="none" spc="0" dirty="0">
              <a:ln w="0"/>
              <a:solidFill>
                <a:srgbClr val="0070C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cxnSp>
        <p:nvCxnSpPr>
          <p:cNvPr id="4" name="Connecteur droit 3"/>
          <p:cNvCxnSpPr/>
          <p:nvPr/>
        </p:nvCxnSpPr>
        <p:spPr>
          <a:xfrm>
            <a:off x="4310741" y="809226"/>
            <a:ext cx="3131152" cy="1"/>
          </a:xfrm>
          <a:prstGeom prst="line">
            <a:avLst/>
          </a:prstGeom>
          <a:ln w="101600" cmpd="thinThick">
            <a:solidFill>
              <a:schemeClr val="accent2">
                <a:lumMod val="75000"/>
              </a:schemeClr>
            </a:solidFill>
          </a:ln>
        </p:spPr>
        <p:style>
          <a:lnRef idx="3">
            <a:schemeClr val="dk1"/>
          </a:lnRef>
          <a:fillRef idx="0">
            <a:schemeClr val="dk1"/>
          </a:fillRef>
          <a:effectRef idx="2">
            <a:schemeClr val="dk1"/>
          </a:effectRef>
          <a:fontRef idx="minor">
            <a:schemeClr val="tx1"/>
          </a:fontRef>
        </p:style>
      </p:cxnSp>
      <p:sp>
        <p:nvSpPr>
          <p:cNvPr id="6" name="ZoneTexte 5">
            <a:extLst>
              <a:ext uri="{FF2B5EF4-FFF2-40B4-BE49-F238E27FC236}">
                <a16:creationId xmlns:a16="http://schemas.microsoft.com/office/drawing/2014/main" id="{2E9F8CE7-7658-ABAB-1906-669733E1B5C8}"/>
              </a:ext>
            </a:extLst>
          </p:cNvPr>
          <p:cNvSpPr txBox="1"/>
          <p:nvPr/>
        </p:nvSpPr>
        <p:spPr>
          <a:xfrm>
            <a:off x="374342" y="1402916"/>
            <a:ext cx="11443316" cy="5040291"/>
          </a:xfrm>
          <a:prstGeom prst="rect">
            <a:avLst/>
          </a:prstGeom>
          <a:noFill/>
        </p:spPr>
        <p:txBody>
          <a:bodyPr wrap="square">
            <a:spAutoFit/>
          </a:bodyPr>
          <a:lstStyle/>
          <a:p>
            <a:pPr>
              <a:lnSpc>
                <a:spcPct val="150000"/>
              </a:lnSpc>
              <a:spcAft>
                <a:spcPts val="800"/>
              </a:spcAft>
            </a:pPr>
            <a:r>
              <a:rPr lang="fr-FR" sz="2800" b="1" u="sng" dirty="0">
                <a:solidFill>
                  <a:srgbClr val="FF0000"/>
                </a:solidFill>
                <a:effectLst/>
                <a:latin typeface="Century Gothic" panose="020B0502020202020204" pitchFamily="34" charset="0"/>
                <a:ea typeface="Times New Roman" panose="02020603050405020304" pitchFamily="18" charset="0"/>
                <a:cs typeface="Times New Roman" panose="02020603050405020304" pitchFamily="18" charset="0"/>
              </a:rPr>
              <a:t>Quel est l’intérêt de la maintenance d’un logiciel ?</a:t>
            </a:r>
            <a:endParaRPr lang="fr-FR" sz="1600" u="sng" dirty="0">
              <a:solidFill>
                <a:srgbClr val="FF0000"/>
              </a:solidFill>
              <a:effectLst/>
              <a:latin typeface="Century Gothic" panose="020B0502020202020204" pitchFamily="34" charset="0"/>
              <a:ea typeface="Calibri" panose="020F0502020204030204" pitchFamily="34" charset="0"/>
              <a:cs typeface="Times New Roman" panose="02020603050405020304" pitchFamily="18" charset="0"/>
            </a:endParaRPr>
          </a:p>
          <a:p>
            <a:pPr>
              <a:lnSpc>
                <a:spcPct val="150000"/>
              </a:lnSpc>
              <a:spcAft>
                <a:spcPts val="800"/>
              </a:spcAft>
            </a:pPr>
            <a:r>
              <a:rPr lang="fr-FR" sz="2000" dirty="0">
                <a:effectLst/>
                <a:latin typeface="Century Gothic" panose="020B0502020202020204" pitchFamily="34" charset="0"/>
                <a:ea typeface="Times New Roman" panose="02020603050405020304" pitchFamily="18" charset="0"/>
                <a:cs typeface="Times New Roman" panose="02020603050405020304" pitchFamily="18" charset="0"/>
              </a:rPr>
              <a:t>La maintenance d’un logiciel est une solution efficace qui permet l’optimisation de la durée de vie d’un logiciel afin de conserver et optimiser ses caractéristiques. Elle présente ainsi plusieurs d’autres valeurs comme :</a:t>
            </a:r>
            <a:br>
              <a:rPr lang="fr-FR" sz="2000" dirty="0">
                <a:effectLst/>
                <a:latin typeface="Century Gothic" panose="020B0502020202020204" pitchFamily="34" charset="0"/>
                <a:ea typeface="Times New Roman" panose="02020603050405020304" pitchFamily="18" charset="0"/>
                <a:cs typeface="Times New Roman" panose="02020603050405020304" pitchFamily="18" charset="0"/>
              </a:rPr>
            </a:br>
            <a:r>
              <a:rPr lang="fr-FR" sz="2000" b="1" dirty="0">
                <a:effectLst/>
                <a:latin typeface="Century Gothic" panose="020B0502020202020204" pitchFamily="34" charset="0"/>
                <a:ea typeface="Times New Roman" panose="02020603050405020304" pitchFamily="18" charset="0"/>
                <a:cs typeface="Times New Roman" panose="02020603050405020304" pitchFamily="18" charset="0"/>
              </a:rPr>
              <a:t>La réduction des couts : </a:t>
            </a:r>
            <a:br>
              <a:rPr lang="fr-FR" sz="2000" dirty="0">
                <a:effectLst/>
                <a:latin typeface="Century Gothic" panose="020B0502020202020204" pitchFamily="34" charset="0"/>
                <a:ea typeface="Times New Roman" panose="02020603050405020304" pitchFamily="18" charset="0"/>
                <a:cs typeface="Times New Roman" panose="02020603050405020304" pitchFamily="18" charset="0"/>
              </a:rPr>
            </a:br>
            <a:r>
              <a:rPr lang="fr-FR" sz="2000" dirty="0">
                <a:effectLst/>
                <a:latin typeface="Century Gothic" panose="020B0502020202020204" pitchFamily="34" charset="0"/>
                <a:ea typeface="Times New Roman" panose="02020603050405020304" pitchFamily="18" charset="0"/>
                <a:cs typeface="Times New Roman" panose="02020603050405020304" pitchFamily="18" charset="0"/>
              </a:rPr>
              <a:t>Les charges de renouvellement des logiciels sont très élevées. Pour cette raison la maintenance est une étape cruciale assurant la pertinence de votre produit.</a:t>
            </a:r>
            <a:endParaRPr lang="fr-FR" dirty="0">
              <a:effectLst/>
              <a:latin typeface="Century Gothic" panose="020B0502020202020204" pitchFamily="34" charset="0"/>
              <a:ea typeface="Calibri" panose="020F0502020204030204" pitchFamily="34" charset="0"/>
              <a:cs typeface="Times New Roman" panose="02020603050405020304" pitchFamily="18" charset="0"/>
            </a:endParaRPr>
          </a:p>
          <a:p>
            <a:pPr>
              <a:lnSpc>
                <a:spcPct val="150000"/>
              </a:lnSpc>
              <a:spcAft>
                <a:spcPts val="800"/>
              </a:spcAft>
            </a:pPr>
            <a:r>
              <a:rPr lang="fr-FR" sz="2000" b="1" dirty="0">
                <a:effectLst/>
                <a:latin typeface="Century Gothic" panose="020B0502020202020204" pitchFamily="34" charset="0"/>
                <a:ea typeface="Times New Roman" panose="02020603050405020304" pitchFamily="18" charset="0"/>
                <a:cs typeface="Times New Roman" panose="02020603050405020304" pitchFamily="18" charset="0"/>
              </a:rPr>
              <a:t>Amélioration de la productivité : </a:t>
            </a:r>
            <a:br>
              <a:rPr lang="fr-FR" sz="2000" dirty="0">
                <a:effectLst/>
                <a:latin typeface="Century Gothic" panose="020B0502020202020204" pitchFamily="34" charset="0"/>
                <a:ea typeface="Times New Roman" panose="02020603050405020304" pitchFamily="18" charset="0"/>
                <a:cs typeface="Times New Roman" panose="02020603050405020304" pitchFamily="18" charset="0"/>
              </a:rPr>
            </a:br>
            <a:r>
              <a:rPr lang="fr-FR" sz="2000" dirty="0">
                <a:effectLst/>
                <a:latin typeface="Century Gothic" panose="020B0502020202020204" pitchFamily="34" charset="0"/>
                <a:ea typeface="Times New Roman" panose="02020603050405020304" pitchFamily="18" charset="0"/>
                <a:cs typeface="Times New Roman" panose="02020603050405020304" pitchFamily="18" charset="0"/>
              </a:rPr>
              <a:t>Un processus professionnel rapide et résistant, garantissant un terrain de travail bien structuré et opérationnel.</a:t>
            </a:r>
            <a:endParaRPr lang="fr-FR" dirty="0">
              <a:effectLst/>
              <a:latin typeface="Century Gothic" panose="020B0502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409578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1819" y="39785"/>
            <a:ext cx="6538970" cy="707886"/>
          </a:xfrm>
          <a:prstGeom prst="rect">
            <a:avLst/>
          </a:prstGeom>
          <a:noFill/>
        </p:spPr>
        <p:txBody>
          <a:bodyPr wrap="none" lIns="91440" tIns="45720" rIns="91440" bIns="45720">
            <a:spAutoFit/>
          </a:bodyPr>
          <a:lstStyle/>
          <a:p>
            <a:pPr algn="ctr"/>
            <a:r>
              <a:rPr lang="fr-FR" sz="4000" dirty="0">
                <a:ln w="0"/>
                <a:solidFill>
                  <a:srgbClr val="0070C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Maintenance d’une application</a:t>
            </a:r>
            <a:endParaRPr lang="fr-FR" sz="4000" b="0" cap="none" spc="0" dirty="0">
              <a:ln w="0"/>
              <a:solidFill>
                <a:srgbClr val="0070C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cxnSp>
        <p:nvCxnSpPr>
          <p:cNvPr id="4" name="Connecteur droit 3"/>
          <p:cNvCxnSpPr/>
          <p:nvPr/>
        </p:nvCxnSpPr>
        <p:spPr>
          <a:xfrm>
            <a:off x="4310741" y="809226"/>
            <a:ext cx="3131152" cy="1"/>
          </a:xfrm>
          <a:prstGeom prst="line">
            <a:avLst/>
          </a:prstGeom>
          <a:ln w="101600" cmpd="thinThick">
            <a:solidFill>
              <a:schemeClr val="accent2">
                <a:lumMod val="75000"/>
              </a:schemeClr>
            </a:solidFill>
          </a:ln>
        </p:spPr>
        <p:style>
          <a:lnRef idx="3">
            <a:schemeClr val="dk1"/>
          </a:lnRef>
          <a:fillRef idx="0">
            <a:schemeClr val="dk1"/>
          </a:fillRef>
          <a:effectRef idx="2">
            <a:schemeClr val="dk1"/>
          </a:effectRef>
          <a:fontRef idx="minor">
            <a:schemeClr val="tx1"/>
          </a:fontRef>
        </p:style>
      </p:cxnSp>
      <p:sp>
        <p:nvSpPr>
          <p:cNvPr id="6" name="ZoneTexte 5">
            <a:extLst>
              <a:ext uri="{FF2B5EF4-FFF2-40B4-BE49-F238E27FC236}">
                <a16:creationId xmlns:a16="http://schemas.microsoft.com/office/drawing/2014/main" id="{2E9F8CE7-7658-ABAB-1906-669733E1B5C8}"/>
              </a:ext>
            </a:extLst>
          </p:cNvPr>
          <p:cNvSpPr txBox="1"/>
          <p:nvPr/>
        </p:nvSpPr>
        <p:spPr>
          <a:xfrm>
            <a:off x="374342" y="1402916"/>
            <a:ext cx="11443316" cy="5277727"/>
          </a:xfrm>
          <a:prstGeom prst="rect">
            <a:avLst/>
          </a:prstGeom>
          <a:noFill/>
        </p:spPr>
        <p:txBody>
          <a:bodyPr wrap="square">
            <a:spAutoFit/>
          </a:bodyPr>
          <a:lstStyle/>
          <a:p>
            <a:pPr>
              <a:lnSpc>
                <a:spcPct val="150000"/>
              </a:lnSpc>
              <a:spcAft>
                <a:spcPts val="800"/>
              </a:spcAft>
            </a:pPr>
            <a:r>
              <a:rPr lang="fr-FR" sz="2400" b="1" u="sng" dirty="0">
                <a:solidFill>
                  <a:srgbClr val="FF0000"/>
                </a:solidFill>
                <a:effectLst/>
                <a:latin typeface="Century Gothic" panose="020B0502020202020204" pitchFamily="34" charset="0"/>
                <a:ea typeface="Times New Roman" panose="02020603050405020304" pitchFamily="18" charset="0"/>
                <a:cs typeface="Times New Roman" panose="02020603050405020304" pitchFamily="18" charset="0"/>
              </a:rPr>
              <a:t>Quels sont les risques d’une mauvaise maintenance software ?</a:t>
            </a:r>
            <a:endParaRPr lang="fr-FR" sz="1800" u="sng" dirty="0">
              <a:solidFill>
                <a:srgbClr val="FF0000"/>
              </a:solidFill>
              <a:effectLst/>
              <a:latin typeface="Century Gothic" panose="020B0502020202020204" pitchFamily="34" charset="0"/>
              <a:ea typeface="Calibri" panose="020F0502020204030204" pitchFamily="34" charset="0"/>
              <a:cs typeface="Times New Roman" panose="02020603050405020304" pitchFamily="18" charset="0"/>
            </a:endParaRPr>
          </a:p>
          <a:p>
            <a:pPr>
              <a:lnSpc>
                <a:spcPct val="150000"/>
              </a:lnSpc>
              <a:spcAft>
                <a:spcPts val="800"/>
              </a:spcAft>
            </a:pPr>
            <a:r>
              <a:rPr lang="fr-FR" sz="2000" dirty="0">
                <a:effectLst/>
                <a:latin typeface="Century Gothic" panose="020B0502020202020204" pitchFamily="34" charset="0"/>
                <a:ea typeface="Times New Roman" panose="02020603050405020304" pitchFamily="18" charset="0"/>
                <a:cs typeface="Times New Roman" panose="02020603050405020304" pitchFamily="18" charset="0"/>
              </a:rPr>
              <a:t>Certaines entreprises ne donnent pas un grand intérêt aux services de maintenance et confient leurs projets aux personnes non qualifiées pour ne pas consacrer un budget important pour ce faire. Cela va engendrer plusieurs conséquences néfastes à long-termes et qui sont les suivants :</a:t>
            </a:r>
            <a:endParaRPr lang="fr-FR" sz="2000" dirty="0">
              <a:effectLst/>
              <a:latin typeface="Century Gothic" panose="020B050202020202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SzPts val="1000"/>
              <a:buFont typeface="Symbol" panose="05050102010706020507" pitchFamily="18" charset="2"/>
              <a:buChar char=""/>
              <a:tabLst>
                <a:tab pos="457200" algn="l"/>
              </a:tabLst>
            </a:pPr>
            <a:r>
              <a:rPr lang="fr-FR" sz="2000" dirty="0">
                <a:effectLst/>
                <a:latin typeface="Century Gothic" panose="020B0502020202020204" pitchFamily="34" charset="0"/>
                <a:ea typeface="Times New Roman" panose="02020603050405020304" pitchFamily="18" charset="0"/>
                <a:cs typeface="Segoe UI Symbol" panose="020B0502040204020203" pitchFamily="34" charset="0"/>
              </a:rPr>
              <a:t>✔</a:t>
            </a:r>
            <a:r>
              <a:rPr lang="fr-FR" sz="2000" dirty="0">
                <a:effectLst/>
                <a:latin typeface="Century Gothic" panose="020B0502020202020204" pitchFamily="34" charset="0"/>
                <a:ea typeface="Times New Roman" panose="02020603050405020304" pitchFamily="18" charset="0"/>
                <a:cs typeface="Times New Roman" panose="02020603050405020304" pitchFamily="18" charset="0"/>
              </a:rPr>
              <a:t> Mauvaise sécurité des données</a:t>
            </a:r>
            <a:endParaRPr lang="fr-FR" sz="2000" dirty="0">
              <a:effectLst/>
              <a:latin typeface="Century Gothic" panose="020B050202020202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SzPts val="1000"/>
              <a:buFont typeface="Symbol" panose="05050102010706020507" pitchFamily="18" charset="2"/>
              <a:buChar char=""/>
              <a:tabLst>
                <a:tab pos="457200" algn="l"/>
              </a:tabLst>
            </a:pPr>
            <a:r>
              <a:rPr lang="fr-FR" sz="2000" dirty="0">
                <a:effectLst/>
                <a:latin typeface="Century Gothic" panose="020B0502020202020204" pitchFamily="34" charset="0"/>
                <a:ea typeface="Times New Roman" panose="02020603050405020304" pitchFamily="18" charset="0"/>
                <a:cs typeface="Segoe UI Symbol" panose="020B0502040204020203" pitchFamily="34" charset="0"/>
              </a:rPr>
              <a:t>✔</a:t>
            </a:r>
            <a:r>
              <a:rPr lang="fr-FR" sz="2000" dirty="0">
                <a:effectLst/>
                <a:latin typeface="Century Gothic" panose="020B0502020202020204" pitchFamily="34" charset="0"/>
                <a:ea typeface="Times New Roman" panose="02020603050405020304" pitchFamily="18" charset="0"/>
                <a:cs typeface="Times New Roman" panose="02020603050405020304" pitchFamily="18" charset="0"/>
              </a:rPr>
              <a:t> Risque de piratage</a:t>
            </a:r>
            <a:endParaRPr lang="fr-FR" sz="2000" dirty="0">
              <a:effectLst/>
              <a:latin typeface="Century Gothic" panose="020B050202020202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SzPts val="1000"/>
              <a:buFont typeface="Symbol" panose="05050102010706020507" pitchFamily="18" charset="2"/>
              <a:buChar char=""/>
              <a:tabLst>
                <a:tab pos="457200" algn="l"/>
              </a:tabLst>
            </a:pPr>
            <a:r>
              <a:rPr lang="fr-FR" sz="2000" dirty="0">
                <a:effectLst/>
                <a:latin typeface="Century Gothic" panose="020B0502020202020204" pitchFamily="34" charset="0"/>
                <a:ea typeface="Times New Roman" panose="02020603050405020304" pitchFamily="18" charset="0"/>
                <a:cs typeface="Segoe UI Symbol" panose="020B0502040204020203" pitchFamily="34" charset="0"/>
              </a:rPr>
              <a:t>✔</a:t>
            </a:r>
            <a:r>
              <a:rPr lang="fr-FR" sz="2000" dirty="0">
                <a:effectLst/>
                <a:latin typeface="Century Gothic" panose="020B0502020202020204" pitchFamily="34" charset="0"/>
                <a:ea typeface="Times New Roman" panose="02020603050405020304" pitchFamily="18" charset="0"/>
                <a:cs typeface="Times New Roman" panose="02020603050405020304" pitchFamily="18" charset="0"/>
              </a:rPr>
              <a:t> Utilisation erronée des logiciels</a:t>
            </a:r>
            <a:endParaRPr lang="fr-FR" sz="2000" dirty="0">
              <a:effectLst/>
              <a:latin typeface="Century Gothic" panose="020B050202020202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SzPts val="1000"/>
              <a:buFont typeface="Symbol" panose="05050102010706020507" pitchFamily="18" charset="2"/>
              <a:buChar char=""/>
              <a:tabLst>
                <a:tab pos="457200" algn="l"/>
              </a:tabLst>
            </a:pPr>
            <a:r>
              <a:rPr lang="fr-FR" sz="2000" dirty="0">
                <a:effectLst/>
                <a:latin typeface="Century Gothic" panose="020B0502020202020204" pitchFamily="34" charset="0"/>
                <a:ea typeface="Times New Roman" panose="02020603050405020304" pitchFamily="18" charset="0"/>
                <a:cs typeface="Segoe UI Symbol" panose="020B0502040204020203" pitchFamily="34" charset="0"/>
              </a:rPr>
              <a:t>✔</a:t>
            </a:r>
            <a:r>
              <a:rPr lang="fr-FR" sz="2000" dirty="0">
                <a:effectLst/>
                <a:latin typeface="Century Gothic" panose="020B0502020202020204" pitchFamily="34" charset="0"/>
                <a:ea typeface="Times New Roman" panose="02020603050405020304" pitchFamily="18" charset="0"/>
                <a:cs typeface="Times New Roman" panose="02020603050405020304" pitchFamily="18" charset="0"/>
              </a:rPr>
              <a:t> Gaspillage inutile des ressources</a:t>
            </a:r>
            <a:endParaRPr lang="fr-FR" sz="2000" dirty="0">
              <a:effectLst/>
              <a:latin typeface="Century Gothic" panose="020B0502020202020204" pitchFamily="34" charset="0"/>
              <a:ea typeface="Calibri" panose="020F0502020204030204" pitchFamily="34" charset="0"/>
              <a:cs typeface="Times New Roman" panose="02020603050405020304" pitchFamily="18" charset="0"/>
            </a:endParaRPr>
          </a:p>
          <a:p>
            <a:pPr>
              <a:lnSpc>
                <a:spcPct val="150000"/>
              </a:lnSpc>
              <a:spcAft>
                <a:spcPts val="800"/>
              </a:spcAft>
            </a:pPr>
            <a:endParaRPr lang="fr-FR" sz="1600" dirty="0">
              <a:effectLst/>
              <a:latin typeface="Century Gothic" panose="020B0502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37837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92D9B36C-2068-224F-4862-DD1921F25B10}"/>
              </a:ext>
            </a:extLst>
          </p:cNvPr>
          <p:cNvSpPr txBox="1"/>
          <p:nvPr/>
        </p:nvSpPr>
        <p:spPr>
          <a:xfrm>
            <a:off x="426129" y="2136932"/>
            <a:ext cx="11105965" cy="3900107"/>
          </a:xfrm>
          <a:prstGeom prst="rect">
            <a:avLst/>
          </a:prstGeom>
          <a:noFill/>
        </p:spPr>
        <p:txBody>
          <a:bodyPr wrap="square">
            <a:spAutoFit/>
          </a:bodyPr>
          <a:lstStyle/>
          <a:p>
            <a:pPr marL="342900" indent="-342900">
              <a:lnSpc>
                <a:spcPct val="150000"/>
              </a:lnSpc>
              <a:buFont typeface="Arial" panose="020B0604020202020204" pitchFamily="34" charset="0"/>
              <a:buChar char="•"/>
            </a:pPr>
            <a:r>
              <a:rPr lang="fr-FR" sz="2400" dirty="0">
                <a:latin typeface="Century Gothic" panose="020B0502020202020204" pitchFamily="34" charset="0"/>
              </a:rPr>
              <a:t>La maintenance est la dernière phase du cycle de vie d’un logiciel. </a:t>
            </a:r>
          </a:p>
          <a:p>
            <a:pPr marL="342900" indent="-342900">
              <a:lnSpc>
                <a:spcPct val="150000"/>
              </a:lnSpc>
              <a:buFont typeface="Arial" panose="020B0604020202020204" pitchFamily="34" charset="0"/>
              <a:buChar char="•"/>
            </a:pPr>
            <a:r>
              <a:rPr lang="fr-FR" sz="2400" dirty="0">
                <a:latin typeface="Century Gothic" panose="020B0502020202020204" pitchFamily="34" charset="0"/>
              </a:rPr>
              <a:t>Elle est définie comme étant le processus de modification d’un logiciel en opération pour lui permettre de toujours satisfaire aux spécifications actuelles et futures . </a:t>
            </a:r>
          </a:p>
          <a:p>
            <a:pPr marL="342900" indent="-342900">
              <a:lnSpc>
                <a:spcPct val="150000"/>
              </a:lnSpc>
              <a:buFont typeface="Arial" panose="020B0604020202020204" pitchFamily="34" charset="0"/>
              <a:buChar char="•"/>
            </a:pPr>
            <a:r>
              <a:rPr lang="fr-FR" sz="2400" dirty="0">
                <a:latin typeface="Century Gothic" panose="020B0502020202020204" pitchFamily="34" charset="0"/>
              </a:rPr>
              <a:t>Elle représente la phase la plus importante et la plus coûteuse, 60% à 80% du coût total du cycle de vie du logiciel est dépensé durant la phase de maintenance.</a:t>
            </a:r>
          </a:p>
        </p:txBody>
      </p:sp>
      <p:sp>
        <p:nvSpPr>
          <p:cNvPr id="6" name="Rectangle 5">
            <a:extLst>
              <a:ext uri="{FF2B5EF4-FFF2-40B4-BE49-F238E27FC236}">
                <a16:creationId xmlns:a16="http://schemas.microsoft.com/office/drawing/2014/main" id="{24461060-8D5B-16AC-6783-EABE2A6DEBC0}"/>
              </a:ext>
            </a:extLst>
          </p:cNvPr>
          <p:cNvSpPr/>
          <p:nvPr/>
        </p:nvSpPr>
        <p:spPr>
          <a:xfrm>
            <a:off x="4404354" y="39785"/>
            <a:ext cx="2973891" cy="769441"/>
          </a:xfrm>
          <a:prstGeom prst="rect">
            <a:avLst/>
          </a:prstGeom>
          <a:noFill/>
        </p:spPr>
        <p:txBody>
          <a:bodyPr wrap="none" lIns="91440" tIns="45720" rIns="91440" bIns="45720">
            <a:spAutoFit/>
          </a:bodyPr>
          <a:lstStyle/>
          <a:p>
            <a:pPr algn="ctr"/>
            <a:r>
              <a:rPr lang="fr-FR" sz="4400" b="0" cap="none" spc="0" dirty="0">
                <a:ln w="0"/>
                <a:solidFill>
                  <a:srgbClr val="0070C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Introduction</a:t>
            </a:r>
          </a:p>
        </p:txBody>
      </p:sp>
      <p:cxnSp>
        <p:nvCxnSpPr>
          <p:cNvPr id="7" name="Connecteur droit 6">
            <a:extLst>
              <a:ext uri="{FF2B5EF4-FFF2-40B4-BE49-F238E27FC236}">
                <a16:creationId xmlns:a16="http://schemas.microsoft.com/office/drawing/2014/main" id="{F9771CDD-BD23-2FB7-D52D-FE8339C08019}"/>
              </a:ext>
            </a:extLst>
          </p:cNvPr>
          <p:cNvCxnSpPr/>
          <p:nvPr/>
        </p:nvCxnSpPr>
        <p:spPr>
          <a:xfrm>
            <a:off x="4310741" y="809226"/>
            <a:ext cx="3131152" cy="1"/>
          </a:xfrm>
          <a:prstGeom prst="line">
            <a:avLst/>
          </a:prstGeom>
          <a:ln w="101600" cmpd="thinThick">
            <a:solidFill>
              <a:schemeClr val="accent2">
                <a:lumMod val="75000"/>
              </a:schemeClr>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798263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8316C1BF-AE05-1A7B-2BF7-E9C48642B44E}"/>
              </a:ext>
            </a:extLst>
          </p:cNvPr>
          <p:cNvSpPr txBox="1"/>
          <p:nvPr/>
        </p:nvSpPr>
        <p:spPr>
          <a:xfrm>
            <a:off x="570390" y="1404786"/>
            <a:ext cx="11370076" cy="445410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fr-FR" sz="2400" dirty="0">
                <a:latin typeface="Century Gothic" panose="020B0502020202020204" pitchFamily="34" charset="0"/>
              </a:rPr>
              <a:t>Au personnel inexpérimenté, non familier avec l’application et parfois peu motivé, </a:t>
            </a:r>
          </a:p>
          <a:p>
            <a:pPr marL="285750" indent="-285750">
              <a:lnSpc>
                <a:spcPct val="150000"/>
              </a:lnSpc>
              <a:buFont typeface="Arial" panose="020B0604020202020204" pitchFamily="34" charset="0"/>
              <a:buChar char="•"/>
            </a:pPr>
            <a:r>
              <a:rPr lang="fr-FR" sz="2400" dirty="0">
                <a:latin typeface="Century Gothic" panose="020B0502020202020204" pitchFamily="34" charset="0"/>
              </a:rPr>
              <a:t>Aux programmes non structurés, n’obéissant pas aux standards,</a:t>
            </a:r>
          </a:p>
          <a:p>
            <a:pPr marL="285750" indent="-285750">
              <a:lnSpc>
                <a:spcPct val="150000"/>
              </a:lnSpc>
              <a:buFont typeface="Arial" panose="020B0604020202020204" pitchFamily="34" charset="0"/>
              <a:buChar char="•"/>
            </a:pPr>
            <a:r>
              <a:rPr lang="fr-FR" sz="2400" dirty="0">
                <a:latin typeface="Century Gothic" panose="020B0502020202020204" pitchFamily="34" charset="0"/>
              </a:rPr>
              <a:t>Aux modifications qui génèrent des fautes, </a:t>
            </a:r>
          </a:p>
          <a:p>
            <a:pPr marL="285750" indent="-285750">
              <a:lnSpc>
                <a:spcPct val="150000"/>
              </a:lnSpc>
              <a:buFont typeface="Arial" panose="020B0604020202020204" pitchFamily="34" charset="0"/>
              <a:buChar char="•"/>
            </a:pPr>
            <a:r>
              <a:rPr lang="fr-FR" sz="2400" dirty="0">
                <a:latin typeface="Century Gothic" panose="020B0502020202020204" pitchFamily="34" charset="0"/>
              </a:rPr>
              <a:t>A la dégradation de la structure du système suite aux modifications non planifiées apportées au système par des gens différents sur des plates-formes différentes sans documentation de leurs tâches, </a:t>
            </a:r>
          </a:p>
          <a:p>
            <a:pPr marL="285750" indent="-285750">
              <a:lnSpc>
                <a:spcPct val="150000"/>
              </a:lnSpc>
              <a:buFont typeface="Arial" panose="020B0604020202020204" pitchFamily="34" charset="0"/>
              <a:buChar char="•"/>
            </a:pPr>
            <a:r>
              <a:rPr lang="fr-FR" sz="2400" dirty="0">
                <a:latin typeface="Century Gothic" panose="020B0502020202020204" pitchFamily="34" charset="0"/>
              </a:rPr>
              <a:t>A une documentation obsolète, inadéquate, voire inexistante. </a:t>
            </a:r>
          </a:p>
        </p:txBody>
      </p:sp>
      <p:sp>
        <p:nvSpPr>
          <p:cNvPr id="7" name="Rectangle 6">
            <a:extLst>
              <a:ext uri="{FF2B5EF4-FFF2-40B4-BE49-F238E27FC236}">
                <a16:creationId xmlns:a16="http://schemas.microsoft.com/office/drawing/2014/main" id="{435FAF7D-A62F-EC28-05C8-E7499488CC15}"/>
              </a:ext>
            </a:extLst>
          </p:cNvPr>
          <p:cNvSpPr/>
          <p:nvPr/>
        </p:nvSpPr>
        <p:spPr>
          <a:xfrm>
            <a:off x="3245383" y="39785"/>
            <a:ext cx="5291834" cy="769441"/>
          </a:xfrm>
          <a:prstGeom prst="rect">
            <a:avLst/>
          </a:prstGeom>
          <a:noFill/>
        </p:spPr>
        <p:txBody>
          <a:bodyPr wrap="none" lIns="91440" tIns="45720" rIns="91440" bIns="45720">
            <a:spAutoFit/>
          </a:bodyPr>
          <a:lstStyle/>
          <a:p>
            <a:pPr algn="ctr"/>
            <a:r>
              <a:rPr lang="fr-FR" sz="4400" b="0" cap="none" spc="0" dirty="0">
                <a:ln w="0"/>
                <a:solidFill>
                  <a:srgbClr val="0070C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Prétextes et problèmes</a:t>
            </a:r>
          </a:p>
        </p:txBody>
      </p:sp>
      <p:cxnSp>
        <p:nvCxnSpPr>
          <p:cNvPr id="8" name="Connecteur droit 7">
            <a:extLst>
              <a:ext uri="{FF2B5EF4-FFF2-40B4-BE49-F238E27FC236}">
                <a16:creationId xmlns:a16="http://schemas.microsoft.com/office/drawing/2014/main" id="{A678C73C-90AC-D084-695E-2C3F811F27EF}"/>
              </a:ext>
            </a:extLst>
          </p:cNvPr>
          <p:cNvCxnSpPr>
            <a:cxnSpLocks/>
          </p:cNvCxnSpPr>
          <p:nvPr/>
        </p:nvCxnSpPr>
        <p:spPr>
          <a:xfrm>
            <a:off x="4820976" y="801706"/>
            <a:ext cx="2196591" cy="0"/>
          </a:xfrm>
          <a:prstGeom prst="line">
            <a:avLst/>
          </a:prstGeom>
          <a:ln w="101600" cmpd="thinThick">
            <a:solidFill>
              <a:schemeClr val="accent2">
                <a:lumMod val="75000"/>
              </a:schemeClr>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199630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8316C1BF-AE05-1A7B-2BF7-E9C48642B44E}"/>
              </a:ext>
            </a:extLst>
          </p:cNvPr>
          <p:cNvSpPr txBox="1"/>
          <p:nvPr/>
        </p:nvSpPr>
        <p:spPr>
          <a:xfrm>
            <a:off x="570390" y="1404786"/>
            <a:ext cx="11370076" cy="2238113"/>
          </a:xfrm>
          <a:prstGeom prst="rect">
            <a:avLst/>
          </a:prstGeom>
          <a:noFill/>
        </p:spPr>
        <p:txBody>
          <a:bodyPr wrap="square">
            <a:spAutoFit/>
          </a:bodyPr>
          <a:lstStyle/>
          <a:p>
            <a:pPr>
              <a:lnSpc>
                <a:spcPct val="150000"/>
              </a:lnSpc>
            </a:pPr>
            <a:r>
              <a:rPr lang="fr-FR" sz="2400" dirty="0">
                <a:latin typeface="Century Gothic" panose="020B0502020202020204" pitchFamily="34" charset="0"/>
              </a:rPr>
              <a:t>Plusieurs techniques, méthodes et outils destinés à cette phase ont vu le jour. On cite comme exemple : la réingénierie, la rétro ingénierie, la compréhension de programme, l’analyse d'impact, les tests de régression, la gestion de configuration de logiciel, la maintenance via le Web, etc.</a:t>
            </a:r>
          </a:p>
        </p:txBody>
      </p:sp>
      <p:cxnSp>
        <p:nvCxnSpPr>
          <p:cNvPr id="7" name="Connecteur droit 6">
            <a:extLst>
              <a:ext uri="{FF2B5EF4-FFF2-40B4-BE49-F238E27FC236}">
                <a16:creationId xmlns:a16="http://schemas.microsoft.com/office/drawing/2014/main" id="{C7AF109E-2ECD-807D-8B7E-F6A8F1B62D84}"/>
              </a:ext>
            </a:extLst>
          </p:cNvPr>
          <p:cNvCxnSpPr>
            <a:cxnSpLocks/>
          </p:cNvCxnSpPr>
          <p:nvPr/>
        </p:nvCxnSpPr>
        <p:spPr>
          <a:xfrm>
            <a:off x="4776587" y="785309"/>
            <a:ext cx="2240980" cy="16397"/>
          </a:xfrm>
          <a:prstGeom prst="line">
            <a:avLst/>
          </a:prstGeom>
          <a:ln w="101600" cmpd="thinThick">
            <a:solidFill>
              <a:schemeClr val="accent2">
                <a:lumMod val="75000"/>
              </a:schemeClr>
            </a:solidFill>
          </a:ln>
        </p:spPr>
        <p:style>
          <a:lnRef idx="3">
            <a:schemeClr val="dk1"/>
          </a:lnRef>
          <a:fillRef idx="0">
            <a:schemeClr val="dk1"/>
          </a:fillRef>
          <a:effectRef idx="2">
            <a:schemeClr val="dk1"/>
          </a:effectRef>
          <a:fontRef idx="minor">
            <a:schemeClr val="tx1"/>
          </a:fontRef>
        </p:style>
      </p:cxnSp>
      <p:sp>
        <p:nvSpPr>
          <p:cNvPr id="8" name="Rectangle 7">
            <a:extLst>
              <a:ext uri="{FF2B5EF4-FFF2-40B4-BE49-F238E27FC236}">
                <a16:creationId xmlns:a16="http://schemas.microsoft.com/office/drawing/2014/main" id="{ACC07FB1-7B19-4676-3309-945ABCCA3675}"/>
              </a:ext>
            </a:extLst>
          </p:cNvPr>
          <p:cNvSpPr/>
          <p:nvPr/>
        </p:nvSpPr>
        <p:spPr>
          <a:xfrm>
            <a:off x="3245383" y="39785"/>
            <a:ext cx="5291834" cy="769441"/>
          </a:xfrm>
          <a:prstGeom prst="rect">
            <a:avLst/>
          </a:prstGeom>
          <a:noFill/>
        </p:spPr>
        <p:txBody>
          <a:bodyPr wrap="none" lIns="91440" tIns="45720" rIns="91440" bIns="45720">
            <a:spAutoFit/>
          </a:bodyPr>
          <a:lstStyle/>
          <a:p>
            <a:pPr algn="ctr"/>
            <a:r>
              <a:rPr lang="fr-FR" sz="4400" b="0" cap="none" spc="0" dirty="0">
                <a:ln w="0"/>
                <a:solidFill>
                  <a:srgbClr val="0070C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Prétextes et problèmes</a:t>
            </a:r>
          </a:p>
        </p:txBody>
      </p:sp>
    </p:spTree>
    <p:extLst>
      <p:ext uri="{BB962C8B-B14F-4D97-AF65-F5344CB8AC3E}">
        <p14:creationId xmlns:p14="http://schemas.microsoft.com/office/powerpoint/2010/main" val="226354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ZoneTexte 9"/>
          <p:cNvSpPr txBox="1"/>
          <p:nvPr/>
        </p:nvSpPr>
        <p:spPr>
          <a:xfrm>
            <a:off x="897414" y="347497"/>
            <a:ext cx="11226243" cy="742511"/>
          </a:xfrm>
          <a:prstGeom prst="rect">
            <a:avLst/>
          </a:prstGeom>
          <a:noFill/>
        </p:spPr>
        <p:txBody>
          <a:bodyPr wrap="square" rtlCol="0">
            <a:spAutoFit/>
          </a:bodyPr>
          <a:lstStyle/>
          <a:p>
            <a:pPr>
              <a:lnSpc>
                <a:spcPct val="150000"/>
              </a:lnSpc>
            </a:pPr>
            <a:r>
              <a:rPr lang="fr-FR" sz="3200" b="1" dirty="0">
                <a:solidFill>
                  <a:schemeClr val="accent2">
                    <a:lumMod val="75000"/>
                  </a:schemeClr>
                </a:solidFill>
                <a:latin typeface="Century Gothic" panose="020B0502020202020204" pitchFamily="34" charset="0"/>
                <a:cs typeface="Times New Roman" panose="02020603050405020304" pitchFamily="18" charset="0"/>
              </a:rPr>
              <a:t>Définition du terme logiciel		</a:t>
            </a:r>
          </a:p>
        </p:txBody>
      </p:sp>
      <p:sp>
        <p:nvSpPr>
          <p:cNvPr id="5" name="ZoneTexte 4"/>
          <p:cNvSpPr txBox="1"/>
          <p:nvPr/>
        </p:nvSpPr>
        <p:spPr>
          <a:xfrm>
            <a:off x="684350" y="1767006"/>
            <a:ext cx="11023042" cy="4534703"/>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fr-FR" sz="2800" dirty="0">
                <a:latin typeface="Century Gothic" panose="020B0502020202020204" pitchFamily="34" charset="0"/>
                <a:cs typeface="Times New Roman" panose="02020603050405020304" pitchFamily="18" charset="0"/>
              </a:rPr>
              <a:t>  Ensemble des programmes informatiques et des procédures nécessaires au fonctionnement d’un système d’information.</a:t>
            </a:r>
          </a:p>
          <a:p>
            <a:pPr marL="285750" indent="-285750">
              <a:lnSpc>
                <a:spcPct val="150000"/>
              </a:lnSpc>
              <a:buFont typeface="Wingdings" panose="05000000000000000000" pitchFamily="2" charset="2"/>
              <a:buChar char="q"/>
            </a:pPr>
            <a:r>
              <a:rPr lang="fr-FR" sz="2800" dirty="0">
                <a:latin typeface="Century Gothic" panose="020B0502020202020204" pitchFamily="34" charset="0"/>
                <a:cs typeface="Times New Roman" panose="02020603050405020304" pitchFamily="18" charset="0"/>
              </a:rPr>
              <a:t> Programmes (code source), structure de données, documents.</a:t>
            </a:r>
          </a:p>
          <a:p>
            <a:pPr marL="285750" indent="-285750">
              <a:lnSpc>
                <a:spcPct val="150000"/>
              </a:lnSpc>
              <a:buFont typeface="Wingdings" panose="05000000000000000000" pitchFamily="2" charset="2"/>
              <a:buChar char="q"/>
            </a:pPr>
            <a:r>
              <a:rPr lang="fr-FR" sz="2800" dirty="0">
                <a:latin typeface="Century Gothic" panose="020B0502020202020204" pitchFamily="34" charset="0"/>
                <a:cs typeface="Times New Roman" panose="02020603050405020304" pitchFamily="18" charset="0"/>
              </a:rPr>
              <a:t>  Son rôle : </a:t>
            </a:r>
            <a:r>
              <a:rPr lang="fr-FR" sz="2800" b="1" u="sng" dirty="0">
                <a:latin typeface="Century Gothic" panose="020B0502020202020204" pitchFamily="34" charset="0"/>
                <a:cs typeface="Times New Roman" panose="02020603050405020304" pitchFamily="18" charset="0"/>
              </a:rPr>
              <a:t>résoudre les problèmes </a:t>
            </a:r>
            <a:r>
              <a:rPr lang="fr-FR" sz="2800" dirty="0">
                <a:latin typeface="Century Gothic" panose="020B0502020202020204" pitchFamily="34" charset="0"/>
                <a:cs typeface="Times New Roman" panose="02020603050405020304" pitchFamily="18" charset="0"/>
              </a:rPr>
              <a:t>liés aux systèmes d’informations (matériels, données,….) </a:t>
            </a:r>
          </a:p>
        </p:txBody>
      </p:sp>
    </p:spTree>
    <p:extLst>
      <p:ext uri="{BB962C8B-B14F-4D97-AF65-F5344CB8AC3E}">
        <p14:creationId xmlns:p14="http://schemas.microsoft.com/office/powerpoint/2010/main" val="3536988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04345" y="39785"/>
            <a:ext cx="2973891" cy="769441"/>
          </a:xfrm>
          <a:prstGeom prst="rect">
            <a:avLst/>
          </a:prstGeom>
          <a:noFill/>
        </p:spPr>
        <p:txBody>
          <a:bodyPr wrap="none" lIns="91440" tIns="45720" rIns="91440" bIns="45720">
            <a:spAutoFit/>
          </a:bodyPr>
          <a:lstStyle/>
          <a:p>
            <a:pPr algn="ctr"/>
            <a:r>
              <a:rPr lang="fr-FR" sz="4400" b="0" cap="none" spc="0" dirty="0">
                <a:ln w="0"/>
                <a:solidFill>
                  <a:srgbClr val="0070C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Introduction</a:t>
            </a:r>
          </a:p>
        </p:txBody>
      </p:sp>
      <p:cxnSp>
        <p:nvCxnSpPr>
          <p:cNvPr id="4" name="Connecteur droit 3"/>
          <p:cNvCxnSpPr/>
          <p:nvPr/>
        </p:nvCxnSpPr>
        <p:spPr>
          <a:xfrm>
            <a:off x="4310741" y="809226"/>
            <a:ext cx="3131152" cy="1"/>
          </a:xfrm>
          <a:prstGeom prst="line">
            <a:avLst/>
          </a:prstGeom>
          <a:ln w="101600" cmpd="thinThick">
            <a:solidFill>
              <a:schemeClr val="accent2">
                <a:lumMod val="75000"/>
              </a:schemeClr>
            </a:solidFill>
          </a:ln>
        </p:spPr>
        <p:style>
          <a:lnRef idx="3">
            <a:schemeClr val="dk1"/>
          </a:lnRef>
          <a:fillRef idx="0">
            <a:schemeClr val="dk1"/>
          </a:fillRef>
          <a:effectRef idx="2">
            <a:schemeClr val="dk1"/>
          </a:effectRef>
          <a:fontRef idx="minor">
            <a:schemeClr val="tx1"/>
          </a:fontRef>
        </p:style>
      </p:cxnSp>
      <p:sp>
        <p:nvSpPr>
          <p:cNvPr id="10" name="ZoneTexte 9"/>
          <p:cNvSpPr txBox="1"/>
          <p:nvPr/>
        </p:nvSpPr>
        <p:spPr>
          <a:xfrm>
            <a:off x="675472" y="956663"/>
            <a:ext cx="11226243" cy="742511"/>
          </a:xfrm>
          <a:prstGeom prst="rect">
            <a:avLst/>
          </a:prstGeom>
          <a:noFill/>
        </p:spPr>
        <p:txBody>
          <a:bodyPr wrap="square" rtlCol="0">
            <a:spAutoFit/>
          </a:bodyPr>
          <a:lstStyle/>
          <a:p>
            <a:pPr>
              <a:lnSpc>
                <a:spcPct val="150000"/>
              </a:lnSpc>
            </a:pPr>
            <a:r>
              <a:rPr lang="fr-FR" sz="3200" b="1" dirty="0">
                <a:solidFill>
                  <a:schemeClr val="accent2">
                    <a:lumMod val="75000"/>
                  </a:schemeClr>
                </a:solidFill>
                <a:latin typeface="Century Gothic" panose="020B0502020202020204" pitchFamily="34" charset="0"/>
                <a:cs typeface="Times New Roman" panose="02020603050405020304" pitchFamily="18" charset="0"/>
              </a:rPr>
              <a:t>Caractéristiques d’un logiciel		</a:t>
            </a:r>
          </a:p>
        </p:txBody>
      </p:sp>
      <p:sp>
        <p:nvSpPr>
          <p:cNvPr id="5" name="ZoneTexte 4"/>
          <p:cNvSpPr txBox="1"/>
          <p:nvPr/>
        </p:nvSpPr>
        <p:spPr>
          <a:xfrm>
            <a:off x="675472" y="2545854"/>
            <a:ext cx="11023042" cy="661207"/>
          </a:xfrm>
          <a:prstGeom prst="rect">
            <a:avLst/>
          </a:prstGeom>
          <a:noFill/>
        </p:spPr>
        <p:txBody>
          <a:bodyPr wrap="square" rtlCol="0">
            <a:spAutoFit/>
          </a:bodyPr>
          <a:lstStyle/>
          <a:p>
            <a:pPr>
              <a:lnSpc>
                <a:spcPct val="150000"/>
              </a:lnSpc>
            </a:pPr>
            <a:endParaRPr lang="fr-FR" sz="2800" dirty="0">
              <a:latin typeface="Century Gothic" panose="020B0502020202020204" pitchFamily="34" charset="0"/>
              <a:cs typeface="Times New Roman" panose="02020603050405020304" pitchFamily="18" charset="0"/>
            </a:endParaRPr>
          </a:p>
        </p:txBody>
      </p:sp>
      <p:sp>
        <p:nvSpPr>
          <p:cNvPr id="7" name="ZoneTexte 6"/>
          <p:cNvSpPr txBox="1"/>
          <p:nvPr/>
        </p:nvSpPr>
        <p:spPr>
          <a:xfrm>
            <a:off x="584479" y="2148667"/>
            <a:ext cx="11023042" cy="3900107"/>
          </a:xfrm>
          <a:prstGeom prst="rect">
            <a:avLst/>
          </a:prstGeom>
          <a:noFill/>
        </p:spPr>
        <p:txBody>
          <a:bodyPr wrap="square" rtlCol="0">
            <a:spAutoFit/>
          </a:bodyPr>
          <a:lstStyle/>
          <a:p>
            <a:pPr marL="457200" indent="-457200">
              <a:lnSpc>
                <a:spcPct val="150000"/>
              </a:lnSpc>
              <a:buFont typeface="Wingdings" panose="05000000000000000000" pitchFamily="2" charset="2"/>
              <a:buChar char="ü"/>
            </a:pPr>
            <a:r>
              <a:rPr lang="fr-FR" sz="2400" dirty="0">
                <a:latin typeface="Century Gothic" panose="020B0502020202020204" pitchFamily="34" charset="0"/>
                <a:cs typeface="Times New Roman" panose="02020603050405020304" pitchFamily="18" charset="0"/>
              </a:rPr>
              <a:t>Produit unique: conçu et fabrique une seule fois, reproduit</a:t>
            </a:r>
          </a:p>
          <a:p>
            <a:pPr marL="457200" indent="-457200">
              <a:lnSpc>
                <a:spcPct val="150000"/>
              </a:lnSpc>
              <a:buFont typeface="Wingdings" panose="05000000000000000000" pitchFamily="2" charset="2"/>
              <a:buChar char="ü"/>
            </a:pPr>
            <a:r>
              <a:rPr lang="fr-FR" sz="2400" dirty="0">
                <a:latin typeface="Century Gothic" panose="020B0502020202020204" pitchFamily="34" charset="0"/>
                <a:cs typeface="Times New Roman" panose="02020603050405020304" pitchFamily="18" charset="0"/>
              </a:rPr>
              <a:t>Inusable : défauts pas dus à l’usure mais proviennent de sa conception.</a:t>
            </a:r>
          </a:p>
          <a:p>
            <a:pPr marL="457200" indent="-457200">
              <a:lnSpc>
                <a:spcPct val="150000"/>
              </a:lnSpc>
              <a:buFont typeface="Wingdings" panose="05000000000000000000" pitchFamily="2" charset="2"/>
              <a:buChar char="ü"/>
            </a:pPr>
            <a:r>
              <a:rPr lang="fr-FR" sz="2400" dirty="0">
                <a:latin typeface="Century Gothic" panose="020B0502020202020204" pitchFamily="34" charset="0"/>
                <a:cs typeface="Times New Roman" panose="02020603050405020304" pitchFamily="18" charset="0"/>
              </a:rPr>
              <a:t>Complexe: le logiciel est fabriqué pour soulager l’humain d’un problème complexe.</a:t>
            </a:r>
          </a:p>
          <a:p>
            <a:pPr marL="457200" indent="-457200">
              <a:lnSpc>
                <a:spcPct val="150000"/>
              </a:lnSpc>
              <a:buFont typeface="Wingdings" panose="05000000000000000000" pitchFamily="2" charset="2"/>
              <a:buChar char="ü"/>
            </a:pPr>
            <a:r>
              <a:rPr lang="fr-FR" sz="2400" dirty="0">
                <a:latin typeface="Century Gothic" panose="020B0502020202020204" pitchFamily="34" charset="0"/>
                <a:cs typeface="Times New Roman" panose="02020603050405020304" pitchFamily="18" charset="0"/>
              </a:rPr>
              <a:t>Invisible : Fabrication du logiciel = activité purement intellectuelle.</a:t>
            </a:r>
          </a:p>
          <a:p>
            <a:pPr lvl="4">
              <a:lnSpc>
                <a:spcPct val="150000"/>
              </a:lnSpc>
            </a:pPr>
            <a:r>
              <a:rPr lang="fr-FR" sz="2400" dirty="0">
                <a:latin typeface="Century Gothic" panose="020B0502020202020204" pitchFamily="34" charset="0"/>
                <a:cs typeface="Times New Roman" panose="02020603050405020304" pitchFamily="18" charset="0"/>
              </a:rPr>
              <a:t> Difficulté de perception de la notion de qualité du logiciel.</a:t>
            </a:r>
          </a:p>
        </p:txBody>
      </p:sp>
    </p:spTree>
    <p:extLst>
      <p:ext uri="{BB962C8B-B14F-4D97-AF65-F5344CB8AC3E}">
        <p14:creationId xmlns:p14="http://schemas.microsoft.com/office/powerpoint/2010/main" val="2586522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ZoneTexte 9"/>
          <p:cNvSpPr txBox="1"/>
          <p:nvPr/>
        </p:nvSpPr>
        <p:spPr>
          <a:xfrm>
            <a:off x="586695" y="365399"/>
            <a:ext cx="11226243" cy="735779"/>
          </a:xfrm>
          <a:prstGeom prst="rect">
            <a:avLst/>
          </a:prstGeom>
          <a:noFill/>
        </p:spPr>
        <p:txBody>
          <a:bodyPr wrap="square" rtlCol="0">
            <a:spAutoFit/>
          </a:bodyPr>
          <a:lstStyle/>
          <a:p>
            <a:pPr>
              <a:lnSpc>
                <a:spcPct val="150000"/>
              </a:lnSpc>
            </a:pPr>
            <a:r>
              <a:rPr lang="fr-FR" sz="3200" b="1" dirty="0">
                <a:solidFill>
                  <a:schemeClr val="accent2">
                    <a:lumMod val="75000"/>
                  </a:schemeClr>
                </a:solidFill>
                <a:latin typeface="Century Gothic" panose="020B0502020202020204" pitchFamily="34" charset="0"/>
                <a:cs typeface="Times New Roman" panose="02020603050405020304" pitchFamily="18" charset="0"/>
              </a:rPr>
              <a:t>Constats d’un logiciel		</a:t>
            </a:r>
          </a:p>
        </p:txBody>
      </p:sp>
      <p:sp>
        <p:nvSpPr>
          <p:cNvPr id="5" name="ZoneTexte 4"/>
          <p:cNvSpPr txBox="1"/>
          <p:nvPr/>
        </p:nvSpPr>
        <p:spPr>
          <a:xfrm>
            <a:off x="586695" y="1954590"/>
            <a:ext cx="11023042" cy="661207"/>
          </a:xfrm>
          <a:prstGeom prst="rect">
            <a:avLst/>
          </a:prstGeom>
          <a:noFill/>
        </p:spPr>
        <p:txBody>
          <a:bodyPr wrap="square" rtlCol="0">
            <a:spAutoFit/>
          </a:bodyPr>
          <a:lstStyle/>
          <a:p>
            <a:pPr>
              <a:lnSpc>
                <a:spcPct val="150000"/>
              </a:lnSpc>
            </a:pPr>
            <a:endParaRPr lang="fr-FR" sz="2800" dirty="0">
              <a:latin typeface="Century Gothic" panose="020B0502020202020204" pitchFamily="34" charset="0"/>
              <a:cs typeface="Times New Roman" panose="02020603050405020304" pitchFamily="18" charset="0"/>
            </a:endParaRPr>
          </a:p>
        </p:txBody>
      </p:sp>
      <p:sp>
        <p:nvSpPr>
          <p:cNvPr id="7" name="ZoneTexte 6"/>
          <p:cNvSpPr txBox="1"/>
          <p:nvPr/>
        </p:nvSpPr>
        <p:spPr>
          <a:xfrm>
            <a:off x="586695" y="1030636"/>
            <a:ext cx="11023042" cy="5827364"/>
          </a:xfrm>
          <a:prstGeom prst="rect">
            <a:avLst/>
          </a:prstGeom>
          <a:noFill/>
        </p:spPr>
        <p:txBody>
          <a:bodyPr wrap="square" rtlCol="0">
            <a:spAutoFit/>
          </a:bodyPr>
          <a:lstStyle/>
          <a:p>
            <a:pPr marL="457200" indent="-457200">
              <a:lnSpc>
                <a:spcPct val="150000"/>
              </a:lnSpc>
              <a:buFont typeface="Wingdings" panose="05000000000000000000" pitchFamily="2" charset="2"/>
              <a:buChar char="ü"/>
            </a:pPr>
            <a:r>
              <a:rPr lang="fr-FR" sz="2800" dirty="0">
                <a:latin typeface="Century Gothic" panose="020B0502020202020204" pitchFamily="34" charset="0"/>
                <a:cs typeface="Times New Roman" panose="02020603050405020304" pitchFamily="18" charset="0"/>
              </a:rPr>
              <a:t>Le coût du développement du logiciel dépasse souvent celui du matériel.</a:t>
            </a:r>
          </a:p>
          <a:p>
            <a:pPr marL="457200" indent="-457200">
              <a:lnSpc>
                <a:spcPct val="150000"/>
              </a:lnSpc>
              <a:buFont typeface="Wingdings" panose="05000000000000000000" pitchFamily="2" charset="2"/>
              <a:buChar char="ü"/>
            </a:pPr>
            <a:r>
              <a:rPr lang="fr-FR" sz="2800" dirty="0">
                <a:latin typeface="Century Gothic" panose="020B0502020202020204" pitchFamily="34" charset="0"/>
                <a:cs typeface="Times New Roman" panose="02020603050405020304" pitchFamily="18" charset="0"/>
              </a:rPr>
              <a:t>Les coûts dans le développement du logiciel</a:t>
            </a:r>
          </a:p>
          <a:p>
            <a:pPr marL="914400" lvl="1" indent="-457200">
              <a:lnSpc>
                <a:spcPct val="150000"/>
              </a:lnSpc>
              <a:buFont typeface="Wingdings" panose="05000000000000000000" pitchFamily="2" charset="2"/>
              <a:buChar char="§"/>
            </a:pPr>
            <a:r>
              <a:rPr lang="fr-FR" sz="2800" dirty="0">
                <a:latin typeface="Century Gothic" panose="020B0502020202020204" pitchFamily="34" charset="0"/>
                <a:cs typeface="Times New Roman" panose="02020603050405020304" pitchFamily="18" charset="0"/>
              </a:rPr>
              <a:t>20% pour le codage et la mise au point individuelle</a:t>
            </a:r>
          </a:p>
          <a:p>
            <a:pPr marL="914400" lvl="1" indent="-457200">
              <a:lnSpc>
                <a:spcPct val="150000"/>
              </a:lnSpc>
              <a:buFont typeface="Wingdings" panose="05000000000000000000" pitchFamily="2" charset="2"/>
              <a:buChar char="§"/>
            </a:pPr>
            <a:r>
              <a:rPr lang="fr-FR" sz="2800" dirty="0">
                <a:latin typeface="Century Gothic" panose="020B0502020202020204" pitchFamily="34" charset="0"/>
                <a:cs typeface="Times New Roman" panose="02020603050405020304" pitchFamily="18" charset="0"/>
              </a:rPr>
              <a:t>30% pour la conception</a:t>
            </a:r>
          </a:p>
          <a:p>
            <a:pPr marL="914400" lvl="1" indent="-457200">
              <a:lnSpc>
                <a:spcPct val="150000"/>
              </a:lnSpc>
              <a:buFont typeface="Wingdings" panose="05000000000000000000" pitchFamily="2" charset="2"/>
              <a:buChar char="§"/>
            </a:pPr>
            <a:r>
              <a:rPr lang="fr-FR" sz="2800" dirty="0">
                <a:latin typeface="Century Gothic" panose="020B0502020202020204" pitchFamily="34" charset="0"/>
                <a:cs typeface="Times New Roman" panose="02020603050405020304" pitchFamily="18" charset="0"/>
              </a:rPr>
              <a:t>50% pour les tests d’intégration</a:t>
            </a:r>
          </a:p>
          <a:p>
            <a:pPr marL="457200" indent="-457200">
              <a:lnSpc>
                <a:spcPct val="150000"/>
              </a:lnSpc>
              <a:buFont typeface="Wingdings" panose="05000000000000000000" pitchFamily="2" charset="2"/>
              <a:buChar char="ü"/>
            </a:pPr>
            <a:r>
              <a:rPr lang="fr-FR" sz="2800" dirty="0">
                <a:latin typeface="Century Gothic" panose="020B0502020202020204" pitchFamily="34" charset="0"/>
                <a:cs typeface="Times New Roman" panose="02020603050405020304" pitchFamily="18" charset="0"/>
              </a:rPr>
              <a:t>Durée de vie d’un logiciel de 5 à 10ans</a:t>
            </a:r>
          </a:p>
          <a:p>
            <a:pPr marL="457200" indent="-457200">
              <a:lnSpc>
                <a:spcPct val="150000"/>
              </a:lnSpc>
              <a:buFont typeface="Wingdings" panose="05000000000000000000" pitchFamily="2" charset="2"/>
              <a:buChar char="ü"/>
            </a:pPr>
            <a:r>
              <a:rPr lang="fr-FR" sz="2800" dirty="0">
                <a:latin typeface="Century Gothic" panose="020B0502020202020204" pitchFamily="34" charset="0"/>
                <a:cs typeface="Times New Roman" panose="02020603050405020304" pitchFamily="18" charset="0"/>
              </a:rPr>
              <a:t>Le coût de la maintenance évolutive et corrective constitue la part prépondérante du coût total</a:t>
            </a:r>
          </a:p>
        </p:txBody>
      </p:sp>
    </p:spTree>
    <p:extLst>
      <p:ext uri="{BB962C8B-B14F-4D97-AF65-F5344CB8AC3E}">
        <p14:creationId xmlns:p14="http://schemas.microsoft.com/office/powerpoint/2010/main" val="80411939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2315</Words>
  <Application>Microsoft Office PowerPoint</Application>
  <PresentationFormat>Grand écran</PresentationFormat>
  <Paragraphs>164</Paragraphs>
  <Slides>39</Slides>
  <Notes>1</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39</vt:i4>
      </vt:variant>
    </vt:vector>
  </HeadingPairs>
  <TitlesOfParts>
    <vt:vector size="48" baseType="lpstr">
      <vt:lpstr>Arial</vt:lpstr>
      <vt:lpstr>Calibri</vt:lpstr>
      <vt:lpstr>Calibri Light</vt:lpstr>
      <vt:lpstr>Cambria</vt:lpstr>
      <vt:lpstr>Century Gothic</vt:lpstr>
      <vt:lpstr>Symbol</vt:lpstr>
      <vt:lpstr>Times New Roman</vt:lpstr>
      <vt:lpstr>Wingdings</vt:lpstr>
      <vt:lpstr>Thème Office</vt:lpstr>
      <vt:lpstr>MODULE INFO_264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PC-2</dc:creator>
  <cp:lastModifiedBy>Ordi</cp:lastModifiedBy>
  <cp:revision>29</cp:revision>
  <dcterms:created xsi:type="dcterms:W3CDTF">2022-06-29T11:56:31Z</dcterms:created>
  <dcterms:modified xsi:type="dcterms:W3CDTF">2022-07-04T06:12:46Z</dcterms:modified>
</cp:coreProperties>
</file>