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126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1116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0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139115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5" name="Google Shape;1175;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8312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5" name="Google Shape;1185;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8378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5" name="Google Shape;1195;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6952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751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6" name="Google Shape;1216;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56731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6" name="Google Shape;1226;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8286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6" name="Google Shape;1236;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6704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6" name="Google Shape;1246;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417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6" name="Google Shape;1256;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522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6" name="Google Shape;1266;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136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29029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33203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6" name="Google Shape;1286;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2920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6" name="Google Shape;129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99894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6" name="Google Shape;1306;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2322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6" name="Google Shape;1316;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5644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7" name="Google Shape;1327;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4143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7" name="Google Shape;1337;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34112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8" name="Google Shape;1348;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2718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9" name="Google Shape;1359;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235432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9" name="Google Shape;1369;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86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9408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9" name="Google Shape;1379;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59311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18263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9" name="Google Shape;1399;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6540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9" name="Google Shape;1409;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2725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0" name="Google Shape;1420;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45737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2" name="Google Shape;1432;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7163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4" name="Google Shape;1444;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7731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5" name="Google Shape;1455;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046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6" name="Google Shape;1466;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0009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7" name="Google Shape;1477;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3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09096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8" name="Google Shape;1488;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13742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9" name="Google Shape;1499;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9918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3" name="Google Shape;1503;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7924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7" name="Google Shape;1507;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089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840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993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31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881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40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46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92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188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815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65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82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856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036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01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00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8391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20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64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319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33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663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657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781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661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3263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663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787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00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225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6962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373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437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589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246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662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186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5246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995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1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1250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378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723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405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7772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168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3287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9787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871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8189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586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2371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16893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6446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301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46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6695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2086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3641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00667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0942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19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4576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7558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6189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0268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3537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544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3" name="Google Shape;90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4553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5393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7" name="Google Shape;92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6556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9" name="Google Shape;939;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1340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06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0484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5540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78373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3" name="Google Shape;983;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6436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4" name="Google Shape;994;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4719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4942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3" name="Google Shape;1023;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8527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4" name="Google Shape;103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2122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5" name="Google Shape;104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8178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6" name="Google Shape;1056;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5841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6" name="Google Shape;106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67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5107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1688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5" name="Google Shape;108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6345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1333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9521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5" name="Google Shape;111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763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5" name="Google Shape;1125;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2823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5" name="Google Shape;1135;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8816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5" name="Google Shape;1145;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482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5" name="Google Shape;1155;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4759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373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986409"/>
            <a:ext cx="7772400" cy="16586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3600"/>
              <a:buFont typeface="Cambria"/>
              <a:buNone/>
            </a:pPr>
            <a:r>
              <a:rPr lang="fr-FR" sz="3600" b="1">
                <a:solidFill>
                  <a:srgbClr val="002060"/>
                </a:solidFill>
                <a:latin typeface="Cambria"/>
                <a:ea typeface="Cambria"/>
                <a:cs typeface="Cambria"/>
                <a:sym typeface="Cambria"/>
              </a:rPr>
              <a:t>MODULE INFO_253</a:t>
            </a:r>
            <a:br>
              <a:rPr lang="fr-FR" sz="3600" b="1">
                <a:solidFill>
                  <a:srgbClr val="002060"/>
                </a:solidFill>
                <a:latin typeface="Cambria"/>
                <a:ea typeface="Cambria"/>
                <a:cs typeface="Cambria"/>
                <a:sym typeface="Cambria"/>
              </a:rPr>
            </a:br>
            <a:r>
              <a:rPr lang="fr-FR" sz="3600" b="1">
                <a:solidFill>
                  <a:srgbClr val="002060"/>
                </a:solidFill>
                <a:latin typeface="Cambria"/>
                <a:ea typeface="Cambria"/>
                <a:cs typeface="Cambria"/>
                <a:sym typeface="Cambria"/>
              </a:rPr>
              <a:t>Web dynamique </a:t>
            </a:r>
            <a:endParaRPr sz="3600">
              <a:solidFill>
                <a:srgbClr val="002060"/>
              </a:solidFill>
              <a:latin typeface="Cambria"/>
              <a:ea typeface="Cambria"/>
              <a:cs typeface="Cambria"/>
              <a:sym typeface="Cambria"/>
            </a:endParaRPr>
          </a:p>
        </p:txBody>
      </p:sp>
      <p:sp>
        <p:nvSpPr>
          <p:cNvPr id="89" name="Google Shape;89;p13"/>
          <p:cNvSpPr txBox="1">
            <a:spLocks noGrp="1"/>
          </p:cNvSpPr>
          <p:nvPr>
            <p:ph type="subTitle" idx="1"/>
          </p:nvPr>
        </p:nvSpPr>
        <p:spPr>
          <a:xfrm>
            <a:off x="1371600" y="3501008"/>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E36C09"/>
              </a:buClr>
              <a:buSzPts val="3200"/>
              <a:buNone/>
            </a:pPr>
            <a:r>
              <a:rPr lang="fr-FR" b="1">
                <a:solidFill>
                  <a:srgbClr val="E36C09"/>
                </a:solidFill>
                <a:latin typeface="Cambria"/>
                <a:ea typeface="Cambria"/>
                <a:cs typeface="Cambria"/>
                <a:sym typeface="Cambria"/>
              </a:rPr>
              <a:t>PROGRAMMATION PHP</a:t>
            </a:r>
            <a:endParaRPr>
              <a:solidFill>
                <a:srgbClr val="E36C09"/>
              </a:solidFill>
              <a:latin typeface="Cambria"/>
              <a:ea typeface="Cambria"/>
              <a:cs typeface="Cambria"/>
              <a:sym typeface="Cambria"/>
            </a:endParaRPr>
          </a:p>
        </p:txBody>
      </p:sp>
      <p:pic>
        <p:nvPicPr>
          <p:cNvPr id="90" name="Google Shape;90;p13"/>
          <p:cNvPicPr preferRelativeResize="0"/>
          <p:nvPr/>
        </p:nvPicPr>
        <p:blipFill rotWithShape="1">
          <a:blip r:embed="rId3">
            <a:alphaModFix/>
          </a:blip>
          <a:srcRect/>
          <a:stretch/>
        </p:blipFill>
        <p:spPr>
          <a:xfrm>
            <a:off x="3275856" y="332656"/>
            <a:ext cx="2592288" cy="1224136"/>
          </a:xfrm>
          <a:prstGeom prst="rect">
            <a:avLst/>
          </a:prstGeom>
          <a:noFill/>
          <a:ln>
            <a:noFill/>
          </a:ln>
        </p:spPr>
      </p:pic>
      <p:sp>
        <p:nvSpPr>
          <p:cNvPr id="91" name="Google Shape;91;p13"/>
          <p:cNvSpPr txBox="1"/>
          <p:nvPr/>
        </p:nvSpPr>
        <p:spPr>
          <a:xfrm>
            <a:off x="467544" y="5325015"/>
            <a:ext cx="345638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600" b="0" i="0" u="sng" strike="noStrike" cap="none" dirty="0">
                <a:solidFill>
                  <a:schemeClr val="dk1"/>
                </a:solidFill>
                <a:latin typeface="Cambria"/>
                <a:ea typeface="Cambria"/>
                <a:cs typeface="Cambria"/>
                <a:sym typeface="Cambria"/>
              </a:rPr>
              <a:t>Année scolaire </a:t>
            </a:r>
            <a:r>
              <a:rPr lang="fr-FR" sz="1600" b="0" i="0" u="none" strike="noStrike" cap="none" dirty="0">
                <a:solidFill>
                  <a:schemeClr val="dk1"/>
                </a:solidFill>
                <a:latin typeface="Cambria"/>
                <a:ea typeface="Cambria"/>
                <a:cs typeface="Cambria"/>
                <a:sym typeface="Cambria"/>
              </a:rPr>
              <a:t>: 2022</a:t>
            </a:r>
            <a:endParaRPr dirty="0"/>
          </a:p>
          <a:p>
            <a:pPr marL="0" marR="0" lvl="0" indent="0" algn="l" rtl="0">
              <a:lnSpc>
                <a:spcPct val="150000"/>
              </a:lnSpc>
              <a:spcBef>
                <a:spcPts val="0"/>
              </a:spcBef>
              <a:spcAft>
                <a:spcPts val="0"/>
              </a:spcAft>
              <a:buNone/>
            </a:pPr>
            <a:r>
              <a:rPr lang="fr-FR" sz="1600" b="0" i="0" u="sng" strike="noStrike" cap="none" dirty="0">
                <a:solidFill>
                  <a:schemeClr val="dk1"/>
                </a:solidFill>
                <a:latin typeface="Cambria"/>
                <a:ea typeface="Cambria"/>
                <a:cs typeface="Cambria"/>
                <a:sym typeface="Cambria"/>
              </a:rPr>
              <a:t>Auteur et formateur</a:t>
            </a:r>
            <a:r>
              <a:rPr lang="fr-FR" sz="1600" b="0" i="0" u="none" strike="noStrike" cap="none" dirty="0">
                <a:solidFill>
                  <a:schemeClr val="dk1"/>
                </a:solidFill>
                <a:latin typeface="Cambria"/>
                <a:ea typeface="Cambria"/>
                <a:cs typeface="Cambria"/>
                <a:sym typeface="Cambria"/>
              </a:rPr>
              <a:t> : Dina </a:t>
            </a:r>
            <a:r>
              <a:rPr lang="fr-FR" sz="1600" b="0" i="0" u="none" strike="noStrike" cap="none" dirty="0" err="1">
                <a:solidFill>
                  <a:schemeClr val="dk1"/>
                </a:solidFill>
                <a:latin typeface="Cambria"/>
                <a:ea typeface="Cambria"/>
                <a:cs typeface="Cambria"/>
                <a:sym typeface="Cambria"/>
              </a:rPr>
              <a:t>Lam</a:t>
            </a:r>
            <a:endParaRPr sz="1600" b="0" i="0" u="none" strike="noStrike" cap="none" dirty="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16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78" name="Google Shape;178;p22"/>
          <p:cNvGrpSpPr/>
          <p:nvPr/>
        </p:nvGrpSpPr>
        <p:grpSpPr>
          <a:xfrm>
            <a:off x="395536" y="1196752"/>
            <a:ext cx="8352928" cy="144016"/>
            <a:chOff x="395536" y="1233055"/>
            <a:chExt cx="8352928" cy="144016"/>
          </a:xfrm>
        </p:grpSpPr>
        <p:cxnSp>
          <p:nvCxnSpPr>
            <p:cNvPr id="179" name="Google Shape;179;p2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80" name="Google Shape;180;p2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81" name="Google Shape;181;p22"/>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182" name="Google Shape;182;p22"/>
          <p:cNvSpPr txBox="1"/>
          <p:nvPr/>
        </p:nvSpPr>
        <p:spPr>
          <a:xfrm>
            <a:off x="539552" y="1411053"/>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Fonctionnement d’Internet et du Web</a:t>
            </a:r>
            <a:endParaRPr/>
          </a:p>
        </p:txBody>
      </p:sp>
      <p:sp>
        <p:nvSpPr>
          <p:cNvPr id="183" name="Google Shape;183;p22"/>
          <p:cNvSpPr txBox="1"/>
          <p:nvPr/>
        </p:nvSpPr>
        <p:spPr>
          <a:xfrm>
            <a:off x="395536" y="2265253"/>
            <a:ext cx="8604448" cy="424731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Internet est un système créé pour transporter de l’information.</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World Wide Web ou simplement Web est l’un des réseaux de l’internet.</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Web est un réseau de machines interconnectées qui stockent des sites.</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Web repose ainsi sur le protocole HTTP ( HyperText Transfer Protocol)</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Serveurs : ordinateurs puissants qui stockent et délivrent des sites web aux clients.</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Clients : ordinateur répresentant un visiteur d’un site web.</a:t>
            </a:r>
            <a:endParaRPr/>
          </a:p>
          <a:p>
            <a:pPr marL="342900" marR="0" lvl="0" indent="-215900" algn="l" rtl="0">
              <a:lnSpc>
                <a:spcPct val="15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11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78" name="Google Shape;1178;p112"/>
          <p:cNvGrpSpPr/>
          <p:nvPr/>
        </p:nvGrpSpPr>
        <p:grpSpPr>
          <a:xfrm>
            <a:off x="395536" y="1124744"/>
            <a:ext cx="8352928" cy="144016"/>
            <a:chOff x="395536" y="1233055"/>
            <a:chExt cx="8352928" cy="144016"/>
          </a:xfrm>
        </p:grpSpPr>
        <p:cxnSp>
          <p:nvCxnSpPr>
            <p:cNvPr id="1179" name="Google Shape;1179;p11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80" name="Google Shape;1180;p11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81" name="Google Shape;1181;p112"/>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Classe – Exception</a:t>
            </a:r>
            <a:endParaRPr/>
          </a:p>
        </p:txBody>
      </p:sp>
      <p:sp>
        <p:nvSpPr>
          <p:cNvPr id="1182" name="Google Shape;1182;p112"/>
          <p:cNvSpPr txBox="1"/>
          <p:nvPr/>
        </p:nvSpPr>
        <p:spPr>
          <a:xfrm>
            <a:off x="539552" y="1484784"/>
            <a:ext cx="7488832" cy="500976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function inverse($x)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if(!$x)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throw new Exception(‘Division by zero’)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 else   return  1/$x;</a:t>
            </a:r>
            <a:endParaRPr/>
          </a:p>
          <a:p>
            <a:pPr marL="457200" marR="0" lvl="1" indent="0" algn="l" rtl="0">
              <a:lnSpc>
                <a:spcPct val="150000"/>
              </a:lnSpc>
              <a:spcBef>
                <a:spcPts val="0"/>
              </a:spcBef>
              <a:spcAft>
                <a:spcPts val="0"/>
              </a:spcAft>
              <a:buNone/>
            </a:pPr>
            <a:r>
              <a:rPr lang="fr-FR" sz="2400" b="0" i="0" u="none" strike="noStrike" cap="none">
                <a:solidFill>
                  <a:schemeClr val="dk1"/>
                </a:solidFill>
                <a:latin typeface="Cambria"/>
                <a:ea typeface="Cambria"/>
                <a:cs typeface="Cambria"/>
                <a:sym typeface="Cambria"/>
              </a:rPr>
              <a:t>try {</a:t>
            </a:r>
            <a:endParaRPr/>
          </a:p>
          <a:p>
            <a:pPr marL="457200" marR="0" lvl="1" indent="0" algn="l" rtl="0">
              <a:lnSpc>
                <a:spcPct val="150000"/>
              </a:lnSpc>
              <a:spcBef>
                <a:spcPts val="0"/>
              </a:spcBef>
              <a:spcAft>
                <a:spcPts val="0"/>
              </a:spcAft>
              <a:buNone/>
            </a:pPr>
            <a:r>
              <a:rPr lang="fr-FR" sz="2400" b="0" i="0" u="none" strike="noStrike" cap="none">
                <a:solidFill>
                  <a:schemeClr val="dk1"/>
                </a:solidFill>
                <a:latin typeface="Cambria"/>
                <a:ea typeface="Cambria"/>
                <a:cs typeface="Cambria"/>
                <a:sym typeface="Cambria"/>
              </a:rPr>
              <a:t>      echo inverse(5);</a:t>
            </a:r>
            <a:endParaRPr/>
          </a:p>
          <a:p>
            <a:pPr marL="457200" marR="0" lvl="1" indent="0" algn="l" rtl="0">
              <a:lnSpc>
                <a:spcPct val="150000"/>
              </a:lnSpc>
              <a:spcBef>
                <a:spcPts val="0"/>
              </a:spcBef>
              <a:spcAft>
                <a:spcPts val="0"/>
              </a:spcAft>
              <a:buNone/>
            </a:pPr>
            <a:r>
              <a:rPr lang="fr-FR" sz="2400" b="0" i="0" u="none" strike="noStrike" cap="none">
                <a:solidFill>
                  <a:schemeClr val="dk1"/>
                </a:solidFill>
                <a:latin typeface="Cambria"/>
                <a:ea typeface="Cambria"/>
                <a:cs typeface="Cambria"/>
                <a:sym typeface="Cambria"/>
              </a:rPr>
              <a:t>      echo inverse(0)</a:t>
            </a:r>
            <a:endParaRPr/>
          </a:p>
          <a:p>
            <a:pPr marL="457200" marR="0" lvl="1" indent="0" algn="l" rtl="0">
              <a:lnSpc>
                <a:spcPct val="150000"/>
              </a:lnSpc>
              <a:spcBef>
                <a:spcPts val="0"/>
              </a:spcBef>
              <a:spcAft>
                <a:spcPts val="0"/>
              </a:spcAft>
              <a:buNone/>
            </a:pPr>
            <a:r>
              <a:rPr lang="fr-FR" sz="2400" b="0" i="0" u="none" strike="noStrike" cap="none">
                <a:solidFill>
                  <a:schemeClr val="dk1"/>
                </a:solidFill>
                <a:latin typeface="Cambria"/>
                <a:ea typeface="Cambria"/>
                <a:cs typeface="Cambria"/>
                <a:sym typeface="Cambria"/>
              </a:rPr>
              <a:t>} catch (Exception $e) { echo $e-&gt;getMessage()}</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1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88" name="Google Shape;1188;p113"/>
          <p:cNvGrpSpPr/>
          <p:nvPr/>
        </p:nvGrpSpPr>
        <p:grpSpPr>
          <a:xfrm>
            <a:off x="395536" y="1124744"/>
            <a:ext cx="8352928" cy="144016"/>
            <a:chOff x="395536" y="1233055"/>
            <a:chExt cx="8352928" cy="144016"/>
          </a:xfrm>
        </p:grpSpPr>
        <p:cxnSp>
          <p:nvCxnSpPr>
            <p:cNvPr id="1189" name="Google Shape;1189;p11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90" name="Google Shape;1190;p11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91" name="Google Shape;1191;p113"/>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Héritage</a:t>
            </a:r>
            <a:endParaRPr/>
          </a:p>
        </p:txBody>
      </p:sp>
      <p:sp>
        <p:nvSpPr>
          <p:cNvPr id="1192" name="Google Shape;1192;p113"/>
          <p:cNvSpPr txBox="1"/>
          <p:nvPr/>
        </p:nvSpPr>
        <p:spPr>
          <a:xfrm>
            <a:off x="539552" y="1484784"/>
            <a:ext cx="7488832" cy="397031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Permet de regrouper des parties communes dans une classe dite mère.</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Toute classe dérivant de cette classe mère est appelée classe fille.</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Une classe fille possède les attributs et méthodes de la classe mère ainsi que des attributs et des méthodes qui lui sont propres.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1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98" name="Google Shape;1198;p114"/>
          <p:cNvGrpSpPr/>
          <p:nvPr/>
        </p:nvGrpSpPr>
        <p:grpSpPr>
          <a:xfrm>
            <a:off x="395536" y="1124744"/>
            <a:ext cx="8352928" cy="144016"/>
            <a:chOff x="395536" y="1233055"/>
            <a:chExt cx="8352928" cy="144016"/>
          </a:xfrm>
        </p:grpSpPr>
        <p:cxnSp>
          <p:nvCxnSpPr>
            <p:cNvPr id="1199" name="Google Shape;1199;p11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00" name="Google Shape;1200;p11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01" name="Google Shape;1201;p114"/>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Héritage</a:t>
            </a:r>
            <a:endParaRPr/>
          </a:p>
        </p:txBody>
      </p:sp>
      <p:pic>
        <p:nvPicPr>
          <p:cNvPr id="1202" name="Google Shape;1202;p114"/>
          <p:cNvPicPr preferRelativeResize="0"/>
          <p:nvPr/>
        </p:nvPicPr>
        <p:blipFill rotWithShape="1">
          <a:blip r:embed="rId3">
            <a:alphaModFix/>
          </a:blip>
          <a:srcRect/>
          <a:stretch/>
        </p:blipFill>
        <p:spPr>
          <a:xfrm>
            <a:off x="1691680" y="1425556"/>
            <a:ext cx="4392488" cy="4019668"/>
          </a:xfrm>
          <a:prstGeom prst="rect">
            <a:avLst/>
          </a:prstGeom>
          <a:noFill/>
          <a:ln>
            <a:noFill/>
          </a:ln>
        </p:spPr>
      </p:pic>
      <p:sp>
        <p:nvSpPr>
          <p:cNvPr id="1203" name="Google Shape;1203;p114"/>
          <p:cNvSpPr txBox="1"/>
          <p:nvPr/>
        </p:nvSpPr>
        <p:spPr>
          <a:xfrm>
            <a:off x="395536" y="5805264"/>
            <a:ext cx="76328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La classe voiture possède un attribut marque, une méthode freiner et une méthode avancer par héritage.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1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09" name="Google Shape;1209;p115"/>
          <p:cNvGrpSpPr/>
          <p:nvPr/>
        </p:nvGrpSpPr>
        <p:grpSpPr>
          <a:xfrm>
            <a:off x="395536" y="1124744"/>
            <a:ext cx="8352928" cy="144016"/>
            <a:chOff x="395536" y="1233055"/>
            <a:chExt cx="8352928" cy="144016"/>
          </a:xfrm>
        </p:grpSpPr>
        <p:cxnSp>
          <p:nvCxnSpPr>
            <p:cNvPr id="1210" name="Google Shape;1210;p11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11" name="Google Shape;1211;p11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12" name="Google Shape;1212;p115"/>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Héritage strict</a:t>
            </a:r>
            <a:endParaRPr sz="3600" b="1">
              <a:solidFill>
                <a:srgbClr val="FF0000"/>
              </a:solidFill>
              <a:latin typeface="Arial"/>
              <a:ea typeface="Arial"/>
              <a:cs typeface="Arial"/>
              <a:sym typeface="Arial"/>
            </a:endParaRPr>
          </a:p>
        </p:txBody>
      </p:sp>
      <p:sp>
        <p:nvSpPr>
          <p:cNvPr id="1213" name="Google Shape;1213;p115"/>
          <p:cNvSpPr txBox="1"/>
          <p:nvPr/>
        </p:nvSpPr>
        <p:spPr>
          <a:xfrm>
            <a:off x="539552" y="1484784"/>
            <a:ext cx="8496944" cy="460004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Les méthodes de la classe fille doivent avoir des prototypes compatibles avec ceux de la classe mère.</a:t>
            </a:r>
            <a:endParaRPr sz="2200">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2200"/>
              <a:buFont typeface="Cambria"/>
              <a:buChar char="-"/>
            </a:pPr>
            <a:r>
              <a:rPr lang="fr-FR" sz="2200" b="0" i="0" u="none" strike="noStrike" cap="none">
                <a:solidFill>
                  <a:schemeClr val="dk1"/>
                </a:solidFill>
                <a:latin typeface="Cambria"/>
                <a:ea typeface="Cambria"/>
                <a:cs typeface="Cambria"/>
                <a:sym typeface="Cambria"/>
              </a:rPr>
              <a:t>Les classes filles doivent pouvoir se manipuler comme la classe dont elles héritent</a:t>
            </a:r>
            <a:endParaRPr/>
          </a:p>
          <a:p>
            <a:pPr marL="800100" marR="0" lvl="1" indent="-342900" algn="l" rtl="0">
              <a:lnSpc>
                <a:spcPct val="150000"/>
              </a:lnSpc>
              <a:spcBef>
                <a:spcPts val="0"/>
              </a:spcBef>
              <a:spcAft>
                <a:spcPts val="0"/>
              </a:spcAft>
              <a:buClr>
                <a:schemeClr val="dk1"/>
              </a:buClr>
              <a:buSzPts val="2200"/>
              <a:buFont typeface="Cambria"/>
              <a:buChar char="-"/>
            </a:pPr>
            <a:r>
              <a:rPr lang="fr-FR" sz="2200" b="0" i="0" u="none" strike="noStrike" cap="none">
                <a:solidFill>
                  <a:schemeClr val="dk1"/>
                </a:solidFill>
                <a:latin typeface="Cambria"/>
                <a:ea typeface="Cambria"/>
                <a:cs typeface="Cambria"/>
                <a:sym typeface="Cambria"/>
              </a:rPr>
              <a:t>Il est possible d’ajouter des paramètres supplémentaires, à condition qu’ils soient facultatifs</a:t>
            </a:r>
            <a:endParaRPr/>
          </a:p>
          <a:p>
            <a:pPr marL="800100" marR="0" lvl="1" indent="-342900" algn="l" rtl="0">
              <a:lnSpc>
                <a:spcPct val="150000"/>
              </a:lnSpc>
              <a:spcBef>
                <a:spcPts val="0"/>
              </a:spcBef>
              <a:spcAft>
                <a:spcPts val="0"/>
              </a:spcAft>
              <a:buClr>
                <a:schemeClr val="dk1"/>
              </a:buClr>
              <a:buSzPts val="2200"/>
              <a:buFont typeface="Cambria"/>
              <a:buChar char="-"/>
            </a:pPr>
            <a:r>
              <a:rPr lang="fr-FR" sz="2200" b="0" i="0" u="none" strike="noStrike" cap="none">
                <a:solidFill>
                  <a:schemeClr val="dk1"/>
                </a:solidFill>
                <a:latin typeface="Cambria"/>
                <a:ea typeface="Cambria"/>
                <a:cs typeface="Cambria"/>
                <a:sym typeface="Cambria"/>
              </a:rPr>
              <a:t>Il est aussi possible de rendre facultatifs des paramètres en leur donnant une valeur par défaut</a:t>
            </a:r>
            <a:endParaRPr sz="2200" b="0" i="0" u="none" strike="noStrike" cap="none">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Seuls les constructeurs ne sont pas soumis à cette règles.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1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19" name="Google Shape;1219;p116"/>
          <p:cNvGrpSpPr/>
          <p:nvPr/>
        </p:nvGrpSpPr>
        <p:grpSpPr>
          <a:xfrm>
            <a:off x="395536" y="1124744"/>
            <a:ext cx="8352928" cy="144016"/>
            <a:chOff x="395536" y="1233055"/>
            <a:chExt cx="8352928" cy="144016"/>
          </a:xfrm>
        </p:grpSpPr>
        <p:cxnSp>
          <p:nvCxnSpPr>
            <p:cNvPr id="1220" name="Google Shape;1220;p11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21" name="Google Shape;1221;p11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22" name="Google Shape;1222;p116"/>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t>
            </a:r>
            <a:r>
              <a:rPr lang="fr-FR" sz="3600" b="1">
                <a:solidFill>
                  <a:srgbClr val="FF0000"/>
                </a:solidFill>
                <a:latin typeface="Calibri"/>
                <a:ea typeface="Calibri"/>
                <a:cs typeface="Calibri"/>
                <a:sym typeface="Calibri"/>
              </a:rPr>
              <a:t>Accéder à la classe parente</a:t>
            </a:r>
            <a:endParaRPr sz="3600" b="1">
              <a:solidFill>
                <a:srgbClr val="FF0000"/>
              </a:solidFill>
              <a:latin typeface="Arial"/>
              <a:ea typeface="Arial"/>
              <a:cs typeface="Arial"/>
              <a:sym typeface="Arial"/>
            </a:endParaRPr>
          </a:p>
        </p:txBody>
      </p:sp>
      <p:pic>
        <p:nvPicPr>
          <p:cNvPr id="1223" name="Google Shape;1223;p116"/>
          <p:cNvPicPr preferRelativeResize="0"/>
          <p:nvPr/>
        </p:nvPicPr>
        <p:blipFill rotWithShape="1">
          <a:blip r:embed="rId3">
            <a:alphaModFix/>
          </a:blip>
          <a:srcRect/>
          <a:stretch/>
        </p:blipFill>
        <p:spPr>
          <a:xfrm>
            <a:off x="1562100" y="1687427"/>
            <a:ext cx="6019800" cy="40481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11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29" name="Google Shape;1229;p117"/>
          <p:cNvGrpSpPr/>
          <p:nvPr/>
        </p:nvGrpSpPr>
        <p:grpSpPr>
          <a:xfrm>
            <a:off x="395536" y="1124744"/>
            <a:ext cx="8352928" cy="144016"/>
            <a:chOff x="395536" y="1233055"/>
            <a:chExt cx="8352928" cy="144016"/>
          </a:xfrm>
        </p:grpSpPr>
        <p:cxnSp>
          <p:nvCxnSpPr>
            <p:cNvPr id="1230" name="Google Shape;1230;p11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31" name="Google Shape;1231;p11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32" name="Google Shape;1232;p117"/>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t>
            </a:r>
            <a:r>
              <a:rPr lang="fr-FR" sz="3600" b="1">
                <a:solidFill>
                  <a:srgbClr val="FF0000"/>
                </a:solidFill>
                <a:latin typeface="Calibri"/>
                <a:ea typeface="Calibri"/>
                <a:cs typeface="Calibri"/>
                <a:sym typeface="Calibri"/>
              </a:rPr>
              <a:t>Contrôle d’accès</a:t>
            </a:r>
            <a:endParaRPr sz="3600" b="1">
              <a:solidFill>
                <a:srgbClr val="FF0000"/>
              </a:solidFill>
              <a:latin typeface="Arial"/>
              <a:ea typeface="Arial"/>
              <a:cs typeface="Arial"/>
              <a:sym typeface="Arial"/>
            </a:endParaRPr>
          </a:p>
        </p:txBody>
      </p:sp>
      <p:sp>
        <p:nvSpPr>
          <p:cNvPr id="1233" name="Google Shape;1233;p117"/>
          <p:cNvSpPr txBox="1"/>
          <p:nvPr/>
        </p:nvSpPr>
        <p:spPr>
          <a:xfrm>
            <a:off x="539552" y="1645595"/>
            <a:ext cx="7488832" cy="397031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public: une méthode ou attribut publique est accessible depuis toute votre application .</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private: une méthode ou attribut privée n’est accessible que depuis l’intérieur de la classe.</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protected: une méthode ou attribut publique est accessible depuis l’intérieur de la classe, et depuis toutes les classes dérivés.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11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39" name="Google Shape;1239;p118"/>
          <p:cNvGrpSpPr/>
          <p:nvPr/>
        </p:nvGrpSpPr>
        <p:grpSpPr>
          <a:xfrm>
            <a:off x="395536" y="1124744"/>
            <a:ext cx="8352928" cy="144016"/>
            <a:chOff x="395536" y="1233055"/>
            <a:chExt cx="8352928" cy="144016"/>
          </a:xfrm>
        </p:grpSpPr>
        <p:cxnSp>
          <p:nvCxnSpPr>
            <p:cNvPr id="1240" name="Google Shape;1240;p11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41" name="Google Shape;1241;p11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42" name="Google Shape;1242;p118"/>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Contrôle d’accès héritage</a:t>
            </a:r>
            <a:endParaRPr/>
          </a:p>
        </p:txBody>
      </p:sp>
      <p:sp>
        <p:nvSpPr>
          <p:cNvPr id="1243" name="Google Shape;1243;p118"/>
          <p:cNvSpPr txBox="1"/>
          <p:nvPr/>
        </p:nvSpPr>
        <p:spPr>
          <a:xfrm>
            <a:off x="539552" y="1342510"/>
            <a:ext cx="7488832" cy="54424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Les accès aux attributs et méthodes sont redéfinissables dans les classes filles pourvu que la directive soit identique ou plus large.</a:t>
            </a:r>
            <a:endParaRPr sz="1800">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1800"/>
              <a:buFont typeface="Cambria"/>
              <a:buChar char="-"/>
            </a:pPr>
            <a:r>
              <a:rPr lang="fr-FR" sz="1800" b="0" i="0" u="none" strike="noStrike" cap="none">
                <a:solidFill>
                  <a:schemeClr val="dk1"/>
                </a:solidFill>
                <a:latin typeface="Cambria"/>
                <a:ea typeface="Cambria"/>
                <a:cs typeface="Cambria"/>
                <a:sym typeface="Cambria"/>
              </a:rPr>
              <a:t>Une méthode protégée peut être redéfinie comme protégée ou publique dans une classe fille. </a:t>
            </a:r>
            <a:endParaRPr sz="1800" b="0" i="0" u="none" strike="noStrike" cap="none">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1800"/>
              <a:buFont typeface="Cambria"/>
              <a:buChar char="-"/>
            </a:pPr>
            <a:r>
              <a:rPr lang="fr-FR" sz="1800" b="0" i="0" u="none" strike="noStrike" cap="none">
                <a:solidFill>
                  <a:schemeClr val="dk1"/>
                </a:solidFill>
                <a:latin typeface="Cambria"/>
                <a:ea typeface="Cambria"/>
                <a:cs typeface="Cambria"/>
                <a:sym typeface="Cambria"/>
              </a:rPr>
              <a:t>Une méthode publique ne peut être que publique dans un classe fille.</a:t>
            </a:r>
            <a:endParaRPr sz="1800" b="0" i="0" u="none" strike="noStrike" cap="none">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1800"/>
              <a:buFont typeface="Calibri"/>
              <a:buChar char="-"/>
            </a:pPr>
            <a:r>
              <a:rPr lang="fr-FR" sz="1800" b="0" i="0" u="none" strike="noStrike" cap="none">
                <a:solidFill>
                  <a:schemeClr val="dk1"/>
                </a:solidFill>
                <a:latin typeface="Calibri"/>
                <a:ea typeface="Calibri"/>
                <a:cs typeface="Calibri"/>
                <a:sym typeface="Calibri"/>
              </a:rPr>
              <a:t>Si une méthode privée est redéfinie dans une classe fille, PHP considèrera qu'il a deux méthodes de même nom simultanément dans la classe fille.</a:t>
            </a:r>
            <a:endParaRPr/>
          </a:p>
          <a:p>
            <a:pPr marL="1200150" marR="0" lvl="2"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Si c'est une méthode de la classe mère qui y fait appel, elle accèdera à la méthode privée initiale.</a:t>
            </a:r>
            <a:endParaRPr sz="1800" b="0" i="0" u="none" strike="noStrike" cap="none">
              <a:solidFill>
                <a:schemeClr val="dk1"/>
              </a:solidFill>
              <a:latin typeface="Cambria"/>
              <a:ea typeface="Cambria"/>
              <a:cs typeface="Cambria"/>
              <a:sym typeface="Cambria"/>
            </a:endParaRPr>
          </a:p>
          <a:p>
            <a:pPr marL="1200150" marR="0" lvl="2"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Si c'est une méthode de la classe fille qui y fait appel, elle accèdera à la nouvelle implémentation.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1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49" name="Google Shape;1249;p119"/>
          <p:cNvGrpSpPr/>
          <p:nvPr/>
        </p:nvGrpSpPr>
        <p:grpSpPr>
          <a:xfrm>
            <a:off x="395536" y="1124744"/>
            <a:ext cx="8352928" cy="144016"/>
            <a:chOff x="395536" y="1233055"/>
            <a:chExt cx="8352928" cy="144016"/>
          </a:xfrm>
        </p:grpSpPr>
        <p:cxnSp>
          <p:nvCxnSpPr>
            <p:cNvPr id="1250" name="Google Shape;1250;p11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51" name="Google Shape;1251;p11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52" name="Google Shape;1252;p119"/>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Classe abstraite</a:t>
            </a:r>
            <a:endParaRPr/>
          </a:p>
        </p:txBody>
      </p:sp>
      <p:sp>
        <p:nvSpPr>
          <p:cNvPr id="1253" name="Google Shape;1253;p119"/>
          <p:cNvSpPr txBox="1"/>
          <p:nvPr/>
        </p:nvSpPr>
        <p:spPr>
          <a:xfrm>
            <a:off x="539552" y="1484784"/>
            <a:ext cx="7488832" cy="511357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Début d'implémentation d'une classe.</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Non instanciable.</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Toute classe contenant au moins une méthode abstraite doit être déclarée abstraite.</a:t>
            </a:r>
            <a:endParaRPr sz="200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Seule la signature d’une méthode abstraite est déclarée (pas d’implémentation)</a:t>
            </a:r>
            <a:endParaRPr sz="200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Les classes dérivées doivent implémentées toutes les méthodes abstraites.</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Les classes dérivées ne sont pas obligées d’implémenter les méthodes déjà implémenter dans la classe parent, et peuvent posséder leurs propres méthodes.</a:t>
            </a:r>
            <a:endParaRPr sz="2000">
              <a:solidFill>
                <a:schemeClr val="dk1"/>
              </a:solidFill>
              <a:latin typeface="Cambria"/>
              <a:ea typeface="Cambria"/>
              <a:cs typeface="Cambria"/>
              <a:sym typeface="Cambri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2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59" name="Google Shape;1259;p120"/>
          <p:cNvGrpSpPr/>
          <p:nvPr/>
        </p:nvGrpSpPr>
        <p:grpSpPr>
          <a:xfrm>
            <a:off x="395536" y="1124744"/>
            <a:ext cx="8352928" cy="144016"/>
            <a:chOff x="395536" y="1233055"/>
            <a:chExt cx="8352928" cy="144016"/>
          </a:xfrm>
        </p:grpSpPr>
        <p:cxnSp>
          <p:nvCxnSpPr>
            <p:cNvPr id="1260" name="Google Shape;1260;p12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61" name="Google Shape;1261;p12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62" name="Google Shape;1262;p120"/>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Classe abstraite</a:t>
            </a:r>
            <a:endParaRPr sz="3600" b="1">
              <a:solidFill>
                <a:srgbClr val="FF0000"/>
              </a:solidFill>
              <a:latin typeface="Arial"/>
              <a:ea typeface="Arial"/>
              <a:cs typeface="Arial"/>
              <a:sym typeface="Arial"/>
            </a:endParaRPr>
          </a:p>
        </p:txBody>
      </p:sp>
      <p:pic>
        <p:nvPicPr>
          <p:cNvPr id="1263" name="Google Shape;1263;p120"/>
          <p:cNvPicPr preferRelativeResize="0"/>
          <p:nvPr/>
        </p:nvPicPr>
        <p:blipFill rotWithShape="1">
          <a:blip r:embed="rId3">
            <a:alphaModFix/>
          </a:blip>
          <a:srcRect/>
          <a:stretch/>
        </p:blipFill>
        <p:spPr>
          <a:xfrm>
            <a:off x="699800" y="2348880"/>
            <a:ext cx="7744400" cy="2669123"/>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12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69" name="Google Shape;1269;p121"/>
          <p:cNvGrpSpPr/>
          <p:nvPr/>
        </p:nvGrpSpPr>
        <p:grpSpPr>
          <a:xfrm>
            <a:off x="395536" y="1124744"/>
            <a:ext cx="8352928" cy="144016"/>
            <a:chOff x="395536" y="1233055"/>
            <a:chExt cx="8352928" cy="144016"/>
          </a:xfrm>
        </p:grpSpPr>
        <p:cxnSp>
          <p:nvCxnSpPr>
            <p:cNvPr id="1270" name="Google Shape;1270;p12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71" name="Google Shape;1271;p12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72" name="Google Shape;1272;p121"/>
          <p:cNvSpPr txBox="1"/>
          <p:nvPr/>
        </p:nvSpPr>
        <p:spPr>
          <a:xfrm>
            <a:off x="251520" y="260648"/>
            <a:ext cx="864096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Héritage d’une classe abstraite</a:t>
            </a:r>
            <a:endParaRPr sz="3600" b="1">
              <a:solidFill>
                <a:srgbClr val="FF0000"/>
              </a:solidFill>
              <a:latin typeface="Arial"/>
              <a:ea typeface="Arial"/>
              <a:cs typeface="Arial"/>
              <a:sym typeface="Arial"/>
            </a:endParaRPr>
          </a:p>
          <a:p>
            <a:pPr marL="0" marR="0" lvl="0" indent="0" algn="l" rtl="0">
              <a:spcBef>
                <a:spcPts val="0"/>
              </a:spcBef>
              <a:spcAft>
                <a:spcPts val="0"/>
              </a:spcAft>
              <a:buNone/>
            </a:pPr>
            <a:endParaRPr sz="3600" b="1">
              <a:solidFill>
                <a:srgbClr val="FF0000"/>
              </a:solidFill>
              <a:latin typeface="Arial"/>
              <a:ea typeface="Arial"/>
              <a:cs typeface="Arial"/>
              <a:sym typeface="Arial"/>
            </a:endParaRPr>
          </a:p>
        </p:txBody>
      </p:sp>
      <p:pic>
        <p:nvPicPr>
          <p:cNvPr id="1273" name="Google Shape;1273;p121"/>
          <p:cNvPicPr preferRelativeResize="0"/>
          <p:nvPr/>
        </p:nvPicPr>
        <p:blipFill rotWithShape="1">
          <a:blip r:embed="rId3">
            <a:alphaModFix/>
          </a:blip>
          <a:srcRect/>
          <a:stretch/>
        </p:blipFill>
        <p:spPr>
          <a:xfrm>
            <a:off x="1658900" y="2013593"/>
            <a:ext cx="5826199" cy="39347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89" name="Google Shape;189;p23"/>
          <p:cNvGrpSpPr/>
          <p:nvPr/>
        </p:nvGrpSpPr>
        <p:grpSpPr>
          <a:xfrm>
            <a:off x="395536" y="1196752"/>
            <a:ext cx="8352928" cy="144016"/>
            <a:chOff x="395536" y="1233055"/>
            <a:chExt cx="8352928" cy="144016"/>
          </a:xfrm>
        </p:grpSpPr>
        <p:cxnSp>
          <p:nvCxnSpPr>
            <p:cNvPr id="190" name="Google Shape;190;p2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91" name="Google Shape;191;p2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92" name="Google Shape;192;p23"/>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193" name="Google Shape;193;p23"/>
          <p:cNvSpPr txBox="1"/>
          <p:nvPr/>
        </p:nvSpPr>
        <p:spPr>
          <a:xfrm>
            <a:off x="539552" y="1411053"/>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Fonctionnement d’Internet et du Web</a:t>
            </a:r>
            <a:endParaRPr/>
          </a:p>
        </p:txBody>
      </p:sp>
      <p:sp>
        <p:nvSpPr>
          <p:cNvPr id="194" name="Google Shape;194;p23"/>
          <p:cNvSpPr txBox="1"/>
          <p:nvPr/>
        </p:nvSpPr>
        <p:spPr>
          <a:xfrm>
            <a:off x="539552" y="2132856"/>
            <a:ext cx="7488832" cy="2169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Lorsque le site est dynamique</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Le client demande au serveur à voir une page web.</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Le serveur prépare la page spécialement pour le client ( connexion à une BD)</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Le serveur lui envoie la page qu’il vient de générer</a:t>
            </a:r>
            <a:endParaRPr/>
          </a:p>
        </p:txBody>
      </p:sp>
      <p:pic>
        <p:nvPicPr>
          <p:cNvPr id="195" name="Google Shape;195;p23"/>
          <p:cNvPicPr preferRelativeResize="0"/>
          <p:nvPr/>
        </p:nvPicPr>
        <p:blipFill rotWithShape="1">
          <a:blip r:embed="rId3">
            <a:alphaModFix/>
          </a:blip>
          <a:srcRect/>
          <a:stretch/>
        </p:blipFill>
        <p:spPr>
          <a:xfrm>
            <a:off x="971600" y="4365104"/>
            <a:ext cx="6768752" cy="230425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12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79" name="Google Shape;1279;p122"/>
          <p:cNvGrpSpPr/>
          <p:nvPr/>
        </p:nvGrpSpPr>
        <p:grpSpPr>
          <a:xfrm>
            <a:off x="395536" y="1124744"/>
            <a:ext cx="8352928" cy="144016"/>
            <a:chOff x="395536" y="1233055"/>
            <a:chExt cx="8352928" cy="144016"/>
          </a:xfrm>
        </p:grpSpPr>
        <p:cxnSp>
          <p:nvCxnSpPr>
            <p:cNvPr id="1280" name="Google Shape;1280;p12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81" name="Google Shape;1281;p12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82" name="Google Shape;1282;p122"/>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Interface</a:t>
            </a:r>
            <a:endParaRPr sz="3600" b="1">
              <a:solidFill>
                <a:srgbClr val="FF0000"/>
              </a:solidFill>
              <a:latin typeface="Arial"/>
              <a:ea typeface="Arial"/>
              <a:cs typeface="Arial"/>
              <a:sym typeface="Arial"/>
            </a:endParaRPr>
          </a:p>
        </p:txBody>
      </p:sp>
      <p:sp>
        <p:nvSpPr>
          <p:cNvPr id="1283" name="Google Shape;1283;p122"/>
          <p:cNvSpPr txBox="1"/>
          <p:nvPr/>
        </p:nvSpPr>
        <p:spPr>
          <a:xfrm>
            <a:off x="539552" y="1251849"/>
            <a:ext cx="7488832" cy="561570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API (Application Programming Interface) qui spécifie quelles méthodes et variables une classe peut implémenter, sans avoir à définir comment ces méthodes seront gérées.</a:t>
            </a:r>
            <a:endParaRPr/>
          </a:p>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Non instanciable.</a:t>
            </a:r>
            <a:endParaRPr/>
          </a:p>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Seule les signatures des méthodes d’une interface sont déclarées (pas d’implémentation).</a:t>
            </a:r>
            <a:endParaRPr sz="220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Toutes les méthodes de l'interface doivent être implémentées</a:t>
            </a:r>
            <a:endParaRPr sz="2200">
              <a:solidFill>
                <a:schemeClr val="dk1"/>
              </a:solidFill>
              <a:latin typeface="Cambria"/>
              <a:ea typeface="Cambria"/>
              <a:cs typeface="Cambria"/>
              <a:sym typeface="Cambria"/>
            </a:endParaRPr>
          </a:p>
          <a:p>
            <a:pPr marL="342900" marR="0" lvl="0" indent="-342900" algn="l" rtl="0">
              <a:lnSpc>
                <a:spcPct val="150000"/>
              </a:lnSpc>
              <a:spcBef>
                <a:spcPts val="0"/>
              </a:spcBef>
              <a:spcAft>
                <a:spcPts val="0"/>
              </a:spcAft>
              <a:buClr>
                <a:schemeClr val="dk1"/>
              </a:buClr>
              <a:buSzPts val="2200"/>
              <a:buFont typeface="Arial"/>
              <a:buChar char="•"/>
            </a:pPr>
            <a:r>
              <a:rPr lang="fr-FR" sz="2200">
                <a:solidFill>
                  <a:schemeClr val="dk1"/>
                </a:solidFill>
                <a:latin typeface="Cambria"/>
                <a:ea typeface="Cambria"/>
                <a:cs typeface="Cambria"/>
                <a:sym typeface="Cambria"/>
              </a:rPr>
              <a:t>Les classes peuvent implémenter plus d'une interface en séparant chaque interface par une virgule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2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89" name="Google Shape;1289;p123"/>
          <p:cNvGrpSpPr/>
          <p:nvPr/>
        </p:nvGrpSpPr>
        <p:grpSpPr>
          <a:xfrm>
            <a:off x="395536" y="1124744"/>
            <a:ext cx="8352928" cy="144016"/>
            <a:chOff x="395536" y="1233055"/>
            <a:chExt cx="8352928" cy="144016"/>
          </a:xfrm>
        </p:grpSpPr>
        <p:cxnSp>
          <p:nvCxnSpPr>
            <p:cNvPr id="1290" name="Google Shape;1290;p12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91" name="Google Shape;1291;p12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292" name="Google Shape;1292;p123"/>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Interface</a:t>
            </a:r>
            <a:endParaRPr sz="3600" b="1">
              <a:solidFill>
                <a:srgbClr val="FF0000"/>
              </a:solidFill>
              <a:latin typeface="Arial"/>
              <a:ea typeface="Arial"/>
              <a:cs typeface="Arial"/>
              <a:sym typeface="Arial"/>
            </a:endParaRPr>
          </a:p>
        </p:txBody>
      </p:sp>
      <p:pic>
        <p:nvPicPr>
          <p:cNvPr id="1293" name="Google Shape;1293;p123"/>
          <p:cNvPicPr preferRelativeResize="0"/>
          <p:nvPr/>
        </p:nvPicPr>
        <p:blipFill rotWithShape="1">
          <a:blip r:embed="rId3">
            <a:alphaModFix/>
          </a:blip>
          <a:srcRect/>
          <a:stretch/>
        </p:blipFill>
        <p:spPr>
          <a:xfrm>
            <a:off x="1003685" y="1924824"/>
            <a:ext cx="7136630" cy="382650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12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299" name="Google Shape;1299;p124"/>
          <p:cNvGrpSpPr/>
          <p:nvPr/>
        </p:nvGrpSpPr>
        <p:grpSpPr>
          <a:xfrm>
            <a:off x="395536" y="956785"/>
            <a:ext cx="8352928" cy="144016"/>
            <a:chOff x="395536" y="1233055"/>
            <a:chExt cx="8352928" cy="144016"/>
          </a:xfrm>
        </p:grpSpPr>
        <p:cxnSp>
          <p:nvCxnSpPr>
            <p:cNvPr id="1300" name="Google Shape;1300;p12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01" name="Google Shape;1301;p12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02" name="Google Shape;1302;p124"/>
          <p:cNvSpPr txBox="1"/>
          <p:nvPr/>
        </p:nvSpPr>
        <p:spPr>
          <a:xfrm>
            <a:off x="79794" y="260648"/>
            <a:ext cx="931612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dirty="0">
                <a:solidFill>
                  <a:srgbClr val="FF0000"/>
                </a:solidFill>
                <a:latin typeface="Arial"/>
                <a:ea typeface="Arial"/>
                <a:cs typeface="Arial"/>
                <a:sym typeface="Arial"/>
              </a:rPr>
              <a:t>Partie III : Implémentation d’une interface</a:t>
            </a:r>
            <a:endParaRPr sz="3600" b="1" dirty="0">
              <a:solidFill>
                <a:srgbClr val="FF0000"/>
              </a:solidFill>
              <a:latin typeface="Arial"/>
              <a:ea typeface="Arial"/>
              <a:cs typeface="Arial"/>
              <a:sym typeface="Arial"/>
            </a:endParaRPr>
          </a:p>
        </p:txBody>
      </p:sp>
      <p:pic>
        <p:nvPicPr>
          <p:cNvPr id="1303" name="Google Shape;1303;p124"/>
          <p:cNvPicPr preferRelativeResize="0"/>
          <p:nvPr/>
        </p:nvPicPr>
        <p:blipFill rotWithShape="1">
          <a:blip r:embed="rId3">
            <a:alphaModFix/>
          </a:blip>
          <a:srcRect/>
          <a:stretch/>
        </p:blipFill>
        <p:spPr>
          <a:xfrm>
            <a:off x="1800448" y="1422680"/>
            <a:ext cx="5543104" cy="5168208"/>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12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09" name="Google Shape;1309;p125"/>
          <p:cNvGrpSpPr/>
          <p:nvPr/>
        </p:nvGrpSpPr>
        <p:grpSpPr>
          <a:xfrm>
            <a:off x="395536" y="1124744"/>
            <a:ext cx="8352928" cy="144016"/>
            <a:chOff x="395536" y="1233055"/>
            <a:chExt cx="8352928" cy="144016"/>
          </a:xfrm>
        </p:grpSpPr>
        <p:cxnSp>
          <p:nvCxnSpPr>
            <p:cNvPr id="1310" name="Google Shape;1310;p12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11" name="Google Shape;1311;p12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12" name="Google Shape;1312;p125"/>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t>
            </a:r>
            <a:r>
              <a:rPr lang="fr-FR" sz="3600" b="1">
                <a:solidFill>
                  <a:srgbClr val="FF0000"/>
                </a:solidFill>
                <a:latin typeface="Calibri"/>
                <a:ea typeface="Calibri"/>
                <a:cs typeface="Calibri"/>
                <a:sym typeface="Calibri"/>
              </a:rPr>
              <a:t>Abstract VS interface</a:t>
            </a:r>
            <a:endParaRPr sz="3600" b="1">
              <a:solidFill>
                <a:srgbClr val="FF0000"/>
              </a:solidFill>
              <a:latin typeface="Arial"/>
              <a:ea typeface="Arial"/>
              <a:cs typeface="Arial"/>
              <a:sym typeface="Arial"/>
            </a:endParaRPr>
          </a:p>
        </p:txBody>
      </p:sp>
      <p:sp>
        <p:nvSpPr>
          <p:cNvPr id="1313" name="Google Shape;1313;p125"/>
          <p:cNvSpPr txBox="1"/>
          <p:nvPr/>
        </p:nvSpPr>
        <p:spPr>
          <a:xfrm>
            <a:off x="539552" y="1645595"/>
            <a:ext cx="7488832" cy="334777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Aucun code n’est présent dans une interface.</a:t>
            </a:r>
            <a:endParaRPr sz="2400">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2400"/>
              <a:buFont typeface="Cambria"/>
              <a:buChar char="-"/>
            </a:pPr>
            <a:r>
              <a:rPr lang="fr-FR" sz="2400" b="0" i="0" u="none" strike="noStrike" cap="none">
                <a:solidFill>
                  <a:schemeClr val="dk1"/>
                </a:solidFill>
                <a:latin typeface="Cambria"/>
                <a:ea typeface="Cambria"/>
                <a:cs typeface="Cambria"/>
                <a:sym typeface="Cambria"/>
              </a:rPr>
              <a:t>Une interface est donc une classe abstraite qui ne contiendrait que des méthodes abstraites</a:t>
            </a:r>
            <a:endParaRPr sz="2400" b="0" i="0" u="none" strike="noStrike" cap="none">
              <a:solidFill>
                <a:schemeClr val="dk1"/>
              </a:solidFill>
              <a:latin typeface="Cambria"/>
              <a:ea typeface="Cambria"/>
              <a:cs typeface="Cambria"/>
              <a:sym typeface="Cambria"/>
            </a:endParaRPr>
          </a:p>
          <a:p>
            <a:pPr marL="800100" marR="0" lvl="1" indent="-342900" algn="l" rtl="0">
              <a:lnSpc>
                <a:spcPct val="150000"/>
              </a:lnSpc>
              <a:spcBef>
                <a:spcPts val="0"/>
              </a:spcBef>
              <a:spcAft>
                <a:spcPts val="0"/>
              </a:spcAft>
              <a:buClr>
                <a:schemeClr val="dk1"/>
              </a:buClr>
              <a:buSzPts val="2400"/>
              <a:buFont typeface="Cambria"/>
              <a:buChar char="-"/>
            </a:pPr>
            <a:r>
              <a:rPr lang="fr-FR" sz="2400" b="0" i="0" u="none" strike="noStrike" cap="none">
                <a:solidFill>
                  <a:schemeClr val="dk1"/>
                </a:solidFill>
                <a:latin typeface="Cambria"/>
                <a:ea typeface="Cambria"/>
                <a:cs typeface="Cambria"/>
                <a:sym typeface="Cambria"/>
              </a:rPr>
              <a:t>Une classe ne peut dériver que d’une classe abstraite mais peut implémenter plusieurs interfaces</a:t>
            </a:r>
            <a:endParaRPr sz="2400" b="0" i="0" u="none" strike="noStrike" cap="none">
              <a:solidFill>
                <a:schemeClr val="dk1"/>
              </a:solidFill>
              <a:latin typeface="Cambria"/>
              <a:ea typeface="Cambria"/>
              <a:cs typeface="Cambria"/>
              <a:sym typeface="Cambri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12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19" name="Google Shape;1319;p126"/>
          <p:cNvGrpSpPr/>
          <p:nvPr/>
        </p:nvGrpSpPr>
        <p:grpSpPr>
          <a:xfrm>
            <a:off x="395536" y="1124744"/>
            <a:ext cx="8352928" cy="144016"/>
            <a:chOff x="395536" y="1233055"/>
            <a:chExt cx="8352928" cy="144016"/>
          </a:xfrm>
        </p:grpSpPr>
        <p:cxnSp>
          <p:nvCxnSpPr>
            <p:cNvPr id="1320" name="Google Shape;1320;p12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21" name="Google Shape;1321;p12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22" name="Google Shape;1322;p126"/>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t>
            </a:r>
            <a:r>
              <a:rPr lang="fr-FR" sz="3600" b="1">
                <a:solidFill>
                  <a:srgbClr val="FF0000"/>
                </a:solidFill>
                <a:latin typeface="Calibri"/>
                <a:ea typeface="Calibri"/>
                <a:cs typeface="Calibri"/>
                <a:sym typeface="Calibri"/>
              </a:rPr>
              <a:t>Classe finale</a:t>
            </a:r>
            <a:endParaRPr sz="3600" b="1">
              <a:solidFill>
                <a:srgbClr val="FF0000"/>
              </a:solidFill>
              <a:latin typeface="Arial"/>
              <a:ea typeface="Arial"/>
              <a:cs typeface="Arial"/>
              <a:sym typeface="Arial"/>
            </a:endParaRPr>
          </a:p>
        </p:txBody>
      </p:sp>
      <p:sp>
        <p:nvSpPr>
          <p:cNvPr id="1323" name="Google Shape;1323;p126"/>
          <p:cNvSpPr txBox="1"/>
          <p:nvPr/>
        </p:nvSpPr>
        <p:spPr>
          <a:xfrm>
            <a:off x="539552" y="1489062"/>
            <a:ext cx="7488832" cy="113178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Ces classes et méthodes ne pourront jamais être héritées.</a:t>
            </a:r>
            <a:endParaRPr sz="2400">
              <a:solidFill>
                <a:schemeClr val="dk1"/>
              </a:solidFill>
              <a:latin typeface="Cambria"/>
              <a:ea typeface="Cambria"/>
              <a:cs typeface="Cambria"/>
              <a:sym typeface="Cambria"/>
            </a:endParaRPr>
          </a:p>
        </p:txBody>
      </p:sp>
      <p:pic>
        <p:nvPicPr>
          <p:cNvPr id="1324" name="Google Shape;1324;p126"/>
          <p:cNvPicPr preferRelativeResize="0"/>
          <p:nvPr/>
        </p:nvPicPr>
        <p:blipFill rotWithShape="1">
          <a:blip r:embed="rId3">
            <a:alphaModFix/>
          </a:blip>
          <a:srcRect/>
          <a:stretch/>
        </p:blipFill>
        <p:spPr>
          <a:xfrm>
            <a:off x="2102477" y="2813446"/>
            <a:ext cx="4939045" cy="3610472"/>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2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30" name="Google Shape;1330;p127"/>
          <p:cNvGrpSpPr/>
          <p:nvPr/>
        </p:nvGrpSpPr>
        <p:grpSpPr>
          <a:xfrm>
            <a:off x="395536" y="1124744"/>
            <a:ext cx="8352928" cy="144016"/>
            <a:chOff x="395536" y="1233055"/>
            <a:chExt cx="8352928" cy="144016"/>
          </a:xfrm>
        </p:grpSpPr>
        <p:cxnSp>
          <p:nvCxnSpPr>
            <p:cNvPr id="1331" name="Google Shape;1331;p12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32" name="Google Shape;1332;p12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33" name="Google Shape;1333;p127"/>
          <p:cNvSpPr txBox="1"/>
          <p:nvPr/>
        </p:nvSpPr>
        <p:spPr>
          <a:xfrm>
            <a:off x="395536" y="260648"/>
            <a:ext cx="87484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dirty="0">
                <a:solidFill>
                  <a:srgbClr val="FF0000"/>
                </a:solidFill>
                <a:latin typeface="Arial"/>
                <a:ea typeface="Arial"/>
                <a:cs typeface="Arial"/>
                <a:sym typeface="Arial"/>
              </a:rPr>
              <a:t>Partie III : D</a:t>
            </a:r>
            <a:r>
              <a:rPr lang="fr-FR" sz="3600" b="1" dirty="0">
                <a:solidFill>
                  <a:srgbClr val="FF0000"/>
                </a:solidFill>
                <a:latin typeface="Calibri"/>
                <a:ea typeface="Calibri"/>
                <a:cs typeface="Calibri"/>
                <a:sym typeface="Calibri"/>
              </a:rPr>
              <a:t>éréférencement des méthodes</a:t>
            </a:r>
            <a:endParaRPr sz="3600" b="1" dirty="0">
              <a:solidFill>
                <a:srgbClr val="FF0000"/>
              </a:solidFill>
              <a:latin typeface="Arial"/>
              <a:ea typeface="Arial"/>
              <a:cs typeface="Arial"/>
              <a:sym typeface="Arial"/>
            </a:endParaRPr>
          </a:p>
        </p:txBody>
      </p:sp>
      <p:pic>
        <p:nvPicPr>
          <p:cNvPr id="1334" name="Google Shape;1334;p127"/>
          <p:cNvPicPr preferRelativeResize="0"/>
          <p:nvPr/>
        </p:nvPicPr>
        <p:blipFill rotWithShape="1">
          <a:blip r:embed="rId3">
            <a:alphaModFix/>
          </a:blip>
          <a:srcRect/>
          <a:stretch/>
        </p:blipFill>
        <p:spPr>
          <a:xfrm>
            <a:off x="270216" y="1993915"/>
            <a:ext cx="8570615" cy="372980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12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40" name="Google Shape;1340;p128"/>
          <p:cNvGrpSpPr/>
          <p:nvPr/>
        </p:nvGrpSpPr>
        <p:grpSpPr>
          <a:xfrm>
            <a:off x="395536" y="1124744"/>
            <a:ext cx="8352928" cy="144016"/>
            <a:chOff x="395536" y="1233055"/>
            <a:chExt cx="8352928" cy="144016"/>
          </a:xfrm>
        </p:grpSpPr>
        <p:cxnSp>
          <p:nvCxnSpPr>
            <p:cNvPr id="1341" name="Google Shape;1341;p12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42" name="Google Shape;1342;p12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43" name="Google Shape;1343;p128"/>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t>
            </a:r>
            <a:r>
              <a:rPr lang="fr-FR" sz="3600" b="1">
                <a:solidFill>
                  <a:srgbClr val="FF0000"/>
                </a:solidFill>
                <a:latin typeface="Calibri"/>
                <a:ea typeface="Calibri"/>
                <a:cs typeface="Calibri"/>
                <a:sym typeface="Calibri"/>
              </a:rPr>
              <a:t>Affectation</a:t>
            </a:r>
            <a:endParaRPr sz="3600" b="1">
              <a:solidFill>
                <a:srgbClr val="FF0000"/>
              </a:solidFill>
              <a:latin typeface="Arial"/>
              <a:ea typeface="Arial"/>
              <a:cs typeface="Arial"/>
              <a:sym typeface="Arial"/>
            </a:endParaRPr>
          </a:p>
        </p:txBody>
      </p:sp>
      <p:sp>
        <p:nvSpPr>
          <p:cNvPr id="1344" name="Google Shape;1344;p128"/>
          <p:cNvSpPr txBox="1"/>
          <p:nvPr/>
        </p:nvSpPr>
        <p:spPr>
          <a:xfrm>
            <a:off x="539552" y="1489062"/>
            <a:ext cx="8208912" cy="113178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par défaut l'affectation est désormais faite pas référence pour les objets (l'opérateur &amp; est maintenant implicite).</a:t>
            </a:r>
            <a:endParaRPr sz="2400">
              <a:solidFill>
                <a:schemeClr val="dk1"/>
              </a:solidFill>
              <a:latin typeface="Cambria"/>
              <a:ea typeface="Cambria"/>
              <a:cs typeface="Cambria"/>
              <a:sym typeface="Cambria"/>
            </a:endParaRPr>
          </a:p>
        </p:txBody>
      </p:sp>
      <p:pic>
        <p:nvPicPr>
          <p:cNvPr id="1345" name="Google Shape;1345;p128"/>
          <p:cNvPicPr preferRelativeResize="0"/>
          <p:nvPr/>
        </p:nvPicPr>
        <p:blipFill rotWithShape="1">
          <a:blip r:embed="rId3">
            <a:alphaModFix/>
          </a:blip>
          <a:srcRect/>
          <a:stretch/>
        </p:blipFill>
        <p:spPr>
          <a:xfrm>
            <a:off x="1115616" y="3140968"/>
            <a:ext cx="6906369" cy="2896219"/>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12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51" name="Google Shape;1351;p129"/>
          <p:cNvGrpSpPr/>
          <p:nvPr/>
        </p:nvGrpSpPr>
        <p:grpSpPr>
          <a:xfrm>
            <a:off x="395536" y="1124744"/>
            <a:ext cx="8352928" cy="144016"/>
            <a:chOff x="395536" y="1233055"/>
            <a:chExt cx="8352928" cy="144016"/>
          </a:xfrm>
        </p:grpSpPr>
        <p:cxnSp>
          <p:nvCxnSpPr>
            <p:cNvPr id="1352" name="Google Shape;1352;p12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53" name="Google Shape;1353;p12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54" name="Google Shape;1354;p129"/>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a:t>
            </a:r>
            <a:r>
              <a:rPr lang="fr-FR" sz="3600" b="1">
                <a:solidFill>
                  <a:srgbClr val="FF0000"/>
                </a:solidFill>
                <a:latin typeface="Calibri"/>
                <a:ea typeface="Calibri"/>
                <a:cs typeface="Calibri"/>
                <a:sym typeface="Calibri"/>
              </a:rPr>
              <a:t>lonage</a:t>
            </a:r>
            <a:endParaRPr sz="3600" b="1">
              <a:solidFill>
                <a:srgbClr val="FF0000"/>
              </a:solidFill>
              <a:latin typeface="Arial"/>
              <a:ea typeface="Arial"/>
              <a:cs typeface="Arial"/>
              <a:sym typeface="Arial"/>
            </a:endParaRPr>
          </a:p>
        </p:txBody>
      </p:sp>
      <p:sp>
        <p:nvSpPr>
          <p:cNvPr id="1355" name="Google Shape;1355;p129"/>
          <p:cNvSpPr txBox="1"/>
          <p:nvPr/>
        </p:nvSpPr>
        <p:spPr>
          <a:xfrm>
            <a:off x="539552" y="1489062"/>
            <a:ext cx="8208912" cy="120032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c'est le mot-clé </a:t>
            </a:r>
            <a:r>
              <a:rPr lang="fr-FR" sz="2400" b="1" i="1">
                <a:solidFill>
                  <a:schemeClr val="dk1"/>
                </a:solidFill>
                <a:latin typeface="Cambria"/>
                <a:ea typeface="Cambria"/>
                <a:cs typeface="Cambria"/>
                <a:sym typeface="Cambria"/>
              </a:rPr>
              <a:t>clone</a:t>
            </a:r>
            <a:r>
              <a:rPr lang="fr-FR" sz="2400">
                <a:solidFill>
                  <a:schemeClr val="dk1"/>
                </a:solidFill>
                <a:latin typeface="Cambria"/>
                <a:ea typeface="Cambria"/>
                <a:cs typeface="Cambria"/>
                <a:sym typeface="Cambria"/>
              </a:rPr>
              <a:t> qui permet d'effectuer une copie distinct d’un objet.</a:t>
            </a:r>
            <a:endParaRPr sz="2400">
              <a:solidFill>
                <a:schemeClr val="dk1"/>
              </a:solidFill>
              <a:latin typeface="Cambria"/>
              <a:ea typeface="Cambria"/>
              <a:cs typeface="Cambria"/>
              <a:sym typeface="Cambria"/>
            </a:endParaRPr>
          </a:p>
        </p:txBody>
      </p:sp>
      <p:pic>
        <p:nvPicPr>
          <p:cNvPr id="1356" name="Google Shape;1356;p129"/>
          <p:cNvPicPr preferRelativeResize="0"/>
          <p:nvPr/>
        </p:nvPicPr>
        <p:blipFill rotWithShape="1">
          <a:blip r:embed="rId3">
            <a:alphaModFix/>
          </a:blip>
          <a:srcRect/>
          <a:stretch/>
        </p:blipFill>
        <p:spPr>
          <a:xfrm>
            <a:off x="759505" y="2841148"/>
            <a:ext cx="7769006" cy="323708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62" name="Google Shape;1362;p130"/>
          <p:cNvGrpSpPr/>
          <p:nvPr/>
        </p:nvGrpSpPr>
        <p:grpSpPr>
          <a:xfrm>
            <a:off x="395536" y="1124744"/>
            <a:ext cx="8352928" cy="144016"/>
            <a:chOff x="395536" y="1233055"/>
            <a:chExt cx="8352928" cy="144016"/>
          </a:xfrm>
        </p:grpSpPr>
        <p:cxnSp>
          <p:nvCxnSpPr>
            <p:cNvPr id="1363" name="Google Shape;1363;p13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64" name="Google Shape;1364;p13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65" name="Google Shape;1365;p130"/>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Égalité</a:t>
            </a:r>
            <a:endParaRPr sz="3600" b="1">
              <a:solidFill>
                <a:srgbClr val="FF0000"/>
              </a:solidFill>
              <a:latin typeface="Arial"/>
              <a:ea typeface="Arial"/>
              <a:cs typeface="Arial"/>
              <a:sym typeface="Arial"/>
            </a:endParaRPr>
          </a:p>
        </p:txBody>
      </p:sp>
      <p:sp>
        <p:nvSpPr>
          <p:cNvPr id="1366" name="Google Shape;1366;p130"/>
          <p:cNvSpPr txBox="1"/>
          <p:nvPr/>
        </p:nvSpPr>
        <p:spPr>
          <a:xfrm>
            <a:off x="539552" y="2309110"/>
            <a:ext cx="7488832" cy="22397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l'égalité de deux objets (tous les attributs sont égaux) se teste par ==.</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l'identité de deux objets (les deux variables référencent le même objet) se teste par ===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3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72" name="Google Shape;1372;p131"/>
          <p:cNvGrpSpPr/>
          <p:nvPr/>
        </p:nvGrpSpPr>
        <p:grpSpPr>
          <a:xfrm>
            <a:off x="395536" y="1289957"/>
            <a:ext cx="8352928" cy="144016"/>
            <a:chOff x="395536" y="1233055"/>
            <a:chExt cx="8352928" cy="144016"/>
          </a:xfrm>
        </p:grpSpPr>
        <p:cxnSp>
          <p:nvCxnSpPr>
            <p:cNvPr id="1373" name="Google Shape;1373;p13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74" name="Google Shape;1374;p13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75" name="Google Shape;1375;p131"/>
          <p:cNvSpPr txBox="1"/>
          <p:nvPr/>
        </p:nvSpPr>
        <p:spPr>
          <a:xfrm>
            <a:off x="395536" y="67805"/>
            <a:ext cx="849694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Appartenance d’un objet à une classe</a:t>
            </a:r>
            <a:endParaRPr/>
          </a:p>
        </p:txBody>
      </p:sp>
      <p:pic>
        <p:nvPicPr>
          <p:cNvPr id="1376" name="Google Shape;1376;p131"/>
          <p:cNvPicPr preferRelativeResize="0"/>
          <p:nvPr/>
        </p:nvPicPr>
        <p:blipFill rotWithShape="1">
          <a:blip r:embed="rId3">
            <a:alphaModFix/>
          </a:blip>
          <a:srcRect/>
          <a:stretch/>
        </p:blipFill>
        <p:spPr>
          <a:xfrm>
            <a:off x="837004" y="2132855"/>
            <a:ext cx="7597362" cy="37444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01" name="Google Shape;201;p24"/>
          <p:cNvGrpSpPr/>
          <p:nvPr/>
        </p:nvGrpSpPr>
        <p:grpSpPr>
          <a:xfrm>
            <a:off x="395536" y="1196752"/>
            <a:ext cx="8352928" cy="144016"/>
            <a:chOff x="395536" y="1233055"/>
            <a:chExt cx="8352928" cy="144016"/>
          </a:xfrm>
        </p:grpSpPr>
        <p:cxnSp>
          <p:nvCxnSpPr>
            <p:cNvPr id="202" name="Google Shape;202;p2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03" name="Google Shape;203;p2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04" name="Google Shape;204;p24"/>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205" name="Google Shape;205;p24"/>
          <p:cNvSpPr txBox="1"/>
          <p:nvPr/>
        </p:nvSpPr>
        <p:spPr>
          <a:xfrm>
            <a:off x="539552" y="1411053"/>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Environnement de travail</a:t>
            </a:r>
            <a:endParaRPr/>
          </a:p>
        </p:txBody>
      </p:sp>
      <p:sp>
        <p:nvSpPr>
          <p:cNvPr id="206" name="Google Shape;206;p24"/>
          <p:cNvSpPr txBox="1"/>
          <p:nvPr/>
        </p:nvSpPr>
        <p:spPr>
          <a:xfrm>
            <a:off x="539552" y="2132856"/>
            <a:ext cx="7488832" cy="240065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Editeur de code ( NotePad++, SublimeText, Atom, VSCode….)</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Navigateur Web (Firefox, Google Chrome, Safari,…..)</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Apache : serveur web</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PHP : plugin d’apache</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MySQL : logiciel de gestion de base de données</a:t>
            </a:r>
            <a:endParaRPr/>
          </a:p>
        </p:txBody>
      </p:sp>
      <p:sp>
        <p:nvSpPr>
          <p:cNvPr id="207" name="Google Shape;207;p24"/>
          <p:cNvSpPr txBox="1"/>
          <p:nvPr/>
        </p:nvSpPr>
        <p:spPr>
          <a:xfrm>
            <a:off x="539552" y="4797152"/>
            <a:ext cx="8208912" cy="8719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Sous windows, il existe plusieurs paquetages tout prêts. Dans notre cas, nous utilisons WAMPSERVER disponible http://www.wampserver.com/</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13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82" name="Google Shape;1382;p132"/>
          <p:cNvGrpSpPr/>
          <p:nvPr/>
        </p:nvGrpSpPr>
        <p:grpSpPr>
          <a:xfrm>
            <a:off x="395536" y="1289957"/>
            <a:ext cx="8352928" cy="144016"/>
            <a:chOff x="395536" y="1233055"/>
            <a:chExt cx="8352928" cy="144016"/>
          </a:xfrm>
        </p:grpSpPr>
        <p:cxnSp>
          <p:nvCxnSpPr>
            <p:cNvPr id="1383" name="Google Shape;1383;p13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84" name="Google Shape;1384;p13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85" name="Google Shape;1385;p132"/>
          <p:cNvSpPr txBox="1"/>
          <p:nvPr/>
        </p:nvSpPr>
        <p:spPr>
          <a:xfrm>
            <a:off x="395536" y="439385"/>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Obtenir la classe d’un objet</a:t>
            </a:r>
            <a:endParaRPr/>
          </a:p>
        </p:txBody>
      </p:sp>
      <p:pic>
        <p:nvPicPr>
          <p:cNvPr id="1386" name="Google Shape;1386;p132"/>
          <p:cNvPicPr preferRelativeResize="0"/>
          <p:nvPr/>
        </p:nvPicPr>
        <p:blipFill rotWithShape="1">
          <a:blip r:embed="rId3">
            <a:alphaModFix/>
          </a:blip>
          <a:srcRect/>
          <a:stretch/>
        </p:blipFill>
        <p:spPr>
          <a:xfrm>
            <a:off x="467544" y="2852936"/>
            <a:ext cx="8208912" cy="1751747"/>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92" name="Google Shape;1392;p133"/>
          <p:cNvGrpSpPr/>
          <p:nvPr/>
        </p:nvGrpSpPr>
        <p:grpSpPr>
          <a:xfrm>
            <a:off x="395536" y="1289957"/>
            <a:ext cx="8352928" cy="144016"/>
            <a:chOff x="395536" y="1233055"/>
            <a:chExt cx="8352928" cy="144016"/>
          </a:xfrm>
        </p:grpSpPr>
        <p:cxnSp>
          <p:nvCxnSpPr>
            <p:cNvPr id="1393" name="Google Shape;1393;p13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94" name="Google Shape;1394;p13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395" name="Google Shape;1395;p133"/>
          <p:cNvSpPr txBox="1"/>
          <p:nvPr/>
        </p:nvSpPr>
        <p:spPr>
          <a:xfrm>
            <a:off x="395536" y="67805"/>
            <a:ext cx="8748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dirty="0">
                <a:solidFill>
                  <a:srgbClr val="FF0000"/>
                </a:solidFill>
                <a:latin typeface="Arial"/>
                <a:ea typeface="Arial"/>
                <a:cs typeface="Arial"/>
                <a:sym typeface="Arial"/>
              </a:rPr>
              <a:t>Partie III : Obtenir la classe parente d’un objet</a:t>
            </a:r>
            <a:endParaRPr dirty="0"/>
          </a:p>
        </p:txBody>
      </p:sp>
      <p:pic>
        <p:nvPicPr>
          <p:cNvPr id="1396" name="Google Shape;1396;p133"/>
          <p:cNvPicPr preferRelativeResize="0"/>
          <p:nvPr/>
        </p:nvPicPr>
        <p:blipFill rotWithShape="1">
          <a:blip r:embed="rId3">
            <a:alphaModFix/>
          </a:blip>
          <a:srcRect/>
          <a:stretch/>
        </p:blipFill>
        <p:spPr>
          <a:xfrm>
            <a:off x="787681" y="2132857"/>
            <a:ext cx="7712653" cy="343518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13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02" name="Google Shape;1402;p134"/>
          <p:cNvGrpSpPr/>
          <p:nvPr/>
        </p:nvGrpSpPr>
        <p:grpSpPr>
          <a:xfrm>
            <a:off x="395536" y="980728"/>
            <a:ext cx="8352928" cy="144016"/>
            <a:chOff x="395536" y="1233055"/>
            <a:chExt cx="8352928" cy="144016"/>
          </a:xfrm>
        </p:grpSpPr>
        <p:cxnSp>
          <p:nvCxnSpPr>
            <p:cNvPr id="1403" name="Google Shape;1403;p13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04" name="Google Shape;1404;p13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05" name="Google Shape;1405;p134"/>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06" name="Google Shape;1406;p134"/>
          <p:cNvSpPr/>
          <p:nvPr/>
        </p:nvSpPr>
        <p:spPr>
          <a:xfrm>
            <a:off x="467544" y="1340768"/>
            <a:ext cx="8211377"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b="1">
                <a:solidFill>
                  <a:schemeClr val="dk1"/>
                </a:solidFill>
                <a:latin typeface="Cambria"/>
                <a:ea typeface="Cambria"/>
                <a:cs typeface="Cambria"/>
                <a:sym typeface="Cambria"/>
              </a:rPr>
              <a:t>Présentation</a:t>
            </a:r>
            <a:r>
              <a:rPr lang="fr-FR" sz="2000">
                <a:solidFill>
                  <a:schemeClr val="dk1"/>
                </a:solidFill>
                <a:latin typeface="Cambria"/>
                <a:ea typeface="Cambria"/>
                <a:cs typeface="Cambria"/>
                <a:sym typeface="Cambria"/>
              </a:rPr>
              <a:t> : Les espaces de nom en PHP sont des sortes de dossiers virtuels qui vont nous servir à encapsuler (c’est-à-dire à isoler) certains éléments de certains autres.</a:t>
            </a:r>
            <a:endParaRPr/>
          </a:p>
          <a:p>
            <a:pPr marL="0" marR="0" lvl="0" indent="0" algn="l" rtl="0">
              <a:spcBef>
                <a:spcPts val="0"/>
              </a:spcBef>
              <a:spcAft>
                <a:spcPts val="0"/>
              </a:spcAft>
              <a:buNone/>
            </a:pPr>
            <a:endParaRPr sz="2000">
              <a:solidFill>
                <a:schemeClr val="dk1"/>
              </a:solidFill>
              <a:latin typeface="Cambria"/>
              <a:ea typeface="Cambria"/>
              <a:cs typeface="Cambria"/>
              <a:sym typeface="Cambria"/>
            </a:endParaRPr>
          </a:p>
          <a:p>
            <a:pPr marL="0" marR="0" lvl="0" indent="0" algn="l" rtl="0">
              <a:spcBef>
                <a:spcPts val="0"/>
              </a:spcBef>
              <a:spcAft>
                <a:spcPts val="0"/>
              </a:spcAft>
              <a:buNone/>
            </a:pPr>
            <a:r>
              <a:rPr lang="fr-FR" sz="2000">
                <a:solidFill>
                  <a:schemeClr val="dk1"/>
                </a:solidFill>
                <a:latin typeface="Cambria"/>
                <a:ea typeface="Cambria"/>
                <a:cs typeface="Cambria"/>
                <a:sym typeface="Cambria"/>
              </a:rPr>
              <a:t>Les espaces de noms vont notamment permettre d’éliminer les conflits possibles entre deux éléments de même nom.</a:t>
            </a:r>
            <a:endParaRPr/>
          </a:p>
          <a:p>
            <a:pPr marL="0" marR="0" lvl="0" indent="0" algn="l" rtl="0">
              <a:spcBef>
                <a:spcPts val="0"/>
              </a:spcBef>
              <a:spcAft>
                <a:spcPts val="0"/>
              </a:spcAft>
              <a:buNone/>
            </a:pPr>
            <a:endParaRPr sz="2000">
              <a:solidFill>
                <a:schemeClr val="dk1"/>
              </a:solidFill>
              <a:latin typeface="Cambria"/>
              <a:ea typeface="Cambria"/>
              <a:cs typeface="Cambria"/>
              <a:sym typeface="Cambria"/>
            </a:endParaRPr>
          </a:p>
          <a:p>
            <a:pPr marL="0" marR="0" lvl="0" indent="0" algn="l" rtl="0">
              <a:spcBef>
                <a:spcPts val="0"/>
              </a:spcBef>
              <a:spcAft>
                <a:spcPts val="0"/>
              </a:spcAft>
              <a:buNone/>
            </a:pPr>
            <a:r>
              <a:rPr lang="fr-FR" sz="2000">
                <a:solidFill>
                  <a:schemeClr val="dk1"/>
                </a:solidFill>
                <a:latin typeface="Cambria"/>
                <a:ea typeface="Cambria"/>
                <a:cs typeface="Cambria"/>
                <a:sym typeface="Cambria"/>
              </a:rPr>
              <a:t>Sans définition d’un espace de noms, cela va évidemment créer des conflits, puisque le reste du script utilisant la fonction, classe ou constante ne va pas savoir à laquelle se référer.</a:t>
            </a:r>
            <a:endParaRPr/>
          </a:p>
          <a:p>
            <a:pPr marL="0" marR="0" lvl="0" indent="0" algn="l" rtl="0">
              <a:spcBef>
                <a:spcPts val="0"/>
              </a:spcBef>
              <a:spcAft>
                <a:spcPts val="0"/>
              </a:spcAft>
              <a:buNone/>
            </a:pPr>
            <a:endParaRPr sz="2000">
              <a:solidFill>
                <a:schemeClr val="dk1"/>
              </a:solidFill>
              <a:latin typeface="Cambria"/>
              <a:ea typeface="Cambria"/>
              <a:cs typeface="Cambria"/>
              <a:sym typeface="Cambria"/>
            </a:endParaRPr>
          </a:p>
          <a:p>
            <a:pPr marL="0" marR="0" lvl="0" indent="0" algn="l" rtl="0">
              <a:spcBef>
                <a:spcPts val="0"/>
              </a:spcBef>
              <a:spcAft>
                <a:spcPts val="0"/>
              </a:spcAft>
              <a:buNone/>
            </a:pPr>
            <a:r>
              <a:rPr lang="fr-FR" sz="2000" b="1">
                <a:solidFill>
                  <a:schemeClr val="dk1"/>
                </a:solidFill>
                <a:latin typeface="Cambria"/>
                <a:ea typeface="Cambria"/>
                <a:cs typeface="Cambria"/>
                <a:sym typeface="Cambria"/>
              </a:rPr>
              <a:t>Définition</a:t>
            </a:r>
            <a:r>
              <a:rPr lang="fr-FR" sz="2000">
                <a:solidFill>
                  <a:schemeClr val="dk1"/>
                </a:solidFill>
                <a:latin typeface="Cambria"/>
                <a:ea typeface="Cambria"/>
                <a:cs typeface="Cambria"/>
                <a:sym typeface="Cambria"/>
              </a:rPr>
              <a:t> :  avec le mot clé  </a:t>
            </a:r>
            <a:r>
              <a:rPr lang="fr-FR" sz="2000" b="1" i="1">
                <a:solidFill>
                  <a:schemeClr val="dk1"/>
                </a:solidFill>
                <a:latin typeface="Cambria"/>
                <a:ea typeface="Cambria"/>
                <a:cs typeface="Cambria"/>
                <a:sym typeface="Cambria"/>
              </a:rPr>
              <a:t>namespace </a:t>
            </a:r>
            <a:r>
              <a:rPr lang="fr-FR" sz="2000">
                <a:solidFill>
                  <a:schemeClr val="dk1"/>
                </a:solidFill>
                <a:latin typeface="Cambria"/>
                <a:ea typeface="Cambria"/>
                <a:cs typeface="Cambria"/>
                <a:sym typeface="Cambria"/>
              </a:rPr>
              <a:t> suivi de notre espace de noms.</a:t>
            </a:r>
            <a:endParaRPr/>
          </a:p>
          <a:p>
            <a:pPr marL="0" marR="0" lvl="0" indent="0" algn="l" rtl="0">
              <a:spcBef>
                <a:spcPts val="0"/>
              </a:spcBef>
              <a:spcAft>
                <a:spcPts val="0"/>
              </a:spcAft>
              <a:buNone/>
            </a:pPr>
            <a:r>
              <a:rPr lang="fr-FR" sz="2000">
                <a:solidFill>
                  <a:schemeClr val="dk1"/>
                </a:solidFill>
                <a:latin typeface="Cambria"/>
                <a:ea typeface="Cambria"/>
                <a:cs typeface="Cambria"/>
                <a:sym typeface="Cambria"/>
              </a:rPr>
              <a:t>Par ailleurs, vous devez également savoir qu’un espace de noms doit être déclaré avant tout autre code dans un fichier à l’exception de la commande declare qui peut être déclarée avant.</a:t>
            </a:r>
            <a:endParaRPr sz="2000" b="1" i="1">
              <a:solidFill>
                <a:schemeClr val="dk1"/>
              </a:solidFill>
              <a:latin typeface="Cambria"/>
              <a:ea typeface="Cambria"/>
              <a:cs typeface="Cambria"/>
              <a:sym typeface="Cambria"/>
            </a:endParaRPr>
          </a:p>
          <a:p>
            <a:pPr marL="0" marR="0" lvl="0" indent="0" algn="l" rtl="0">
              <a:spcBef>
                <a:spcPts val="0"/>
              </a:spcBef>
              <a:spcAft>
                <a:spcPts val="0"/>
              </a:spcAft>
              <a:buNone/>
            </a:pPr>
            <a:endParaRPr sz="2000">
              <a:solidFill>
                <a:schemeClr val="dk1"/>
              </a:solidFill>
              <a:latin typeface="Cambria"/>
              <a:ea typeface="Cambria"/>
              <a:cs typeface="Cambria"/>
              <a:sym typeface="Cambri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3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12" name="Google Shape;1412;p135"/>
          <p:cNvGrpSpPr/>
          <p:nvPr/>
        </p:nvGrpSpPr>
        <p:grpSpPr>
          <a:xfrm>
            <a:off x="395536" y="980728"/>
            <a:ext cx="8352928" cy="144016"/>
            <a:chOff x="395536" y="1233055"/>
            <a:chExt cx="8352928" cy="144016"/>
          </a:xfrm>
        </p:grpSpPr>
        <p:cxnSp>
          <p:nvCxnSpPr>
            <p:cNvPr id="1413" name="Google Shape;1413;p13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14" name="Google Shape;1414;p13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15" name="Google Shape;1415;p135"/>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16" name="Google Shape;1416;p135"/>
          <p:cNvSpPr/>
          <p:nvPr/>
        </p:nvSpPr>
        <p:spPr>
          <a:xfrm>
            <a:off x="402360" y="1397675"/>
            <a:ext cx="849012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a:solidFill>
                  <a:schemeClr val="dk1"/>
                </a:solidFill>
                <a:latin typeface="Cambria"/>
                <a:ea typeface="Cambria"/>
                <a:cs typeface="Cambria"/>
                <a:sym typeface="Cambria"/>
              </a:rPr>
              <a:t>Notez ici qu’aucun autre code PHP ne va pouvoir être défini en dehors d’un espace de noms. Si on souhaite créer du code « global » (du code en dehors d’un espace de noms défini), il faudra déclarer un espace de noms sans nom, en utilisant simplement le mot clef </a:t>
            </a:r>
            <a:r>
              <a:rPr lang="fr-FR" sz="2000" i="1">
                <a:solidFill>
                  <a:schemeClr val="dk1"/>
                </a:solidFill>
                <a:latin typeface="Cambria"/>
                <a:ea typeface="Cambria"/>
                <a:cs typeface="Cambria"/>
                <a:sym typeface="Cambria"/>
              </a:rPr>
              <a:t>namespace </a:t>
            </a:r>
            <a:r>
              <a:rPr lang="fr-FR" sz="2000">
                <a:solidFill>
                  <a:schemeClr val="dk1"/>
                </a:solidFill>
                <a:latin typeface="Cambria"/>
                <a:ea typeface="Cambria"/>
                <a:cs typeface="Cambria"/>
                <a:sym typeface="Cambria"/>
              </a:rPr>
              <a:t>.</a:t>
            </a:r>
            <a:endParaRPr sz="2000">
              <a:solidFill>
                <a:schemeClr val="dk1"/>
              </a:solidFill>
              <a:latin typeface="Cambria"/>
              <a:ea typeface="Cambria"/>
              <a:cs typeface="Cambria"/>
              <a:sym typeface="Cambria"/>
            </a:endParaRPr>
          </a:p>
        </p:txBody>
      </p:sp>
      <p:pic>
        <p:nvPicPr>
          <p:cNvPr id="1417" name="Google Shape;1417;p135"/>
          <p:cNvPicPr preferRelativeResize="0"/>
          <p:nvPr/>
        </p:nvPicPr>
        <p:blipFill rotWithShape="1">
          <a:blip r:embed="rId3">
            <a:alphaModFix/>
          </a:blip>
          <a:srcRect/>
          <a:stretch/>
        </p:blipFill>
        <p:spPr>
          <a:xfrm>
            <a:off x="532925" y="2852936"/>
            <a:ext cx="8030696" cy="255305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3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23" name="Google Shape;1423;p136"/>
          <p:cNvGrpSpPr/>
          <p:nvPr/>
        </p:nvGrpSpPr>
        <p:grpSpPr>
          <a:xfrm>
            <a:off x="395536" y="980728"/>
            <a:ext cx="8352928" cy="144016"/>
            <a:chOff x="395536" y="1233055"/>
            <a:chExt cx="8352928" cy="144016"/>
          </a:xfrm>
        </p:grpSpPr>
        <p:cxnSp>
          <p:nvCxnSpPr>
            <p:cNvPr id="1424" name="Google Shape;1424;p13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25" name="Google Shape;1425;p13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26" name="Google Shape;1426;p136"/>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27" name="Google Shape;1427;p136"/>
          <p:cNvSpPr/>
          <p:nvPr/>
        </p:nvSpPr>
        <p:spPr>
          <a:xfrm>
            <a:off x="474368" y="1844824"/>
            <a:ext cx="849012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a:solidFill>
                  <a:schemeClr val="dk1"/>
                </a:solidFill>
                <a:latin typeface="Cambria"/>
                <a:ea typeface="Cambria"/>
                <a:cs typeface="Cambria"/>
                <a:sym typeface="Cambria"/>
              </a:rPr>
              <a:t>Notez ici qu’aucun autre code PHP ne va pouvoir être défini en dehors d’un espace de noms. Si on souhaite créer du code « global » (du code en dehors d’un espace de noms défini), il faudra déclarer un espace de noms sans nom, en utilisant simplement le mot clef </a:t>
            </a:r>
            <a:r>
              <a:rPr lang="fr-FR" sz="2000" i="1">
                <a:solidFill>
                  <a:schemeClr val="dk1"/>
                </a:solidFill>
                <a:latin typeface="Cambria"/>
                <a:ea typeface="Cambria"/>
                <a:cs typeface="Cambria"/>
                <a:sym typeface="Cambria"/>
              </a:rPr>
              <a:t>namespace </a:t>
            </a:r>
            <a:r>
              <a:rPr lang="fr-FR" sz="2000">
                <a:solidFill>
                  <a:schemeClr val="dk1"/>
                </a:solidFill>
                <a:latin typeface="Cambria"/>
                <a:ea typeface="Cambria"/>
                <a:cs typeface="Cambria"/>
                <a:sym typeface="Cambria"/>
              </a:rPr>
              <a:t>.</a:t>
            </a:r>
            <a:endParaRPr sz="2000">
              <a:solidFill>
                <a:schemeClr val="dk1"/>
              </a:solidFill>
              <a:latin typeface="Cambria"/>
              <a:ea typeface="Cambria"/>
              <a:cs typeface="Cambria"/>
              <a:sym typeface="Cambria"/>
            </a:endParaRPr>
          </a:p>
        </p:txBody>
      </p:sp>
      <p:pic>
        <p:nvPicPr>
          <p:cNvPr id="1428" name="Google Shape;1428;p136"/>
          <p:cNvPicPr preferRelativeResize="0"/>
          <p:nvPr/>
        </p:nvPicPr>
        <p:blipFill rotWithShape="1">
          <a:blip r:embed="rId3">
            <a:alphaModFix/>
          </a:blip>
          <a:srcRect/>
          <a:stretch/>
        </p:blipFill>
        <p:spPr>
          <a:xfrm>
            <a:off x="645760" y="3717032"/>
            <a:ext cx="8030696" cy="2553056"/>
          </a:xfrm>
          <a:prstGeom prst="rect">
            <a:avLst/>
          </a:prstGeom>
          <a:noFill/>
          <a:ln>
            <a:noFill/>
          </a:ln>
        </p:spPr>
      </p:pic>
      <p:sp>
        <p:nvSpPr>
          <p:cNvPr id="1429" name="Google Shape;1429;p136"/>
          <p:cNvSpPr txBox="1"/>
          <p:nvPr/>
        </p:nvSpPr>
        <p:spPr>
          <a:xfrm>
            <a:off x="474368" y="1340768"/>
            <a:ext cx="5681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Définir un espace de noms simple</a:t>
            </a:r>
            <a:endParaRPr sz="2000" b="1">
              <a:solidFill>
                <a:srgbClr val="244061"/>
              </a:solidFill>
              <a:latin typeface="Cambria"/>
              <a:ea typeface="Cambria"/>
              <a:cs typeface="Cambria"/>
              <a:sym typeface="Cambri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13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35" name="Google Shape;1435;p137"/>
          <p:cNvGrpSpPr/>
          <p:nvPr/>
        </p:nvGrpSpPr>
        <p:grpSpPr>
          <a:xfrm>
            <a:off x="395536" y="980728"/>
            <a:ext cx="8352928" cy="144016"/>
            <a:chOff x="395536" y="1233055"/>
            <a:chExt cx="8352928" cy="144016"/>
          </a:xfrm>
        </p:grpSpPr>
        <p:cxnSp>
          <p:nvCxnSpPr>
            <p:cNvPr id="1436" name="Google Shape;1436;p13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37" name="Google Shape;1437;p13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38" name="Google Shape;1438;p137"/>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39" name="Google Shape;1439;p137"/>
          <p:cNvSpPr/>
          <p:nvPr/>
        </p:nvSpPr>
        <p:spPr>
          <a:xfrm>
            <a:off x="474368" y="1844824"/>
            <a:ext cx="849012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000">
                <a:solidFill>
                  <a:schemeClr val="dk1"/>
                </a:solidFill>
                <a:latin typeface="Cambria"/>
                <a:ea typeface="Cambria"/>
                <a:cs typeface="Cambria"/>
                <a:sym typeface="Cambria"/>
              </a:rPr>
              <a:t>Pour cela, on va préciser les différents noms liés aux niveaux et séparés par des antislashs.</a:t>
            </a:r>
            <a:endParaRPr sz="2000">
              <a:solidFill>
                <a:schemeClr val="dk1"/>
              </a:solidFill>
              <a:latin typeface="Cambria"/>
              <a:ea typeface="Cambria"/>
              <a:cs typeface="Cambria"/>
              <a:sym typeface="Cambria"/>
            </a:endParaRPr>
          </a:p>
        </p:txBody>
      </p:sp>
      <p:sp>
        <p:nvSpPr>
          <p:cNvPr id="1440" name="Google Shape;1440;p137"/>
          <p:cNvSpPr txBox="1"/>
          <p:nvPr/>
        </p:nvSpPr>
        <p:spPr>
          <a:xfrm>
            <a:off x="474368" y="1340768"/>
            <a:ext cx="5681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Définir un sous-espace de noms</a:t>
            </a:r>
            <a:endParaRPr sz="2000" b="1">
              <a:solidFill>
                <a:srgbClr val="244061"/>
              </a:solidFill>
              <a:latin typeface="Cambria"/>
              <a:ea typeface="Cambria"/>
              <a:cs typeface="Cambria"/>
              <a:sym typeface="Cambria"/>
            </a:endParaRPr>
          </a:p>
        </p:txBody>
      </p:sp>
      <p:pic>
        <p:nvPicPr>
          <p:cNvPr id="1441" name="Google Shape;1441;p137"/>
          <p:cNvPicPr preferRelativeResize="0"/>
          <p:nvPr/>
        </p:nvPicPr>
        <p:blipFill rotWithShape="1">
          <a:blip r:embed="rId3">
            <a:alphaModFix/>
          </a:blip>
          <a:srcRect/>
          <a:stretch/>
        </p:blipFill>
        <p:spPr>
          <a:xfrm>
            <a:off x="567442" y="2636912"/>
            <a:ext cx="8030696" cy="2591162"/>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13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47" name="Google Shape;1447;p138"/>
          <p:cNvGrpSpPr/>
          <p:nvPr/>
        </p:nvGrpSpPr>
        <p:grpSpPr>
          <a:xfrm>
            <a:off x="395536" y="980728"/>
            <a:ext cx="8352928" cy="144016"/>
            <a:chOff x="395536" y="1233055"/>
            <a:chExt cx="8352928" cy="144016"/>
          </a:xfrm>
        </p:grpSpPr>
        <p:cxnSp>
          <p:nvCxnSpPr>
            <p:cNvPr id="1448" name="Google Shape;1448;p13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49" name="Google Shape;1449;p13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50" name="Google Shape;1450;p138"/>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51" name="Google Shape;1451;p138"/>
          <p:cNvSpPr/>
          <p:nvPr/>
        </p:nvSpPr>
        <p:spPr>
          <a:xfrm>
            <a:off x="474368" y="1844824"/>
            <a:ext cx="8490120" cy="326692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Pour utiliser des éléments d’un espace de noms en particulier, il va falloir que PHP sache à quel espace de noms on fait référence.</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Pour accéder à un élément d’un espace de noms, on peut déjà préciser un nom non qualifié, c’est-à-dire ne préciser que le nom de l’élément en question.</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Si on précise le nom d’un élément sans qualificatif depuis l’espace global, alors c’est l’élément de même nom dans l’espace global qui sera utilisé.</a:t>
            </a:r>
            <a:endParaRPr sz="2000">
              <a:solidFill>
                <a:schemeClr val="dk1"/>
              </a:solidFill>
              <a:latin typeface="Cambria"/>
              <a:ea typeface="Cambria"/>
              <a:cs typeface="Cambria"/>
              <a:sym typeface="Cambria"/>
            </a:endParaRPr>
          </a:p>
        </p:txBody>
      </p:sp>
      <p:sp>
        <p:nvSpPr>
          <p:cNvPr id="1452" name="Google Shape;1452;p138"/>
          <p:cNvSpPr txBox="1"/>
          <p:nvPr/>
        </p:nvSpPr>
        <p:spPr>
          <a:xfrm>
            <a:off x="474368" y="1340768"/>
            <a:ext cx="5681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Accéder aux éléments d’un espace de noms</a:t>
            </a:r>
            <a:endParaRPr sz="2000" b="1">
              <a:solidFill>
                <a:srgbClr val="244061"/>
              </a:solidFill>
              <a:latin typeface="Cambria"/>
              <a:ea typeface="Cambria"/>
              <a:cs typeface="Cambria"/>
              <a:sym typeface="Cambri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3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58" name="Google Shape;1458;p139"/>
          <p:cNvGrpSpPr/>
          <p:nvPr/>
        </p:nvGrpSpPr>
        <p:grpSpPr>
          <a:xfrm>
            <a:off x="395536" y="980728"/>
            <a:ext cx="8352928" cy="144016"/>
            <a:chOff x="395536" y="1233055"/>
            <a:chExt cx="8352928" cy="144016"/>
          </a:xfrm>
        </p:grpSpPr>
        <p:cxnSp>
          <p:nvCxnSpPr>
            <p:cNvPr id="1459" name="Google Shape;1459;p13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60" name="Google Shape;1460;p13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61" name="Google Shape;1461;p139"/>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62" name="Google Shape;1462;p139"/>
          <p:cNvSpPr txBox="1"/>
          <p:nvPr/>
        </p:nvSpPr>
        <p:spPr>
          <a:xfrm>
            <a:off x="474368" y="1340768"/>
            <a:ext cx="5681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Accéder aux éléments d’un espace de noms</a:t>
            </a:r>
            <a:endParaRPr sz="2000" b="1">
              <a:solidFill>
                <a:srgbClr val="244061"/>
              </a:solidFill>
              <a:latin typeface="Cambria"/>
              <a:ea typeface="Cambria"/>
              <a:cs typeface="Cambria"/>
              <a:sym typeface="Cambria"/>
            </a:endParaRPr>
          </a:p>
        </p:txBody>
      </p:sp>
      <p:pic>
        <p:nvPicPr>
          <p:cNvPr id="1463" name="Google Shape;1463;p139"/>
          <p:cNvPicPr preferRelativeResize="0"/>
          <p:nvPr/>
        </p:nvPicPr>
        <p:blipFill rotWithShape="1">
          <a:blip r:embed="rId3">
            <a:alphaModFix/>
          </a:blip>
          <a:srcRect/>
          <a:stretch/>
        </p:blipFill>
        <p:spPr>
          <a:xfrm>
            <a:off x="539552" y="1844824"/>
            <a:ext cx="8078327" cy="39439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69" name="Google Shape;1469;p140"/>
          <p:cNvGrpSpPr/>
          <p:nvPr/>
        </p:nvGrpSpPr>
        <p:grpSpPr>
          <a:xfrm>
            <a:off x="395536" y="980728"/>
            <a:ext cx="8352928" cy="144016"/>
            <a:chOff x="395536" y="1233055"/>
            <a:chExt cx="8352928" cy="144016"/>
          </a:xfrm>
        </p:grpSpPr>
        <p:cxnSp>
          <p:nvCxnSpPr>
            <p:cNvPr id="1470" name="Google Shape;1470;p14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71" name="Google Shape;1471;p14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72" name="Google Shape;1472;p140"/>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73" name="Google Shape;1473;p140"/>
          <p:cNvSpPr txBox="1"/>
          <p:nvPr/>
        </p:nvSpPr>
        <p:spPr>
          <a:xfrm>
            <a:off x="474368" y="1340768"/>
            <a:ext cx="5681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Accéder aux éléments d’un espace de noms</a:t>
            </a:r>
            <a:endParaRPr sz="2000" b="1">
              <a:solidFill>
                <a:srgbClr val="244061"/>
              </a:solidFill>
              <a:latin typeface="Cambria"/>
              <a:ea typeface="Cambria"/>
              <a:cs typeface="Cambria"/>
              <a:sym typeface="Cambria"/>
            </a:endParaRPr>
          </a:p>
        </p:txBody>
      </p:sp>
      <p:sp>
        <p:nvSpPr>
          <p:cNvPr id="1474" name="Google Shape;1474;p140"/>
          <p:cNvSpPr/>
          <p:nvPr/>
        </p:nvSpPr>
        <p:spPr>
          <a:xfrm>
            <a:off x="403861" y="1740878"/>
            <a:ext cx="7848872" cy="466281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On peut également utiliser un nom qualifié pour utiliser un élément d’un espace de noms. Le nom qualifié correspond au nom de l’élément préfixé par son chemin d’accès à partir de l’endroit où il est appelé (c’est-à-dire le nom de l’élément + le nom des sous espaces de noms séparés par des antislashs).</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Si on utilise l’écriture sous\bonjour() depuis notre espace de noms Exemple , parexemple, on indique qu’on souhaite accéder à la fonction bonjour() située dans exemple\sous\bonjour()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Finalement, on peut encore préciser un nom absolu pour accéder à un élément d’un espace de noms. Un nom absolu correspond au chemin complet de l’élément, c’est-à-dire au nom de l’élément préfixé de tous les espaces et sous espaces et commençant avec un antislash.</a:t>
            </a:r>
            <a:endParaRPr sz="1800">
              <a:solidFill>
                <a:schemeClr val="dk1"/>
              </a:solidFill>
              <a:latin typeface="Cambria"/>
              <a:ea typeface="Cambria"/>
              <a:cs typeface="Cambria"/>
              <a:sym typeface="Cambri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14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80" name="Google Shape;1480;p141"/>
          <p:cNvGrpSpPr/>
          <p:nvPr/>
        </p:nvGrpSpPr>
        <p:grpSpPr>
          <a:xfrm>
            <a:off x="395536" y="980728"/>
            <a:ext cx="8352928" cy="144016"/>
            <a:chOff x="395536" y="1233055"/>
            <a:chExt cx="8352928" cy="144016"/>
          </a:xfrm>
        </p:grpSpPr>
        <p:cxnSp>
          <p:nvCxnSpPr>
            <p:cNvPr id="1481" name="Google Shape;1481;p14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82" name="Google Shape;1482;p14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83" name="Google Shape;1483;p141"/>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84" name="Google Shape;1484;p141"/>
          <p:cNvSpPr txBox="1"/>
          <p:nvPr/>
        </p:nvSpPr>
        <p:spPr>
          <a:xfrm>
            <a:off x="474368" y="1340768"/>
            <a:ext cx="79860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La commande namespace et la constante magique __NAMESPACE__</a:t>
            </a:r>
            <a:endParaRPr sz="2000" b="1">
              <a:solidFill>
                <a:srgbClr val="244061"/>
              </a:solidFill>
              <a:latin typeface="Cambria"/>
              <a:ea typeface="Cambria"/>
              <a:cs typeface="Cambria"/>
              <a:sym typeface="Cambria"/>
            </a:endParaRPr>
          </a:p>
        </p:txBody>
      </p:sp>
      <p:sp>
        <p:nvSpPr>
          <p:cNvPr id="1485" name="Google Shape;1485;p141"/>
          <p:cNvSpPr/>
          <p:nvPr/>
        </p:nvSpPr>
        <p:spPr>
          <a:xfrm>
            <a:off x="539552" y="1700808"/>
            <a:ext cx="7754373" cy="50783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constante magique</a:t>
            </a:r>
            <a:r>
              <a:rPr lang="fr-FR" sz="1800" b="1">
                <a:solidFill>
                  <a:schemeClr val="dk1"/>
                </a:solidFill>
                <a:latin typeface="Cambria"/>
                <a:ea typeface="Cambria"/>
                <a:cs typeface="Cambria"/>
                <a:sym typeface="Cambria"/>
              </a:rPr>
              <a:t> __NAMESPACE__ </a:t>
            </a:r>
            <a:r>
              <a:rPr lang="fr-FR" sz="1800">
                <a:solidFill>
                  <a:schemeClr val="dk1"/>
                </a:solidFill>
                <a:latin typeface="Cambria"/>
                <a:ea typeface="Cambria"/>
                <a:cs typeface="Cambria"/>
                <a:sym typeface="Cambria"/>
              </a:rPr>
              <a:t>contient le nom de l’espace de noms courant sous forme de chaine de caractères. Dans le cas où on l’appelle depuis l’espace global, elle contient une chaine vide.</a:t>
            </a: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On va pouvoir utiliser cette constante pour récupérer le nom de l’espace de noms courant et accéder à ses éléments ou à d’autres éléments en partant de ce nom dans des situations où on n’a pas accès directement au nom.</a:t>
            </a: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commande namespace va représenter l’espace de noms courant. C’est l’équivalent de l’opérateur self des classes vu précédemment mais pour les espaces de noms.</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On va donc également pouvoir s’en servir pour accéder à des éléments d’un espace de noms en représentant cet espace à l’aide de la commande namespace .</a:t>
            </a:r>
            <a:endParaRPr sz="18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13" name="Google Shape;213;p25"/>
          <p:cNvGrpSpPr/>
          <p:nvPr/>
        </p:nvGrpSpPr>
        <p:grpSpPr>
          <a:xfrm>
            <a:off x="395536" y="1196752"/>
            <a:ext cx="8352928" cy="144016"/>
            <a:chOff x="395536" y="1233055"/>
            <a:chExt cx="8352928" cy="144016"/>
          </a:xfrm>
        </p:grpSpPr>
        <p:cxnSp>
          <p:nvCxnSpPr>
            <p:cNvPr id="214" name="Google Shape;214;p2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15" name="Google Shape;215;p2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16" name="Google Shape;216;p25"/>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217" name="Google Shape;217;p25"/>
          <p:cNvSpPr txBox="1"/>
          <p:nvPr/>
        </p:nvSpPr>
        <p:spPr>
          <a:xfrm>
            <a:off x="539552" y="1268760"/>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Premier script en PHP</a:t>
            </a:r>
            <a:endParaRPr/>
          </a:p>
        </p:txBody>
      </p:sp>
      <p:sp>
        <p:nvSpPr>
          <p:cNvPr id="218" name="Google Shape;218;p25"/>
          <p:cNvSpPr txBox="1"/>
          <p:nvPr/>
        </p:nvSpPr>
        <p:spPr>
          <a:xfrm>
            <a:off x="539552" y="1844824"/>
            <a:ext cx="7488832" cy="240065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Intégrons le PHP au sein de nos fichier HTML.</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Les fichiers qui contiennent de PHP vont devoir être enregistrés avec l’extension </a:t>
            </a:r>
            <a:r>
              <a:rPr lang="fr-FR" sz="2000" b="1" i="1">
                <a:solidFill>
                  <a:srgbClr val="FF0000"/>
                </a:solidFill>
                <a:latin typeface="Cambria"/>
                <a:ea typeface="Cambria"/>
                <a:cs typeface="Cambria"/>
                <a:sym typeface="Cambria"/>
              </a:rPr>
              <a:t>.php.   </a:t>
            </a:r>
            <a:r>
              <a:rPr lang="fr-FR" sz="2000" i="1">
                <a:solidFill>
                  <a:schemeClr val="dk1"/>
                </a:solidFill>
                <a:latin typeface="Cambria"/>
                <a:ea typeface="Cambria"/>
                <a:cs typeface="Cambria"/>
                <a:sym typeface="Cambria"/>
              </a:rPr>
              <a:t>(monFichier.php).</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Servir de la balise  </a:t>
            </a:r>
            <a:r>
              <a:rPr lang="fr-FR" sz="2000" b="1" i="1">
                <a:solidFill>
                  <a:schemeClr val="dk1"/>
                </a:solidFill>
                <a:latin typeface="Cambria"/>
                <a:ea typeface="Cambria"/>
                <a:cs typeface="Cambria"/>
                <a:sym typeface="Cambria"/>
              </a:rPr>
              <a:t>&lt;?php</a:t>
            </a:r>
            <a:r>
              <a:rPr lang="fr-FR" sz="2000" i="1">
                <a:solidFill>
                  <a:schemeClr val="dk1"/>
                </a:solidFill>
                <a:latin typeface="Cambria"/>
                <a:ea typeface="Cambria"/>
                <a:cs typeface="Cambria"/>
                <a:sym typeface="Cambria"/>
              </a:rPr>
              <a:t>    </a:t>
            </a:r>
            <a:r>
              <a:rPr lang="fr-FR" sz="1600" i="1">
                <a:solidFill>
                  <a:schemeClr val="dk1"/>
                </a:solidFill>
                <a:latin typeface="Cambria"/>
                <a:ea typeface="Cambria"/>
                <a:cs typeface="Cambria"/>
                <a:sym typeface="Cambria"/>
              </a:rPr>
              <a:t>//Code PHP   ici</a:t>
            </a:r>
            <a:r>
              <a:rPr lang="fr-FR" sz="2000" i="1">
                <a:solidFill>
                  <a:schemeClr val="dk1"/>
                </a:solidFill>
                <a:latin typeface="Cambria"/>
                <a:ea typeface="Cambria"/>
                <a:cs typeface="Cambria"/>
                <a:sym typeface="Cambria"/>
              </a:rPr>
              <a:t>  </a:t>
            </a:r>
            <a:r>
              <a:rPr lang="fr-FR" sz="2000" b="1" i="1">
                <a:solidFill>
                  <a:schemeClr val="dk1"/>
                </a:solidFill>
                <a:latin typeface="Cambria"/>
                <a:ea typeface="Cambria"/>
                <a:cs typeface="Cambria"/>
                <a:sym typeface="Cambria"/>
              </a:rPr>
              <a:t>?&gt;</a:t>
            </a:r>
            <a:endParaRPr/>
          </a:p>
          <a:p>
            <a:pPr marL="0" marR="0" lvl="0" indent="0" algn="l" rtl="0">
              <a:lnSpc>
                <a:spcPct val="150000"/>
              </a:lnSpc>
              <a:spcBef>
                <a:spcPts val="0"/>
              </a:spcBef>
              <a:spcAft>
                <a:spcPts val="0"/>
              </a:spcAft>
              <a:buNone/>
            </a:pPr>
            <a:endParaRPr sz="2000" b="1">
              <a:solidFill>
                <a:srgbClr val="FF0000"/>
              </a:solidFill>
              <a:latin typeface="Cambria"/>
              <a:ea typeface="Cambria"/>
              <a:cs typeface="Cambria"/>
              <a:sym typeface="Cambria"/>
            </a:endParaRPr>
          </a:p>
        </p:txBody>
      </p:sp>
      <p:pic>
        <p:nvPicPr>
          <p:cNvPr id="219" name="Google Shape;219;p25"/>
          <p:cNvPicPr preferRelativeResize="0"/>
          <p:nvPr/>
        </p:nvPicPr>
        <p:blipFill rotWithShape="1">
          <a:blip r:embed="rId3">
            <a:alphaModFix/>
          </a:blip>
          <a:srcRect/>
          <a:stretch/>
        </p:blipFill>
        <p:spPr>
          <a:xfrm>
            <a:off x="871021" y="3748224"/>
            <a:ext cx="7401958" cy="2667372"/>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4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91" name="Google Shape;1491;p142"/>
          <p:cNvGrpSpPr/>
          <p:nvPr/>
        </p:nvGrpSpPr>
        <p:grpSpPr>
          <a:xfrm>
            <a:off x="395536" y="980728"/>
            <a:ext cx="8352928" cy="144016"/>
            <a:chOff x="395536" y="1233055"/>
            <a:chExt cx="8352928" cy="144016"/>
          </a:xfrm>
        </p:grpSpPr>
        <p:cxnSp>
          <p:nvCxnSpPr>
            <p:cNvPr id="1492" name="Google Shape;1492;p14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93" name="Google Shape;1493;p14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94" name="Google Shape;1494;p142"/>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Espaces de nom</a:t>
            </a:r>
            <a:endParaRPr sz="3600" b="1">
              <a:solidFill>
                <a:srgbClr val="FF0000"/>
              </a:solidFill>
              <a:latin typeface="Arial"/>
              <a:ea typeface="Arial"/>
              <a:cs typeface="Arial"/>
              <a:sym typeface="Arial"/>
            </a:endParaRPr>
          </a:p>
        </p:txBody>
      </p:sp>
      <p:sp>
        <p:nvSpPr>
          <p:cNvPr id="1495" name="Google Shape;1495;p142"/>
          <p:cNvSpPr txBox="1"/>
          <p:nvPr/>
        </p:nvSpPr>
        <p:spPr>
          <a:xfrm>
            <a:off x="474368" y="1340768"/>
            <a:ext cx="79860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44061"/>
                </a:solidFill>
                <a:latin typeface="Cambria"/>
                <a:ea typeface="Cambria"/>
                <a:cs typeface="Cambria"/>
                <a:sym typeface="Cambria"/>
              </a:rPr>
              <a:t>La commande namespace et la constante magique __NAMESPACE__</a:t>
            </a:r>
            <a:endParaRPr sz="2000" b="1">
              <a:solidFill>
                <a:srgbClr val="244061"/>
              </a:solidFill>
              <a:latin typeface="Cambria"/>
              <a:ea typeface="Cambria"/>
              <a:cs typeface="Cambria"/>
              <a:sym typeface="Cambria"/>
            </a:endParaRPr>
          </a:p>
        </p:txBody>
      </p:sp>
      <p:pic>
        <p:nvPicPr>
          <p:cNvPr id="1496" name="Google Shape;1496;p142"/>
          <p:cNvPicPr preferRelativeResize="0"/>
          <p:nvPr/>
        </p:nvPicPr>
        <p:blipFill rotWithShape="1">
          <a:blip r:embed="rId3">
            <a:alphaModFix/>
          </a:blip>
          <a:srcRect/>
          <a:stretch/>
        </p:blipFill>
        <p:spPr>
          <a:xfrm>
            <a:off x="1187624" y="2088914"/>
            <a:ext cx="6336704" cy="35003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25" name="Google Shape;225;p26"/>
          <p:cNvGrpSpPr/>
          <p:nvPr/>
        </p:nvGrpSpPr>
        <p:grpSpPr>
          <a:xfrm>
            <a:off x="395536" y="3645024"/>
            <a:ext cx="8352928" cy="144016"/>
            <a:chOff x="395536" y="1233055"/>
            <a:chExt cx="8352928" cy="144016"/>
          </a:xfrm>
        </p:grpSpPr>
        <p:cxnSp>
          <p:nvCxnSpPr>
            <p:cNvPr id="226" name="Google Shape;226;p2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27" name="Google Shape;227;p2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28" name="Google Shape;228;p26"/>
          <p:cNvSpPr/>
          <p:nvPr/>
        </p:nvSpPr>
        <p:spPr>
          <a:xfrm>
            <a:off x="276362" y="1787332"/>
            <a:ext cx="8525860"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800" b="1" cap="none">
                <a:solidFill>
                  <a:srgbClr val="3A1A62"/>
                </a:solidFill>
                <a:latin typeface="Calibri"/>
                <a:ea typeface="Calibri"/>
                <a:cs typeface="Calibri"/>
                <a:sym typeface="Calibri"/>
              </a:rPr>
              <a:t>PARTIE II</a:t>
            </a:r>
            <a:endParaRPr/>
          </a:p>
          <a:p>
            <a:pPr marL="0" marR="0" lvl="0" indent="0" algn="ctr" rtl="0">
              <a:spcBef>
                <a:spcPts val="0"/>
              </a:spcBef>
              <a:spcAft>
                <a:spcPts val="0"/>
              </a:spcAft>
              <a:buNone/>
            </a:pPr>
            <a:r>
              <a:rPr lang="fr-FR" sz="4800" b="1" cap="none">
                <a:solidFill>
                  <a:srgbClr val="3A1A62"/>
                </a:solidFill>
                <a:latin typeface="Calibri"/>
                <a:ea typeface="Calibri"/>
                <a:cs typeface="Calibri"/>
                <a:sym typeface="Calibri"/>
              </a:rPr>
              <a:t>BASE DE PROGRAMMATION PHP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34" name="Google Shape;234;p27"/>
          <p:cNvGrpSpPr/>
          <p:nvPr/>
        </p:nvGrpSpPr>
        <p:grpSpPr>
          <a:xfrm>
            <a:off x="395536" y="1052736"/>
            <a:ext cx="8352928" cy="144016"/>
            <a:chOff x="395536" y="1233055"/>
            <a:chExt cx="8352928" cy="144016"/>
          </a:xfrm>
        </p:grpSpPr>
        <p:cxnSp>
          <p:nvCxnSpPr>
            <p:cNvPr id="235" name="Google Shape;235;p2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36" name="Google Shape;236;p2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37" name="Google Shape;237;p27"/>
          <p:cNvSpPr txBox="1"/>
          <p:nvPr/>
        </p:nvSpPr>
        <p:spPr>
          <a:xfrm>
            <a:off x="539552" y="116632"/>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Syntaxe PHP</a:t>
            </a:r>
            <a:endParaRPr/>
          </a:p>
        </p:txBody>
      </p:sp>
      <p:pic>
        <p:nvPicPr>
          <p:cNvPr id="238" name="Google Shape;238;p27"/>
          <p:cNvPicPr preferRelativeResize="0"/>
          <p:nvPr/>
        </p:nvPicPr>
        <p:blipFill rotWithShape="1">
          <a:blip r:embed="rId3">
            <a:alphaModFix/>
          </a:blip>
          <a:srcRect/>
          <a:stretch/>
        </p:blipFill>
        <p:spPr>
          <a:xfrm>
            <a:off x="683568" y="1268760"/>
            <a:ext cx="7920879" cy="3676882"/>
          </a:xfrm>
          <a:prstGeom prst="rect">
            <a:avLst/>
          </a:prstGeom>
          <a:noFill/>
          <a:ln>
            <a:noFill/>
          </a:ln>
        </p:spPr>
      </p:pic>
      <p:sp>
        <p:nvSpPr>
          <p:cNvPr id="239" name="Google Shape;239;p27"/>
          <p:cNvSpPr txBox="1"/>
          <p:nvPr/>
        </p:nvSpPr>
        <p:spPr>
          <a:xfrm>
            <a:off x="539552" y="5013176"/>
            <a:ext cx="8064895"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commentaire monoligne</a:t>
            </a:r>
            <a:endParaRPr sz="1800">
              <a:solidFill>
                <a:schemeClr val="dk1"/>
              </a:solidFill>
              <a:latin typeface="Cambria"/>
              <a:ea typeface="Cambria"/>
              <a:cs typeface="Cambria"/>
              <a:sym typeface="Cambria"/>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commentaire multiligne</a:t>
            </a:r>
            <a:endParaRPr sz="1800">
              <a:solidFill>
                <a:schemeClr val="dk1"/>
              </a:solidFill>
              <a:latin typeface="Cambria"/>
              <a:ea typeface="Cambria"/>
              <a:cs typeface="Cambria"/>
              <a:sym typeface="Cambria"/>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echo ‘Bonjour à tous’  , echo « Bonne année »  instruction.</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Toutes instructions PHP se terminent par une virgule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&lt;br&gt;  balise HTML pour le retour à la ligne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45" name="Google Shape;245;p28"/>
          <p:cNvGrpSpPr/>
          <p:nvPr/>
        </p:nvGrpSpPr>
        <p:grpSpPr>
          <a:xfrm>
            <a:off x="395536" y="1124744"/>
            <a:ext cx="8352928" cy="144016"/>
            <a:chOff x="395536" y="1233055"/>
            <a:chExt cx="8352928" cy="144016"/>
          </a:xfrm>
        </p:grpSpPr>
        <p:cxnSp>
          <p:nvCxnSpPr>
            <p:cNvPr id="246" name="Google Shape;246;p2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47" name="Google Shape;247;p2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48" name="Google Shape;248;p28"/>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Syntaxe PHP</a:t>
            </a:r>
            <a:endParaRPr/>
          </a:p>
        </p:txBody>
      </p:sp>
      <p:sp>
        <p:nvSpPr>
          <p:cNvPr id="249" name="Google Shape;249;p28"/>
          <p:cNvSpPr txBox="1"/>
          <p:nvPr/>
        </p:nvSpPr>
        <p:spPr>
          <a:xfrm>
            <a:off x="539552" y="1645595"/>
            <a:ext cx="648072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mbria"/>
                <a:ea typeface="Cambria"/>
                <a:cs typeface="Cambria"/>
                <a:sym typeface="Cambria"/>
              </a:rPr>
              <a:t>Avec ce script on obtient au niveau du navigateur</a:t>
            </a:r>
            <a:endParaRPr/>
          </a:p>
        </p:txBody>
      </p:sp>
      <p:pic>
        <p:nvPicPr>
          <p:cNvPr id="250" name="Google Shape;250;p28"/>
          <p:cNvPicPr preferRelativeResize="0"/>
          <p:nvPr/>
        </p:nvPicPr>
        <p:blipFill rotWithShape="1">
          <a:blip r:embed="rId3">
            <a:alphaModFix/>
          </a:blip>
          <a:srcRect/>
          <a:stretch/>
        </p:blipFill>
        <p:spPr>
          <a:xfrm>
            <a:off x="755576" y="2407164"/>
            <a:ext cx="5811061" cy="25340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56" name="Google Shape;256;p29"/>
          <p:cNvGrpSpPr/>
          <p:nvPr/>
        </p:nvGrpSpPr>
        <p:grpSpPr>
          <a:xfrm>
            <a:off x="395536" y="1124744"/>
            <a:ext cx="8352928" cy="144016"/>
            <a:chOff x="395536" y="1233055"/>
            <a:chExt cx="8352928" cy="144016"/>
          </a:xfrm>
        </p:grpSpPr>
        <p:cxnSp>
          <p:nvCxnSpPr>
            <p:cNvPr id="257" name="Google Shape;257;p2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58" name="Google Shape;258;p2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59" name="Google Shape;259;p29"/>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Syntaxe PHP</a:t>
            </a:r>
            <a:endParaRPr/>
          </a:p>
        </p:txBody>
      </p:sp>
      <p:sp>
        <p:nvSpPr>
          <p:cNvPr id="260" name="Google Shape;260;p29"/>
          <p:cNvSpPr txBox="1"/>
          <p:nvPr/>
        </p:nvSpPr>
        <p:spPr>
          <a:xfrm>
            <a:off x="539552" y="1484784"/>
            <a:ext cx="64807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Structure du langage avec   echo et print</a:t>
            </a:r>
            <a:endParaRPr sz="2400" b="1">
              <a:solidFill>
                <a:srgbClr val="0F243E"/>
              </a:solidFill>
              <a:latin typeface="Cambria"/>
              <a:ea typeface="Cambria"/>
              <a:cs typeface="Cambria"/>
              <a:sym typeface="Cambria"/>
            </a:endParaRPr>
          </a:p>
        </p:txBody>
      </p:sp>
      <p:pic>
        <p:nvPicPr>
          <p:cNvPr id="261" name="Google Shape;261;p29"/>
          <p:cNvPicPr preferRelativeResize="0"/>
          <p:nvPr/>
        </p:nvPicPr>
        <p:blipFill rotWithShape="1">
          <a:blip r:embed="rId3">
            <a:alphaModFix/>
          </a:blip>
          <a:srcRect/>
          <a:stretch/>
        </p:blipFill>
        <p:spPr>
          <a:xfrm>
            <a:off x="539552" y="2060848"/>
            <a:ext cx="8061069" cy="46634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67" name="Google Shape;267;p30"/>
          <p:cNvGrpSpPr/>
          <p:nvPr/>
        </p:nvGrpSpPr>
        <p:grpSpPr>
          <a:xfrm>
            <a:off x="395536" y="1124744"/>
            <a:ext cx="8352928" cy="144016"/>
            <a:chOff x="395536" y="1233055"/>
            <a:chExt cx="8352928" cy="144016"/>
          </a:xfrm>
        </p:grpSpPr>
        <p:cxnSp>
          <p:nvCxnSpPr>
            <p:cNvPr id="268" name="Google Shape;268;p3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69" name="Google Shape;269;p3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70" name="Google Shape;270;p30"/>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Syntaxe PHP</a:t>
            </a:r>
            <a:endParaRPr/>
          </a:p>
        </p:txBody>
      </p:sp>
      <p:sp>
        <p:nvSpPr>
          <p:cNvPr id="271" name="Google Shape;271;p30"/>
          <p:cNvSpPr txBox="1"/>
          <p:nvPr/>
        </p:nvSpPr>
        <p:spPr>
          <a:xfrm>
            <a:off x="539552" y="1484784"/>
            <a:ext cx="64807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Structure du langage avec   echo et print</a:t>
            </a:r>
            <a:endParaRPr sz="2400" b="1">
              <a:solidFill>
                <a:srgbClr val="0F243E"/>
              </a:solidFill>
              <a:latin typeface="Cambria"/>
              <a:ea typeface="Cambria"/>
              <a:cs typeface="Cambria"/>
              <a:sym typeface="Cambria"/>
            </a:endParaRPr>
          </a:p>
        </p:txBody>
      </p:sp>
      <p:pic>
        <p:nvPicPr>
          <p:cNvPr id="272" name="Google Shape;272;p30"/>
          <p:cNvPicPr preferRelativeResize="0"/>
          <p:nvPr/>
        </p:nvPicPr>
        <p:blipFill rotWithShape="1">
          <a:blip r:embed="rId3">
            <a:alphaModFix/>
          </a:blip>
          <a:srcRect/>
          <a:stretch/>
        </p:blipFill>
        <p:spPr>
          <a:xfrm>
            <a:off x="827584" y="2348880"/>
            <a:ext cx="5976664" cy="3456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78" name="Google Shape;278;p31"/>
          <p:cNvGrpSpPr/>
          <p:nvPr/>
        </p:nvGrpSpPr>
        <p:grpSpPr>
          <a:xfrm>
            <a:off x="395536" y="3645024"/>
            <a:ext cx="8352928" cy="144016"/>
            <a:chOff x="395536" y="1233055"/>
            <a:chExt cx="8352928" cy="144016"/>
          </a:xfrm>
        </p:grpSpPr>
        <p:cxnSp>
          <p:nvCxnSpPr>
            <p:cNvPr id="279" name="Google Shape;279;p3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80" name="Google Shape;280;p3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81" name="Google Shape;281;p31"/>
          <p:cNvSpPr/>
          <p:nvPr/>
        </p:nvSpPr>
        <p:spPr>
          <a:xfrm>
            <a:off x="243295" y="1660538"/>
            <a:ext cx="8391271"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CHAPITRE I</a:t>
            </a:r>
            <a:endParaRPr/>
          </a:p>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VARIABLES ET TYPES DES DONNEES</a:t>
            </a:r>
            <a:endParaRPr sz="4400" b="1" cap="none">
              <a:solidFill>
                <a:srgbClr val="97480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683568" y="260648"/>
            <a:ext cx="273630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i="0" u="none" strike="noStrike" cap="none">
                <a:solidFill>
                  <a:srgbClr val="FF0000"/>
                </a:solidFill>
                <a:latin typeface="Arial"/>
                <a:ea typeface="Arial"/>
                <a:cs typeface="Arial"/>
                <a:sym typeface="Arial"/>
              </a:rPr>
              <a:t>Plan</a:t>
            </a:r>
            <a:endParaRPr/>
          </a:p>
        </p:txBody>
      </p:sp>
      <p:sp>
        <p:nvSpPr>
          <p:cNvPr id="97" name="Google Shape;97;p1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b="0" u="none">
              <a:solidFill>
                <a:schemeClr val="dk1"/>
              </a:solidFill>
              <a:latin typeface="Calibri"/>
              <a:ea typeface="Calibri"/>
              <a:cs typeface="Calibri"/>
              <a:sym typeface="Calibri"/>
            </a:endParaRPr>
          </a:p>
        </p:txBody>
      </p:sp>
      <p:sp>
        <p:nvSpPr>
          <p:cNvPr id="98" name="Google Shape;98;p14"/>
          <p:cNvSpPr txBox="1"/>
          <p:nvPr/>
        </p:nvSpPr>
        <p:spPr>
          <a:xfrm>
            <a:off x="522249" y="1268760"/>
            <a:ext cx="7848872" cy="56784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2060"/>
              </a:buClr>
              <a:buSzPts val="2400"/>
              <a:buFont typeface="Arial"/>
              <a:buChar char="•"/>
            </a:pPr>
            <a:r>
              <a:rPr lang="fr-FR" sz="2400" b="1">
                <a:solidFill>
                  <a:srgbClr val="002060"/>
                </a:solidFill>
                <a:latin typeface="Cambria"/>
                <a:ea typeface="Cambria"/>
                <a:cs typeface="Cambria"/>
                <a:sym typeface="Cambria"/>
              </a:rPr>
              <a:t>Introduction</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Définitions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Site web statique vs site web dynamique</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Mise en place de l’environnement de travail</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Premier script PHP</a:t>
            </a:r>
            <a:endParaRPr/>
          </a:p>
          <a:p>
            <a:pPr marL="285750" marR="0" lvl="0" indent="-285750" algn="l" rtl="0">
              <a:lnSpc>
                <a:spcPct val="150000"/>
              </a:lnSpc>
              <a:spcBef>
                <a:spcPts val="0"/>
              </a:spcBef>
              <a:spcAft>
                <a:spcPts val="0"/>
              </a:spcAft>
              <a:buClr>
                <a:srgbClr val="002060"/>
              </a:buClr>
              <a:buSzPts val="2000"/>
              <a:buFont typeface="Arial"/>
              <a:buChar char="•"/>
            </a:pPr>
            <a:r>
              <a:rPr lang="fr-FR" sz="2000" b="1">
                <a:solidFill>
                  <a:srgbClr val="002060"/>
                </a:solidFill>
                <a:latin typeface="Cambria"/>
                <a:ea typeface="Cambria"/>
                <a:cs typeface="Cambria"/>
                <a:sym typeface="Cambria"/>
              </a:rPr>
              <a:t>Les bases de programmation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variables et types de données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structures de contrôle en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Découverte des fonctions en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variables tableaux en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Autres  variables PHP (dates et superglobales)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formulaires en PHP</a:t>
            </a:r>
            <a:endParaRPr/>
          </a:p>
          <a:p>
            <a:pPr marL="914400" marR="0" lvl="2"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grpSp>
        <p:nvGrpSpPr>
          <p:cNvPr id="99" name="Google Shape;99;p14"/>
          <p:cNvGrpSpPr/>
          <p:nvPr/>
        </p:nvGrpSpPr>
        <p:grpSpPr>
          <a:xfrm>
            <a:off x="395536" y="1124744"/>
            <a:ext cx="8352928" cy="144016"/>
            <a:chOff x="395536" y="1196752"/>
            <a:chExt cx="8352928" cy="144016"/>
          </a:xfrm>
        </p:grpSpPr>
        <p:cxnSp>
          <p:nvCxnSpPr>
            <p:cNvPr id="100" name="Google Shape;100;p14"/>
            <p:cNvCxnSpPr/>
            <p:nvPr/>
          </p:nvCxnSpPr>
          <p:spPr>
            <a:xfrm>
              <a:off x="395536" y="1196752"/>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1" name="Google Shape;101;p14"/>
            <p:cNvCxnSpPr/>
            <p:nvPr/>
          </p:nvCxnSpPr>
          <p:spPr>
            <a:xfrm>
              <a:off x="395536" y="1340768"/>
              <a:ext cx="8352928" cy="0"/>
            </a:xfrm>
            <a:prstGeom prst="straightConnector1">
              <a:avLst/>
            </a:prstGeom>
            <a:noFill/>
            <a:ln w="57150" cap="flat" cmpd="sng">
              <a:solidFill>
                <a:srgbClr val="4A7DBA"/>
              </a:solidFill>
              <a:prstDash val="solid"/>
              <a:round/>
              <a:headEnd type="none" w="sm" len="sm"/>
              <a:tailEnd type="none" w="sm" len="sm"/>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87" name="Google Shape;287;p32"/>
          <p:cNvGrpSpPr/>
          <p:nvPr/>
        </p:nvGrpSpPr>
        <p:grpSpPr>
          <a:xfrm>
            <a:off x="395536" y="1124744"/>
            <a:ext cx="8352928" cy="144016"/>
            <a:chOff x="395536" y="1233055"/>
            <a:chExt cx="8352928" cy="144016"/>
          </a:xfrm>
        </p:grpSpPr>
        <p:cxnSp>
          <p:nvCxnSpPr>
            <p:cNvPr id="288" name="Google Shape;288;p3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289" name="Google Shape;289;p3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290" name="Google Shape;290;p32"/>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291" name="Google Shape;291;p32"/>
          <p:cNvSpPr txBox="1"/>
          <p:nvPr/>
        </p:nvSpPr>
        <p:spPr>
          <a:xfrm>
            <a:off x="395536" y="1484784"/>
            <a:ext cx="7416824" cy="13388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b="1" u="sng">
                <a:solidFill>
                  <a:srgbClr val="002060"/>
                </a:solidFill>
                <a:latin typeface="Cambria"/>
                <a:ea typeface="Cambria"/>
                <a:cs typeface="Cambria"/>
                <a:sym typeface="Cambria"/>
              </a:rPr>
              <a:t>Déclarer une variable PHP en pratique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Allons créer deux variables $prenom et $age qui vont stocker respectivement une chaine de caractères et un nombre.</a:t>
            </a:r>
            <a:endParaRPr/>
          </a:p>
        </p:txBody>
      </p:sp>
      <p:pic>
        <p:nvPicPr>
          <p:cNvPr id="292" name="Google Shape;292;p32"/>
          <p:cNvPicPr preferRelativeResize="0"/>
          <p:nvPr/>
        </p:nvPicPr>
        <p:blipFill rotWithShape="1">
          <a:blip r:embed="rId3">
            <a:alphaModFix/>
          </a:blip>
          <a:srcRect/>
          <a:stretch/>
        </p:blipFill>
        <p:spPr>
          <a:xfrm>
            <a:off x="701128" y="2823612"/>
            <a:ext cx="7297168" cy="3876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298" name="Google Shape;298;p33"/>
          <p:cNvGrpSpPr/>
          <p:nvPr/>
        </p:nvGrpSpPr>
        <p:grpSpPr>
          <a:xfrm>
            <a:off x="395536" y="1124744"/>
            <a:ext cx="8352928" cy="144016"/>
            <a:chOff x="395536" y="1233055"/>
            <a:chExt cx="8352928" cy="144016"/>
          </a:xfrm>
        </p:grpSpPr>
        <p:cxnSp>
          <p:nvCxnSpPr>
            <p:cNvPr id="299" name="Google Shape;299;p3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00" name="Google Shape;300;p3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01" name="Google Shape;301;p33"/>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02" name="Google Shape;302;p33"/>
          <p:cNvSpPr txBox="1"/>
          <p:nvPr/>
        </p:nvSpPr>
        <p:spPr>
          <a:xfrm>
            <a:off x="395536" y="1645595"/>
            <a:ext cx="7416824" cy="507831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b="1" u="sng">
                <a:solidFill>
                  <a:schemeClr val="dk1"/>
                </a:solidFill>
                <a:latin typeface="Cambria"/>
                <a:ea typeface="Cambria"/>
                <a:cs typeface="Cambria"/>
                <a:sym typeface="Cambria"/>
              </a:rPr>
              <a:t>Définition</a:t>
            </a:r>
            <a:r>
              <a:rPr lang="fr-FR" sz="1800">
                <a:solidFill>
                  <a:schemeClr val="dk1"/>
                </a:solidFill>
                <a:latin typeface="Cambria"/>
                <a:ea typeface="Cambria"/>
                <a:cs typeface="Cambria"/>
                <a:sym typeface="Cambria"/>
              </a:rPr>
              <a:t> : Une variable est un conteneur servant à stocker des informations de manière temporaire comme une chaine de caractère ou un nombre par exemple.</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u="sng">
                <a:solidFill>
                  <a:schemeClr val="dk1"/>
                </a:solidFill>
                <a:latin typeface="Cambria"/>
                <a:ea typeface="Cambria"/>
                <a:cs typeface="Cambria"/>
                <a:sym typeface="Cambria"/>
              </a:rPr>
              <a:t>Déclarations</a:t>
            </a:r>
            <a:r>
              <a:rPr lang="fr-FR" sz="1800">
                <a:solidFill>
                  <a:schemeClr val="dk1"/>
                </a:solidFill>
                <a:latin typeface="Cambria"/>
                <a:ea typeface="Cambria"/>
                <a:cs typeface="Cambria"/>
                <a:sym typeface="Cambria"/>
              </a:rPr>
              <a:t> : 	</a:t>
            </a:r>
            <a:endParaRPr/>
          </a:p>
          <a:p>
            <a:pPr marL="742950" marR="0" lvl="1"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Toute variable en PHP doit commencer par le signe </a:t>
            </a:r>
            <a:r>
              <a:rPr lang="fr-FR" sz="1800" b="1" i="0" u="none" strike="noStrike" cap="none">
                <a:solidFill>
                  <a:srgbClr val="FF0000"/>
                </a:solidFill>
                <a:latin typeface="Cambria"/>
                <a:ea typeface="Cambria"/>
                <a:cs typeface="Cambria"/>
                <a:sym typeface="Cambria"/>
              </a:rPr>
              <a:t>$</a:t>
            </a:r>
            <a:r>
              <a:rPr lang="fr-FR" sz="1800" b="0" i="0" u="none" strike="noStrike" cap="none">
                <a:solidFill>
                  <a:schemeClr val="dk1"/>
                </a:solidFill>
                <a:latin typeface="Cambria"/>
                <a:ea typeface="Cambria"/>
                <a:cs typeface="Cambria"/>
                <a:sym typeface="Cambria"/>
              </a:rPr>
              <a:t> qui sera suivi du nom de la variable.</a:t>
            </a:r>
            <a:endParaRPr/>
          </a:p>
          <a:p>
            <a:pPr marL="742950" marR="0" lvl="1"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 Une variable doit obligatoirement commencer par une lettre ou un underscore (_) et ne doit pas commencer par un chiffre</a:t>
            </a:r>
            <a:endParaRPr/>
          </a:p>
          <a:p>
            <a:pPr marL="742950" marR="0" lvl="1"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Le nom d’une variable ne doit contenir que des lettres, des chiffres et des underscores mais pas de caractères spéciaux.</a:t>
            </a:r>
            <a:endParaRPr/>
          </a:p>
          <a:p>
            <a:pPr marL="742950" marR="0" lvl="1" indent="-285750" algn="l" rtl="0">
              <a:lnSpc>
                <a:spcPct val="150000"/>
              </a:lnSpc>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Le nom d’une variable ne doit pas contenir d’espace.</a:t>
            </a:r>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08" name="Google Shape;308;p34"/>
          <p:cNvGrpSpPr/>
          <p:nvPr/>
        </p:nvGrpSpPr>
        <p:grpSpPr>
          <a:xfrm>
            <a:off x="395536" y="1124744"/>
            <a:ext cx="8352928" cy="144016"/>
            <a:chOff x="395536" y="1233055"/>
            <a:chExt cx="8352928" cy="144016"/>
          </a:xfrm>
        </p:grpSpPr>
        <p:cxnSp>
          <p:nvCxnSpPr>
            <p:cNvPr id="309" name="Google Shape;309;p3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10" name="Google Shape;310;p3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11" name="Google Shape;311;p34"/>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12" name="Google Shape;312;p34"/>
          <p:cNvSpPr txBox="1"/>
          <p:nvPr/>
        </p:nvSpPr>
        <p:spPr>
          <a:xfrm>
            <a:off x="179512" y="1651152"/>
            <a:ext cx="7416824" cy="341632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r>
              <a:rPr lang="fr-FR" sz="1800" b="1" i="0" u="sng" strike="noStrike" cap="none">
                <a:solidFill>
                  <a:schemeClr val="dk1"/>
                </a:solidFill>
                <a:latin typeface="Cambria"/>
                <a:ea typeface="Cambria"/>
                <a:cs typeface="Cambria"/>
                <a:sym typeface="Cambria"/>
              </a:rPr>
              <a:t>Exemple</a:t>
            </a:r>
            <a:r>
              <a:rPr lang="fr-FR" sz="1800" b="0" i="0" u="none" strike="noStrike" cap="none">
                <a:solidFill>
                  <a:schemeClr val="dk1"/>
                </a:solidFill>
                <a:latin typeface="Cambria"/>
                <a:ea typeface="Cambria"/>
                <a:cs typeface="Cambria"/>
                <a:sym typeface="Cambria"/>
              </a:rPr>
              <a:t>:</a:t>
            </a:r>
            <a:endParaRPr/>
          </a:p>
          <a:p>
            <a:pPr marL="457200" marR="0" lvl="1" indent="0" algn="l" rtl="0">
              <a:lnSpc>
                <a:spcPct val="150000"/>
              </a:lnSpc>
              <a:spcBef>
                <a:spcPts val="0"/>
              </a:spcBef>
              <a:spcAft>
                <a:spcPts val="0"/>
              </a:spcAft>
              <a:buNone/>
            </a:pPr>
            <a:r>
              <a:rPr lang="fr-FR" sz="1800" b="0" i="0" u="none" strike="noStrike" cap="none">
                <a:solidFill>
                  <a:schemeClr val="dk1"/>
                </a:solidFill>
                <a:latin typeface="Cambria"/>
                <a:ea typeface="Cambria"/>
                <a:cs typeface="Cambria"/>
                <a:sym typeface="Cambria"/>
              </a:rPr>
              <a:t>$texte;  $TEXTE,  $tEXTE   vont être des variables différentes.</a:t>
            </a:r>
            <a:endParaRPr/>
          </a:p>
          <a:p>
            <a:pPr marL="457200" marR="0" lvl="1" indent="0" algn="l" rtl="0">
              <a:lnSpc>
                <a:spcPct val="150000"/>
              </a:lnSpc>
              <a:spcBef>
                <a:spcPts val="0"/>
              </a:spcBef>
              <a:spcAft>
                <a:spcPts val="0"/>
              </a:spcAft>
              <a:buNone/>
            </a:pPr>
            <a:r>
              <a:rPr lang="fr-FR" sz="1800" b="1" i="0" u="sng" strike="noStrike" cap="none">
                <a:solidFill>
                  <a:schemeClr val="dk1"/>
                </a:solidFill>
                <a:latin typeface="Cambria"/>
                <a:ea typeface="Cambria"/>
                <a:cs typeface="Cambria"/>
                <a:sym typeface="Cambria"/>
              </a:rPr>
              <a:t>Afficher et modifier le contenu d’une variable</a:t>
            </a:r>
            <a:r>
              <a:rPr lang="fr-FR" sz="1800" b="0" i="0" u="none" strike="noStrike" cap="none">
                <a:solidFill>
                  <a:schemeClr val="dk1"/>
                </a:solidFill>
                <a:latin typeface="Cambria"/>
                <a:ea typeface="Cambria"/>
                <a:cs typeface="Cambria"/>
                <a:sym typeface="Cambria"/>
              </a:rPr>
              <a:t>: </a:t>
            </a:r>
            <a:endParaRPr/>
          </a:p>
          <a:p>
            <a:pPr marL="457200" marR="0" lvl="1" indent="0" algn="l" rtl="0">
              <a:lnSpc>
                <a:spcPct val="150000"/>
              </a:lnSpc>
              <a:spcBef>
                <a:spcPts val="0"/>
              </a:spcBef>
              <a:spcAft>
                <a:spcPts val="0"/>
              </a:spcAft>
              <a:buNone/>
            </a:pPr>
            <a:r>
              <a:rPr lang="fr-FR" sz="1800" b="0" i="0" u="none" strike="noStrike" cap="none">
                <a:solidFill>
                  <a:schemeClr val="dk1"/>
                </a:solidFill>
                <a:latin typeface="Cambria"/>
                <a:ea typeface="Cambria"/>
                <a:cs typeface="Cambria"/>
                <a:sym typeface="Cambria"/>
              </a:rPr>
              <a:t>Nous allons pouvoir réaliser toutes sortes d’opération avec nos variables. La plus basique consiste à afficher le contenu avec </a:t>
            </a:r>
            <a:r>
              <a:rPr lang="fr-FR" sz="1800" b="1" i="0" u="none" strike="noStrike" cap="none">
                <a:solidFill>
                  <a:schemeClr val="dk1"/>
                </a:solidFill>
                <a:latin typeface="Cambria"/>
                <a:ea typeface="Cambria"/>
                <a:cs typeface="Cambria"/>
                <a:sym typeface="Cambria"/>
              </a:rPr>
              <a:t>echo</a:t>
            </a:r>
            <a:r>
              <a:rPr lang="fr-FR" sz="1800" b="0" i="0" u="none" strike="noStrike" cap="none">
                <a:solidFill>
                  <a:schemeClr val="dk1"/>
                </a:solidFill>
                <a:latin typeface="Cambria"/>
                <a:ea typeface="Cambria"/>
                <a:cs typeface="Cambria"/>
                <a:sym typeface="Cambria"/>
              </a:rPr>
              <a:t>.</a:t>
            </a:r>
            <a:endParaRPr/>
          </a:p>
          <a:p>
            <a:pPr marL="457200" marR="0" lvl="1" indent="0" algn="l" rtl="0">
              <a:lnSpc>
                <a:spcPct val="150000"/>
              </a:lnSpc>
              <a:spcBef>
                <a:spcPts val="0"/>
              </a:spcBef>
              <a:spcAft>
                <a:spcPts val="0"/>
              </a:spcAft>
              <a:buNone/>
            </a:pPr>
            <a:r>
              <a:rPr lang="fr-FR" sz="1800" b="0" i="0" u="none" strike="noStrike" cap="none">
                <a:solidFill>
                  <a:schemeClr val="dk1"/>
                </a:solidFill>
                <a:latin typeface="Cambria"/>
                <a:ea typeface="Cambria"/>
                <a:cs typeface="Cambria"/>
                <a:sym typeface="Cambria"/>
              </a:rPr>
              <a:t> </a:t>
            </a:r>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18" name="Google Shape;318;p35"/>
          <p:cNvGrpSpPr/>
          <p:nvPr/>
        </p:nvGrpSpPr>
        <p:grpSpPr>
          <a:xfrm>
            <a:off x="395536" y="1124744"/>
            <a:ext cx="8352928" cy="144016"/>
            <a:chOff x="395536" y="1233055"/>
            <a:chExt cx="8352928" cy="144016"/>
          </a:xfrm>
        </p:grpSpPr>
        <p:cxnSp>
          <p:nvCxnSpPr>
            <p:cNvPr id="319" name="Google Shape;319;p3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20" name="Google Shape;320;p3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21" name="Google Shape;321;p35"/>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pic>
        <p:nvPicPr>
          <p:cNvPr id="322" name="Google Shape;322;p35"/>
          <p:cNvPicPr preferRelativeResize="0"/>
          <p:nvPr/>
        </p:nvPicPr>
        <p:blipFill rotWithShape="1">
          <a:blip r:embed="rId3">
            <a:alphaModFix/>
          </a:blip>
          <a:srcRect/>
          <a:stretch/>
        </p:blipFill>
        <p:spPr>
          <a:xfrm>
            <a:off x="971600" y="1484784"/>
            <a:ext cx="7200800" cy="46805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28" name="Google Shape;328;p36"/>
          <p:cNvGrpSpPr/>
          <p:nvPr/>
        </p:nvGrpSpPr>
        <p:grpSpPr>
          <a:xfrm>
            <a:off x="395536" y="1124744"/>
            <a:ext cx="8352928" cy="144016"/>
            <a:chOff x="395536" y="1233055"/>
            <a:chExt cx="8352928" cy="144016"/>
          </a:xfrm>
        </p:grpSpPr>
        <p:cxnSp>
          <p:nvCxnSpPr>
            <p:cNvPr id="329" name="Google Shape;329;p3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30" name="Google Shape;330;p3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31" name="Google Shape;331;p36"/>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32" name="Google Shape;332;p36"/>
          <p:cNvSpPr txBox="1"/>
          <p:nvPr/>
        </p:nvSpPr>
        <p:spPr>
          <a:xfrm>
            <a:off x="539552" y="1484784"/>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Les opérateurs d’affectation et de comparaison</a:t>
            </a:r>
            <a:endParaRPr/>
          </a:p>
        </p:txBody>
      </p:sp>
      <p:sp>
        <p:nvSpPr>
          <p:cNvPr id="333" name="Google Shape;333;p36"/>
          <p:cNvSpPr txBox="1"/>
          <p:nvPr/>
        </p:nvSpPr>
        <p:spPr>
          <a:xfrm>
            <a:off x="539552" y="1988840"/>
            <a:ext cx="8064896" cy="193899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signe  </a:t>
            </a:r>
            <a:r>
              <a:rPr lang="fr-FR" sz="2000" b="1">
                <a:solidFill>
                  <a:srgbClr val="FF0000"/>
                </a:solidFill>
                <a:latin typeface="Cambria"/>
                <a:ea typeface="Cambria"/>
                <a:cs typeface="Cambria"/>
                <a:sym typeface="Cambria"/>
              </a:rPr>
              <a:t>=</a:t>
            </a:r>
            <a:r>
              <a:rPr lang="fr-FR" sz="2000" b="1">
                <a:solidFill>
                  <a:schemeClr val="dk1"/>
                </a:solidFill>
                <a:latin typeface="Cambria"/>
                <a:ea typeface="Cambria"/>
                <a:cs typeface="Cambria"/>
                <a:sym typeface="Cambria"/>
              </a:rPr>
              <a:t>  </a:t>
            </a:r>
            <a:r>
              <a:rPr lang="fr-FR" sz="2000">
                <a:solidFill>
                  <a:schemeClr val="dk1"/>
                </a:solidFill>
                <a:latin typeface="Cambria"/>
                <a:ea typeface="Cambria"/>
                <a:cs typeface="Cambria"/>
                <a:sym typeface="Cambria"/>
              </a:rPr>
              <a:t> représente une affectation</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signe </a:t>
            </a:r>
            <a:r>
              <a:rPr lang="fr-FR" sz="2000" b="1">
                <a:solidFill>
                  <a:srgbClr val="FF0000"/>
                </a:solidFill>
                <a:latin typeface="Cambria"/>
                <a:ea typeface="Cambria"/>
                <a:cs typeface="Cambria"/>
                <a:sym typeface="Cambria"/>
              </a:rPr>
              <a:t>==</a:t>
            </a:r>
            <a:r>
              <a:rPr lang="fr-FR" sz="2000">
                <a:solidFill>
                  <a:schemeClr val="dk1"/>
                </a:solidFill>
                <a:latin typeface="Cambria"/>
                <a:ea typeface="Cambria"/>
                <a:cs typeface="Cambria"/>
                <a:sym typeface="Cambria"/>
              </a:rPr>
              <a:t>  représente une comparaison de la valeur des variables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signe </a:t>
            </a:r>
            <a:r>
              <a:rPr lang="fr-FR" sz="2000" b="1">
                <a:solidFill>
                  <a:srgbClr val="FF0000"/>
                </a:solidFill>
                <a:latin typeface="Cambria"/>
                <a:ea typeface="Cambria"/>
                <a:cs typeface="Cambria"/>
                <a:sym typeface="Cambria"/>
              </a:rPr>
              <a:t>===</a:t>
            </a:r>
            <a:r>
              <a:rPr lang="fr-FR" sz="2000" b="1">
                <a:solidFill>
                  <a:schemeClr val="dk1"/>
                </a:solidFill>
                <a:latin typeface="Cambria"/>
                <a:ea typeface="Cambria"/>
                <a:cs typeface="Cambria"/>
                <a:sym typeface="Cambria"/>
              </a:rPr>
              <a:t>  </a:t>
            </a:r>
            <a:r>
              <a:rPr lang="fr-FR" sz="2000">
                <a:solidFill>
                  <a:schemeClr val="dk1"/>
                </a:solidFill>
                <a:latin typeface="Cambria"/>
                <a:ea typeface="Cambria"/>
                <a:cs typeface="Cambria"/>
                <a:sym typeface="Cambria"/>
              </a:rPr>
              <a:t>représente une comparaison de la valeur et le type de données des variables.</a:t>
            </a:r>
            <a:endParaRPr sz="2000" b="1">
              <a:solidFill>
                <a:schemeClr val="dk1"/>
              </a:solidFill>
              <a:latin typeface="Cambria"/>
              <a:ea typeface="Cambria"/>
              <a:cs typeface="Cambria"/>
              <a:sym typeface="Cambria"/>
            </a:endParaRPr>
          </a:p>
        </p:txBody>
      </p:sp>
      <p:sp>
        <p:nvSpPr>
          <p:cNvPr id="334" name="Google Shape;334;p36"/>
          <p:cNvSpPr txBox="1"/>
          <p:nvPr/>
        </p:nvSpPr>
        <p:spPr>
          <a:xfrm>
            <a:off x="539552" y="407707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Les types de données en PHP</a:t>
            </a:r>
            <a:endParaRPr/>
          </a:p>
        </p:txBody>
      </p:sp>
      <p:sp>
        <p:nvSpPr>
          <p:cNvPr id="335" name="Google Shape;335;p36"/>
          <p:cNvSpPr txBox="1"/>
          <p:nvPr/>
        </p:nvSpPr>
        <p:spPr>
          <a:xfrm>
            <a:off x="395536" y="4538737"/>
            <a:ext cx="8064896" cy="28623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Les variables en PHP stockent 8 grands types de données différents.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chaine de caractères » ou </a:t>
            </a:r>
            <a:r>
              <a:rPr lang="fr-FR" sz="2000">
                <a:solidFill>
                  <a:srgbClr val="FF0000"/>
                </a:solidFill>
                <a:latin typeface="Cambria"/>
                <a:ea typeface="Cambria"/>
                <a:cs typeface="Cambria"/>
                <a:sym typeface="Cambria"/>
              </a:rPr>
              <a:t>String  </a:t>
            </a:r>
            <a:r>
              <a:rPr lang="fr-FR" sz="2000">
                <a:solidFill>
                  <a:schemeClr val="dk1"/>
                </a:solidFill>
                <a:latin typeface="Cambria"/>
                <a:ea typeface="Cambria"/>
                <a:cs typeface="Cambria"/>
                <a:sym typeface="Cambria"/>
              </a:rPr>
              <a:t> $text = ‘Je suis un text ’;</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nombre entier » ou </a:t>
            </a:r>
            <a:r>
              <a:rPr lang="fr-FR" sz="2000">
                <a:solidFill>
                  <a:srgbClr val="FF0000"/>
                </a:solidFill>
                <a:latin typeface="Cambria"/>
                <a:ea typeface="Cambria"/>
                <a:cs typeface="Cambria"/>
                <a:sym typeface="Cambria"/>
              </a:rPr>
              <a:t>Integer</a:t>
            </a:r>
            <a:r>
              <a:rPr lang="fr-FR" sz="2000">
                <a:solidFill>
                  <a:schemeClr val="dk1"/>
                </a:solidFill>
                <a:latin typeface="Cambria"/>
                <a:ea typeface="Cambria"/>
                <a:cs typeface="Cambria"/>
                <a:sym typeface="Cambria"/>
              </a:rPr>
              <a:t> .   $ne = 25;</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nombre décimal » ou </a:t>
            </a:r>
            <a:r>
              <a:rPr lang="fr-FR" sz="2000">
                <a:solidFill>
                  <a:srgbClr val="FF0000"/>
                </a:solidFill>
                <a:latin typeface="Cambria"/>
                <a:ea typeface="Cambria"/>
                <a:cs typeface="Cambria"/>
                <a:sym typeface="Cambria"/>
              </a:rPr>
              <a:t>Float</a:t>
            </a:r>
            <a:r>
              <a:rPr lang="fr-FR" sz="2000">
                <a:solidFill>
                  <a:schemeClr val="dk1"/>
                </a:solidFill>
                <a:latin typeface="Cambria"/>
                <a:ea typeface="Cambria"/>
                <a:cs typeface="Cambria"/>
                <a:sym typeface="Cambria"/>
              </a:rPr>
              <a:t>.  $nd = 23,6</a:t>
            </a:r>
            <a:endParaRPr/>
          </a:p>
          <a:p>
            <a:pPr marL="285750" marR="0" lvl="0" indent="-158750" algn="l" rtl="0">
              <a:lnSpc>
                <a:spcPct val="15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2000">
              <a:solidFill>
                <a:srgbClr val="FF0000"/>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41" name="Google Shape;341;p37"/>
          <p:cNvGrpSpPr/>
          <p:nvPr/>
        </p:nvGrpSpPr>
        <p:grpSpPr>
          <a:xfrm>
            <a:off x="395536" y="1124744"/>
            <a:ext cx="8352928" cy="144016"/>
            <a:chOff x="395536" y="1233055"/>
            <a:chExt cx="8352928" cy="144016"/>
          </a:xfrm>
        </p:grpSpPr>
        <p:cxnSp>
          <p:nvCxnSpPr>
            <p:cNvPr id="342" name="Google Shape;342;p3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43" name="Google Shape;343;p3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44" name="Google Shape;344;p37"/>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45" name="Google Shape;345;p37"/>
          <p:cNvSpPr txBox="1"/>
          <p:nvPr/>
        </p:nvSpPr>
        <p:spPr>
          <a:xfrm>
            <a:off x="323528" y="1645595"/>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Les types de données en PHP</a:t>
            </a:r>
            <a:endParaRPr/>
          </a:p>
        </p:txBody>
      </p:sp>
      <p:sp>
        <p:nvSpPr>
          <p:cNvPr id="346" name="Google Shape;346;p37"/>
          <p:cNvSpPr txBox="1"/>
          <p:nvPr/>
        </p:nvSpPr>
        <p:spPr>
          <a:xfrm>
            <a:off x="251520" y="2204864"/>
            <a:ext cx="8064896" cy="332398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booléen » ou </a:t>
            </a:r>
            <a:r>
              <a:rPr lang="fr-FR" sz="2000">
                <a:solidFill>
                  <a:srgbClr val="FF0000"/>
                </a:solidFill>
                <a:latin typeface="Cambria"/>
                <a:ea typeface="Cambria"/>
                <a:cs typeface="Cambria"/>
                <a:sym typeface="Cambria"/>
              </a:rPr>
              <a:t>Boolean    </a:t>
            </a:r>
            <a:r>
              <a:rPr lang="fr-FR" sz="2000">
                <a:solidFill>
                  <a:schemeClr val="dk1"/>
                </a:solidFill>
                <a:latin typeface="Cambria"/>
                <a:ea typeface="Cambria"/>
                <a:cs typeface="Cambria"/>
                <a:sym typeface="Cambria"/>
              </a:rPr>
              <a:t>$b = false;</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tableau » ou </a:t>
            </a:r>
            <a:r>
              <a:rPr lang="fr-FR" sz="2000">
                <a:solidFill>
                  <a:srgbClr val="FF0000"/>
                </a:solidFill>
                <a:latin typeface="Cambria"/>
                <a:ea typeface="Cambria"/>
                <a:cs typeface="Cambria"/>
                <a:sym typeface="Cambria"/>
              </a:rPr>
              <a:t>Array</a:t>
            </a:r>
            <a:r>
              <a:rPr lang="fr-FR" sz="2000">
                <a:solidFill>
                  <a:schemeClr val="dk1"/>
                </a:solidFill>
                <a:latin typeface="Cambria"/>
                <a:ea typeface="Cambria"/>
                <a:cs typeface="Cambria"/>
                <a:sym typeface="Cambria"/>
              </a:rPr>
              <a:t>.    $t = [ ‘a’ =&gt; 3 ]</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objet » ou </a:t>
            </a:r>
            <a:r>
              <a:rPr lang="fr-FR" sz="2000">
                <a:solidFill>
                  <a:srgbClr val="FF0000"/>
                </a:solidFill>
                <a:latin typeface="Cambria"/>
                <a:ea typeface="Cambria"/>
                <a:cs typeface="Cambria"/>
                <a:sym typeface="Cambria"/>
              </a:rPr>
              <a:t>Object</a:t>
            </a:r>
            <a:r>
              <a:rPr lang="fr-FR" sz="2000">
                <a:solidFill>
                  <a:schemeClr val="dk1"/>
                </a:solidFill>
                <a:latin typeface="Cambria"/>
                <a:ea typeface="Cambria"/>
                <a:cs typeface="Cambria"/>
                <a:sym typeface="Cambria"/>
              </a:rPr>
              <a:t>.    $o = { ‘a’ =&gt; 3 }</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NULL » ou </a:t>
            </a:r>
            <a:r>
              <a:rPr lang="fr-FR" sz="2000">
                <a:solidFill>
                  <a:srgbClr val="FF0000"/>
                </a:solidFill>
                <a:latin typeface="Cambria"/>
                <a:ea typeface="Cambria"/>
                <a:cs typeface="Cambria"/>
                <a:sym typeface="Cambria"/>
              </a:rPr>
              <a:t>NULL</a:t>
            </a:r>
            <a:r>
              <a:rPr lang="fr-FR" sz="2000">
                <a:solidFill>
                  <a:schemeClr val="dk1"/>
                </a:solidFill>
                <a:latin typeface="Cambria"/>
                <a:ea typeface="Cambria"/>
                <a:cs typeface="Cambria"/>
                <a:sym typeface="Cambria"/>
              </a:rPr>
              <a:t>.   $n = NULL</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type « ressource » ou </a:t>
            </a:r>
            <a:r>
              <a:rPr lang="fr-FR" sz="2000">
                <a:solidFill>
                  <a:srgbClr val="FF0000"/>
                </a:solidFill>
                <a:latin typeface="Cambria"/>
                <a:ea typeface="Cambria"/>
                <a:cs typeface="Cambria"/>
                <a:sym typeface="Cambria"/>
              </a:rPr>
              <a:t>Resource . </a:t>
            </a:r>
            <a:endParaRPr/>
          </a:p>
          <a:p>
            <a:pPr marL="285750" marR="0" lvl="0" indent="-158750" algn="l" rtl="0">
              <a:lnSpc>
                <a:spcPct val="15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2000">
              <a:solidFill>
                <a:srgbClr val="FF0000"/>
              </a:solidFill>
              <a:latin typeface="Cambria"/>
              <a:ea typeface="Cambria"/>
              <a:cs typeface="Cambria"/>
              <a:sym typeface="Cambria"/>
            </a:endParaRPr>
          </a:p>
        </p:txBody>
      </p:sp>
      <p:sp>
        <p:nvSpPr>
          <p:cNvPr id="347" name="Google Shape;347;p37"/>
          <p:cNvSpPr txBox="1"/>
          <p:nvPr/>
        </p:nvSpPr>
        <p:spPr>
          <a:xfrm>
            <a:off x="251520" y="4870196"/>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Les types de données en PHP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53" name="Google Shape;353;p38"/>
          <p:cNvGrpSpPr/>
          <p:nvPr/>
        </p:nvGrpSpPr>
        <p:grpSpPr>
          <a:xfrm>
            <a:off x="395536" y="1124744"/>
            <a:ext cx="8352928" cy="144016"/>
            <a:chOff x="395536" y="1233055"/>
            <a:chExt cx="8352928" cy="144016"/>
          </a:xfrm>
        </p:grpSpPr>
        <p:cxnSp>
          <p:nvCxnSpPr>
            <p:cNvPr id="354" name="Google Shape;354;p3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55" name="Google Shape;355;p3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56" name="Google Shape;356;p38"/>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57" name="Google Shape;357;p38"/>
          <p:cNvSpPr txBox="1"/>
          <p:nvPr/>
        </p:nvSpPr>
        <p:spPr>
          <a:xfrm>
            <a:off x="323528" y="1645595"/>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Opérateurs et concaténation en PHP </a:t>
            </a:r>
            <a:endParaRPr/>
          </a:p>
        </p:txBody>
      </p:sp>
      <p:sp>
        <p:nvSpPr>
          <p:cNvPr id="358" name="Google Shape;358;p38"/>
          <p:cNvSpPr txBox="1"/>
          <p:nvPr/>
        </p:nvSpPr>
        <p:spPr>
          <a:xfrm>
            <a:off x="251520" y="2204864"/>
            <a:ext cx="8064896"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fr-FR" sz="2000" b="1" u="sng">
                <a:solidFill>
                  <a:schemeClr val="dk1"/>
                </a:solidFill>
                <a:latin typeface="Cambria"/>
                <a:ea typeface="Cambria"/>
                <a:cs typeface="Cambria"/>
                <a:sym typeface="Cambria"/>
              </a:rPr>
              <a:t>Opérateur</a:t>
            </a:r>
            <a:r>
              <a:rPr lang="fr-FR" sz="2000">
                <a:solidFill>
                  <a:schemeClr val="dk1"/>
                </a:solidFill>
                <a:latin typeface="Cambria"/>
                <a:ea typeface="Cambria"/>
                <a:cs typeface="Cambria"/>
                <a:sym typeface="Cambria"/>
              </a:rPr>
              <a:t> : symbole qui va être utilisé pour effectuer certaines actions sur les variables et leurs valeurs. Ex : +, = , *. </a:t>
            </a:r>
            <a:endParaRPr/>
          </a:p>
          <a:p>
            <a:pPr marL="285750" marR="0" lvl="0" indent="-285750" algn="l" rtl="0">
              <a:lnSpc>
                <a:spcPct val="150000"/>
              </a:lnSpc>
              <a:spcBef>
                <a:spcPts val="0"/>
              </a:spcBef>
              <a:spcAft>
                <a:spcPts val="0"/>
              </a:spcAft>
              <a:buClr>
                <a:schemeClr val="dk1"/>
              </a:buClr>
              <a:buSzPts val="2000"/>
              <a:buFont typeface="Arial"/>
              <a:buChar char="•"/>
            </a:pPr>
            <a:r>
              <a:rPr lang="fr-FR" sz="2000" b="1" u="sng">
                <a:solidFill>
                  <a:schemeClr val="dk1"/>
                </a:solidFill>
                <a:latin typeface="Cambria"/>
                <a:ea typeface="Cambria"/>
                <a:cs typeface="Cambria"/>
                <a:sym typeface="Cambria"/>
              </a:rPr>
              <a:t>Concaténation de chaine</a:t>
            </a:r>
            <a:r>
              <a:rPr lang="fr-FR" sz="2000">
                <a:solidFill>
                  <a:schemeClr val="dk1"/>
                </a:solidFill>
                <a:latin typeface="Cambria"/>
                <a:ea typeface="Cambria"/>
                <a:cs typeface="Cambria"/>
                <a:sym typeface="Cambria"/>
              </a:rPr>
              <a:t> :   </a:t>
            </a:r>
            <a:r>
              <a:rPr lang="fr-FR" sz="2000">
                <a:solidFill>
                  <a:srgbClr val="FF0000"/>
                </a:solidFill>
                <a:latin typeface="Cambria"/>
                <a:ea typeface="Cambria"/>
                <a:cs typeface="Cambria"/>
                <a:sym typeface="Cambria"/>
              </a:rPr>
              <a:t>.</a:t>
            </a:r>
            <a:r>
              <a:rPr lang="fr-FR" sz="2000">
                <a:solidFill>
                  <a:schemeClr val="dk1"/>
                </a:solidFill>
                <a:latin typeface="Cambria"/>
                <a:ea typeface="Cambria"/>
                <a:cs typeface="Cambria"/>
                <a:sym typeface="Cambria"/>
              </a:rPr>
              <a:t>  Nous permet de mettre bout à bout 2 chaines de caractères.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echo $t = $t1.$t2 ; // Je suis en forme.</a:t>
            </a:r>
            <a:endParaRPr/>
          </a:p>
          <a:p>
            <a:pPr marL="342900" marR="0" lvl="0" indent="-215900" algn="l" rtl="0">
              <a:lnSpc>
                <a:spcPct val="15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pic>
        <p:nvPicPr>
          <p:cNvPr id="359" name="Google Shape;359;p38"/>
          <p:cNvPicPr preferRelativeResize="0"/>
          <p:nvPr/>
        </p:nvPicPr>
        <p:blipFill rotWithShape="1">
          <a:blip r:embed="rId3">
            <a:alphaModFix/>
          </a:blip>
          <a:srcRect/>
          <a:stretch/>
        </p:blipFill>
        <p:spPr>
          <a:xfrm>
            <a:off x="395536" y="4077072"/>
            <a:ext cx="7488832" cy="26642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65" name="Google Shape;365;p39"/>
          <p:cNvGrpSpPr/>
          <p:nvPr/>
        </p:nvGrpSpPr>
        <p:grpSpPr>
          <a:xfrm>
            <a:off x="395536" y="1124744"/>
            <a:ext cx="8352928" cy="144016"/>
            <a:chOff x="395536" y="1233055"/>
            <a:chExt cx="8352928" cy="144016"/>
          </a:xfrm>
        </p:grpSpPr>
        <p:cxnSp>
          <p:nvCxnSpPr>
            <p:cNvPr id="366" name="Google Shape;366;p3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67" name="Google Shape;367;p3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68" name="Google Shape;368;p39"/>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69" name="Google Shape;369;p39"/>
          <p:cNvSpPr txBox="1"/>
          <p:nvPr/>
        </p:nvSpPr>
        <p:spPr>
          <a:xfrm>
            <a:off x="323528" y="1412776"/>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Opérateurs arithmétiques</a:t>
            </a:r>
            <a:endParaRPr/>
          </a:p>
        </p:txBody>
      </p:sp>
      <p:sp>
        <p:nvSpPr>
          <p:cNvPr id="370" name="Google Shape;370;p39"/>
          <p:cNvSpPr txBox="1"/>
          <p:nvPr/>
        </p:nvSpPr>
        <p:spPr>
          <a:xfrm>
            <a:off x="395536" y="1988840"/>
            <a:ext cx="7920880" cy="14202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Permet d’effectuer toutes sortes d’opérations mathématiques entre les valeurs contenus dans différentes variables lorsque ces valeurs sont des nombres.</a:t>
            </a:r>
            <a:endParaRPr/>
          </a:p>
        </p:txBody>
      </p:sp>
      <p:sp>
        <p:nvSpPr>
          <p:cNvPr id="371" name="Google Shape;371;p39"/>
          <p:cNvSpPr txBox="1"/>
          <p:nvPr/>
        </p:nvSpPr>
        <p:spPr>
          <a:xfrm>
            <a:off x="467544" y="3742393"/>
            <a:ext cx="7632848" cy="25853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Addition</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Soustraction</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Multiplication</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Division</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Modulo  ( reste d’une division euclidienne)</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Exponentielle ( élévation à la puissance)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77" name="Google Shape;377;p40"/>
          <p:cNvGrpSpPr/>
          <p:nvPr/>
        </p:nvGrpSpPr>
        <p:grpSpPr>
          <a:xfrm>
            <a:off x="395536" y="1124744"/>
            <a:ext cx="8352928" cy="144016"/>
            <a:chOff x="395536" y="1233055"/>
            <a:chExt cx="8352928" cy="144016"/>
          </a:xfrm>
        </p:grpSpPr>
        <p:cxnSp>
          <p:nvCxnSpPr>
            <p:cNvPr id="378" name="Google Shape;378;p4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79" name="Google Shape;379;p4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80" name="Google Shape;380;p40"/>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81" name="Google Shape;381;p40"/>
          <p:cNvSpPr txBox="1"/>
          <p:nvPr/>
        </p:nvSpPr>
        <p:spPr>
          <a:xfrm>
            <a:off x="323528" y="1412776"/>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Opérateurs arithmétiques</a:t>
            </a:r>
            <a:endParaRPr/>
          </a:p>
        </p:txBody>
      </p:sp>
      <p:pic>
        <p:nvPicPr>
          <p:cNvPr id="382" name="Google Shape;382;p40"/>
          <p:cNvPicPr preferRelativeResize="0"/>
          <p:nvPr/>
        </p:nvPicPr>
        <p:blipFill rotWithShape="1">
          <a:blip r:embed="rId3">
            <a:alphaModFix/>
          </a:blip>
          <a:srcRect/>
          <a:stretch/>
        </p:blipFill>
        <p:spPr>
          <a:xfrm>
            <a:off x="539552" y="1892483"/>
            <a:ext cx="6840760" cy="36247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88" name="Google Shape;388;p41"/>
          <p:cNvGrpSpPr/>
          <p:nvPr/>
        </p:nvGrpSpPr>
        <p:grpSpPr>
          <a:xfrm>
            <a:off x="395536" y="1124744"/>
            <a:ext cx="8352928" cy="144016"/>
            <a:chOff x="395536" y="1233055"/>
            <a:chExt cx="8352928" cy="144016"/>
          </a:xfrm>
        </p:grpSpPr>
        <p:cxnSp>
          <p:nvCxnSpPr>
            <p:cNvPr id="389" name="Google Shape;389;p4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390" name="Google Shape;390;p4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391" name="Google Shape;391;p41"/>
          <p:cNvSpPr txBox="1"/>
          <p:nvPr/>
        </p:nvSpPr>
        <p:spPr>
          <a:xfrm>
            <a:off x="395536" y="260648"/>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II : Variables PHP</a:t>
            </a:r>
            <a:endParaRPr/>
          </a:p>
        </p:txBody>
      </p:sp>
      <p:sp>
        <p:nvSpPr>
          <p:cNvPr id="392" name="Google Shape;392;p41"/>
          <p:cNvSpPr txBox="1"/>
          <p:nvPr/>
        </p:nvSpPr>
        <p:spPr>
          <a:xfrm>
            <a:off x="323528" y="1412776"/>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Opérateurs d’affectation et combinés</a:t>
            </a:r>
            <a:endParaRPr/>
          </a:p>
        </p:txBody>
      </p:sp>
      <p:sp>
        <p:nvSpPr>
          <p:cNvPr id="393" name="Google Shape;393;p41"/>
          <p:cNvSpPr txBox="1"/>
          <p:nvPr/>
        </p:nvSpPr>
        <p:spPr>
          <a:xfrm>
            <a:off x="395536" y="2060848"/>
            <a:ext cx="7056784" cy="4247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opérateurs d’affectation vont permettre d’affecter une certaine valeur à une variable et combiné avec un opérateur arithmétiques.</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Concatène puis affecte le résultat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Additionne puis affecte le résultat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Soustrait puis affecte le résultat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Multiplie puis affecte le résultat</a:t>
            </a:r>
            <a:endParaRPr sz="1800">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 Divise puis affecte le résultat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Calcule le module puis affecte le résultat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Elève à la puissance puis affecte le résultat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683568" y="260648"/>
            <a:ext cx="273630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Plan</a:t>
            </a:r>
            <a:endParaRPr/>
          </a:p>
        </p:txBody>
      </p:sp>
      <p:sp>
        <p:nvSpPr>
          <p:cNvPr id="107" name="Google Shape;107;p1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8" name="Google Shape;108;p15"/>
          <p:cNvSpPr txBox="1"/>
          <p:nvPr/>
        </p:nvSpPr>
        <p:spPr>
          <a:xfrm>
            <a:off x="539552" y="1430188"/>
            <a:ext cx="7848872" cy="646330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2060"/>
              </a:buClr>
              <a:buSzPts val="2400"/>
              <a:buFont typeface="Arial"/>
              <a:buChar char="•"/>
            </a:pPr>
            <a:r>
              <a:rPr lang="fr-FR" sz="2400" b="1">
                <a:solidFill>
                  <a:srgbClr val="002060"/>
                </a:solidFill>
                <a:latin typeface="Cambria"/>
                <a:ea typeface="Cambria"/>
                <a:cs typeface="Cambria"/>
                <a:sym typeface="Cambria"/>
              </a:rPr>
              <a:t>Programmation orientée objet </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Introduction POO : classes, instances et objets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Propriétés et méthodes en PHP orienté objet</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Constructeurs et destructeur</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Encapsulation et visibilité des propriétés et méthode</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Héritage</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Surcharge d’éléments et opérateurs de résolution de portée en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Constante de classe</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Propriété et méthode statiques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Méthode et classes abstraites </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Interfaces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méthodes magiques</a:t>
            </a:r>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914400" marR="0" lvl="2"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grpSp>
        <p:nvGrpSpPr>
          <p:cNvPr id="109" name="Google Shape;109;p15"/>
          <p:cNvGrpSpPr/>
          <p:nvPr/>
        </p:nvGrpSpPr>
        <p:grpSpPr>
          <a:xfrm>
            <a:off x="395536" y="1124744"/>
            <a:ext cx="8352928" cy="144016"/>
            <a:chOff x="395536" y="1196752"/>
            <a:chExt cx="8352928" cy="144016"/>
          </a:xfrm>
        </p:grpSpPr>
        <p:cxnSp>
          <p:nvCxnSpPr>
            <p:cNvPr id="110" name="Google Shape;110;p15"/>
            <p:cNvCxnSpPr/>
            <p:nvPr/>
          </p:nvCxnSpPr>
          <p:spPr>
            <a:xfrm>
              <a:off x="395536" y="1196752"/>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1" name="Google Shape;111;p15"/>
            <p:cNvCxnSpPr/>
            <p:nvPr/>
          </p:nvCxnSpPr>
          <p:spPr>
            <a:xfrm>
              <a:off x="395536" y="1340768"/>
              <a:ext cx="8352928" cy="0"/>
            </a:xfrm>
            <a:prstGeom prst="straightConnector1">
              <a:avLst/>
            </a:prstGeom>
            <a:noFill/>
            <a:ln w="57150" cap="flat" cmpd="sng">
              <a:solidFill>
                <a:srgbClr val="4A7DBA"/>
              </a:solidFill>
              <a:prstDash val="solid"/>
              <a:round/>
              <a:headEnd type="none" w="sm" len="sm"/>
              <a:tailEnd type="none" w="sm" len="sm"/>
            </a:ln>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399" name="Google Shape;399;p42"/>
          <p:cNvGrpSpPr/>
          <p:nvPr/>
        </p:nvGrpSpPr>
        <p:grpSpPr>
          <a:xfrm>
            <a:off x="395536" y="3645024"/>
            <a:ext cx="8352928" cy="144016"/>
            <a:chOff x="395536" y="1233055"/>
            <a:chExt cx="8352928" cy="144016"/>
          </a:xfrm>
        </p:grpSpPr>
        <p:cxnSp>
          <p:nvCxnSpPr>
            <p:cNvPr id="400" name="Google Shape;400;p4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01" name="Google Shape;401;p4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02" name="Google Shape;402;p42"/>
          <p:cNvSpPr/>
          <p:nvPr/>
        </p:nvSpPr>
        <p:spPr>
          <a:xfrm>
            <a:off x="971021" y="1660538"/>
            <a:ext cx="6935808"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800" b="1" cap="none">
                <a:solidFill>
                  <a:srgbClr val="974806"/>
                </a:solidFill>
                <a:latin typeface="Calibri"/>
                <a:ea typeface="Calibri"/>
                <a:cs typeface="Calibri"/>
                <a:sym typeface="Calibri"/>
              </a:rPr>
              <a:t>CHAPITRE II</a:t>
            </a:r>
            <a:endParaRPr/>
          </a:p>
          <a:p>
            <a:pPr marL="0" marR="0" lvl="0" indent="0" algn="ctr" rtl="0">
              <a:spcBef>
                <a:spcPts val="0"/>
              </a:spcBef>
              <a:spcAft>
                <a:spcPts val="0"/>
              </a:spcAft>
              <a:buNone/>
            </a:pPr>
            <a:r>
              <a:rPr lang="fr-FR" sz="4800" b="1" cap="none">
                <a:solidFill>
                  <a:srgbClr val="974806"/>
                </a:solidFill>
                <a:latin typeface="Calibri"/>
                <a:ea typeface="Calibri"/>
                <a:cs typeface="Calibri"/>
                <a:sym typeface="Calibri"/>
              </a:rPr>
              <a:t>STRUCTURE DE CONTROLE</a:t>
            </a:r>
            <a:endParaRPr sz="4800" b="1" cap="none">
              <a:solidFill>
                <a:srgbClr val="974806"/>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08" name="Google Shape;408;p43"/>
          <p:cNvGrpSpPr/>
          <p:nvPr/>
        </p:nvGrpSpPr>
        <p:grpSpPr>
          <a:xfrm>
            <a:off x="395536" y="1124744"/>
            <a:ext cx="8352928" cy="144016"/>
            <a:chOff x="395536" y="1233055"/>
            <a:chExt cx="8352928" cy="144016"/>
          </a:xfrm>
        </p:grpSpPr>
        <p:cxnSp>
          <p:nvCxnSpPr>
            <p:cNvPr id="409" name="Google Shape;409;p4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10" name="Google Shape;410;p4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11" name="Google Shape;411;p43"/>
          <p:cNvSpPr txBox="1"/>
          <p:nvPr/>
        </p:nvSpPr>
        <p:spPr>
          <a:xfrm>
            <a:off x="275048" y="260648"/>
            <a:ext cx="84249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II : Conditions en PHP</a:t>
            </a:r>
            <a:endParaRPr dirty="0"/>
          </a:p>
        </p:txBody>
      </p:sp>
      <p:sp>
        <p:nvSpPr>
          <p:cNvPr id="412" name="Google Shape;412;p43"/>
          <p:cNvSpPr txBox="1"/>
          <p:nvPr/>
        </p:nvSpPr>
        <p:spPr>
          <a:xfrm>
            <a:off x="323528" y="1412776"/>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Présentation</a:t>
            </a:r>
            <a:endParaRPr/>
          </a:p>
        </p:txBody>
      </p:sp>
      <p:sp>
        <p:nvSpPr>
          <p:cNvPr id="413" name="Google Shape;413;p43"/>
          <p:cNvSpPr txBox="1"/>
          <p:nvPr/>
        </p:nvSpPr>
        <p:spPr>
          <a:xfrm>
            <a:off x="395536" y="1844824"/>
            <a:ext cx="8496944" cy="2169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dirty="0">
                <a:solidFill>
                  <a:schemeClr val="dk1"/>
                </a:solidFill>
                <a:latin typeface="Cambria"/>
                <a:ea typeface="Cambria"/>
                <a:cs typeface="Cambria"/>
                <a:sym typeface="Cambria"/>
              </a:rPr>
              <a:t>Les structures de contrôle conditionnelles vont nous permettre d’exécuter différents blocs de code selon qu’une condition spécifique soit vérifiée ou pas.</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Cambria"/>
                <a:ea typeface="Cambria"/>
                <a:cs typeface="Cambria"/>
                <a:sym typeface="Cambria"/>
              </a:rPr>
              <a:t>Condition </a:t>
            </a:r>
            <a:r>
              <a:rPr lang="fr-FR" sz="1800" b="1" dirty="0">
                <a:solidFill>
                  <a:schemeClr val="dk1"/>
                </a:solidFill>
                <a:latin typeface="Cambria"/>
                <a:ea typeface="Cambria"/>
                <a:cs typeface="Cambria"/>
                <a:sym typeface="Cambria"/>
              </a:rPr>
              <a:t>if</a:t>
            </a:r>
            <a:r>
              <a:rPr lang="fr-FR" sz="1800" dirty="0">
                <a:solidFill>
                  <a:schemeClr val="dk1"/>
                </a:solidFill>
                <a:latin typeface="Cambria"/>
                <a:ea typeface="Cambria"/>
                <a:cs typeface="Cambria"/>
                <a:sym typeface="Cambria"/>
              </a:rPr>
              <a:t>     si</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Cambria"/>
                <a:ea typeface="Cambria"/>
                <a:cs typeface="Cambria"/>
                <a:sym typeface="Cambria"/>
              </a:rPr>
              <a:t>Condition </a:t>
            </a:r>
            <a:r>
              <a:rPr lang="fr-FR" sz="1800" b="1" dirty="0">
                <a:solidFill>
                  <a:schemeClr val="dk1"/>
                </a:solidFill>
                <a:latin typeface="Cambria"/>
                <a:ea typeface="Cambria"/>
                <a:cs typeface="Cambria"/>
                <a:sym typeface="Cambria"/>
              </a:rPr>
              <a:t>if … </a:t>
            </a:r>
            <a:r>
              <a:rPr lang="fr-FR" sz="1800" b="1" dirty="0" err="1">
                <a:solidFill>
                  <a:schemeClr val="dk1"/>
                </a:solidFill>
                <a:latin typeface="Cambria"/>
                <a:ea typeface="Cambria"/>
                <a:cs typeface="Cambria"/>
                <a:sym typeface="Cambria"/>
              </a:rPr>
              <a:t>else</a:t>
            </a:r>
            <a:r>
              <a:rPr lang="fr-FR" sz="1800" dirty="0">
                <a:solidFill>
                  <a:schemeClr val="dk1"/>
                </a:solidFill>
                <a:latin typeface="Cambria"/>
                <a:ea typeface="Cambria"/>
                <a:cs typeface="Cambria"/>
                <a:sym typeface="Cambria"/>
              </a:rPr>
              <a:t> (si … sinon)</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Cambria"/>
                <a:ea typeface="Cambria"/>
                <a:cs typeface="Cambria"/>
                <a:sym typeface="Cambria"/>
              </a:rPr>
              <a:t>Condition </a:t>
            </a:r>
            <a:r>
              <a:rPr lang="fr-FR" sz="1800" b="1" dirty="0">
                <a:solidFill>
                  <a:schemeClr val="dk1"/>
                </a:solidFill>
                <a:latin typeface="Cambria"/>
                <a:ea typeface="Cambria"/>
                <a:cs typeface="Cambria"/>
                <a:sym typeface="Cambria"/>
              </a:rPr>
              <a:t>if…..</a:t>
            </a:r>
            <a:r>
              <a:rPr lang="fr-FR" sz="1800" b="1" dirty="0" err="1">
                <a:solidFill>
                  <a:schemeClr val="dk1"/>
                </a:solidFill>
                <a:latin typeface="Cambria"/>
                <a:ea typeface="Cambria"/>
                <a:cs typeface="Cambria"/>
                <a:sym typeface="Cambria"/>
              </a:rPr>
              <a:t>elseif</a:t>
            </a:r>
            <a:r>
              <a:rPr lang="fr-FR" sz="1800" b="1" dirty="0">
                <a:solidFill>
                  <a:schemeClr val="dk1"/>
                </a:solidFill>
                <a:latin typeface="Cambria"/>
                <a:ea typeface="Cambria"/>
                <a:cs typeface="Cambria"/>
                <a:sym typeface="Cambria"/>
              </a:rPr>
              <a:t> ….. </a:t>
            </a:r>
            <a:r>
              <a:rPr lang="fr-FR" sz="1800" b="1" dirty="0" err="1">
                <a:solidFill>
                  <a:schemeClr val="dk1"/>
                </a:solidFill>
                <a:latin typeface="Cambria"/>
                <a:ea typeface="Cambria"/>
                <a:cs typeface="Cambria"/>
                <a:sym typeface="Cambria"/>
              </a:rPr>
              <a:t>else</a:t>
            </a:r>
            <a:r>
              <a:rPr lang="fr-FR" sz="1800" dirty="0">
                <a:solidFill>
                  <a:schemeClr val="dk1"/>
                </a:solidFill>
                <a:latin typeface="Cambria"/>
                <a:ea typeface="Cambria"/>
                <a:cs typeface="Cambria"/>
                <a:sym typeface="Cambria"/>
              </a:rPr>
              <a:t> (si……sinon si….sinon)</a:t>
            </a:r>
            <a:endParaRPr dirty="0"/>
          </a:p>
        </p:txBody>
      </p:sp>
      <p:sp>
        <p:nvSpPr>
          <p:cNvPr id="414" name="Google Shape;414;p43"/>
          <p:cNvSpPr txBox="1"/>
          <p:nvPr/>
        </p:nvSpPr>
        <p:spPr>
          <a:xfrm>
            <a:off x="179512" y="407707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Opérateur de comparaison</a:t>
            </a:r>
            <a:endParaRPr/>
          </a:p>
        </p:txBody>
      </p:sp>
      <p:sp>
        <p:nvSpPr>
          <p:cNvPr id="415" name="Google Shape;415;p43"/>
          <p:cNvSpPr txBox="1"/>
          <p:nvPr/>
        </p:nvSpPr>
        <p:spPr>
          <a:xfrm>
            <a:off x="395536" y="4538737"/>
            <a:ext cx="8496944" cy="175432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Permet de tester l’égalité sur les valeurs</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permet de tester l’égalité en termes de valeurs et de types</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Permet de tester la différence en valeurs</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&lt;&gt; : Permet également de tester la différence en valeurs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21" name="Google Shape;421;p44"/>
          <p:cNvGrpSpPr/>
          <p:nvPr/>
        </p:nvGrpSpPr>
        <p:grpSpPr>
          <a:xfrm>
            <a:off x="395536" y="1124744"/>
            <a:ext cx="8352928" cy="144016"/>
            <a:chOff x="395536" y="1233055"/>
            <a:chExt cx="8352928" cy="144016"/>
          </a:xfrm>
        </p:grpSpPr>
        <p:cxnSp>
          <p:nvCxnSpPr>
            <p:cNvPr id="422" name="Google Shape;422;p4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23" name="Google Shape;423;p4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24" name="Google Shape;424;p44"/>
          <p:cNvSpPr txBox="1"/>
          <p:nvPr/>
        </p:nvSpPr>
        <p:spPr>
          <a:xfrm>
            <a:off x="395535" y="260648"/>
            <a:ext cx="85573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II : Conditions en PHP</a:t>
            </a:r>
            <a:endParaRPr dirty="0"/>
          </a:p>
        </p:txBody>
      </p:sp>
      <p:sp>
        <p:nvSpPr>
          <p:cNvPr id="425" name="Google Shape;425;p44"/>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Opérateur de comparaison</a:t>
            </a:r>
            <a:endParaRPr/>
          </a:p>
        </p:txBody>
      </p:sp>
      <p:sp>
        <p:nvSpPr>
          <p:cNvPr id="426" name="Google Shape;426;p44"/>
          <p:cNvSpPr txBox="1"/>
          <p:nvPr/>
        </p:nvSpPr>
        <p:spPr>
          <a:xfrm>
            <a:off x="323528" y="1988840"/>
            <a:ext cx="8496944" cy="21698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 Permet de tester la différence en  valeurs ou en types</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&lt;  : Permet de tester si une valeur est strictement inférieure à une autre</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&gt; : Permet de tester si une valeur est strictement supérieure à une autre</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&lt;= : Permet de tester si une valeur est inférieure ou égale à une autre</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&gt;= : Permet de tester si une valeur est supérieure ou égale à une autre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32" name="Google Shape;432;p45"/>
          <p:cNvGrpSpPr/>
          <p:nvPr/>
        </p:nvGrpSpPr>
        <p:grpSpPr>
          <a:xfrm>
            <a:off x="395536" y="1124744"/>
            <a:ext cx="8352928" cy="144016"/>
            <a:chOff x="395536" y="1233055"/>
            <a:chExt cx="8352928" cy="144016"/>
          </a:xfrm>
        </p:grpSpPr>
        <p:cxnSp>
          <p:nvCxnSpPr>
            <p:cNvPr id="433" name="Google Shape;433;p4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34" name="Google Shape;434;p4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35" name="Google Shape;435;p45"/>
          <p:cNvSpPr txBox="1"/>
          <p:nvPr/>
        </p:nvSpPr>
        <p:spPr>
          <a:xfrm>
            <a:off x="395536" y="260648"/>
            <a:ext cx="865293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II : Conditions en PHP</a:t>
            </a:r>
            <a:endParaRPr dirty="0"/>
          </a:p>
        </p:txBody>
      </p:sp>
      <p:sp>
        <p:nvSpPr>
          <p:cNvPr id="436" name="Google Shape;436;p45"/>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dirty="0">
                <a:solidFill>
                  <a:srgbClr val="0F243E"/>
                </a:solidFill>
                <a:latin typeface="Cambria"/>
                <a:ea typeface="Cambria"/>
                <a:cs typeface="Cambria"/>
                <a:sym typeface="Cambria"/>
              </a:rPr>
              <a:t> La condition if en PHP</a:t>
            </a:r>
            <a:endParaRPr dirty="0"/>
          </a:p>
        </p:txBody>
      </p:sp>
      <p:sp>
        <p:nvSpPr>
          <p:cNvPr id="437" name="Google Shape;437;p45"/>
          <p:cNvSpPr txBox="1"/>
          <p:nvPr/>
        </p:nvSpPr>
        <p:spPr>
          <a:xfrm>
            <a:off x="323528" y="1988840"/>
            <a:ext cx="8496944" cy="8719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condition if est également le plus simple, puisqu’elle va nous permettre d’exécuter un bloc de code si et seulement si le résultat d’un test vaut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a:t>
            </a:r>
            <a:endParaRPr/>
          </a:p>
        </p:txBody>
      </p:sp>
      <p:pic>
        <p:nvPicPr>
          <p:cNvPr id="438" name="Google Shape;438;p45"/>
          <p:cNvPicPr preferRelativeResize="0"/>
          <p:nvPr/>
        </p:nvPicPr>
        <p:blipFill rotWithShape="1">
          <a:blip r:embed="rId3">
            <a:alphaModFix/>
          </a:blip>
          <a:srcRect/>
          <a:stretch/>
        </p:blipFill>
        <p:spPr>
          <a:xfrm>
            <a:off x="683568" y="3068960"/>
            <a:ext cx="6912768" cy="32403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44" name="Google Shape;444;p46"/>
          <p:cNvGrpSpPr/>
          <p:nvPr/>
        </p:nvGrpSpPr>
        <p:grpSpPr>
          <a:xfrm>
            <a:off x="395536" y="1124744"/>
            <a:ext cx="8352928" cy="144016"/>
            <a:chOff x="395536" y="1233055"/>
            <a:chExt cx="8352928" cy="144016"/>
          </a:xfrm>
        </p:grpSpPr>
        <p:cxnSp>
          <p:nvCxnSpPr>
            <p:cNvPr id="445" name="Google Shape;445;p4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46" name="Google Shape;446;p4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47" name="Google Shape;447;p46"/>
          <p:cNvSpPr txBox="1"/>
          <p:nvPr/>
        </p:nvSpPr>
        <p:spPr>
          <a:xfrm>
            <a:off x="313648" y="260648"/>
            <a:ext cx="863928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II : Conditions en PHP</a:t>
            </a:r>
            <a:endParaRPr dirty="0"/>
          </a:p>
        </p:txBody>
      </p:sp>
      <p:sp>
        <p:nvSpPr>
          <p:cNvPr id="448" name="Google Shape;448;p46"/>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if en PHP</a:t>
            </a:r>
            <a:endParaRPr/>
          </a:p>
        </p:txBody>
      </p:sp>
      <p:sp>
        <p:nvSpPr>
          <p:cNvPr id="449" name="Google Shape;449;p46"/>
          <p:cNvSpPr txBox="1"/>
          <p:nvPr/>
        </p:nvSpPr>
        <p:spPr>
          <a:xfrm>
            <a:off x="323528" y="1988840"/>
            <a:ext cx="8496944" cy="8719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condition if est également le plus simple, puisqu’elle va nous permettre d’exécuter un bloc de code si et seulement si le résultat d’un test vaut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a:t>
            </a:r>
            <a:endParaRPr/>
          </a:p>
        </p:txBody>
      </p:sp>
      <p:pic>
        <p:nvPicPr>
          <p:cNvPr id="450" name="Google Shape;450;p46"/>
          <p:cNvPicPr preferRelativeResize="0"/>
          <p:nvPr/>
        </p:nvPicPr>
        <p:blipFill rotWithShape="1">
          <a:blip r:embed="rId3">
            <a:alphaModFix/>
          </a:blip>
          <a:srcRect/>
          <a:stretch/>
        </p:blipFill>
        <p:spPr>
          <a:xfrm>
            <a:off x="683568" y="3068960"/>
            <a:ext cx="6912768" cy="32403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56" name="Google Shape;456;p47"/>
          <p:cNvGrpSpPr/>
          <p:nvPr/>
        </p:nvGrpSpPr>
        <p:grpSpPr>
          <a:xfrm>
            <a:off x="395536" y="1124744"/>
            <a:ext cx="8352928" cy="144016"/>
            <a:chOff x="395536" y="1233055"/>
            <a:chExt cx="8352928" cy="144016"/>
          </a:xfrm>
        </p:grpSpPr>
        <p:cxnSp>
          <p:nvCxnSpPr>
            <p:cNvPr id="457" name="Google Shape;457;p4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58" name="Google Shape;458;p4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59" name="Google Shape;459;p47"/>
          <p:cNvSpPr txBox="1"/>
          <p:nvPr/>
        </p:nvSpPr>
        <p:spPr>
          <a:xfrm>
            <a:off x="395536" y="260648"/>
            <a:ext cx="849694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II : Conditions en PHP</a:t>
            </a:r>
            <a:endParaRPr dirty="0"/>
          </a:p>
        </p:txBody>
      </p:sp>
      <p:sp>
        <p:nvSpPr>
          <p:cNvPr id="460" name="Google Shape;460;p47"/>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if en PHP</a:t>
            </a:r>
            <a:endParaRPr/>
          </a:p>
        </p:txBody>
      </p:sp>
      <p:sp>
        <p:nvSpPr>
          <p:cNvPr id="461" name="Google Shape;461;p47"/>
          <p:cNvSpPr txBox="1"/>
          <p:nvPr/>
        </p:nvSpPr>
        <p:spPr>
          <a:xfrm>
            <a:off x="323528" y="1988840"/>
            <a:ext cx="8496944" cy="8719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condition if est également le plus simple, puisqu’elle va nous permettre d’exécuter un bloc de code si et seulement si le résultat d’un test vaut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a:t>
            </a:r>
            <a:endParaRPr/>
          </a:p>
        </p:txBody>
      </p:sp>
      <p:pic>
        <p:nvPicPr>
          <p:cNvPr id="462" name="Google Shape;462;p47"/>
          <p:cNvPicPr preferRelativeResize="0"/>
          <p:nvPr/>
        </p:nvPicPr>
        <p:blipFill rotWithShape="1">
          <a:blip r:embed="rId3">
            <a:alphaModFix/>
          </a:blip>
          <a:srcRect/>
          <a:stretch/>
        </p:blipFill>
        <p:spPr>
          <a:xfrm>
            <a:off x="971600" y="2865180"/>
            <a:ext cx="6624736" cy="36200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68" name="Google Shape;468;p48"/>
          <p:cNvGrpSpPr/>
          <p:nvPr/>
        </p:nvGrpSpPr>
        <p:grpSpPr>
          <a:xfrm>
            <a:off x="395536" y="1124744"/>
            <a:ext cx="8352928" cy="144016"/>
            <a:chOff x="395536" y="1233055"/>
            <a:chExt cx="8352928" cy="144016"/>
          </a:xfrm>
        </p:grpSpPr>
        <p:cxnSp>
          <p:nvCxnSpPr>
            <p:cNvPr id="469" name="Google Shape;469;p4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70" name="Google Shape;470;p4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71" name="Google Shape;471;p48"/>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472" name="Google Shape;472;p48"/>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if … else  en PHP</a:t>
            </a:r>
            <a:endParaRPr/>
          </a:p>
        </p:txBody>
      </p:sp>
      <p:sp>
        <p:nvSpPr>
          <p:cNvPr id="473" name="Google Shape;473;p48"/>
          <p:cNvSpPr txBox="1"/>
          <p:nvPr/>
        </p:nvSpPr>
        <p:spPr>
          <a:xfrm>
            <a:off x="323528" y="1988840"/>
            <a:ext cx="8496944" cy="13388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structure conditionnel </a:t>
            </a:r>
            <a:r>
              <a:rPr lang="fr-FR" sz="1800" i="1">
                <a:solidFill>
                  <a:schemeClr val="dk1"/>
                </a:solidFill>
                <a:latin typeface="Cambria"/>
                <a:ea typeface="Cambria"/>
                <a:cs typeface="Cambria"/>
                <a:sym typeface="Cambria"/>
              </a:rPr>
              <a:t>if…. else</a:t>
            </a:r>
            <a:r>
              <a:rPr lang="fr-FR" sz="1800">
                <a:solidFill>
                  <a:schemeClr val="dk1"/>
                </a:solidFill>
                <a:latin typeface="Cambria"/>
                <a:ea typeface="Cambria"/>
                <a:cs typeface="Cambria"/>
                <a:sym typeface="Cambria"/>
              </a:rPr>
              <a:t> va être plus complète que la précédente puisqu’elle va nous permettre d’exécuter un premier bloc de code si un test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ou un autre bloc de code dans le cas contraire.</a:t>
            </a:r>
            <a:endParaRPr/>
          </a:p>
        </p:txBody>
      </p:sp>
      <p:pic>
        <p:nvPicPr>
          <p:cNvPr id="474" name="Google Shape;474;p48"/>
          <p:cNvPicPr preferRelativeResize="0"/>
          <p:nvPr/>
        </p:nvPicPr>
        <p:blipFill rotWithShape="1">
          <a:blip r:embed="rId3">
            <a:alphaModFix/>
          </a:blip>
          <a:srcRect/>
          <a:stretch/>
        </p:blipFill>
        <p:spPr>
          <a:xfrm>
            <a:off x="1259632" y="3354197"/>
            <a:ext cx="5906324" cy="33151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80" name="Google Shape;480;p49"/>
          <p:cNvGrpSpPr/>
          <p:nvPr/>
        </p:nvGrpSpPr>
        <p:grpSpPr>
          <a:xfrm>
            <a:off x="395536" y="1124744"/>
            <a:ext cx="8352928" cy="144016"/>
            <a:chOff x="395536" y="1233055"/>
            <a:chExt cx="8352928" cy="144016"/>
          </a:xfrm>
        </p:grpSpPr>
        <p:cxnSp>
          <p:nvCxnSpPr>
            <p:cNvPr id="481" name="Google Shape;481;p4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82" name="Google Shape;482;p4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83" name="Google Shape;483;p49"/>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484" name="Google Shape;484;p49"/>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if …elseif … else  en PHP</a:t>
            </a:r>
            <a:endParaRPr/>
          </a:p>
        </p:txBody>
      </p:sp>
      <p:sp>
        <p:nvSpPr>
          <p:cNvPr id="485" name="Google Shape;485;p49"/>
          <p:cNvSpPr txBox="1"/>
          <p:nvPr/>
        </p:nvSpPr>
        <p:spPr>
          <a:xfrm>
            <a:off x="323528" y="1988840"/>
            <a:ext cx="8496944" cy="9233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Cette structure est la plus complète que la précédente puisqu’elle va nous permettre cette fois de générer autant de cas que l’on souhaite.</a:t>
            </a:r>
            <a:endParaRPr/>
          </a:p>
        </p:txBody>
      </p:sp>
      <p:pic>
        <p:nvPicPr>
          <p:cNvPr id="486" name="Google Shape;486;p49"/>
          <p:cNvPicPr preferRelativeResize="0"/>
          <p:nvPr/>
        </p:nvPicPr>
        <p:blipFill rotWithShape="1">
          <a:blip r:embed="rId3">
            <a:alphaModFix/>
          </a:blip>
          <a:srcRect/>
          <a:stretch/>
        </p:blipFill>
        <p:spPr>
          <a:xfrm>
            <a:off x="697724" y="2906634"/>
            <a:ext cx="7186644" cy="325866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492" name="Google Shape;492;p50"/>
          <p:cNvGrpSpPr/>
          <p:nvPr/>
        </p:nvGrpSpPr>
        <p:grpSpPr>
          <a:xfrm>
            <a:off x="395536" y="1124744"/>
            <a:ext cx="8352928" cy="144016"/>
            <a:chOff x="395536" y="1233055"/>
            <a:chExt cx="8352928" cy="144016"/>
          </a:xfrm>
        </p:grpSpPr>
        <p:cxnSp>
          <p:nvCxnSpPr>
            <p:cNvPr id="493" name="Google Shape;493;p5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494" name="Google Shape;494;p5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495" name="Google Shape;495;p50"/>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496" name="Google Shape;496;p50"/>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robustes avec les opérateurs logiques</a:t>
            </a:r>
            <a:endParaRPr/>
          </a:p>
        </p:txBody>
      </p:sp>
      <p:sp>
        <p:nvSpPr>
          <p:cNvPr id="497" name="Google Shape;497;p50"/>
          <p:cNvSpPr txBox="1"/>
          <p:nvPr/>
        </p:nvSpPr>
        <p:spPr>
          <a:xfrm>
            <a:off x="323528" y="1988840"/>
            <a:ext cx="8496944" cy="466281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opérateurs logiques vont être principalement utilisés avec les conditions puisqu’ils vont nous permettre d’  écrire plusieurs comparaisons au sein d’une même condition ou encore d’inverser la valeur logique d’un test.</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AND</a:t>
            </a: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si toutes les comparaisons valent </a:t>
            </a:r>
            <a:r>
              <a:rPr lang="fr-FR" sz="1800" b="1">
                <a:solidFill>
                  <a:schemeClr val="dk1"/>
                </a:solidFill>
                <a:latin typeface="Cambria"/>
                <a:ea typeface="Cambria"/>
                <a:cs typeface="Cambria"/>
                <a:sym typeface="Cambria"/>
              </a:rPr>
              <a:t>true</a:t>
            </a:r>
            <a:endParaRPr sz="1800" b="1">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&amp;&amp;</a:t>
            </a: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si toutes les comparaisons valent </a:t>
            </a:r>
            <a:r>
              <a:rPr lang="fr-FR" sz="1800" b="1">
                <a:solidFill>
                  <a:schemeClr val="dk1"/>
                </a:solidFill>
                <a:latin typeface="Cambria"/>
                <a:ea typeface="Cambria"/>
                <a:cs typeface="Cambria"/>
                <a:sym typeface="Cambria"/>
              </a:rPr>
              <a:t>true</a:t>
            </a:r>
            <a:endParaRPr sz="1800" b="1">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OR</a:t>
            </a: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  </a:t>
            </a:r>
            <a:r>
              <a:rPr lang="fr-FR" sz="1800">
                <a:solidFill>
                  <a:schemeClr val="dk1"/>
                </a:solidFill>
                <a:latin typeface="Cambria"/>
                <a:ea typeface="Cambria"/>
                <a:cs typeface="Cambria"/>
                <a:sym typeface="Cambria"/>
              </a:rPr>
              <a:t>si une des comparaisons vaut </a:t>
            </a:r>
            <a:r>
              <a:rPr lang="fr-FR" sz="1800" b="1">
                <a:solidFill>
                  <a:schemeClr val="dk1"/>
                </a:solidFill>
                <a:latin typeface="Cambria"/>
                <a:ea typeface="Cambria"/>
                <a:cs typeface="Cambria"/>
                <a:sym typeface="Cambria"/>
              </a:rPr>
              <a:t>true</a:t>
            </a:r>
            <a:endParaRPr sz="1800" b="1">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si une comparaison vaut </a:t>
            </a:r>
            <a:r>
              <a:rPr lang="fr-FR" sz="1800" b="1">
                <a:solidFill>
                  <a:schemeClr val="dk1"/>
                </a:solidFill>
                <a:latin typeface="Cambria"/>
                <a:ea typeface="Cambria"/>
                <a:cs typeface="Cambria"/>
                <a:sym typeface="Cambria"/>
              </a:rPr>
              <a:t>true</a:t>
            </a:r>
            <a:endParaRPr sz="1800" b="1">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XOR</a:t>
            </a: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si une des comparaisons exactement vaut </a:t>
            </a:r>
            <a:r>
              <a:rPr lang="fr-FR" sz="1800" b="1">
                <a:solidFill>
                  <a:schemeClr val="dk1"/>
                </a:solidFill>
                <a:latin typeface="Cambria"/>
                <a:ea typeface="Cambria"/>
                <a:cs typeface="Cambria"/>
                <a:sym typeface="Cambria"/>
              </a:rPr>
              <a:t>true</a:t>
            </a:r>
            <a:endParaRPr sz="1800" b="1">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Renvoie </a:t>
            </a:r>
            <a:r>
              <a:rPr lang="fr-FR" sz="1800" b="1">
                <a:solidFill>
                  <a:schemeClr val="dk1"/>
                </a:solidFill>
                <a:latin typeface="Cambria"/>
                <a:ea typeface="Cambria"/>
                <a:cs typeface="Cambria"/>
                <a:sym typeface="Cambria"/>
              </a:rPr>
              <a:t>true</a:t>
            </a:r>
            <a:r>
              <a:rPr lang="fr-FR" sz="1800">
                <a:solidFill>
                  <a:schemeClr val="dk1"/>
                </a:solidFill>
                <a:latin typeface="Cambria"/>
                <a:ea typeface="Cambria"/>
                <a:cs typeface="Cambria"/>
                <a:sym typeface="Cambria"/>
              </a:rPr>
              <a:t> si la comparaison vaut </a:t>
            </a:r>
            <a:r>
              <a:rPr lang="fr-FR" sz="1800" b="1">
                <a:solidFill>
                  <a:schemeClr val="dk1"/>
                </a:solidFill>
                <a:latin typeface="Cambria"/>
                <a:ea typeface="Cambria"/>
                <a:cs typeface="Cambria"/>
                <a:sym typeface="Cambria"/>
              </a:rPr>
              <a:t>false</a:t>
            </a:r>
            <a:r>
              <a:rPr lang="fr-FR" sz="1800">
                <a:solidFill>
                  <a:schemeClr val="dk1"/>
                </a:solidFill>
                <a:latin typeface="Cambria"/>
                <a:ea typeface="Cambria"/>
                <a:cs typeface="Cambria"/>
                <a:sym typeface="Cambria"/>
              </a:rPr>
              <a:t>  (et inversement)</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03" name="Google Shape;503;p51"/>
          <p:cNvGrpSpPr/>
          <p:nvPr/>
        </p:nvGrpSpPr>
        <p:grpSpPr>
          <a:xfrm>
            <a:off x="395536" y="1124744"/>
            <a:ext cx="8352928" cy="144016"/>
            <a:chOff x="395536" y="1233055"/>
            <a:chExt cx="8352928" cy="144016"/>
          </a:xfrm>
        </p:grpSpPr>
        <p:cxnSp>
          <p:nvCxnSpPr>
            <p:cNvPr id="504" name="Google Shape;504;p5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05" name="Google Shape;505;p5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06" name="Google Shape;506;p51"/>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507" name="Google Shape;507;p51"/>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La condition robustes avec les opérateurs logiques</a:t>
            </a:r>
            <a:endParaRPr/>
          </a:p>
        </p:txBody>
      </p:sp>
      <p:pic>
        <p:nvPicPr>
          <p:cNvPr id="508" name="Google Shape;508;p51"/>
          <p:cNvPicPr preferRelativeResize="0"/>
          <p:nvPr/>
        </p:nvPicPr>
        <p:blipFill rotWithShape="1">
          <a:blip r:embed="rId3">
            <a:alphaModFix/>
          </a:blip>
          <a:srcRect/>
          <a:stretch/>
        </p:blipFill>
        <p:spPr>
          <a:xfrm>
            <a:off x="827584" y="1968744"/>
            <a:ext cx="7200800" cy="47929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683568" y="404664"/>
            <a:ext cx="273630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Plan</a:t>
            </a:r>
            <a:endParaRPr/>
          </a:p>
        </p:txBody>
      </p:sp>
      <p:sp>
        <p:nvSpPr>
          <p:cNvPr id="117" name="Google Shape;117;p1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18" name="Google Shape;118;p16"/>
          <p:cNvSpPr txBox="1"/>
          <p:nvPr/>
        </p:nvSpPr>
        <p:spPr>
          <a:xfrm>
            <a:off x="539552" y="1413639"/>
            <a:ext cx="7848872" cy="604780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2060"/>
              </a:buClr>
              <a:buSzPts val="2400"/>
              <a:buFont typeface="Arial"/>
              <a:buChar char="•"/>
            </a:pPr>
            <a:r>
              <a:rPr lang="fr-FR" sz="2400" b="1">
                <a:solidFill>
                  <a:srgbClr val="002060"/>
                </a:solidFill>
                <a:latin typeface="Cambria"/>
                <a:ea typeface="Cambria"/>
                <a:cs typeface="Cambria"/>
                <a:sym typeface="Cambria"/>
              </a:rPr>
              <a:t>Introduction aux bases de données SQL et MySQL</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Introduction</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Structure d’une base de données MySQL et découverte de PHPMyAdmin</a:t>
            </a:r>
            <a:endParaRPr sz="1800" b="0" i="0" u="none" strike="noStrike" cap="none">
              <a:solidFill>
                <a:schemeClr val="dk1"/>
              </a:solidFill>
              <a:latin typeface="Cambria"/>
              <a:ea typeface="Cambria"/>
              <a:cs typeface="Cambria"/>
              <a:sym typeface="Cambria"/>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Se connecter à une base de données MySQL en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Créer une base de données MySQL et tables dans BD</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Manipuler les données des BD en PDO (select,  insert, update, delete, ……where, order by, group by, limit,….)</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Les requêtes MySQL préparée avec PDO PHP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Modifier les données d’une table</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Utiliser les fonction d’agrégation et fonction scalaires SQL</a:t>
            </a:r>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914400" marR="0" lvl="2"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grpSp>
        <p:nvGrpSpPr>
          <p:cNvPr id="119" name="Google Shape;119;p16"/>
          <p:cNvGrpSpPr/>
          <p:nvPr/>
        </p:nvGrpSpPr>
        <p:grpSpPr>
          <a:xfrm>
            <a:off x="395536" y="1268760"/>
            <a:ext cx="8352928" cy="144016"/>
            <a:chOff x="395536" y="1196752"/>
            <a:chExt cx="8352928" cy="144016"/>
          </a:xfrm>
        </p:grpSpPr>
        <p:cxnSp>
          <p:nvCxnSpPr>
            <p:cNvPr id="120" name="Google Shape;120;p16"/>
            <p:cNvCxnSpPr/>
            <p:nvPr/>
          </p:nvCxnSpPr>
          <p:spPr>
            <a:xfrm>
              <a:off x="395536" y="1196752"/>
              <a:ext cx="8352928" cy="0"/>
            </a:xfrm>
            <a:prstGeom prst="straightConnector1">
              <a:avLst/>
            </a:prstGeom>
            <a:noFill/>
            <a:ln w="28575" cap="flat" cmpd="sng">
              <a:solidFill>
                <a:srgbClr val="E36C09"/>
              </a:solidFill>
              <a:prstDash val="solid"/>
              <a:round/>
              <a:headEnd type="none" w="sm" len="sm"/>
              <a:tailEnd type="none" w="sm" len="sm"/>
            </a:ln>
          </p:spPr>
        </p:cxnSp>
        <p:cxnSp>
          <p:nvCxnSpPr>
            <p:cNvPr id="121" name="Google Shape;121;p16"/>
            <p:cNvCxnSpPr/>
            <p:nvPr/>
          </p:nvCxnSpPr>
          <p:spPr>
            <a:xfrm>
              <a:off x="395536" y="1340768"/>
              <a:ext cx="8352928" cy="0"/>
            </a:xfrm>
            <a:prstGeom prst="straightConnector1">
              <a:avLst/>
            </a:prstGeom>
            <a:noFill/>
            <a:ln w="57150" cap="flat" cmpd="sng">
              <a:solidFill>
                <a:srgbClr val="4A7DBA"/>
              </a:solidFill>
              <a:prstDash val="solid"/>
              <a:round/>
              <a:headEnd type="none" w="sm" len="sm"/>
              <a:tailEnd type="none" w="sm" len="sm"/>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14" name="Google Shape;514;p52"/>
          <p:cNvGrpSpPr/>
          <p:nvPr/>
        </p:nvGrpSpPr>
        <p:grpSpPr>
          <a:xfrm>
            <a:off x="395536" y="1124744"/>
            <a:ext cx="8352928" cy="144016"/>
            <a:chOff x="395536" y="1233055"/>
            <a:chExt cx="8352928" cy="144016"/>
          </a:xfrm>
        </p:grpSpPr>
        <p:cxnSp>
          <p:nvCxnSpPr>
            <p:cNvPr id="515" name="Google Shape;515;p5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16" name="Google Shape;516;p5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17" name="Google Shape;517;p52"/>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518" name="Google Shape;518;p52"/>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Opérateur ternaire</a:t>
            </a:r>
            <a:endParaRPr/>
          </a:p>
        </p:txBody>
      </p:sp>
      <p:sp>
        <p:nvSpPr>
          <p:cNvPr id="519" name="Google Shape;519;p52"/>
          <p:cNvSpPr txBox="1"/>
          <p:nvPr/>
        </p:nvSpPr>
        <p:spPr>
          <a:xfrm>
            <a:off x="395536" y="2060848"/>
            <a:ext cx="76328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002060"/>
                </a:solidFill>
                <a:latin typeface="Cambria"/>
                <a:ea typeface="Cambria"/>
                <a:cs typeface="Cambria"/>
                <a:sym typeface="Cambria"/>
              </a:rPr>
              <a:t>Structure</a:t>
            </a:r>
            <a:r>
              <a:rPr lang="fr-FR" sz="1800" b="1">
                <a:solidFill>
                  <a:srgbClr val="FF0000"/>
                </a:solidFill>
                <a:latin typeface="Cambria"/>
                <a:ea typeface="Cambria"/>
                <a:cs typeface="Cambria"/>
                <a:sym typeface="Cambria"/>
              </a:rPr>
              <a:t> :   test ? Code_a_executer si true : code_a_executer si false </a:t>
            </a:r>
            <a:endParaRPr/>
          </a:p>
        </p:txBody>
      </p:sp>
      <p:pic>
        <p:nvPicPr>
          <p:cNvPr id="520" name="Google Shape;520;p52"/>
          <p:cNvPicPr preferRelativeResize="0"/>
          <p:nvPr/>
        </p:nvPicPr>
        <p:blipFill rotWithShape="1">
          <a:blip r:embed="rId3">
            <a:alphaModFix/>
          </a:blip>
          <a:srcRect/>
          <a:stretch/>
        </p:blipFill>
        <p:spPr>
          <a:xfrm>
            <a:off x="890073" y="2557331"/>
            <a:ext cx="7363853" cy="41738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26" name="Google Shape;526;p53"/>
          <p:cNvGrpSpPr/>
          <p:nvPr/>
        </p:nvGrpSpPr>
        <p:grpSpPr>
          <a:xfrm>
            <a:off x="395536" y="1124744"/>
            <a:ext cx="8352928" cy="144016"/>
            <a:chOff x="395536" y="1233055"/>
            <a:chExt cx="8352928" cy="144016"/>
          </a:xfrm>
        </p:grpSpPr>
        <p:cxnSp>
          <p:nvCxnSpPr>
            <p:cNvPr id="527" name="Google Shape;527;p5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28" name="Google Shape;528;p5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29" name="Google Shape;529;p53"/>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Conditions en PHP</a:t>
            </a:r>
            <a:endParaRPr/>
          </a:p>
        </p:txBody>
      </p:sp>
      <p:sp>
        <p:nvSpPr>
          <p:cNvPr id="530" name="Google Shape;530;p53"/>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Instruction switch en PHP</a:t>
            </a:r>
            <a:endParaRPr/>
          </a:p>
        </p:txBody>
      </p:sp>
      <p:sp>
        <p:nvSpPr>
          <p:cNvPr id="531" name="Google Shape;531;p53"/>
          <p:cNvSpPr/>
          <p:nvPr/>
        </p:nvSpPr>
        <p:spPr>
          <a:xfrm>
            <a:off x="396840" y="2204864"/>
            <a:ext cx="8351624" cy="466281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L’instruction </a:t>
            </a:r>
            <a:r>
              <a:rPr lang="fr-FR" sz="1800" b="1">
                <a:solidFill>
                  <a:schemeClr val="dk1"/>
                </a:solidFill>
                <a:latin typeface="Cambria"/>
                <a:ea typeface="Cambria"/>
                <a:cs typeface="Cambria"/>
                <a:sym typeface="Cambria"/>
              </a:rPr>
              <a:t>switch</a:t>
            </a:r>
            <a:r>
              <a:rPr lang="fr-FR" sz="1800">
                <a:solidFill>
                  <a:schemeClr val="dk1"/>
                </a:solidFill>
                <a:latin typeface="Cambria"/>
                <a:ea typeface="Cambria"/>
                <a:cs typeface="Cambria"/>
                <a:sym typeface="Cambria"/>
              </a:rPr>
              <a:t> va nous permettre d’exécuter un code en fonction de la valeur</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d’une variable.</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Syntaxe :    switch(variable)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case : valeur1 :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//code  break;</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case : valeur2:</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//code break;</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default:</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valeur0 break;</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37" name="Google Shape;537;p54"/>
          <p:cNvGrpSpPr/>
          <p:nvPr/>
        </p:nvGrpSpPr>
        <p:grpSpPr>
          <a:xfrm>
            <a:off x="395536" y="1124744"/>
            <a:ext cx="8352928" cy="144016"/>
            <a:chOff x="395536" y="1233055"/>
            <a:chExt cx="8352928" cy="144016"/>
          </a:xfrm>
        </p:grpSpPr>
        <p:cxnSp>
          <p:nvCxnSpPr>
            <p:cNvPr id="538" name="Google Shape;538;p5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39" name="Google Shape;539;p5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40" name="Google Shape;540;p54"/>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 en PHP</a:t>
            </a:r>
            <a:endParaRPr/>
          </a:p>
        </p:txBody>
      </p:sp>
      <p:sp>
        <p:nvSpPr>
          <p:cNvPr id="541" name="Google Shape;541;p54"/>
          <p:cNvSpPr txBox="1"/>
          <p:nvPr/>
        </p:nvSpPr>
        <p:spPr>
          <a:xfrm>
            <a:off x="395536" y="1645595"/>
            <a:ext cx="7632848" cy="14202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Les boucles vont nous permettre d’exécuter plusieurs fois un bloc de code, c’est-à-dire d’exécuter un code « en boucle » tant qu’une condition donnée est vérifiée.</a:t>
            </a:r>
            <a:endParaRPr/>
          </a:p>
        </p:txBody>
      </p:sp>
      <p:sp>
        <p:nvSpPr>
          <p:cNvPr id="542" name="Google Shape;542;p54"/>
          <p:cNvSpPr/>
          <p:nvPr/>
        </p:nvSpPr>
        <p:spPr>
          <a:xfrm>
            <a:off x="539552" y="3356992"/>
            <a:ext cx="7344816" cy="240065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Nous disposons de quatre boucles différentes en PHP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La boucle </a:t>
            </a:r>
            <a:r>
              <a:rPr lang="fr-FR" sz="2000">
                <a:solidFill>
                  <a:srgbClr val="FF0000"/>
                </a:solidFill>
                <a:latin typeface="Cambria"/>
                <a:ea typeface="Cambria"/>
                <a:cs typeface="Cambria"/>
                <a:sym typeface="Cambria"/>
              </a:rPr>
              <a:t>while </a:t>
            </a:r>
            <a:r>
              <a:rPr lang="fr-FR" sz="2000">
                <a:solidFill>
                  <a:schemeClr val="dk1"/>
                </a:solidFill>
                <a:latin typeface="Cambria"/>
                <a:ea typeface="Cambria"/>
                <a:cs typeface="Cambria"/>
                <a:sym typeface="Cambria"/>
              </a:rPr>
              <a:t>(« tant que »)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La boucle </a:t>
            </a:r>
            <a:r>
              <a:rPr lang="fr-FR" sz="2000">
                <a:solidFill>
                  <a:srgbClr val="FF0000"/>
                </a:solidFill>
                <a:latin typeface="Cambria"/>
                <a:ea typeface="Cambria"/>
                <a:cs typeface="Cambria"/>
                <a:sym typeface="Cambria"/>
              </a:rPr>
              <a:t>do… while</a:t>
            </a:r>
            <a:r>
              <a:rPr lang="fr-FR" sz="2000">
                <a:solidFill>
                  <a:schemeClr val="dk1"/>
                </a:solidFill>
                <a:latin typeface="Cambria"/>
                <a:ea typeface="Cambria"/>
                <a:cs typeface="Cambria"/>
                <a:sym typeface="Cambria"/>
              </a:rPr>
              <a:t> (« faire… tant que »)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La boucle </a:t>
            </a:r>
            <a:r>
              <a:rPr lang="fr-FR" sz="2000">
                <a:solidFill>
                  <a:srgbClr val="FF0000"/>
                </a:solidFill>
                <a:latin typeface="Cambria"/>
                <a:ea typeface="Cambria"/>
                <a:cs typeface="Cambria"/>
                <a:sym typeface="Cambria"/>
              </a:rPr>
              <a:t>for</a:t>
            </a:r>
            <a:r>
              <a:rPr lang="fr-FR" sz="2000">
                <a:solidFill>
                  <a:schemeClr val="dk1"/>
                </a:solidFill>
                <a:latin typeface="Cambria"/>
                <a:ea typeface="Cambria"/>
                <a:cs typeface="Cambria"/>
                <a:sym typeface="Cambria"/>
              </a:rPr>
              <a:t> (« pour »)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La boucle </a:t>
            </a:r>
            <a:r>
              <a:rPr lang="fr-FR" sz="2000">
                <a:solidFill>
                  <a:srgbClr val="FF0000"/>
                </a:solidFill>
                <a:latin typeface="Cambria"/>
                <a:ea typeface="Cambria"/>
                <a:cs typeface="Cambria"/>
                <a:sym typeface="Cambria"/>
              </a:rPr>
              <a:t>foreach </a:t>
            </a:r>
            <a:r>
              <a:rPr lang="fr-FR" sz="2000">
                <a:solidFill>
                  <a:schemeClr val="dk1"/>
                </a:solidFill>
                <a:latin typeface="Cambria"/>
                <a:ea typeface="Cambria"/>
                <a:cs typeface="Cambria"/>
                <a:sym typeface="Cambria"/>
              </a:rPr>
              <a:t>(« pour chaque »)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48" name="Google Shape;548;p55"/>
          <p:cNvGrpSpPr/>
          <p:nvPr/>
        </p:nvGrpSpPr>
        <p:grpSpPr>
          <a:xfrm>
            <a:off x="395536" y="1124744"/>
            <a:ext cx="8352928" cy="144016"/>
            <a:chOff x="395536" y="1233055"/>
            <a:chExt cx="8352928" cy="144016"/>
          </a:xfrm>
        </p:grpSpPr>
        <p:cxnSp>
          <p:nvCxnSpPr>
            <p:cNvPr id="549" name="Google Shape;549;p5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50" name="Google Shape;550;p5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51" name="Google Shape;551;p55"/>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552" name="Google Shape;552;p55"/>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Opérateur d’incrémentation et décrementation PHP</a:t>
            </a:r>
            <a:endParaRPr/>
          </a:p>
        </p:txBody>
      </p:sp>
      <p:sp>
        <p:nvSpPr>
          <p:cNvPr id="553" name="Google Shape;553;p55"/>
          <p:cNvSpPr/>
          <p:nvPr/>
        </p:nvSpPr>
        <p:spPr>
          <a:xfrm>
            <a:off x="179512" y="1997839"/>
            <a:ext cx="8280920" cy="28623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Incrémenter une valeur signifie ajouter </a:t>
            </a:r>
            <a:r>
              <a:rPr lang="fr-FR" sz="2000" b="1">
                <a:solidFill>
                  <a:schemeClr val="dk1"/>
                </a:solidFill>
                <a:latin typeface="Cambria"/>
                <a:ea typeface="Cambria"/>
                <a:cs typeface="Cambria"/>
                <a:sym typeface="Cambria"/>
              </a:rPr>
              <a:t>1</a:t>
            </a:r>
            <a:r>
              <a:rPr lang="fr-FR" sz="2000">
                <a:solidFill>
                  <a:schemeClr val="dk1"/>
                </a:solidFill>
                <a:latin typeface="Cambria"/>
                <a:ea typeface="Cambria"/>
                <a:cs typeface="Cambria"/>
                <a:sym typeface="Cambria"/>
              </a:rPr>
              <a:t> à cette valeur tandis que décrémenter signifie enlever </a:t>
            </a:r>
            <a:r>
              <a:rPr lang="fr-FR" sz="2000" b="1">
                <a:solidFill>
                  <a:schemeClr val="dk1"/>
                </a:solidFill>
                <a:latin typeface="Cambria"/>
                <a:ea typeface="Cambria"/>
                <a:cs typeface="Cambria"/>
                <a:sym typeface="Cambria"/>
              </a:rPr>
              <a:t>1</a:t>
            </a:r>
            <a:r>
              <a:rPr lang="fr-FR" sz="20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Les opérations d’incrémentation et de décrémentation vont principalement être utilisées avec les boucles en PHP. Elles vont pouvoir être réalisées grâce aux opérateurs d’incrémentation </a:t>
            </a:r>
            <a:r>
              <a:rPr lang="fr-FR" sz="2000" b="1">
                <a:solidFill>
                  <a:schemeClr val="dk1"/>
                </a:solidFill>
                <a:latin typeface="Cambria"/>
                <a:ea typeface="Cambria"/>
                <a:cs typeface="Cambria"/>
                <a:sym typeface="Cambria"/>
              </a:rPr>
              <a:t>++</a:t>
            </a:r>
            <a:r>
              <a:rPr lang="fr-FR" sz="2000">
                <a:solidFill>
                  <a:schemeClr val="dk1"/>
                </a:solidFill>
                <a:latin typeface="Cambria"/>
                <a:ea typeface="Cambria"/>
                <a:cs typeface="Cambria"/>
                <a:sym typeface="Cambria"/>
              </a:rPr>
              <a:t> et de décrémentation </a:t>
            </a:r>
            <a:r>
              <a:rPr lang="fr-FR" sz="2000" b="1">
                <a:solidFill>
                  <a:schemeClr val="dk1"/>
                </a:solidFill>
                <a:latin typeface="Cambria"/>
                <a:ea typeface="Cambria"/>
                <a:cs typeface="Cambria"/>
                <a:sym typeface="Cambria"/>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59" name="Google Shape;559;p56"/>
          <p:cNvGrpSpPr/>
          <p:nvPr/>
        </p:nvGrpSpPr>
        <p:grpSpPr>
          <a:xfrm>
            <a:off x="395536" y="1124744"/>
            <a:ext cx="8352928" cy="144016"/>
            <a:chOff x="395536" y="1233055"/>
            <a:chExt cx="8352928" cy="144016"/>
          </a:xfrm>
        </p:grpSpPr>
        <p:cxnSp>
          <p:nvCxnSpPr>
            <p:cNvPr id="560" name="Google Shape;560;p5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61" name="Google Shape;561;p5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62" name="Google Shape;562;p56"/>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563" name="Google Shape;563;p56"/>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Opérateur d’incrémentation et décrémentation PHP</a:t>
            </a:r>
            <a:endParaRPr/>
          </a:p>
        </p:txBody>
      </p:sp>
      <p:sp>
        <p:nvSpPr>
          <p:cNvPr id="564" name="Google Shape;564;p56"/>
          <p:cNvSpPr/>
          <p:nvPr/>
        </p:nvSpPr>
        <p:spPr>
          <a:xfrm>
            <a:off x="395536" y="2132856"/>
            <a:ext cx="8640960" cy="378565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++$x</a:t>
            </a:r>
            <a:r>
              <a:rPr lang="fr-FR" sz="2000">
                <a:solidFill>
                  <a:schemeClr val="dk1"/>
                </a:solidFill>
                <a:latin typeface="Cambria"/>
                <a:ea typeface="Cambria"/>
                <a:cs typeface="Cambria"/>
                <a:sym typeface="Cambria"/>
              </a:rPr>
              <a:t>  : Pré-incrémentation : incrémente la valeur contenue dans la variable $x, puis retourne la valeur incrémentée</a:t>
            </a:r>
            <a:endParaRPr/>
          </a:p>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$x++ </a:t>
            </a:r>
            <a:r>
              <a:rPr lang="fr-FR" sz="2000">
                <a:solidFill>
                  <a:schemeClr val="dk1"/>
                </a:solidFill>
                <a:latin typeface="Cambria"/>
                <a:ea typeface="Cambria"/>
                <a:cs typeface="Cambria"/>
                <a:sym typeface="Cambria"/>
              </a:rPr>
              <a:t>: Post-incrémentation : retourne la valeur contenue dans $x avant</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incrémentation, puis incrémente la valeur de $x</a:t>
            </a:r>
            <a:endParaRPr/>
          </a:p>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--$x </a:t>
            </a:r>
            <a:r>
              <a:rPr lang="fr-FR" sz="2000">
                <a:solidFill>
                  <a:schemeClr val="dk1"/>
                </a:solidFill>
                <a:latin typeface="Cambria"/>
                <a:ea typeface="Cambria"/>
                <a:cs typeface="Cambria"/>
                <a:sym typeface="Cambria"/>
              </a:rPr>
              <a:t> : Pré-décrémentation : décrémente la valeur contenue dans la variable $x, puis retourne la valeur décrémentée</a:t>
            </a:r>
            <a:endParaRPr/>
          </a:p>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$x--</a:t>
            </a:r>
            <a:r>
              <a:rPr lang="fr-FR" sz="2000">
                <a:solidFill>
                  <a:schemeClr val="dk1"/>
                </a:solidFill>
                <a:latin typeface="Cambria"/>
                <a:ea typeface="Cambria"/>
                <a:cs typeface="Cambria"/>
                <a:sym typeface="Cambria"/>
              </a:rPr>
              <a:t>  : Post-décrémentation : retourne la valeur contenue dans $x avant</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décrémentation, puis décrémente la valeur de $x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70" name="Google Shape;570;p57"/>
          <p:cNvGrpSpPr/>
          <p:nvPr/>
        </p:nvGrpSpPr>
        <p:grpSpPr>
          <a:xfrm>
            <a:off x="395536" y="1124744"/>
            <a:ext cx="8352928" cy="144016"/>
            <a:chOff x="395536" y="1233055"/>
            <a:chExt cx="8352928" cy="144016"/>
          </a:xfrm>
        </p:grpSpPr>
        <p:cxnSp>
          <p:nvCxnSpPr>
            <p:cNvPr id="571" name="Google Shape;571;p5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72" name="Google Shape;572;p5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73" name="Google Shape;573;p57"/>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574" name="Google Shape;574;p57"/>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Exemple</a:t>
            </a:r>
            <a:endParaRPr/>
          </a:p>
        </p:txBody>
      </p:sp>
      <p:pic>
        <p:nvPicPr>
          <p:cNvPr id="575" name="Google Shape;575;p57"/>
          <p:cNvPicPr preferRelativeResize="0"/>
          <p:nvPr/>
        </p:nvPicPr>
        <p:blipFill rotWithShape="1">
          <a:blip r:embed="rId3">
            <a:alphaModFix/>
          </a:blip>
          <a:srcRect/>
          <a:stretch/>
        </p:blipFill>
        <p:spPr>
          <a:xfrm>
            <a:off x="1403648" y="2262024"/>
            <a:ext cx="6480720" cy="325520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81" name="Google Shape;581;p58"/>
          <p:cNvGrpSpPr/>
          <p:nvPr/>
        </p:nvGrpSpPr>
        <p:grpSpPr>
          <a:xfrm>
            <a:off x="395536" y="1124744"/>
            <a:ext cx="8352928" cy="144016"/>
            <a:chOff x="395536" y="1233055"/>
            <a:chExt cx="8352928" cy="144016"/>
          </a:xfrm>
        </p:grpSpPr>
        <p:cxnSp>
          <p:nvCxnSpPr>
            <p:cNvPr id="582" name="Google Shape;582;p5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83" name="Google Shape;583;p5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84" name="Google Shape;584;p58"/>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585" name="Google Shape;585;p58"/>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Boucle while</a:t>
            </a:r>
            <a:endParaRPr sz="2400" b="1">
              <a:solidFill>
                <a:srgbClr val="0F243E"/>
              </a:solidFill>
              <a:latin typeface="Cambria"/>
              <a:ea typeface="Cambria"/>
              <a:cs typeface="Cambria"/>
              <a:sym typeface="Cambria"/>
            </a:endParaRPr>
          </a:p>
        </p:txBody>
      </p:sp>
      <p:sp>
        <p:nvSpPr>
          <p:cNvPr id="586" name="Google Shape;586;p58"/>
          <p:cNvSpPr/>
          <p:nvPr/>
        </p:nvSpPr>
        <p:spPr>
          <a:xfrm>
            <a:off x="367204" y="2090719"/>
            <a:ext cx="8669292" cy="92333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boucle </a:t>
            </a:r>
            <a:r>
              <a:rPr lang="fr-FR" sz="1800" i="1">
                <a:solidFill>
                  <a:schemeClr val="dk1"/>
                </a:solidFill>
                <a:latin typeface="Cambria"/>
                <a:ea typeface="Cambria"/>
                <a:cs typeface="Cambria"/>
                <a:sym typeface="Cambria"/>
              </a:rPr>
              <a:t>while</a:t>
            </a:r>
            <a:r>
              <a:rPr lang="fr-FR" sz="1800">
                <a:solidFill>
                  <a:schemeClr val="dk1"/>
                </a:solidFill>
                <a:latin typeface="Cambria"/>
                <a:ea typeface="Cambria"/>
                <a:cs typeface="Cambria"/>
                <a:sym typeface="Cambria"/>
              </a:rPr>
              <a:t> va nous permettre d’exécuter un certain bloc de code « tant qu’une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condition donnée est vérifiée.</a:t>
            </a:r>
            <a:endParaRPr/>
          </a:p>
        </p:txBody>
      </p:sp>
      <p:pic>
        <p:nvPicPr>
          <p:cNvPr id="587" name="Google Shape;587;p58"/>
          <p:cNvPicPr preferRelativeResize="0"/>
          <p:nvPr/>
        </p:nvPicPr>
        <p:blipFill rotWithShape="1">
          <a:blip r:embed="rId3">
            <a:alphaModFix/>
          </a:blip>
          <a:srcRect/>
          <a:stretch/>
        </p:blipFill>
        <p:spPr>
          <a:xfrm>
            <a:off x="575556" y="3283662"/>
            <a:ext cx="6912768" cy="252028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593" name="Google Shape;593;p59"/>
          <p:cNvGrpSpPr/>
          <p:nvPr/>
        </p:nvGrpSpPr>
        <p:grpSpPr>
          <a:xfrm>
            <a:off x="395536" y="1124744"/>
            <a:ext cx="8352928" cy="144016"/>
            <a:chOff x="395536" y="1233055"/>
            <a:chExt cx="8352928" cy="144016"/>
          </a:xfrm>
        </p:grpSpPr>
        <p:cxnSp>
          <p:nvCxnSpPr>
            <p:cNvPr id="594" name="Google Shape;594;p5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595" name="Google Shape;595;p5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596" name="Google Shape;596;p59"/>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597" name="Google Shape;597;p59"/>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Boucle do…..while</a:t>
            </a:r>
            <a:endParaRPr sz="2400" b="1">
              <a:solidFill>
                <a:srgbClr val="0F243E"/>
              </a:solidFill>
              <a:latin typeface="Cambria"/>
              <a:ea typeface="Cambria"/>
              <a:cs typeface="Cambria"/>
              <a:sym typeface="Cambria"/>
            </a:endParaRPr>
          </a:p>
        </p:txBody>
      </p:sp>
      <p:sp>
        <p:nvSpPr>
          <p:cNvPr id="598" name="Google Shape;598;p59"/>
          <p:cNvSpPr/>
          <p:nvPr/>
        </p:nvSpPr>
        <p:spPr>
          <a:xfrm>
            <a:off x="367204" y="2090719"/>
            <a:ext cx="866929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La boucle </a:t>
            </a:r>
            <a:r>
              <a:rPr lang="fr-FR" sz="1800" i="1">
                <a:solidFill>
                  <a:schemeClr val="dk1"/>
                </a:solidFill>
                <a:latin typeface="Cambria"/>
                <a:ea typeface="Cambria"/>
                <a:cs typeface="Cambria"/>
                <a:sym typeface="Cambria"/>
              </a:rPr>
              <a:t>do..while </a:t>
            </a:r>
            <a:r>
              <a:rPr lang="fr-FR" sz="1800">
                <a:solidFill>
                  <a:schemeClr val="dk1"/>
                </a:solidFill>
                <a:latin typeface="Cambria"/>
                <a:ea typeface="Cambria"/>
                <a:cs typeface="Cambria"/>
                <a:sym typeface="Cambria"/>
              </a:rPr>
              <a:t>va également nous permettre d’exécuter un code tant</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qu’une condition donnée est vraie, mais cette fois-ci le code dans la condition sera exécuté avant que la condition soit vérifiée.</a:t>
            </a:r>
            <a:endParaRPr/>
          </a:p>
        </p:txBody>
      </p:sp>
      <p:pic>
        <p:nvPicPr>
          <p:cNvPr id="599" name="Google Shape;599;p59"/>
          <p:cNvPicPr preferRelativeResize="0"/>
          <p:nvPr/>
        </p:nvPicPr>
        <p:blipFill rotWithShape="1">
          <a:blip r:embed="rId3">
            <a:alphaModFix/>
          </a:blip>
          <a:srcRect/>
          <a:stretch/>
        </p:blipFill>
        <p:spPr>
          <a:xfrm>
            <a:off x="899592" y="3140968"/>
            <a:ext cx="6984776" cy="331236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05" name="Google Shape;605;p60"/>
          <p:cNvGrpSpPr/>
          <p:nvPr/>
        </p:nvGrpSpPr>
        <p:grpSpPr>
          <a:xfrm>
            <a:off x="395536" y="1124744"/>
            <a:ext cx="8352928" cy="144016"/>
            <a:chOff x="395536" y="1233055"/>
            <a:chExt cx="8352928" cy="144016"/>
          </a:xfrm>
        </p:grpSpPr>
        <p:cxnSp>
          <p:nvCxnSpPr>
            <p:cNvPr id="606" name="Google Shape;606;p6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07" name="Google Shape;607;p6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08" name="Google Shape;608;p60"/>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609" name="Google Shape;609;p60"/>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Boucle for</a:t>
            </a:r>
            <a:endParaRPr/>
          </a:p>
        </p:txBody>
      </p:sp>
      <p:sp>
        <p:nvSpPr>
          <p:cNvPr id="610" name="Google Shape;610;p60"/>
          <p:cNvSpPr/>
          <p:nvPr/>
        </p:nvSpPr>
        <p:spPr>
          <a:xfrm>
            <a:off x="323528" y="1628800"/>
            <a:ext cx="8640960" cy="29494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Cependant, cette boucle est très puissante et c’est celle qui sera majoritairement utilisée dans nos scripts PHP, faites donc l’effort de comprendre comment elle fonctionne.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Nous pouvons décomposer le fonctionnement d’une boucle for selon trois phases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Une phase d’initialisation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Une phase de test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Une phase d’incrémentation.</a:t>
            </a:r>
            <a:endParaRPr/>
          </a:p>
        </p:txBody>
      </p:sp>
      <p:pic>
        <p:nvPicPr>
          <p:cNvPr id="611" name="Google Shape;611;p60"/>
          <p:cNvPicPr preferRelativeResize="0"/>
          <p:nvPr/>
        </p:nvPicPr>
        <p:blipFill rotWithShape="1">
          <a:blip r:embed="rId3">
            <a:alphaModFix/>
          </a:blip>
          <a:srcRect/>
          <a:stretch/>
        </p:blipFill>
        <p:spPr>
          <a:xfrm>
            <a:off x="755576" y="4649912"/>
            <a:ext cx="6552728" cy="165940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17" name="Google Shape;617;p61"/>
          <p:cNvGrpSpPr/>
          <p:nvPr/>
        </p:nvGrpSpPr>
        <p:grpSpPr>
          <a:xfrm>
            <a:off x="395536" y="1124744"/>
            <a:ext cx="8352928" cy="144016"/>
            <a:chOff x="395536" y="1233055"/>
            <a:chExt cx="8352928" cy="144016"/>
          </a:xfrm>
        </p:grpSpPr>
        <p:cxnSp>
          <p:nvCxnSpPr>
            <p:cNvPr id="618" name="Google Shape;618;p6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19" name="Google Shape;619;p6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20" name="Google Shape;620;p61"/>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Boucle</a:t>
            </a:r>
            <a:endParaRPr/>
          </a:p>
        </p:txBody>
      </p:sp>
      <p:sp>
        <p:nvSpPr>
          <p:cNvPr id="621" name="Google Shape;621;p61"/>
          <p:cNvSpPr txBox="1"/>
          <p:nvPr/>
        </p:nvSpPr>
        <p:spPr>
          <a:xfrm>
            <a:off x="179512" y="141476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rgbClr val="0F243E"/>
                </a:solidFill>
                <a:latin typeface="Cambria"/>
                <a:ea typeface="Cambria"/>
                <a:cs typeface="Cambria"/>
                <a:sym typeface="Cambria"/>
              </a:rPr>
              <a:t>  Boucle foreach</a:t>
            </a:r>
            <a:endParaRPr sz="2400" b="1">
              <a:solidFill>
                <a:srgbClr val="0F243E"/>
              </a:solidFill>
              <a:latin typeface="Cambria"/>
              <a:ea typeface="Cambria"/>
              <a:cs typeface="Cambria"/>
              <a:sym typeface="Cambria"/>
            </a:endParaRPr>
          </a:p>
        </p:txBody>
      </p:sp>
      <p:sp>
        <p:nvSpPr>
          <p:cNvPr id="622" name="Google Shape;622;p61"/>
          <p:cNvSpPr/>
          <p:nvPr/>
        </p:nvSpPr>
        <p:spPr>
          <a:xfrm>
            <a:off x="401386" y="2060848"/>
            <a:ext cx="8347078" cy="133882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boucle PHP </a:t>
            </a:r>
            <a:r>
              <a:rPr lang="fr-FR" sz="1800" i="1">
                <a:solidFill>
                  <a:schemeClr val="dk1"/>
                </a:solidFill>
                <a:latin typeface="Cambria"/>
                <a:ea typeface="Cambria"/>
                <a:cs typeface="Cambria"/>
                <a:sym typeface="Cambria"/>
              </a:rPr>
              <a:t>foreach</a:t>
            </a:r>
            <a:r>
              <a:rPr lang="fr-FR" sz="1800">
                <a:solidFill>
                  <a:schemeClr val="dk1"/>
                </a:solidFill>
                <a:latin typeface="Cambria"/>
                <a:ea typeface="Cambria"/>
                <a:cs typeface="Cambria"/>
                <a:sym typeface="Cambria"/>
              </a:rPr>
              <a:t> est un peu particulière puisqu’elle a été créée pour fonctionner avec des variables tableaux, qui sont des variables spéciales que nous n’avons pas encore étudiées.</a:t>
            </a:r>
            <a:endParaRPr/>
          </a:p>
        </p:txBody>
      </p:sp>
      <p:pic>
        <p:nvPicPr>
          <p:cNvPr id="623" name="Google Shape;623;p61"/>
          <p:cNvPicPr preferRelativeResize="0"/>
          <p:nvPr/>
        </p:nvPicPr>
        <p:blipFill rotWithShape="1">
          <a:blip r:embed="rId3">
            <a:alphaModFix/>
          </a:blip>
          <a:srcRect/>
          <a:stretch/>
        </p:blipFill>
        <p:spPr>
          <a:xfrm>
            <a:off x="899592" y="3587100"/>
            <a:ext cx="6552728" cy="27942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683568" y="404664"/>
            <a:ext cx="273630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Plan</a:t>
            </a:r>
            <a:endParaRPr/>
          </a:p>
        </p:txBody>
      </p:sp>
      <p:sp>
        <p:nvSpPr>
          <p:cNvPr id="127" name="Google Shape;127;p1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8" name="Google Shape;128;p17"/>
          <p:cNvSpPr txBox="1"/>
          <p:nvPr/>
        </p:nvSpPr>
        <p:spPr>
          <a:xfrm>
            <a:off x="539552" y="1424965"/>
            <a:ext cx="7848872" cy="452431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2060"/>
              </a:buClr>
              <a:buSzPts val="2400"/>
              <a:buFont typeface="Arial"/>
              <a:buChar char="•"/>
            </a:pPr>
            <a:r>
              <a:rPr lang="fr-FR" sz="2400" b="1">
                <a:solidFill>
                  <a:srgbClr val="002060"/>
                </a:solidFill>
                <a:latin typeface="Cambria"/>
                <a:ea typeface="Cambria"/>
                <a:cs typeface="Cambria"/>
                <a:sym typeface="Cambria"/>
              </a:rPr>
              <a:t>Découvertes des CMS existants et Initiation à Wordpress (WP)</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CMS?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Installation de WP ( arboresence, FO, BO)</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Insertion des contenus (articles, catégories, menus…)</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Modification de présentation</a:t>
            </a:r>
            <a:endParaRPr/>
          </a:p>
          <a:p>
            <a:pPr marL="742950" marR="0" lvl="1" indent="-285750" algn="l" rtl="0">
              <a:lnSpc>
                <a:spcPct val="15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mbria"/>
                <a:ea typeface="Cambria"/>
                <a:cs typeface="Cambria"/>
                <a:sym typeface="Cambria"/>
              </a:rPr>
              <a:t>Hebergement</a:t>
            </a:r>
            <a:endParaRPr sz="1800" b="0" i="0" u="none" strike="noStrike" cap="none">
              <a:solidFill>
                <a:schemeClr val="dk1"/>
              </a:solidFill>
              <a:latin typeface="Cambria"/>
              <a:ea typeface="Cambria"/>
              <a:cs typeface="Cambria"/>
              <a:sym typeface="Cambria"/>
            </a:endParaRPr>
          </a:p>
          <a:p>
            <a:pPr marL="457200" marR="0" lvl="1"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914400" marR="0" lvl="2" indent="0" algn="l" rtl="0">
              <a:lnSpc>
                <a:spcPct val="150000"/>
              </a:lnSpc>
              <a:spcBef>
                <a:spcPts val="0"/>
              </a:spcBef>
              <a:spcAft>
                <a:spcPts val="0"/>
              </a:spcAft>
              <a:buNone/>
            </a:pPr>
            <a:endParaRPr sz="1800" b="0" i="0" u="none" strike="noStrike" cap="none">
              <a:solidFill>
                <a:schemeClr val="dk1"/>
              </a:solidFill>
              <a:latin typeface="Cambria"/>
              <a:ea typeface="Cambria"/>
              <a:cs typeface="Cambria"/>
              <a:sym typeface="Cambria"/>
            </a:endParaRPr>
          </a:p>
        </p:txBody>
      </p:sp>
      <p:grpSp>
        <p:nvGrpSpPr>
          <p:cNvPr id="129" name="Google Shape;129;p17"/>
          <p:cNvGrpSpPr/>
          <p:nvPr/>
        </p:nvGrpSpPr>
        <p:grpSpPr>
          <a:xfrm>
            <a:off x="395536" y="1196752"/>
            <a:ext cx="8352928" cy="144016"/>
            <a:chOff x="395536" y="1233055"/>
            <a:chExt cx="8352928" cy="144016"/>
          </a:xfrm>
        </p:grpSpPr>
        <p:cxnSp>
          <p:nvCxnSpPr>
            <p:cNvPr id="130" name="Google Shape;130;p1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1" name="Google Shape;131;p1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29" name="Google Shape;629;p62"/>
          <p:cNvGrpSpPr/>
          <p:nvPr/>
        </p:nvGrpSpPr>
        <p:grpSpPr>
          <a:xfrm>
            <a:off x="395536" y="1124744"/>
            <a:ext cx="8352928" cy="144016"/>
            <a:chOff x="395536" y="1233055"/>
            <a:chExt cx="8352928" cy="144016"/>
          </a:xfrm>
        </p:grpSpPr>
        <p:cxnSp>
          <p:nvCxnSpPr>
            <p:cNvPr id="630" name="Google Shape;630;p6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31" name="Google Shape;631;p6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32" name="Google Shape;632;p62"/>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Inclusion fichier php</a:t>
            </a:r>
            <a:endParaRPr sz="4400" b="1">
              <a:solidFill>
                <a:srgbClr val="FF0000"/>
              </a:solidFill>
              <a:latin typeface="Arial"/>
              <a:ea typeface="Arial"/>
              <a:cs typeface="Arial"/>
              <a:sym typeface="Arial"/>
            </a:endParaRPr>
          </a:p>
        </p:txBody>
      </p:sp>
      <p:sp>
        <p:nvSpPr>
          <p:cNvPr id="633" name="Google Shape;633;p62"/>
          <p:cNvSpPr/>
          <p:nvPr/>
        </p:nvSpPr>
        <p:spPr>
          <a:xfrm>
            <a:off x="251520" y="1484784"/>
            <a:ext cx="8748464" cy="133882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instructions PHP </a:t>
            </a:r>
            <a:r>
              <a:rPr lang="fr-FR" sz="1800" b="1">
                <a:solidFill>
                  <a:srgbClr val="FF0000"/>
                </a:solidFill>
                <a:latin typeface="Cambria"/>
                <a:ea typeface="Cambria"/>
                <a:cs typeface="Cambria"/>
                <a:sym typeface="Cambria"/>
              </a:rPr>
              <a:t>include</a:t>
            </a:r>
            <a:r>
              <a:rPr lang="fr-FR" sz="1800">
                <a:solidFill>
                  <a:srgbClr val="FF0000"/>
                </a:solidFill>
                <a:latin typeface="Cambria"/>
                <a:ea typeface="Cambria"/>
                <a:cs typeface="Cambria"/>
                <a:sym typeface="Cambria"/>
              </a:rPr>
              <a:t> </a:t>
            </a:r>
            <a:r>
              <a:rPr lang="fr-FR" sz="1800">
                <a:solidFill>
                  <a:schemeClr val="dk1"/>
                </a:solidFill>
                <a:latin typeface="Cambria"/>
                <a:ea typeface="Cambria"/>
                <a:cs typeface="Cambria"/>
                <a:sym typeface="Cambria"/>
              </a:rPr>
              <a:t>et </a:t>
            </a:r>
            <a:r>
              <a:rPr lang="fr-FR" sz="1800" b="1">
                <a:solidFill>
                  <a:srgbClr val="FF0000"/>
                </a:solidFill>
                <a:latin typeface="Cambria"/>
                <a:ea typeface="Cambria"/>
                <a:cs typeface="Cambria"/>
                <a:sym typeface="Cambria"/>
              </a:rPr>
              <a:t>require</a:t>
            </a:r>
            <a:r>
              <a:rPr lang="fr-FR" sz="1800">
                <a:solidFill>
                  <a:srgbClr val="FF0000"/>
                </a:solidFill>
                <a:latin typeface="Cambria"/>
                <a:ea typeface="Cambria"/>
                <a:cs typeface="Cambria"/>
                <a:sym typeface="Cambria"/>
              </a:rPr>
              <a:t> </a:t>
            </a:r>
            <a:r>
              <a:rPr lang="fr-FR" sz="1800">
                <a:solidFill>
                  <a:schemeClr val="dk1"/>
                </a:solidFill>
                <a:latin typeface="Cambria"/>
                <a:ea typeface="Cambria"/>
                <a:cs typeface="Cambria"/>
                <a:sym typeface="Cambria"/>
              </a:rPr>
              <a:t>vont nous permettre toutes deux d’inclure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des fichiers de code (ou plus exactement le contenu de ces fichiers) à l’intérieur d’autres</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fichiers de code.</a:t>
            </a:r>
            <a:endParaRPr/>
          </a:p>
        </p:txBody>
      </p:sp>
      <p:sp>
        <p:nvSpPr>
          <p:cNvPr id="634" name="Google Shape;634;p62"/>
          <p:cNvSpPr/>
          <p:nvPr/>
        </p:nvSpPr>
        <p:spPr>
          <a:xfrm>
            <a:off x="251520" y="2996952"/>
            <a:ext cx="8352928" cy="216982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différence entre les instructions </a:t>
            </a:r>
            <a:r>
              <a:rPr lang="fr-FR" sz="1800">
                <a:solidFill>
                  <a:srgbClr val="FF0000"/>
                </a:solidFill>
                <a:latin typeface="Cambria"/>
                <a:ea typeface="Cambria"/>
                <a:cs typeface="Cambria"/>
                <a:sym typeface="Cambria"/>
              </a:rPr>
              <a:t>include </a:t>
            </a:r>
            <a:r>
              <a:rPr lang="fr-FR" sz="1800">
                <a:solidFill>
                  <a:schemeClr val="dk1"/>
                </a:solidFill>
                <a:latin typeface="Cambria"/>
                <a:ea typeface="Cambria"/>
                <a:cs typeface="Cambria"/>
                <a:sym typeface="Cambria"/>
              </a:rPr>
              <a:t>et </a:t>
            </a:r>
            <a:r>
              <a:rPr lang="fr-FR" sz="1800">
                <a:solidFill>
                  <a:srgbClr val="FF0000"/>
                </a:solidFill>
                <a:latin typeface="Cambria"/>
                <a:ea typeface="Cambria"/>
                <a:cs typeface="Cambria"/>
                <a:sym typeface="Cambria"/>
              </a:rPr>
              <a:t>require </a:t>
            </a:r>
            <a:r>
              <a:rPr lang="fr-FR" sz="1800">
                <a:solidFill>
                  <a:schemeClr val="dk1"/>
                </a:solidFill>
                <a:latin typeface="Cambria"/>
                <a:ea typeface="Cambria"/>
                <a:cs typeface="Cambria"/>
                <a:sym typeface="Cambria"/>
              </a:rPr>
              <a:t>et leurs variantes</a:t>
            </a:r>
            <a:endParaRPr/>
          </a:p>
          <a:p>
            <a:pPr marL="0" marR="0" lvl="0" indent="0" algn="l" rtl="0">
              <a:lnSpc>
                <a:spcPct val="150000"/>
              </a:lnSpc>
              <a:spcBef>
                <a:spcPts val="0"/>
              </a:spcBef>
              <a:spcAft>
                <a:spcPts val="0"/>
              </a:spcAft>
              <a:buNone/>
            </a:pPr>
            <a:r>
              <a:rPr lang="fr-FR" sz="1800">
                <a:solidFill>
                  <a:srgbClr val="FF0000"/>
                </a:solidFill>
                <a:latin typeface="Cambria"/>
                <a:ea typeface="Cambria"/>
                <a:cs typeface="Cambria"/>
                <a:sym typeface="Cambria"/>
              </a:rPr>
              <a:t>include_once </a:t>
            </a:r>
            <a:r>
              <a:rPr lang="fr-FR" sz="1800">
                <a:solidFill>
                  <a:schemeClr val="dk1"/>
                </a:solidFill>
                <a:latin typeface="Cambria"/>
                <a:ea typeface="Cambria"/>
                <a:cs typeface="Cambria"/>
                <a:sym typeface="Cambria"/>
              </a:rPr>
              <a:t>et </a:t>
            </a:r>
            <a:r>
              <a:rPr lang="fr-FR" sz="1800">
                <a:solidFill>
                  <a:srgbClr val="FF0000"/>
                </a:solidFill>
                <a:latin typeface="Cambria"/>
                <a:ea typeface="Cambria"/>
                <a:cs typeface="Cambria"/>
                <a:sym typeface="Cambria"/>
              </a:rPr>
              <a:t>require_once </a:t>
            </a:r>
            <a:r>
              <a:rPr lang="fr-FR" sz="1800">
                <a:solidFill>
                  <a:schemeClr val="dk1"/>
                </a:solidFill>
                <a:latin typeface="Cambria"/>
                <a:ea typeface="Cambria"/>
                <a:cs typeface="Cambria"/>
                <a:sym typeface="Cambria"/>
              </a:rPr>
              <a:t>est qu’on va pouvoir inclure plusieurs fois un même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fichier avec include et require tandis qu’en utilisant include_once et</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require_once cela ne sera pas possible : un même fichier ne pourra être inclus qu’une seule fois dans un autre fichier.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40" name="Google Shape;640;p63"/>
          <p:cNvGrpSpPr/>
          <p:nvPr/>
        </p:nvGrpSpPr>
        <p:grpSpPr>
          <a:xfrm>
            <a:off x="395536" y="3645024"/>
            <a:ext cx="8352928" cy="144016"/>
            <a:chOff x="395536" y="1233055"/>
            <a:chExt cx="8352928" cy="144016"/>
          </a:xfrm>
        </p:grpSpPr>
        <p:cxnSp>
          <p:nvCxnSpPr>
            <p:cNvPr id="641" name="Google Shape;641;p6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42" name="Google Shape;642;p6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43" name="Google Shape;643;p63"/>
          <p:cNvSpPr/>
          <p:nvPr/>
        </p:nvSpPr>
        <p:spPr>
          <a:xfrm>
            <a:off x="2515391" y="1660538"/>
            <a:ext cx="3847080"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CHAPITRE III</a:t>
            </a:r>
            <a:endParaRPr/>
          </a:p>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LES FONCTIONS</a:t>
            </a:r>
            <a:endParaRPr sz="4400" b="1" cap="none">
              <a:solidFill>
                <a:srgbClr val="974806"/>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49" name="Google Shape;649;p64"/>
          <p:cNvGrpSpPr/>
          <p:nvPr/>
        </p:nvGrpSpPr>
        <p:grpSpPr>
          <a:xfrm>
            <a:off x="395536" y="1124744"/>
            <a:ext cx="8352928" cy="144016"/>
            <a:chOff x="395536" y="1233055"/>
            <a:chExt cx="8352928" cy="144016"/>
          </a:xfrm>
        </p:grpSpPr>
        <p:cxnSp>
          <p:nvCxnSpPr>
            <p:cNvPr id="650" name="Google Shape;650;p6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51" name="Google Shape;651;p6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52" name="Google Shape;652;p64"/>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653" name="Google Shape;653;p64"/>
          <p:cNvSpPr/>
          <p:nvPr/>
        </p:nvSpPr>
        <p:spPr>
          <a:xfrm>
            <a:off x="395536" y="1412776"/>
            <a:ext cx="8208912" cy="383181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Une fonction correspond à une série cohérente d’instructions qui ont été créées pour effectuer une tâche précise. Pour exécuter le code contenu dans une fonction, il va falloir appeler la fonction.</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Passer des arguments par référence  et valeur par défaut: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Un paramètre sert à indiquer qu’une fonction va avoir besoin d’un argument pour fonctionner mais ne correspond pas à une valeur effective : ce n’est qu’un prête nom. Un argument en revanche correspond à la valeur effective passée à une fonction.</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fonction sert aussi à retourner une valeur avec l’instruction </a:t>
            </a:r>
            <a:r>
              <a:rPr lang="fr-FR" sz="1800" b="1" i="1">
                <a:solidFill>
                  <a:schemeClr val="dk1"/>
                </a:solidFill>
                <a:latin typeface="Cambria"/>
                <a:ea typeface="Cambria"/>
                <a:cs typeface="Cambria"/>
                <a:sym typeface="Cambria"/>
              </a:rPr>
              <a:t>return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59" name="Google Shape;659;p65"/>
          <p:cNvGrpSpPr/>
          <p:nvPr/>
        </p:nvGrpSpPr>
        <p:grpSpPr>
          <a:xfrm>
            <a:off x="395536" y="1124744"/>
            <a:ext cx="8352928" cy="144016"/>
            <a:chOff x="395536" y="1233055"/>
            <a:chExt cx="8352928" cy="144016"/>
          </a:xfrm>
        </p:grpSpPr>
        <p:cxnSp>
          <p:nvCxnSpPr>
            <p:cNvPr id="660" name="Google Shape;660;p6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61" name="Google Shape;661;p6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62" name="Google Shape;662;p65"/>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pic>
        <p:nvPicPr>
          <p:cNvPr id="663" name="Google Shape;663;p65"/>
          <p:cNvPicPr preferRelativeResize="0"/>
          <p:nvPr/>
        </p:nvPicPr>
        <p:blipFill rotWithShape="1">
          <a:blip r:embed="rId3">
            <a:alphaModFix/>
          </a:blip>
          <a:srcRect/>
          <a:stretch/>
        </p:blipFill>
        <p:spPr>
          <a:xfrm>
            <a:off x="1397490" y="1412775"/>
            <a:ext cx="5772956" cy="511256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69" name="Google Shape;669;p66"/>
          <p:cNvGrpSpPr/>
          <p:nvPr/>
        </p:nvGrpSpPr>
        <p:grpSpPr>
          <a:xfrm>
            <a:off x="395536" y="1124744"/>
            <a:ext cx="8352928" cy="144016"/>
            <a:chOff x="395536" y="1233055"/>
            <a:chExt cx="8352928" cy="144016"/>
          </a:xfrm>
        </p:grpSpPr>
        <p:cxnSp>
          <p:nvCxnSpPr>
            <p:cNvPr id="670" name="Google Shape;670;p6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71" name="Google Shape;671;p6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72" name="Google Shape;672;p66"/>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673" name="Google Shape;673;p66"/>
          <p:cNvSpPr/>
          <p:nvPr/>
        </p:nvSpPr>
        <p:spPr>
          <a:xfrm>
            <a:off x="181852" y="1340768"/>
            <a:ext cx="8640960"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solidFill>
                  <a:schemeClr val="dk1"/>
                </a:solidFill>
                <a:latin typeface="Cambria"/>
                <a:ea typeface="Cambria"/>
                <a:cs typeface="Cambria"/>
                <a:sym typeface="Cambria"/>
              </a:rPr>
              <a:t>Les types valides sont les suivants :</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b="1" dirty="0">
                <a:solidFill>
                  <a:schemeClr val="dk1"/>
                </a:solidFill>
                <a:latin typeface="Cambria"/>
                <a:ea typeface="Cambria"/>
                <a:cs typeface="Cambria"/>
                <a:sym typeface="Cambria"/>
              </a:rPr>
              <a:t>Type         Définition</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string  :     L’argument passé doit être de type string (chaine de caractères)</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int</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integer</a:t>
            </a:r>
            <a:r>
              <a:rPr lang="fr-FR" sz="1800" dirty="0">
                <a:solidFill>
                  <a:schemeClr val="dk1"/>
                </a:solidFill>
                <a:latin typeface="Cambria"/>
                <a:ea typeface="Cambria"/>
                <a:cs typeface="Cambria"/>
                <a:sym typeface="Cambria"/>
              </a:rPr>
              <a:t> (nombre entier)</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float</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float</a:t>
            </a:r>
            <a:r>
              <a:rPr lang="fr-FR" sz="1800" dirty="0">
                <a:solidFill>
                  <a:schemeClr val="dk1"/>
                </a:solidFill>
                <a:latin typeface="Cambria"/>
                <a:ea typeface="Cambria"/>
                <a:cs typeface="Cambria"/>
                <a:sym typeface="Cambria"/>
              </a:rPr>
              <a:t> ou double (nombre décimal)</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bool</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boolean</a:t>
            </a:r>
            <a:r>
              <a:rPr lang="fr-FR" sz="1800" dirty="0">
                <a:solidFill>
                  <a:schemeClr val="dk1"/>
                </a:solidFill>
                <a:latin typeface="Cambria"/>
                <a:ea typeface="Cambria"/>
                <a:cs typeface="Cambria"/>
                <a:sym typeface="Cambria"/>
              </a:rPr>
              <a:t> (booléen)</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array</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array</a:t>
            </a:r>
            <a:r>
              <a:rPr lang="fr-FR" sz="1800" dirty="0">
                <a:solidFill>
                  <a:schemeClr val="dk1"/>
                </a:solidFill>
                <a:latin typeface="Cambria"/>
                <a:ea typeface="Cambria"/>
                <a:cs typeface="Cambria"/>
                <a:sym typeface="Cambria"/>
              </a:rPr>
              <a:t> (tableau)</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iterable</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array</a:t>
            </a:r>
            <a:r>
              <a:rPr lang="fr-FR" sz="1800" dirty="0">
                <a:solidFill>
                  <a:schemeClr val="dk1"/>
                </a:solidFill>
                <a:latin typeface="Cambria"/>
                <a:ea typeface="Cambria"/>
                <a:cs typeface="Cambria"/>
                <a:sym typeface="Cambria"/>
              </a:rPr>
              <a:t> (tableau) ou une instance de l’interface Traversable</a:t>
            </a:r>
            <a:endParaRPr dirty="0"/>
          </a:p>
          <a:p>
            <a:pPr marL="0" marR="0" lvl="0" indent="0" algn="l" rtl="0">
              <a:spcBef>
                <a:spcPts val="0"/>
              </a:spcBef>
              <a:spcAft>
                <a:spcPts val="0"/>
              </a:spcAft>
              <a:buNone/>
            </a:pPr>
            <a:r>
              <a:rPr lang="fr-FR" sz="1800" dirty="0" err="1">
                <a:solidFill>
                  <a:schemeClr val="dk1"/>
                </a:solidFill>
                <a:latin typeface="Cambria"/>
                <a:ea typeface="Cambria"/>
                <a:cs typeface="Cambria"/>
                <a:sym typeface="Cambria"/>
              </a:rPr>
              <a:t>callable</a:t>
            </a:r>
            <a:r>
              <a:rPr lang="fr-FR" sz="1800" dirty="0">
                <a:solidFill>
                  <a:schemeClr val="dk1"/>
                </a:solidFill>
                <a:latin typeface="Cambria"/>
                <a:ea typeface="Cambria"/>
                <a:cs typeface="Cambria"/>
                <a:sym typeface="Cambria"/>
              </a:rPr>
              <a:t>  :   L’argument passé doit être de type </a:t>
            </a:r>
            <a:r>
              <a:rPr lang="fr-FR" sz="1800" dirty="0" err="1">
                <a:solidFill>
                  <a:schemeClr val="dk1"/>
                </a:solidFill>
                <a:latin typeface="Cambria"/>
                <a:ea typeface="Cambria"/>
                <a:cs typeface="Cambria"/>
                <a:sym typeface="Cambria"/>
              </a:rPr>
              <a:t>callable</a:t>
            </a:r>
            <a:r>
              <a:rPr lang="fr-FR" sz="1800" dirty="0">
                <a:solidFill>
                  <a:schemeClr val="dk1"/>
                </a:solidFill>
                <a:latin typeface="Cambria"/>
                <a:ea typeface="Cambria"/>
                <a:cs typeface="Cambria"/>
                <a:sym typeface="Cambria"/>
              </a:rPr>
              <a:t> (fonction de rappel)</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Nom de classe </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 d’interface : L’argument passé doit être une instance de la classe ou de</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l’interface donnée self L’argument passé doit être une instance de la même classe qui a</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défini la méthode </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Object:          L’argument passé doit être de type </a:t>
            </a:r>
            <a:r>
              <a:rPr lang="fr-FR" sz="1800" dirty="0" err="1">
                <a:solidFill>
                  <a:schemeClr val="dk1"/>
                </a:solidFill>
                <a:latin typeface="Cambria"/>
                <a:ea typeface="Cambria"/>
                <a:cs typeface="Cambria"/>
                <a:sym typeface="Cambria"/>
              </a:rPr>
              <a:t>object</a:t>
            </a:r>
            <a:r>
              <a:rPr lang="fr-FR" sz="1800" dirty="0">
                <a:solidFill>
                  <a:schemeClr val="dk1"/>
                </a:solidFill>
                <a:latin typeface="Cambria"/>
                <a:ea typeface="Cambria"/>
                <a:cs typeface="Cambria"/>
                <a:sym typeface="Cambria"/>
              </a:rPr>
              <a:t> (objet)</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79" name="Google Shape;679;p67"/>
          <p:cNvGrpSpPr/>
          <p:nvPr/>
        </p:nvGrpSpPr>
        <p:grpSpPr>
          <a:xfrm>
            <a:off x="395536" y="1124744"/>
            <a:ext cx="8352928" cy="144016"/>
            <a:chOff x="395536" y="1233055"/>
            <a:chExt cx="8352928" cy="144016"/>
          </a:xfrm>
        </p:grpSpPr>
        <p:cxnSp>
          <p:nvCxnSpPr>
            <p:cNvPr id="680" name="Google Shape;680;p6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81" name="Google Shape;681;p6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82" name="Google Shape;682;p67"/>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683" name="Google Shape;683;p67"/>
          <p:cNvSpPr/>
          <p:nvPr/>
        </p:nvSpPr>
        <p:spPr>
          <a:xfrm>
            <a:off x="431281" y="1412776"/>
            <a:ext cx="180850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mbria"/>
                <a:ea typeface="Cambria"/>
                <a:cs typeface="Cambria"/>
                <a:sym typeface="Cambria"/>
              </a:rPr>
              <a:t>Le typage strict</a:t>
            </a:r>
            <a:endParaRPr sz="1800">
              <a:solidFill>
                <a:schemeClr val="dk1"/>
              </a:solidFill>
              <a:latin typeface="Cambria"/>
              <a:ea typeface="Cambria"/>
              <a:cs typeface="Cambria"/>
              <a:sym typeface="Cambria"/>
            </a:endParaRPr>
          </a:p>
        </p:txBody>
      </p:sp>
      <p:sp>
        <p:nvSpPr>
          <p:cNvPr id="684" name="Google Shape;684;p67"/>
          <p:cNvSpPr/>
          <p:nvPr/>
        </p:nvSpPr>
        <p:spPr>
          <a:xfrm>
            <a:off x="395536" y="1916832"/>
            <a:ext cx="820891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En utilisant le mode strict, les fonctions ne vont plus accepter que des arguments dont le type correspond exactement au type demandé dans leur définition.</a:t>
            </a:r>
            <a:endParaRPr/>
          </a:p>
        </p:txBody>
      </p:sp>
      <p:sp>
        <p:nvSpPr>
          <p:cNvPr id="685" name="Google Shape;685;p67"/>
          <p:cNvSpPr/>
          <p:nvPr/>
        </p:nvSpPr>
        <p:spPr>
          <a:xfrm>
            <a:off x="467544" y="2708920"/>
            <a:ext cx="8208912" cy="300082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Nous allons pouvoir passer trois directives différentes à declare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La directive </a:t>
            </a:r>
            <a:r>
              <a:rPr lang="fr-FR" sz="1800" b="1">
                <a:solidFill>
                  <a:schemeClr val="dk1"/>
                </a:solidFill>
                <a:latin typeface="Cambria"/>
                <a:ea typeface="Cambria"/>
                <a:cs typeface="Cambria"/>
                <a:sym typeface="Cambria"/>
              </a:rPr>
              <a:t>ticks</a:t>
            </a:r>
            <a:r>
              <a:rPr lang="fr-FR" sz="1800">
                <a:solidFill>
                  <a:schemeClr val="dk1"/>
                </a:solidFill>
                <a:latin typeface="Cambria"/>
                <a:ea typeface="Cambria"/>
                <a:cs typeface="Cambria"/>
                <a:sym typeface="Cambria"/>
              </a:rPr>
              <a:t>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La directive </a:t>
            </a:r>
            <a:r>
              <a:rPr lang="fr-FR" sz="1800" b="1">
                <a:solidFill>
                  <a:schemeClr val="dk1"/>
                </a:solidFill>
                <a:latin typeface="Cambria"/>
                <a:ea typeface="Cambria"/>
                <a:cs typeface="Cambria"/>
                <a:sym typeface="Cambria"/>
              </a:rPr>
              <a:t>encoding</a:t>
            </a:r>
            <a:r>
              <a:rPr lang="fr-FR" sz="1800">
                <a:solidFill>
                  <a:schemeClr val="dk1"/>
                </a:solidFill>
                <a:latin typeface="Cambria"/>
                <a:ea typeface="Cambria"/>
                <a:cs typeface="Cambria"/>
                <a:sym typeface="Cambria"/>
              </a:rPr>
              <a:t>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La directive </a:t>
            </a:r>
            <a:r>
              <a:rPr lang="fr-FR" sz="1800" b="1">
                <a:solidFill>
                  <a:schemeClr val="dk1"/>
                </a:solidFill>
                <a:latin typeface="Cambria"/>
                <a:ea typeface="Cambria"/>
                <a:cs typeface="Cambria"/>
                <a:sym typeface="Cambria"/>
              </a:rPr>
              <a:t>strict_types</a:t>
            </a:r>
            <a:r>
              <a:rPr lang="fr-FR" sz="1800">
                <a:solidFill>
                  <a:schemeClr val="dk1"/>
                </a:solidFill>
                <a:latin typeface="Cambria"/>
                <a:ea typeface="Cambria"/>
                <a:cs typeface="Cambria"/>
                <a:sym typeface="Cambria"/>
              </a:rPr>
              <a:t>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La directive qui va nous intéresser ici est strict_types . Pour activer le mode strict,</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nous écrirons declare(strict_types= 1) . Afin que le typage strict soit activé, il</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faudra que declare(strict_types= 1) soit la première déclaration de notre fichier.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691" name="Google Shape;691;p68"/>
          <p:cNvGrpSpPr/>
          <p:nvPr/>
        </p:nvGrpSpPr>
        <p:grpSpPr>
          <a:xfrm>
            <a:off x="395536" y="1124744"/>
            <a:ext cx="8352928" cy="144016"/>
            <a:chOff x="395536" y="1233055"/>
            <a:chExt cx="8352928" cy="144016"/>
          </a:xfrm>
        </p:grpSpPr>
        <p:cxnSp>
          <p:nvCxnSpPr>
            <p:cNvPr id="692" name="Google Shape;692;p6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693" name="Google Shape;693;p6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694" name="Google Shape;694;p68"/>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695" name="Google Shape;695;p68"/>
          <p:cNvSpPr/>
          <p:nvPr/>
        </p:nvSpPr>
        <p:spPr>
          <a:xfrm>
            <a:off x="431281" y="1412776"/>
            <a:ext cx="180850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mbria"/>
                <a:ea typeface="Cambria"/>
                <a:cs typeface="Cambria"/>
                <a:sym typeface="Cambria"/>
              </a:rPr>
              <a:t>Le typage strict</a:t>
            </a:r>
            <a:endParaRPr sz="1800">
              <a:solidFill>
                <a:schemeClr val="dk1"/>
              </a:solidFill>
              <a:latin typeface="Cambria"/>
              <a:ea typeface="Cambria"/>
              <a:cs typeface="Cambria"/>
              <a:sym typeface="Cambria"/>
            </a:endParaRPr>
          </a:p>
        </p:txBody>
      </p:sp>
      <p:pic>
        <p:nvPicPr>
          <p:cNvPr id="696" name="Google Shape;696;p68"/>
          <p:cNvPicPr preferRelativeResize="0"/>
          <p:nvPr/>
        </p:nvPicPr>
        <p:blipFill rotWithShape="1">
          <a:blip r:embed="rId3">
            <a:alphaModFix/>
          </a:blip>
          <a:srcRect/>
          <a:stretch/>
        </p:blipFill>
        <p:spPr>
          <a:xfrm>
            <a:off x="867658" y="1998132"/>
            <a:ext cx="7160726" cy="44552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02" name="Google Shape;702;p69"/>
          <p:cNvGrpSpPr/>
          <p:nvPr/>
        </p:nvGrpSpPr>
        <p:grpSpPr>
          <a:xfrm>
            <a:off x="395536" y="1124744"/>
            <a:ext cx="8352928" cy="144016"/>
            <a:chOff x="395536" y="1233055"/>
            <a:chExt cx="8352928" cy="144016"/>
          </a:xfrm>
        </p:grpSpPr>
        <p:cxnSp>
          <p:nvCxnSpPr>
            <p:cNvPr id="703" name="Google Shape;703;p6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04" name="Google Shape;704;p6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05" name="Google Shape;705;p69"/>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06" name="Google Shape;706;p69"/>
          <p:cNvSpPr/>
          <p:nvPr/>
        </p:nvSpPr>
        <p:spPr>
          <a:xfrm>
            <a:off x="395536" y="1460929"/>
            <a:ext cx="49301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mbria"/>
                <a:ea typeface="Cambria"/>
                <a:cs typeface="Cambria"/>
                <a:sym typeface="Cambria"/>
              </a:rPr>
              <a:t>La déclaration des types de valeurs de retour</a:t>
            </a:r>
            <a:endParaRPr sz="1800">
              <a:solidFill>
                <a:schemeClr val="dk1"/>
              </a:solidFill>
              <a:latin typeface="Cambria"/>
              <a:ea typeface="Cambria"/>
              <a:cs typeface="Cambria"/>
              <a:sym typeface="Cambria"/>
            </a:endParaRPr>
          </a:p>
        </p:txBody>
      </p:sp>
      <p:sp>
        <p:nvSpPr>
          <p:cNvPr id="707" name="Google Shape;707;p69"/>
          <p:cNvSpPr/>
          <p:nvPr/>
        </p:nvSpPr>
        <p:spPr>
          <a:xfrm>
            <a:off x="467544" y="1988840"/>
            <a:ext cx="8098425" cy="170296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Depuis PHP7, nous allons de façon similaire à la déclaration de type des arguments pouvoir déclarer les types de retour.</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déclarations du type de retour vont permettre de spécifier le type de la valeur qui sera retournée par une fonction.</a:t>
            </a:r>
            <a:endParaRPr/>
          </a:p>
        </p:txBody>
      </p:sp>
      <p:sp>
        <p:nvSpPr>
          <p:cNvPr id="708" name="Google Shape;708;p69"/>
          <p:cNvSpPr/>
          <p:nvPr/>
        </p:nvSpPr>
        <p:spPr>
          <a:xfrm>
            <a:off x="469065" y="3933056"/>
            <a:ext cx="7991367" cy="128746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Notez que le typage strict affecte également les types de retour : si celui-ci est activé, alors la valeur retournée doit être du type attendu. Dans le cas contraire, une exception sera levée par le PHP.</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7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14" name="Google Shape;714;p70"/>
          <p:cNvGrpSpPr/>
          <p:nvPr/>
        </p:nvGrpSpPr>
        <p:grpSpPr>
          <a:xfrm>
            <a:off x="395536" y="1124744"/>
            <a:ext cx="8352928" cy="144016"/>
            <a:chOff x="395536" y="1233055"/>
            <a:chExt cx="8352928" cy="144016"/>
          </a:xfrm>
        </p:grpSpPr>
        <p:cxnSp>
          <p:nvCxnSpPr>
            <p:cNvPr id="715" name="Google Shape;715;p7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16" name="Google Shape;716;p7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17" name="Google Shape;717;p70"/>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18" name="Google Shape;718;p70"/>
          <p:cNvSpPr/>
          <p:nvPr/>
        </p:nvSpPr>
        <p:spPr>
          <a:xfrm>
            <a:off x="395536" y="1460929"/>
            <a:ext cx="49301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mbria"/>
                <a:ea typeface="Cambria"/>
                <a:cs typeface="Cambria"/>
                <a:sym typeface="Cambria"/>
              </a:rPr>
              <a:t>La déclaration des types de valeurs de retour</a:t>
            </a:r>
            <a:endParaRPr sz="1800">
              <a:solidFill>
                <a:schemeClr val="dk1"/>
              </a:solidFill>
              <a:latin typeface="Cambria"/>
              <a:ea typeface="Cambria"/>
              <a:cs typeface="Cambria"/>
              <a:sym typeface="Cambria"/>
            </a:endParaRPr>
          </a:p>
        </p:txBody>
      </p:sp>
      <p:pic>
        <p:nvPicPr>
          <p:cNvPr id="719" name="Google Shape;719;p70"/>
          <p:cNvPicPr preferRelativeResize="0"/>
          <p:nvPr/>
        </p:nvPicPr>
        <p:blipFill rotWithShape="1">
          <a:blip r:embed="rId3">
            <a:alphaModFix/>
          </a:blip>
          <a:srcRect/>
          <a:stretch/>
        </p:blipFill>
        <p:spPr>
          <a:xfrm>
            <a:off x="840200" y="1988840"/>
            <a:ext cx="7116176" cy="432048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25" name="Google Shape;725;p71"/>
          <p:cNvGrpSpPr/>
          <p:nvPr/>
        </p:nvGrpSpPr>
        <p:grpSpPr>
          <a:xfrm>
            <a:off x="395536" y="1124744"/>
            <a:ext cx="8352928" cy="144016"/>
            <a:chOff x="395536" y="1233055"/>
            <a:chExt cx="8352928" cy="144016"/>
          </a:xfrm>
        </p:grpSpPr>
        <p:cxnSp>
          <p:nvCxnSpPr>
            <p:cNvPr id="726" name="Google Shape;726;p7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27" name="Google Shape;727;p7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28" name="Google Shape;728;p71"/>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29" name="Google Shape;729;p71"/>
          <p:cNvSpPr/>
          <p:nvPr/>
        </p:nvSpPr>
        <p:spPr>
          <a:xfrm>
            <a:off x="395536" y="1340768"/>
            <a:ext cx="460773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La portée des variables en PHP </a:t>
            </a:r>
            <a:endParaRPr dirty="0"/>
          </a:p>
        </p:txBody>
      </p:sp>
      <p:sp>
        <p:nvSpPr>
          <p:cNvPr id="730" name="Google Shape;730;p71"/>
          <p:cNvSpPr/>
          <p:nvPr/>
        </p:nvSpPr>
        <p:spPr>
          <a:xfrm>
            <a:off x="251519" y="1844824"/>
            <a:ext cx="8725055" cy="47525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solidFill>
                  <a:schemeClr val="dk1"/>
                </a:solidFill>
                <a:latin typeface="Cambria"/>
                <a:ea typeface="Cambria"/>
                <a:cs typeface="Cambria"/>
                <a:sym typeface="Cambria"/>
              </a:rPr>
              <a:t>En PHP, nous pouvons déclarer des variables n’importe où dans notre script : au début du script, à l’intérieur de boucles, au sein de nos fonctions, etc.</a:t>
            </a: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L’idée principale à retenir ici est que l’endroit dans le script où on déclare une variable va déterminer l’endroit où la variable va être accessible c’est-à-dire utilisable. La « portée » d’une variable désigne justement la partie du script où la variable va être accessible.</a:t>
            </a: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Pour faire très simple, vous pouvez considérer que les variables peuvent avoir deux</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portées différentes : soit une portée globale, soit une portée locale.</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Toute variable définie en dehors d’une fonction a une portée globale. Par définition, une</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variable qui a une portée globale est accessible « globalement », c’est-à-dire dans tout le</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script sauf dans les espaces locaux d’un script.</a:t>
            </a: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Au contraire, toute variable définie à l’intérieur d’une fonction va avoir une portée locale à la fonction. Cela signifie que la variable ne sera accessible qu’au sein de la fonction et</a:t>
            </a:r>
            <a:endParaRPr dirty="0"/>
          </a:p>
          <a:p>
            <a:pPr marL="0" marR="0" lvl="0" indent="0" algn="l" rtl="0">
              <a:spcBef>
                <a:spcPts val="0"/>
              </a:spcBef>
              <a:spcAft>
                <a:spcPts val="0"/>
              </a:spcAft>
              <a:buNone/>
            </a:pPr>
            <a:r>
              <a:rPr lang="fr-FR" sz="1800" dirty="0">
                <a:solidFill>
                  <a:schemeClr val="dk1"/>
                </a:solidFill>
                <a:latin typeface="Cambria"/>
                <a:ea typeface="Cambria"/>
                <a:cs typeface="Cambria"/>
                <a:sym typeface="Cambria"/>
              </a:rPr>
              <a:t>notre variable sera par ailleurs par défaut détruite dès la fin de l’exécution de la fonction.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37" name="Google Shape;137;p18"/>
          <p:cNvGrpSpPr/>
          <p:nvPr/>
        </p:nvGrpSpPr>
        <p:grpSpPr>
          <a:xfrm>
            <a:off x="395536" y="3645024"/>
            <a:ext cx="8352928" cy="144016"/>
            <a:chOff x="395536" y="1233055"/>
            <a:chExt cx="8352928" cy="144016"/>
          </a:xfrm>
        </p:grpSpPr>
        <p:cxnSp>
          <p:nvCxnSpPr>
            <p:cNvPr id="138" name="Google Shape;138;p1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39" name="Google Shape;139;p1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0" name="Google Shape;140;p18"/>
          <p:cNvSpPr/>
          <p:nvPr/>
        </p:nvSpPr>
        <p:spPr>
          <a:xfrm>
            <a:off x="1569065" y="1660538"/>
            <a:ext cx="5739713" cy="2123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6600" b="1" cap="none">
                <a:solidFill>
                  <a:srgbClr val="3A1A62"/>
                </a:solidFill>
                <a:latin typeface="Calibri"/>
                <a:ea typeface="Calibri"/>
                <a:cs typeface="Calibri"/>
                <a:sym typeface="Calibri"/>
              </a:rPr>
              <a:t>PARTIE I</a:t>
            </a:r>
            <a:endParaRPr/>
          </a:p>
          <a:p>
            <a:pPr marL="0" marR="0" lvl="0" indent="0" algn="ctr" rtl="0">
              <a:spcBef>
                <a:spcPts val="0"/>
              </a:spcBef>
              <a:spcAft>
                <a:spcPts val="0"/>
              </a:spcAft>
              <a:buNone/>
            </a:pPr>
            <a:r>
              <a:rPr lang="fr-FR" sz="6600" b="1" cap="none">
                <a:solidFill>
                  <a:srgbClr val="3A1A62"/>
                </a:solidFill>
                <a:latin typeface="Calibri"/>
                <a:ea typeface="Calibri"/>
                <a:cs typeface="Calibri"/>
                <a:sym typeface="Calibri"/>
              </a:rPr>
              <a:t>INTRODUCTION</a:t>
            </a:r>
            <a:endParaRPr sz="6600" b="1" cap="none">
              <a:solidFill>
                <a:srgbClr val="3A1A62"/>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36" name="Google Shape;736;p72"/>
          <p:cNvGrpSpPr/>
          <p:nvPr/>
        </p:nvGrpSpPr>
        <p:grpSpPr>
          <a:xfrm>
            <a:off x="395536" y="1124744"/>
            <a:ext cx="8352928" cy="144016"/>
            <a:chOff x="395536" y="1233055"/>
            <a:chExt cx="8352928" cy="144016"/>
          </a:xfrm>
        </p:grpSpPr>
        <p:cxnSp>
          <p:nvCxnSpPr>
            <p:cNvPr id="737" name="Google Shape;737;p7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38" name="Google Shape;738;p7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39" name="Google Shape;739;p72"/>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40" name="Google Shape;740;p72"/>
          <p:cNvSpPr/>
          <p:nvPr/>
        </p:nvSpPr>
        <p:spPr>
          <a:xfrm>
            <a:off x="395536" y="1340768"/>
            <a:ext cx="460773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portée des variables en PHP </a:t>
            </a:r>
            <a:endParaRPr/>
          </a:p>
        </p:txBody>
      </p:sp>
      <p:pic>
        <p:nvPicPr>
          <p:cNvPr id="741" name="Google Shape;741;p72"/>
          <p:cNvPicPr preferRelativeResize="0"/>
          <p:nvPr/>
        </p:nvPicPr>
        <p:blipFill rotWithShape="1">
          <a:blip r:embed="rId3">
            <a:alphaModFix/>
          </a:blip>
          <a:srcRect/>
          <a:stretch/>
        </p:blipFill>
        <p:spPr>
          <a:xfrm>
            <a:off x="755576" y="1802433"/>
            <a:ext cx="6192688" cy="500643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7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47" name="Google Shape;747;p73"/>
          <p:cNvGrpSpPr/>
          <p:nvPr/>
        </p:nvGrpSpPr>
        <p:grpSpPr>
          <a:xfrm>
            <a:off x="395536" y="1124744"/>
            <a:ext cx="8352928" cy="144016"/>
            <a:chOff x="395536" y="1233055"/>
            <a:chExt cx="8352928" cy="144016"/>
          </a:xfrm>
        </p:grpSpPr>
        <p:cxnSp>
          <p:nvCxnSpPr>
            <p:cNvPr id="748" name="Google Shape;748;p7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49" name="Google Shape;749;p7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50" name="Google Shape;750;p73"/>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51" name="Google Shape;751;p73"/>
          <p:cNvSpPr/>
          <p:nvPr/>
        </p:nvSpPr>
        <p:spPr>
          <a:xfrm>
            <a:off x="395536" y="1340768"/>
            <a:ext cx="460773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portée des variables en PHP </a:t>
            </a:r>
            <a:endParaRPr/>
          </a:p>
        </p:txBody>
      </p:sp>
      <p:sp>
        <p:nvSpPr>
          <p:cNvPr id="752" name="Google Shape;752;p73"/>
          <p:cNvSpPr txBox="1"/>
          <p:nvPr/>
        </p:nvSpPr>
        <p:spPr>
          <a:xfrm>
            <a:off x="971600" y="1916832"/>
            <a:ext cx="511256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La valeur de $x globale est : </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La valeur de $x locale est : 5</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$y contient la valeur : 1</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La variable locale $z contient</a:t>
            </a:r>
            <a:endParaRPr/>
          </a:p>
        </p:txBody>
      </p:sp>
      <p:sp>
        <p:nvSpPr>
          <p:cNvPr id="753" name="Google Shape;753;p73"/>
          <p:cNvSpPr/>
          <p:nvPr/>
        </p:nvSpPr>
        <p:spPr>
          <a:xfrm>
            <a:off x="395536" y="3429000"/>
            <a:ext cx="778213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Accéder à une variable globale depuis un espace local </a:t>
            </a:r>
            <a:endParaRPr/>
          </a:p>
        </p:txBody>
      </p:sp>
      <p:sp>
        <p:nvSpPr>
          <p:cNvPr id="754" name="Google Shape;754;p73"/>
          <p:cNvSpPr/>
          <p:nvPr/>
        </p:nvSpPr>
        <p:spPr>
          <a:xfrm>
            <a:off x="533960" y="4005064"/>
            <a:ext cx="7488832" cy="170296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cela, on va pouvoir utiliser le mot clef global avant la déclaration des variables qu’on souhaite utiliser dans notre fonction. Cela va nous permettre d’indiquer que les variables déclarées dans la fonction sont en fait nos variables globales.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60" name="Google Shape;760;p74"/>
          <p:cNvGrpSpPr/>
          <p:nvPr/>
        </p:nvGrpSpPr>
        <p:grpSpPr>
          <a:xfrm>
            <a:off x="395536" y="1124744"/>
            <a:ext cx="8352928" cy="144016"/>
            <a:chOff x="395536" y="1233055"/>
            <a:chExt cx="8352928" cy="144016"/>
          </a:xfrm>
        </p:grpSpPr>
        <p:cxnSp>
          <p:nvCxnSpPr>
            <p:cNvPr id="761" name="Google Shape;761;p7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62" name="Google Shape;762;p7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63" name="Google Shape;763;p74"/>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64" name="Google Shape;764;p74"/>
          <p:cNvSpPr/>
          <p:nvPr/>
        </p:nvSpPr>
        <p:spPr>
          <a:xfrm>
            <a:off x="395536" y="1340768"/>
            <a:ext cx="460773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portée des variables en PHP </a:t>
            </a:r>
            <a:endParaRPr/>
          </a:p>
        </p:txBody>
      </p:sp>
      <p:sp>
        <p:nvSpPr>
          <p:cNvPr id="765" name="Google Shape;765;p74"/>
          <p:cNvSpPr txBox="1"/>
          <p:nvPr/>
        </p:nvSpPr>
        <p:spPr>
          <a:xfrm>
            <a:off x="971600" y="1916832"/>
            <a:ext cx="511256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La valeur de $x globale est : </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La valeur de $x locale est : 5</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$y contient la valeur : 1</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La variable locale $z contient</a:t>
            </a:r>
            <a:endParaRPr/>
          </a:p>
        </p:txBody>
      </p:sp>
      <p:sp>
        <p:nvSpPr>
          <p:cNvPr id="766" name="Google Shape;766;p74"/>
          <p:cNvSpPr/>
          <p:nvPr/>
        </p:nvSpPr>
        <p:spPr>
          <a:xfrm>
            <a:off x="395536" y="3429000"/>
            <a:ext cx="778213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Accéder à une variable globale depuis un espace local </a:t>
            </a:r>
            <a:endParaRPr/>
          </a:p>
        </p:txBody>
      </p:sp>
      <p:sp>
        <p:nvSpPr>
          <p:cNvPr id="767" name="Google Shape;767;p74"/>
          <p:cNvSpPr/>
          <p:nvPr/>
        </p:nvSpPr>
        <p:spPr>
          <a:xfrm>
            <a:off x="533960" y="4005064"/>
            <a:ext cx="7488832" cy="175432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cela, on va pouvoir utiliser le mot clef </a:t>
            </a:r>
            <a:r>
              <a:rPr lang="fr-FR" sz="1800" b="1">
                <a:solidFill>
                  <a:schemeClr val="dk1"/>
                </a:solidFill>
                <a:latin typeface="Cambria"/>
                <a:ea typeface="Cambria"/>
                <a:cs typeface="Cambria"/>
                <a:sym typeface="Cambria"/>
              </a:rPr>
              <a:t>global</a:t>
            </a:r>
            <a:r>
              <a:rPr lang="fr-FR" sz="1800">
                <a:solidFill>
                  <a:schemeClr val="dk1"/>
                </a:solidFill>
                <a:latin typeface="Cambria"/>
                <a:ea typeface="Cambria"/>
                <a:cs typeface="Cambria"/>
                <a:sym typeface="Cambria"/>
              </a:rPr>
              <a:t> avant la déclaration des variables qu’on souhaite utiliser dans notre fonction. Cela va nous permettre d’indiquer que les variables déclarées dans la fonction sont en fait nos variables globales.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73" name="Google Shape;773;p75"/>
          <p:cNvGrpSpPr/>
          <p:nvPr/>
        </p:nvGrpSpPr>
        <p:grpSpPr>
          <a:xfrm>
            <a:off x="395536" y="1124744"/>
            <a:ext cx="8352928" cy="144016"/>
            <a:chOff x="395536" y="1233055"/>
            <a:chExt cx="8352928" cy="144016"/>
          </a:xfrm>
        </p:grpSpPr>
        <p:cxnSp>
          <p:nvCxnSpPr>
            <p:cNvPr id="774" name="Google Shape;774;p7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75" name="Google Shape;775;p7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76" name="Google Shape;776;p75"/>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77" name="Google Shape;777;p75"/>
          <p:cNvSpPr/>
          <p:nvPr/>
        </p:nvSpPr>
        <p:spPr>
          <a:xfrm>
            <a:off x="395536" y="1340768"/>
            <a:ext cx="460773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portée des variables en PHP </a:t>
            </a:r>
            <a:endParaRPr/>
          </a:p>
        </p:txBody>
      </p:sp>
      <p:pic>
        <p:nvPicPr>
          <p:cNvPr id="778" name="Google Shape;778;p75"/>
          <p:cNvPicPr preferRelativeResize="0"/>
          <p:nvPr/>
        </p:nvPicPr>
        <p:blipFill rotWithShape="1">
          <a:blip r:embed="rId3">
            <a:alphaModFix/>
          </a:blip>
          <a:srcRect/>
          <a:stretch/>
        </p:blipFill>
        <p:spPr>
          <a:xfrm>
            <a:off x="1259632" y="1916832"/>
            <a:ext cx="4968552" cy="2592288"/>
          </a:xfrm>
          <a:prstGeom prst="rect">
            <a:avLst/>
          </a:prstGeom>
          <a:noFill/>
          <a:ln>
            <a:noFill/>
          </a:ln>
        </p:spPr>
      </p:pic>
      <p:sp>
        <p:nvSpPr>
          <p:cNvPr id="779" name="Google Shape;779;p75"/>
          <p:cNvSpPr txBox="1"/>
          <p:nvPr/>
        </p:nvSpPr>
        <p:spPr>
          <a:xfrm>
            <a:off x="683568" y="5013176"/>
            <a:ext cx="52565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La fonction affichera  La valeur de $x est 15;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7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85" name="Google Shape;785;p76"/>
          <p:cNvGrpSpPr/>
          <p:nvPr/>
        </p:nvGrpSpPr>
        <p:grpSpPr>
          <a:xfrm>
            <a:off x="395536" y="1124744"/>
            <a:ext cx="8352928" cy="144016"/>
            <a:chOff x="395536" y="1233055"/>
            <a:chExt cx="8352928" cy="144016"/>
          </a:xfrm>
        </p:grpSpPr>
        <p:cxnSp>
          <p:nvCxnSpPr>
            <p:cNvPr id="786" name="Google Shape;786;p7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87" name="Google Shape;787;p7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88" name="Google Shape;788;p76"/>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789" name="Google Shape;789;p76"/>
          <p:cNvSpPr/>
          <p:nvPr/>
        </p:nvSpPr>
        <p:spPr>
          <a:xfrm>
            <a:off x="395536" y="1340768"/>
            <a:ext cx="33268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constante magique </a:t>
            </a:r>
            <a:endParaRPr/>
          </a:p>
        </p:txBody>
      </p:sp>
      <p:sp>
        <p:nvSpPr>
          <p:cNvPr id="790" name="Google Shape;790;p76"/>
          <p:cNvSpPr/>
          <p:nvPr/>
        </p:nvSpPr>
        <p:spPr>
          <a:xfrm>
            <a:off x="395536" y="1772816"/>
            <a:ext cx="8424936" cy="466281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créer une constante en utilisant </a:t>
            </a:r>
            <a:r>
              <a:rPr lang="fr-FR" sz="1800" b="1">
                <a:solidFill>
                  <a:schemeClr val="dk1"/>
                </a:solidFill>
                <a:latin typeface="Cambria"/>
                <a:ea typeface="Cambria"/>
                <a:cs typeface="Cambria"/>
                <a:sym typeface="Cambria"/>
              </a:rPr>
              <a:t>define()</a:t>
            </a:r>
            <a:r>
              <a:rPr lang="fr-FR" sz="1800">
                <a:solidFill>
                  <a:schemeClr val="dk1"/>
                </a:solidFill>
                <a:latin typeface="Cambria"/>
                <a:ea typeface="Cambria"/>
                <a:cs typeface="Cambria"/>
                <a:sym typeface="Cambria"/>
              </a:rPr>
              <a:t> , nous allons devoir passer le nom de la constante que l’on souhaite créer et la valeur que doit stocker la constante en arguments de cette fonction. Une fois qu’une constante est définie, elle ne peut jamais être modifiée ni détruite.</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 plus, à la différence des variables, nous ne devrons pas préfixer le nom d’une constante avec le signe $ .</a:t>
            </a:r>
            <a:endParaRPr/>
          </a:p>
          <a:p>
            <a:pPr marL="0" marR="0" lvl="0" indent="0" algn="l" rtl="0">
              <a:lnSpc>
                <a:spcPct val="150000"/>
              </a:lnSpc>
              <a:spcBef>
                <a:spcPts val="0"/>
              </a:spcBef>
              <a:spcAft>
                <a:spcPts val="0"/>
              </a:spcAft>
              <a:buNone/>
            </a:pPr>
            <a:r>
              <a:rPr lang="fr-FR" sz="1800" u="sng">
                <a:solidFill>
                  <a:schemeClr val="dk1"/>
                </a:solidFill>
                <a:latin typeface="Cambria"/>
                <a:ea typeface="Cambria"/>
                <a:cs typeface="Cambria"/>
                <a:sym typeface="Cambria"/>
              </a:rPr>
              <a:t>Exemple</a:t>
            </a:r>
            <a:r>
              <a:rPr lang="fr-FR" sz="1800">
                <a:solidFill>
                  <a:schemeClr val="dk1"/>
                </a:solidFill>
                <a:latin typeface="Cambria"/>
                <a:ea typeface="Cambria"/>
                <a:cs typeface="Cambria"/>
                <a:sym typeface="Cambria"/>
              </a:rPr>
              <a:t> :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define(‘MA_DATE_NAISSANCE,  ’02Novembre 1975’);</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define(‘DIX’,  10);  </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7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796" name="Google Shape;796;p77"/>
          <p:cNvGrpSpPr/>
          <p:nvPr/>
        </p:nvGrpSpPr>
        <p:grpSpPr>
          <a:xfrm>
            <a:off x="395536" y="1124744"/>
            <a:ext cx="8352928" cy="144016"/>
            <a:chOff x="395536" y="1233055"/>
            <a:chExt cx="8352928" cy="144016"/>
          </a:xfrm>
        </p:grpSpPr>
        <p:cxnSp>
          <p:nvCxnSpPr>
            <p:cNvPr id="797" name="Google Shape;797;p7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798" name="Google Shape;798;p7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799" name="Google Shape;799;p77"/>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800" name="Google Shape;800;p77"/>
          <p:cNvSpPr/>
          <p:nvPr/>
        </p:nvSpPr>
        <p:spPr>
          <a:xfrm>
            <a:off x="395536" y="1340768"/>
            <a:ext cx="33268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constante magique </a:t>
            </a:r>
            <a:endParaRPr/>
          </a:p>
        </p:txBody>
      </p:sp>
      <p:sp>
        <p:nvSpPr>
          <p:cNvPr id="801" name="Google Shape;801;p77"/>
          <p:cNvSpPr/>
          <p:nvPr/>
        </p:nvSpPr>
        <p:spPr>
          <a:xfrm>
            <a:off x="395536" y="1772816"/>
            <a:ext cx="8424936"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Le PHP nous fournit également un certain nombre de constantes prédéfinies qui vont généralement nous donner des informations de type « meta » comme la version de PHP actuellement utilisée, le plus petit entier supporté par PHP, des constantes de rapport d’erreur etc.</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__FILE__  : Contient le chemin complet et le nom du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__DIR__    :Contient le nom du dossier dans lequel est le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__LINE__  :Contient le numéro de la ligne courante dans le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__FUNCTION__  : Contient le nom de la fonction actuellement définie ou {closure}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pour les fonctions anonymes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__CLASS__  : Contient le nom de la classe actuellement définie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__METHOD__  : Contient le nom de la méthode actuellement utilisée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__NAMESPACE__  : Contient le nom de l’espace de noms (« namespace ») courant</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__TRAIT__  : Contient le nom du trait (incluant le nom de l’espace de noms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dans lequel il a été déclaré)</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ClassName::class  : Contient le nom entièrement qualifié de la classe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07" name="Google Shape;807;p78"/>
          <p:cNvGrpSpPr/>
          <p:nvPr/>
        </p:nvGrpSpPr>
        <p:grpSpPr>
          <a:xfrm>
            <a:off x="395536" y="1124744"/>
            <a:ext cx="8352928" cy="144016"/>
            <a:chOff x="395536" y="1233055"/>
            <a:chExt cx="8352928" cy="144016"/>
          </a:xfrm>
        </p:grpSpPr>
        <p:cxnSp>
          <p:nvCxnSpPr>
            <p:cNvPr id="808" name="Google Shape;808;p7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09" name="Google Shape;809;p7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10" name="Google Shape;810;p78"/>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La fonction PHP</a:t>
            </a:r>
            <a:endParaRPr/>
          </a:p>
        </p:txBody>
      </p:sp>
      <p:sp>
        <p:nvSpPr>
          <p:cNvPr id="811" name="Google Shape;811;p78"/>
          <p:cNvSpPr/>
          <p:nvPr/>
        </p:nvSpPr>
        <p:spPr>
          <a:xfrm>
            <a:off x="395536" y="1340768"/>
            <a:ext cx="33268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La constante magique </a:t>
            </a:r>
            <a:endParaRPr/>
          </a:p>
        </p:txBody>
      </p:sp>
      <p:sp>
        <p:nvSpPr>
          <p:cNvPr id="812" name="Google Shape;812;p78"/>
          <p:cNvSpPr/>
          <p:nvPr/>
        </p:nvSpPr>
        <p:spPr>
          <a:xfrm>
            <a:off x="395536" y="1772816"/>
            <a:ext cx="8424936"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Le PHP nous fournit également un certain nombre de constantes prédéfinies qui vont généralement nous donner des informations de type « meta » comme la version de PHP actuellement utilisée, le plus petit entier supporté par PHP, des constantes de rapport d’erreur etc.</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__FILE__  : Contient le chemin complet et le nom du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__DIR__    :Contient le nom du dossier dans lequel est le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__LINE__  :Contient le numéro de la ligne courante dans le fichier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__FUNCTION__  : Contient le nom de la fonction actuellement définie ou {closure}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pour les fonctions anonymes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__CLASS__  : Contient le nom de la classe actuellement définie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__METHOD__  : Contient le nom de la méthode actuellement utilisée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__NAMESPACE__  : Contient le nom de l’espace de noms (« namespace ») courant</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__TRAIT__  : Contient le nom du trait (incluant le nom de l’espace de noms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dans lequel il a été déclaré)</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ClassName::class  : Contient le nom entièrement qualifié de la classe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18" name="Google Shape;818;p79"/>
          <p:cNvGrpSpPr/>
          <p:nvPr/>
        </p:nvGrpSpPr>
        <p:grpSpPr>
          <a:xfrm>
            <a:off x="395536" y="3645024"/>
            <a:ext cx="8352928" cy="144016"/>
            <a:chOff x="395536" y="1233055"/>
            <a:chExt cx="8352928" cy="144016"/>
          </a:xfrm>
        </p:grpSpPr>
        <p:cxnSp>
          <p:nvCxnSpPr>
            <p:cNvPr id="819" name="Google Shape;819;p7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20" name="Google Shape;820;p7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21" name="Google Shape;821;p79"/>
          <p:cNvSpPr/>
          <p:nvPr/>
        </p:nvSpPr>
        <p:spPr>
          <a:xfrm>
            <a:off x="2689413" y="1660538"/>
            <a:ext cx="3499035"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CHAPITRE IV</a:t>
            </a:r>
            <a:endParaRPr/>
          </a:p>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LES TABLEAUX</a:t>
            </a:r>
            <a:endParaRPr sz="4400" b="1" cap="none">
              <a:solidFill>
                <a:srgbClr val="974806"/>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8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27" name="Google Shape;827;p80"/>
          <p:cNvGrpSpPr/>
          <p:nvPr/>
        </p:nvGrpSpPr>
        <p:grpSpPr>
          <a:xfrm>
            <a:off x="395536" y="1124744"/>
            <a:ext cx="8352928" cy="144016"/>
            <a:chOff x="395536" y="1233055"/>
            <a:chExt cx="8352928" cy="144016"/>
          </a:xfrm>
        </p:grpSpPr>
        <p:cxnSp>
          <p:nvCxnSpPr>
            <p:cNvPr id="828" name="Google Shape;828;p8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29" name="Google Shape;829;p8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30" name="Google Shape;830;p80"/>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31" name="Google Shape;831;p80"/>
          <p:cNvSpPr/>
          <p:nvPr/>
        </p:nvSpPr>
        <p:spPr>
          <a:xfrm>
            <a:off x="395536" y="1340768"/>
            <a:ext cx="207973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Présentation </a:t>
            </a:r>
            <a:endParaRPr/>
          </a:p>
        </p:txBody>
      </p:sp>
      <p:sp>
        <p:nvSpPr>
          <p:cNvPr id="832" name="Google Shape;832;p80"/>
          <p:cNvSpPr/>
          <p:nvPr/>
        </p:nvSpPr>
        <p:spPr>
          <a:xfrm>
            <a:off x="395536" y="1772816"/>
            <a:ext cx="8424936"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Les tableaux en PHP sont des variables spéciales qui peuvent stocker plusieurs valeurs en même temps.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Dans un tableau, chaque valeur va être associée à une clef unique. Cette clef va nous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permettre notamment de récupérer la valeur associée. Nous allons pouvoir définir les différentes clefs ou laisser le PHP générer automatiquement les clefs pour les différentes valeurs d’un tableau.</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On va pouvoir créer trois types de tableaux différents en PHP :</a:t>
            </a:r>
            <a:endParaRPr/>
          </a:p>
          <a:p>
            <a:pPr marL="742950" marR="0" lvl="1" indent="-285750" algn="l" rtl="0">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Des tableaux numérotés ou indexés (les clefs vont être des nombres) ;</a:t>
            </a:r>
            <a:endParaRPr/>
          </a:p>
          <a:p>
            <a:pPr marL="742950" marR="0" lvl="1" indent="-285750" algn="l" rtl="0">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Des tableaux associatifs (nous allons définir la valeur que l’on souhaite pour chaque clef) ;</a:t>
            </a:r>
            <a:endParaRPr/>
          </a:p>
          <a:p>
            <a:pPr marL="742950" marR="0" lvl="1" indent="-285750" algn="l" rtl="0">
              <a:spcBef>
                <a:spcPts val="0"/>
              </a:spcBef>
              <a:spcAft>
                <a:spcPts val="0"/>
              </a:spcAft>
              <a:buClr>
                <a:schemeClr val="dk1"/>
              </a:buClr>
              <a:buSzPts val="1800"/>
              <a:buFont typeface="Arial"/>
              <a:buChar char="•"/>
            </a:pPr>
            <a:r>
              <a:rPr lang="fr-FR" sz="1800" b="0" i="0" u="none" strike="noStrike" cap="none">
                <a:solidFill>
                  <a:schemeClr val="dk1"/>
                </a:solidFill>
                <a:latin typeface="Cambria"/>
                <a:ea typeface="Cambria"/>
                <a:cs typeface="Cambria"/>
                <a:sym typeface="Cambria"/>
              </a:rPr>
              <a:t>Des tableaux multidimensionnels (tableaux qui stockent d’autres tableaux en</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valeur).</a:t>
            </a:r>
            <a:endParaRPr/>
          </a:p>
          <a:p>
            <a:pPr marL="0" marR="0" lvl="0" indent="0" algn="l" rtl="0">
              <a:spcBef>
                <a:spcPts val="0"/>
              </a:spcBef>
              <a:spcAft>
                <a:spcPts val="0"/>
              </a:spcAft>
              <a:buNone/>
            </a:pPr>
            <a:r>
              <a:rPr lang="fr-FR" sz="1800" b="1" i="1" u="sng">
                <a:solidFill>
                  <a:srgbClr val="244061"/>
                </a:solidFill>
                <a:latin typeface="Cambria"/>
                <a:ea typeface="Cambria"/>
                <a:cs typeface="Cambria"/>
                <a:sym typeface="Cambria"/>
              </a:rPr>
              <a:t>Déclaration ou création</a:t>
            </a:r>
            <a:r>
              <a:rPr lang="fr-FR" sz="1800">
                <a:solidFill>
                  <a:srgbClr val="244061"/>
                </a:solidFill>
                <a:latin typeface="Cambria"/>
                <a:ea typeface="Cambria"/>
                <a:cs typeface="Cambria"/>
                <a:sym typeface="Cambria"/>
              </a:rPr>
              <a:t> </a:t>
            </a:r>
            <a:r>
              <a:rPr lang="fr-FR" sz="1800">
                <a:solidFill>
                  <a:schemeClr val="dk1"/>
                </a:solidFill>
                <a:latin typeface="Cambria"/>
                <a:ea typeface="Cambria"/>
                <a:cs typeface="Cambria"/>
                <a:sym typeface="Cambria"/>
              </a:rPr>
              <a:t>: </a:t>
            </a:r>
            <a:r>
              <a:rPr lang="fr-FR" sz="1800" b="1">
                <a:solidFill>
                  <a:schemeClr val="dk1"/>
                </a:solidFill>
                <a:latin typeface="Cambria"/>
                <a:ea typeface="Cambria"/>
                <a:cs typeface="Cambria"/>
                <a:sym typeface="Cambria"/>
              </a:rPr>
              <a:t>array()  </a:t>
            </a:r>
            <a:r>
              <a:rPr lang="fr-FR" sz="1800">
                <a:solidFill>
                  <a:schemeClr val="dk1"/>
                </a:solidFill>
                <a:latin typeface="Cambria"/>
                <a:ea typeface="Cambria"/>
                <a:cs typeface="Cambria"/>
                <a:sym typeface="Cambria"/>
              </a:rPr>
              <a:t>ou </a:t>
            </a:r>
            <a:r>
              <a:rPr lang="fr-FR" sz="1800" b="1">
                <a:solidFill>
                  <a:schemeClr val="dk1"/>
                </a:solidFill>
                <a:latin typeface="Cambria"/>
                <a:ea typeface="Cambria"/>
                <a:cs typeface="Cambria"/>
                <a:sym typeface="Cambria"/>
              </a:rPr>
              <a:t>[]</a:t>
            </a:r>
            <a:r>
              <a:rPr lang="fr-FR" sz="1800">
                <a:solidFill>
                  <a:schemeClr val="dk1"/>
                </a:solidFill>
                <a:latin typeface="Cambria"/>
                <a:ea typeface="Cambria"/>
                <a:cs typeface="Cambria"/>
                <a:sym typeface="Cambria"/>
              </a:rPr>
              <a:t>. Les arguments vont pouvoir être soit des valeurs simples (auquel cas les clefs seront des entiers générés automatiquement), soit des paires </a:t>
            </a:r>
            <a:r>
              <a:rPr lang="fr-FR" sz="1800" b="1">
                <a:solidFill>
                  <a:schemeClr val="dk1"/>
                </a:solidFill>
                <a:latin typeface="Cambria"/>
                <a:ea typeface="Cambria"/>
                <a:cs typeface="Cambria"/>
                <a:sym typeface="Cambria"/>
              </a:rPr>
              <a:t>clef =&gt; valeur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8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38" name="Google Shape;838;p81"/>
          <p:cNvGrpSpPr/>
          <p:nvPr/>
        </p:nvGrpSpPr>
        <p:grpSpPr>
          <a:xfrm>
            <a:off x="395536" y="1124744"/>
            <a:ext cx="8352928" cy="144016"/>
            <a:chOff x="395536" y="1233055"/>
            <a:chExt cx="8352928" cy="144016"/>
          </a:xfrm>
        </p:grpSpPr>
        <p:cxnSp>
          <p:nvCxnSpPr>
            <p:cNvPr id="839" name="Google Shape;839;p8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40" name="Google Shape;840;p8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41" name="Google Shape;841;p81"/>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42" name="Google Shape;842;p81"/>
          <p:cNvSpPr/>
          <p:nvPr/>
        </p:nvSpPr>
        <p:spPr>
          <a:xfrm>
            <a:off x="395536" y="1340768"/>
            <a:ext cx="57253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Tableau numéroté ou indexé</a:t>
            </a:r>
            <a:endParaRPr dirty="0"/>
          </a:p>
        </p:txBody>
      </p:sp>
      <p:sp>
        <p:nvSpPr>
          <p:cNvPr id="843" name="Google Shape;843;p81"/>
          <p:cNvSpPr/>
          <p:nvPr/>
        </p:nvSpPr>
        <p:spPr>
          <a:xfrm>
            <a:off x="395536" y="1772816"/>
            <a:ext cx="8424936" cy="341632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Les tableaux numérotés sont le type de tableaux le plus simple à créer en PHP puisque les clefs vont être générées automatiquement par le PHP.</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L’index du tableau numéroté commence par O: ex : $fruits[0] pour récupérer le premier élément du tableau $fruits.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On crée ici deux tableaux numérotés </a:t>
            </a:r>
            <a:r>
              <a:rPr lang="fr-FR" sz="1800" i="1">
                <a:solidFill>
                  <a:schemeClr val="dk1"/>
                </a:solidFill>
                <a:latin typeface="Cambria"/>
                <a:ea typeface="Cambria"/>
                <a:cs typeface="Cambria"/>
                <a:sym typeface="Cambria"/>
              </a:rPr>
              <a:t>$prenoms</a:t>
            </a:r>
            <a:r>
              <a:rPr lang="fr-FR" sz="1800">
                <a:solidFill>
                  <a:schemeClr val="dk1"/>
                </a:solidFill>
                <a:latin typeface="Cambria"/>
                <a:ea typeface="Cambria"/>
                <a:cs typeface="Cambria"/>
                <a:sym typeface="Cambria"/>
              </a:rPr>
              <a:t> et </a:t>
            </a:r>
            <a:r>
              <a:rPr lang="fr-FR" sz="1800" i="1">
                <a:solidFill>
                  <a:schemeClr val="dk1"/>
                </a:solidFill>
                <a:latin typeface="Cambria"/>
                <a:ea typeface="Cambria"/>
                <a:cs typeface="Cambria"/>
                <a:sym typeface="Cambria"/>
              </a:rPr>
              <a:t>$ages </a:t>
            </a:r>
            <a:r>
              <a:rPr lang="fr-FR" sz="1800">
                <a:solidFill>
                  <a:schemeClr val="dk1"/>
                </a:solidFill>
                <a:latin typeface="Cambria"/>
                <a:ea typeface="Cambria"/>
                <a:cs typeface="Cambria"/>
                <a:sym typeface="Cambria"/>
              </a:rPr>
              <a:t>en utilisant les deux syntaxes vues précédemment.</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Afficher les valeurs d’un tableau numéroté avec </a:t>
            </a:r>
            <a:r>
              <a:rPr lang="fr-FR" sz="1800" i="1">
                <a:solidFill>
                  <a:schemeClr val="dk1"/>
                </a:solidFill>
                <a:latin typeface="Cambria"/>
                <a:ea typeface="Cambria"/>
                <a:cs typeface="Cambria"/>
                <a:sym typeface="Cambria"/>
              </a:rPr>
              <a:t>echo</a:t>
            </a:r>
            <a:endParaRPr sz="1800" i="1">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     Ex : </a:t>
            </a:r>
            <a:r>
              <a:rPr lang="fr-FR" sz="1800">
                <a:solidFill>
                  <a:schemeClr val="dk1"/>
                </a:solidFill>
                <a:latin typeface="Cambria"/>
                <a:ea typeface="Cambria"/>
                <a:cs typeface="Cambria"/>
                <a:sym typeface="Cambria"/>
              </a:rPr>
              <a:t>$prenoms = ['Mathilde', 'Pierre', 'Amandine', 'Florian']; echo $prenoms[0].</a:t>
            </a:r>
            <a:endParaRPr sz="1800" i="1">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46" name="Google Shape;146;p19"/>
          <p:cNvGrpSpPr/>
          <p:nvPr/>
        </p:nvGrpSpPr>
        <p:grpSpPr>
          <a:xfrm>
            <a:off x="395536" y="1196752"/>
            <a:ext cx="8352928" cy="144016"/>
            <a:chOff x="395536" y="1233055"/>
            <a:chExt cx="8352928" cy="144016"/>
          </a:xfrm>
        </p:grpSpPr>
        <p:cxnSp>
          <p:nvCxnSpPr>
            <p:cNvPr id="147" name="Google Shape;147;p1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48" name="Google Shape;148;p1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49" name="Google Shape;149;p19"/>
          <p:cNvSpPr txBox="1"/>
          <p:nvPr/>
        </p:nvSpPr>
        <p:spPr>
          <a:xfrm>
            <a:off x="539552" y="221801"/>
            <a:ext cx="835292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dirty="0">
                <a:solidFill>
                  <a:srgbClr val="FF0000"/>
                </a:solidFill>
                <a:latin typeface="Arial"/>
                <a:ea typeface="Arial"/>
                <a:cs typeface="Arial"/>
                <a:sym typeface="Arial"/>
              </a:rPr>
              <a:t>Partie I : Définitions et rôles </a:t>
            </a:r>
            <a:endParaRPr dirty="0"/>
          </a:p>
        </p:txBody>
      </p:sp>
      <p:sp>
        <p:nvSpPr>
          <p:cNvPr id="150" name="Google Shape;150;p19"/>
          <p:cNvSpPr txBox="1"/>
          <p:nvPr/>
        </p:nvSpPr>
        <p:spPr>
          <a:xfrm>
            <a:off x="539552" y="1645595"/>
            <a:ext cx="8208912" cy="39703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Le terme </a:t>
            </a:r>
            <a:r>
              <a:rPr lang="fr-FR" sz="2400" b="1">
                <a:solidFill>
                  <a:schemeClr val="dk1"/>
                </a:solidFill>
                <a:latin typeface="Cambria"/>
                <a:ea typeface="Cambria"/>
                <a:cs typeface="Cambria"/>
                <a:sym typeface="Cambria"/>
              </a:rPr>
              <a:t>PHP</a:t>
            </a:r>
            <a:r>
              <a:rPr lang="fr-FR" sz="2400">
                <a:solidFill>
                  <a:schemeClr val="dk1"/>
                </a:solidFill>
                <a:latin typeface="Cambria"/>
                <a:ea typeface="Cambria"/>
                <a:cs typeface="Cambria"/>
                <a:sym typeface="Cambria"/>
              </a:rPr>
              <a:t> est l’acronyme de PHP HyperText Preprocessor (Personal Home Page).</a:t>
            </a:r>
            <a:endParaRPr/>
          </a:p>
          <a:p>
            <a:pPr marL="285750" marR="0" lvl="0" indent="-28575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PHP permet de créer des pages vivantes qui vont être générées dynamiquement.</a:t>
            </a:r>
            <a:endParaRPr/>
          </a:p>
          <a:p>
            <a:pPr marL="285750" marR="0" lvl="0" indent="-28575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PHP va s’exécuter côté serveur (langage server side  &lt;&gt; client side)</a:t>
            </a:r>
            <a:endParaRPr/>
          </a:p>
          <a:p>
            <a:pPr marL="285750" marR="0" lvl="0" indent="-133350" algn="l" rtl="0">
              <a:lnSpc>
                <a:spcPct val="150000"/>
              </a:lnSpc>
              <a:spcBef>
                <a:spcPts val="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49" name="Google Shape;849;p82"/>
          <p:cNvGrpSpPr/>
          <p:nvPr/>
        </p:nvGrpSpPr>
        <p:grpSpPr>
          <a:xfrm>
            <a:off x="395536" y="1124744"/>
            <a:ext cx="8352928" cy="144016"/>
            <a:chOff x="395536" y="1233055"/>
            <a:chExt cx="8352928" cy="144016"/>
          </a:xfrm>
        </p:grpSpPr>
        <p:cxnSp>
          <p:nvCxnSpPr>
            <p:cNvPr id="850" name="Google Shape;850;p8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51" name="Google Shape;851;p8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52" name="Google Shape;852;p82"/>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53" name="Google Shape;853;p82"/>
          <p:cNvSpPr/>
          <p:nvPr/>
        </p:nvSpPr>
        <p:spPr>
          <a:xfrm>
            <a:off x="395536" y="1340768"/>
            <a:ext cx="497889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Tableau numéroté ou indexé</a:t>
            </a:r>
            <a:endParaRPr dirty="0"/>
          </a:p>
        </p:txBody>
      </p:sp>
      <p:pic>
        <p:nvPicPr>
          <p:cNvPr id="854" name="Google Shape;854;p82"/>
          <p:cNvPicPr preferRelativeResize="0"/>
          <p:nvPr/>
        </p:nvPicPr>
        <p:blipFill rotWithShape="1">
          <a:blip r:embed="rId3">
            <a:alphaModFix/>
          </a:blip>
          <a:srcRect/>
          <a:stretch/>
        </p:blipFill>
        <p:spPr>
          <a:xfrm>
            <a:off x="1036887" y="2060848"/>
            <a:ext cx="6926210" cy="374441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8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60" name="Google Shape;860;p83"/>
          <p:cNvGrpSpPr/>
          <p:nvPr/>
        </p:nvGrpSpPr>
        <p:grpSpPr>
          <a:xfrm>
            <a:off x="395536" y="1124744"/>
            <a:ext cx="8352928" cy="144016"/>
            <a:chOff x="395536" y="1233055"/>
            <a:chExt cx="8352928" cy="144016"/>
          </a:xfrm>
        </p:grpSpPr>
        <p:cxnSp>
          <p:nvCxnSpPr>
            <p:cNvPr id="861" name="Google Shape;861;p8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62" name="Google Shape;862;p8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63" name="Google Shape;863;p83"/>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64" name="Google Shape;864;p83"/>
          <p:cNvSpPr/>
          <p:nvPr/>
        </p:nvSpPr>
        <p:spPr>
          <a:xfrm>
            <a:off x="395536" y="1340768"/>
            <a:ext cx="500688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Tableau numéroté ou indexé</a:t>
            </a:r>
            <a:endParaRPr dirty="0"/>
          </a:p>
        </p:txBody>
      </p:sp>
      <p:sp>
        <p:nvSpPr>
          <p:cNvPr id="865" name="Google Shape;865;p83"/>
          <p:cNvSpPr/>
          <p:nvPr/>
        </p:nvSpPr>
        <p:spPr>
          <a:xfrm>
            <a:off x="534746" y="1772816"/>
            <a:ext cx="8213717"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Pour afficher toutes les valeurs d’un tableau numéroté d’un coup, nous allons cette fois-ci devoir utiliser une boucle </a:t>
            </a:r>
            <a:r>
              <a:rPr lang="fr-FR" sz="1800" b="1">
                <a:solidFill>
                  <a:schemeClr val="dk1"/>
                </a:solidFill>
                <a:latin typeface="Cambria"/>
                <a:ea typeface="Cambria"/>
                <a:cs typeface="Cambria"/>
                <a:sym typeface="Cambria"/>
              </a:rPr>
              <a:t>for.</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La façon la plus simple de déterminer la taille d’un tableau est d’utiliser la fonction</a:t>
            </a:r>
            <a:endParaRPr/>
          </a:p>
          <a:p>
            <a:pPr marL="0" marR="0" lvl="0" indent="0" algn="l" rtl="0">
              <a:spcBef>
                <a:spcPts val="0"/>
              </a:spcBef>
              <a:spcAft>
                <a:spcPts val="0"/>
              </a:spcAft>
              <a:buNone/>
            </a:pPr>
            <a:r>
              <a:rPr lang="fr-FR" sz="1800" b="1">
                <a:solidFill>
                  <a:schemeClr val="dk1"/>
                </a:solidFill>
                <a:latin typeface="Cambria"/>
                <a:ea typeface="Cambria"/>
                <a:cs typeface="Cambria"/>
                <a:sym typeface="Cambria"/>
              </a:rPr>
              <a:t>count(). </a:t>
            </a:r>
            <a:endParaRPr/>
          </a:p>
        </p:txBody>
      </p:sp>
      <p:pic>
        <p:nvPicPr>
          <p:cNvPr id="866" name="Google Shape;866;p83"/>
          <p:cNvPicPr preferRelativeResize="0"/>
          <p:nvPr/>
        </p:nvPicPr>
        <p:blipFill rotWithShape="1">
          <a:blip r:embed="rId3">
            <a:alphaModFix/>
          </a:blip>
          <a:srcRect/>
          <a:stretch/>
        </p:blipFill>
        <p:spPr>
          <a:xfrm>
            <a:off x="859261" y="3111836"/>
            <a:ext cx="7097115" cy="362953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8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72" name="Google Shape;872;p84"/>
          <p:cNvGrpSpPr/>
          <p:nvPr/>
        </p:nvGrpSpPr>
        <p:grpSpPr>
          <a:xfrm>
            <a:off x="395536" y="1124744"/>
            <a:ext cx="8352928" cy="144016"/>
            <a:chOff x="395536" y="1233055"/>
            <a:chExt cx="8352928" cy="144016"/>
          </a:xfrm>
        </p:grpSpPr>
        <p:cxnSp>
          <p:nvCxnSpPr>
            <p:cNvPr id="873" name="Google Shape;873;p8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74" name="Google Shape;874;p8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75" name="Google Shape;875;p84"/>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76" name="Google Shape;876;p84"/>
          <p:cNvSpPr/>
          <p:nvPr/>
        </p:nvSpPr>
        <p:spPr>
          <a:xfrm>
            <a:off x="395536" y="1340768"/>
            <a:ext cx="46989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Tableau numéroté ou indexé</a:t>
            </a:r>
            <a:endParaRPr dirty="0"/>
          </a:p>
        </p:txBody>
      </p:sp>
      <p:sp>
        <p:nvSpPr>
          <p:cNvPr id="877" name="Google Shape;877;p84"/>
          <p:cNvSpPr/>
          <p:nvPr/>
        </p:nvSpPr>
        <p:spPr>
          <a:xfrm>
            <a:off x="534746" y="1772816"/>
            <a:ext cx="8213717"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Cette technique va très bien fonctionner tant que nos tableaux numérotés vont avoir des indices « naturels ». En effet, il est tout à fait possible d’attribuer les indices manuellement et de sauter certains indices pour stocker nos valeurs dans nos variables tableaux.</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Dans ce cas-là, on ne pourra pas récupérer toutes les valeurs en bouclant sur les indices comme ci-dessus mais on utilisera plutôt une boucle </a:t>
            </a:r>
            <a:r>
              <a:rPr lang="fr-FR" sz="1800" b="1">
                <a:solidFill>
                  <a:schemeClr val="dk1"/>
                </a:solidFill>
                <a:latin typeface="Cambria"/>
                <a:ea typeface="Cambria"/>
                <a:cs typeface="Cambria"/>
                <a:sym typeface="Cambria"/>
              </a:rPr>
              <a:t>foreach</a:t>
            </a:r>
            <a:r>
              <a:rPr lang="fr-FR" sz="1800">
                <a:solidFill>
                  <a:schemeClr val="dk1"/>
                </a:solidFill>
                <a:latin typeface="Cambria"/>
                <a:ea typeface="Cambria"/>
                <a:cs typeface="Cambria"/>
                <a:sym typeface="Cambria"/>
              </a:rPr>
              <a:t> qui est une </a:t>
            </a:r>
            <a:r>
              <a:rPr lang="fr-FR" sz="1800" b="1">
                <a:solidFill>
                  <a:srgbClr val="FF0000"/>
                </a:solidFill>
                <a:latin typeface="Cambria"/>
                <a:ea typeface="Cambria"/>
                <a:cs typeface="Cambria"/>
                <a:sym typeface="Cambria"/>
              </a:rPr>
              <a:t>boucle spécialement créée pour les tableaux</a:t>
            </a:r>
            <a:r>
              <a:rPr lang="fr-FR" sz="1800">
                <a:solidFill>
                  <a:schemeClr val="dk1"/>
                </a:solidFill>
                <a:latin typeface="Cambria"/>
                <a:ea typeface="Cambria"/>
                <a:cs typeface="Cambria"/>
                <a:sym typeface="Cambria"/>
              </a:rPr>
              <a:t>.</a:t>
            </a:r>
            <a:endParaRPr sz="1800" b="1">
              <a:solidFill>
                <a:schemeClr val="dk1"/>
              </a:solidFill>
              <a:latin typeface="Cambria"/>
              <a:ea typeface="Cambria"/>
              <a:cs typeface="Cambria"/>
              <a:sym typeface="Cambria"/>
            </a:endParaRPr>
          </a:p>
        </p:txBody>
      </p:sp>
      <p:pic>
        <p:nvPicPr>
          <p:cNvPr id="878" name="Google Shape;878;p84"/>
          <p:cNvPicPr preferRelativeResize="0"/>
          <p:nvPr/>
        </p:nvPicPr>
        <p:blipFill rotWithShape="1">
          <a:blip r:embed="rId3">
            <a:alphaModFix/>
          </a:blip>
          <a:srcRect/>
          <a:stretch/>
        </p:blipFill>
        <p:spPr>
          <a:xfrm>
            <a:off x="755576" y="4290088"/>
            <a:ext cx="7200800" cy="230726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8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84" name="Google Shape;884;p85"/>
          <p:cNvGrpSpPr/>
          <p:nvPr/>
        </p:nvGrpSpPr>
        <p:grpSpPr>
          <a:xfrm>
            <a:off x="395536" y="1124744"/>
            <a:ext cx="8352928" cy="144016"/>
            <a:chOff x="395536" y="1233055"/>
            <a:chExt cx="8352928" cy="144016"/>
          </a:xfrm>
        </p:grpSpPr>
        <p:cxnSp>
          <p:nvCxnSpPr>
            <p:cNvPr id="885" name="Google Shape;885;p8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86" name="Google Shape;886;p8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87" name="Google Shape;887;p85"/>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88" name="Google Shape;888;p85"/>
          <p:cNvSpPr/>
          <p:nvPr/>
        </p:nvSpPr>
        <p:spPr>
          <a:xfrm>
            <a:off x="395536" y="1340768"/>
            <a:ext cx="285847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Tableau associatifs</a:t>
            </a:r>
            <a:endParaRPr/>
          </a:p>
        </p:txBody>
      </p:sp>
      <p:sp>
        <p:nvSpPr>
          <p:cNvPr id="889" name="Google Shape;889;p85"/>
          <p:cNvSpPr/>
          <p:nvPr/>
        </p:nvSpPr>
        <p:spPr>
          <a:xfrm>
            <a:off x="534746" y="1772816"/>
            <a:ext cx="8213717" cy="466281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Un tableau associatif est un tableau qui va utiliser des clefs textuelles qu’on va associer à chaque valeur.</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tableaux associatifs vont s’avérer intéressant lorsqu’on voudra donner du sens à nos clefs, c’est-à-dire créer une association forte entre les clefs et les valeurs d’un tableau.</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Création :   array( ‘cle_textuel’ =&gt; valeur)    ou [’cle_textuel’ =&gt; valeur]</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Parcourir : </a:t>
            </a:r>
            <a:r>
              <a:rPr lang="fr-FR" sz="1800" b="1" i="1">
                <a:solidFill>
                  <a:schemeClr val="dk1"/>
                </a:solidFill>
                <a:latin typeface="Cambria"/>
                <a:ea typeface="Cambria"/>
                <a:cs typeface="Cambria"/>
                <a:sym typeface="Cambria"/>
              </a:rPr>
              <a:t>foreach($tableau as $clef =&gt; $valeur) .</a:t>
            </a:r>
            <a:endParaRPr sz="1800" b="1" i="1">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u="sng">
                <a:solidFill>
                  <a:schemeClr val="dk1"/>
                </a:solidFill>
                <a:latin typeface="Cambria"/>
                <a:ea typeface="Cambria"/>
                <a:cs typeface="Cambria"/>
                <a:sym typeface="Cambria"/>
              </a:rPr>
              <a:t>Exemple</a:t>
            </a:r>
            <a:r>
              <a:rPr lang="fr-FR" sz="1800">
                <a:solidFill>
                  <a:schemeClr val="dk1"/>
                </a:solidFill>
                <a:latin typeface="Cambria"/>
                <a:ea typeface="Cambria"/>
                <a:cs typeface="Cambria"/>
                <a:sym typeface="Cambria"/>
              </a:rPr>
              <a:t> :  $fruits = array(</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‘nom’ =&gt; ‘Banane’,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‘couleur’ =&gt; ‘Vert’</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8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895" name="Google Shape;895;p86"/>
          <p:cNvGrpSpPr/>
          <p:nvPr/>
        </p:nvGrpSpPr>
        <p:grpSpPr>
          <a:xfrm>
            <a:off x="395536" y="1124744"/>
            <a:ext cx="8352928" cy="144016"/>
            <a:chOff x="395536" y="1233055"/>
            <a:chExt cx="8352928" cy="144016"/>
          </a:xfrm>
        </p:grpSpPr>
        <p:cxnSp>
          <p:nvCxnSpPr>
            <p:cNvPr id="896" name="Google Shape;896;p8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897" name="Google Shape;897;p8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898" name="Google Shape;898;p86"/>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899" name="Google Shape;899;p86"/>
          <p:cNvSpPr/>
          <p:nvPr/>
        </p:nvSpPr>
        <p:spPr>
          <a:xfrm>
            <a:off x="395536" y="1340768"/>
            <a:ext cx="285847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Tableau associatifs</a:t>
            </a:r>
            <a:endParaRPr/>
          </a:p>
        </p:txBody>
      </p:sp>
      <p:pic>
        <p:nvPicPr>
          <p:cNvPr id="900" name="Google Shape;900;p86"/>
          <p:cNvPicPr preferRelativeResize="0"/>
          <p:nvPr/>
        </p:nvPicPr>
        <p:blipFill rotWithShape="1">
          <a:blip r:embed="rId3">
            <a:alphaModFix/>
          </a:blip>
          <a:srcRect/>
          <a:stretch/>
        </p:blipFill>
        <p:spPr>
          <a:xfrm>
            <a:off x="1092647" y="2109603"/>
            <a:ext cx="6935737" cy="290357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8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06" name="Google Shape;906;p87"/>
          <p:cNvGrpSpPr/>
          <p:nvPr/>
        </p:nvGrpSpPr>
        <p:grpSpPr>
          <a:xfrm>
            <a:off x="395536" y="1124744"/>
            <a:ext cx="8352928" cy="144016"/>
            <a:chOff x="395536" y="1233055"/>
            <a:chExt cx="8352928" cy="144016"/>
          </a:xfrm>
        </p:grpSpPr>
        <p:cxnSp>
          <p:nvCxnSpPr>
            <p:cNvPr id="907" name="Google Shape;907;p8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08" name="Google Shape;908;p8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09" name="Google Shape;909;p87"/>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910" name="Google Shape;910;p87"/>
          <p:cNvSpPr/>
          <p:nvPr/>
        </p:nvSpPr>
        <p:spPr>
          <a:xfrm>
            <a:off x="395536" y="1340768"/>
            <a:ext cx="42290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Tableau multidimensionnels</a:t>
            </a:r>
            <a:endParaRPr/>
          </a:p>
        </p:txBody>
      </p:sp>
      <p:sp>
        <p:nvSpPr>
          <p:cNvPr id="911" name="Google Shape;911;p87"/>
          <p:cNvSpPr/>
          <p:nvPr/>
        </p:nvSpPr>
        <p:spPr>
          <a:xfrm>
            <a:off x="467544" y="1772816"/>
            <a:ext cx="8208912"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Un tableau multidimensionnel est un tableau qui va lui-même contenir d’autres tableaux en valeurs.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Un tableau multidimensionnel est un tableau dont les valeurs peuvent elles-mêmes être des tableaux qui vont à nouveau pouvoir contenir d’autres tableaux et etc.</a:t>
            </a:r>
            <a:endParaRPr/>
          </a:p>
        </p:txBody>
      </p:sp>
      <p:pic>
        <p:nvPicPr>
          <p:cNvPr id="912" name="Google Shape;912;p87"/>
          <p:cNvPicPr preferRelativeResize="0"/>
          <p:nvPr/>
        </p:nvPicPr>
        <p:blipFill rotWithShape="1">
          <a:blip r:embed="rId3">
            <a:alphaModFix/>
          </a:blip>
          <a:srcRect/>
          <a:stretch/>
        </p:blipFill>
        <p:spPr>
          <a:xfrm>
            <a:off x="318494" y="3212976"/>
            <a:ext cx="8507012" cy="338437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18" name="Google Shape;918;p88"/>
          <p:cNvGrpSpPr/>
          <p:nvPr/>
        </p:nvGrpSpPr>
        <p:grpSpPr>
          <a:xfrm>
            <a:off x="395536" y="1124744"/>
            <a:ext cx="8352928" cy="144016"/>
            <a:chOff x="395536" y="1233055"/>
            <a:chExt cx="8352928" cy="144016"/>
          </a:xfrm>
        </p:grpSpPr>
        <p:cxnSp>
          <p:nvCxnSpPr>
            <p:cNvPr id="919" name="Google Shape;919;p8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20" name="Google Shape;920;p8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21" name="Google Shape;921;p88"/>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922" name="Google Shape;922;p88"/>
          <p:cNvSpPr/>
          <p:nvPr/>
        </p:nvSpPr>
        <p:spPr>
          <a:xfrm>
            <a:off x="395536" y="1340768"/>
            <a:ext cx="684174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Afficher une valeur particulier d’un tableau md</a:t>
            </a:r>
            <a:endParaRPr/>
          </a:p>
        </p:txBody>
      </p:sp>
      <p:sp>
        <p:nvSpPr>
          <p:cNvPr id="923" name="Google Shape;923;p88"/>
          <p:cNvSpPr/>
          <p:nvPr/>
        </p:nvSpPr>
        <p:spPr>
          <a:xfrm>
            <a:off x="467544" y="1772816"/>
            <a:ext cx="820891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Pour récupérer une valeur en particulier dans un tableau numéroté ou associatif à une dimension, il suffisait simplement d’indiquer la clef associée à la valeur en question.</a:t>
            </a:r>
            <a:endParaRPr/>
          </a:p>
        </p:txBody>
      </p:sp>
      <p:pic>
        <p:nvPicPr>
          <p:cNvPr id="924" name="Google Shape;924;p88"/>
          <p:cNvPicPr preferRelativeResize="0"/>
          <p:nvPr/>
        </p:nvPicPr>
        <p:blipFill rotWithShape="1">
          <a:blip r:embed="rId3">
            <a:alphaModFix/>
          </a:blip>
          <a:srcRect/>
          <a:stretch/>
        </p:blipFill>
        <p:spPr>
          <a:xfrm>
            <a:off x="841316" y="2852936"/>
            <a:ext cx="7187067" cy="223224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30" name="Google Shape;930;p89"/>
          <p:cNvGrpSpPr/>
          <p:nvPr/>
        </p:nvGrpSpPr>
        <p:grpSpPr>
          <a:xfrm>
            <a:off x="395536" y="1124744"/>
            <a:ext cx="8352928" cy="144016"/>
            <a:chOff x="395536" y="1233055"/>
            <a:chExt cx="8352928" cy="144016"/>
          </a:xfrm>
        </p:grpSpPr>
        <p:cxnSp>
          <p:nvCxnSpPr>
            <p:cNvPr id="931" name="Google Shape;931;p8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32" name="Google Shape;932;p8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33" name="Google Shape;933;p89"/>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934" name="Google Shape;934;p89"/>
          <p:cNvSpPr/>
          <p:nvPr/>
        </p:nvSpPr>
        <p:spPr>
          <a:xfrm>
            <a:off x="395536" y="1340768"/>
            <a:ext cx="684174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Afficher une valeur particulier d’un tableau md</a:t>
            </a:r>
            <a:endParaRPr/>
          </a:p>
        </p:txBody>
      </p:sp>
      <p:sp>
        <p:nvSpPr>
          <p:cNvPr id="935" name="Google Shape;935;p89"/>
          <p:cNvSpPr/>
          <p:nvPr/>
        </p:nvSpPr>
        <p:spPr>
          <a:xfrm>
            <a:off x="467544" y="1772816"/>
            <a:ext cx="8208912"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On va ici utiliser autant de boucles </a:t>
            </a:r>
            <a:r>
              <a:rPr lang="fr-FR" sz="1800" i="1">
                <a:solidFill>
                  <a:schemeClr val="dk1"/>
                </a:solidFill>
                <a:latin typeface="Cambria"/>
                <a:ea typeface="Cambria"/>
                <a:cs typeface="Cambria"/>
                <a:sym typeface="Cambria"/>
              </a:rPr>
              <a:t>foreach</a:t>
            </a:r>
            <a:r>
              <a:rPr lang="fr-FR" sz="1800">
                <a:solidFill>
                  <a:schemeClr val="dk1"/>
                </a:solidFill>
                <a:latin typeface="Cambria"/>
                <a:ea typeface="Cambria"/>
                <a:cs typeface="Cambria"/>
                <a:sym typeface="Cambria"/>
              </a:rPr>
              <a:t> qu’on a de dimensions dans le tableau qu’on souhaite parcourir. La première boucle </a:t>
            </a:r>
            <a:r>
              <a:rPr lang="fr-FR" sz="1800" i="1">
                <a:solidFill>
                  <a:schemeClr val="dk1"/>
                </a:solidFill>
                <a:latin typeface="Cambria"/>
                <a:ea typeface="Cambria"/>
                <a:cs typeface="Cambria"/>
                <a:sym typeface="Cambria"/>
              </a:rPr>
              <a:t>foreach</a:t>
            </a:r>
            <a:r>
              <a:rPr lang="fr-FR" sz="1800">
                <a:solidFill>
                  <a:schemeClr val="dk1"/>
                </a:solidFill>
                <a:latin typeface="Cambria"/>
                <a:ea typeface="Cambria"/>
                <a:cs typeface="Cambria"/>
                <a:sym typeface="Cambria"/>
              </a:rPr>
              <a:t> va nous permettre de parcourir les valeurs de notre tableau multidimensionnel de base, puis la deuxième boucle </a:t>
            </a:r>
            <a:r>
              <a:rPr lang="fr-FR" sz="1800" i="1">
                <a:solidFill>
                  <a:schemeClr val="dk1"/>
                </a:solidFill>
                <a:latin typeface="Cambria"/>
                <a:ea typeface="Cambria"/>
                <a:cs typeface="Cambria"/>
                <a:sym typeface="Cambria"/>
              </a:rPr>
              <a:t>foreach</a:t>
            </a:r>
            <a:r>
              <a:rPr lang="fr-FR" sz="1800">
                <a:solidFill>
                  <a:schemeClr val="dk1"/>
                </a:solidFill>
                <a:latin typeface="Cambria"/>
                <a:ea typeface="Cambria"/>
                <a:cs typeface="Cambria"/>
                <a:sym typeface="Cambria"/>
              </a:rPr>
              <a:t> va nous permettre de parcourir les valeurs des tableaux contenus directement dans le tableau multidimensionnel et etc.</a:t>
            </a:r>
            <a:endParaRPr/>
          </a:p>
        </p:txBody>
      </p:sp>
      <p:pic>
        <p:nvPicPr>
          <p:cNvPr id="936" name="Google Shape;936;p89"/>
          <p:cNvPicPr preferRelativeResize="0"/>
          <p:nvPr/>
        </p:nvPicPr>
        <p:blipFill rotWithShape="1">
          <a:blip r:embed="rId3">
            <a:alphaModFix/>
          </a:blip>
          <a:srcRect/>
          <a:stretch/>
        </p:blipFill>
        <p:spPr>
          <a:xfrm>
            <a:off x="845532" y="3429000"/>
            <a:ext cx="7542892" cy="309634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9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42" name="Google Shape;942;p90"/>
          <p:cNvGrpSpPr/>
          <p:nvPr/>
        </p:nvGrpSpPr>
        <p:grpSpPr>
          <a:xfrm>
            <a:off x="395536" y="1124744"/>
            <a:ext cx="8352928" cy="144016"/>
            <a:chOff x="395536" y="1233055"/>
            <a:chExt cx="8352928" cy="144016"/>
          </a:xfrm>
        </p:grpSpPr>
        <p:cxnSp>
          <p:nvCxnSpPr>
            <p:cNvPr id="943" name="Google Shape;943;p9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44" name="Google Shape;944;p9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45" name="Google Shape;945;p90"/>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946" name="Google Shape;946;p90"/>
          <p:cNvSpPr/>
          <p:nvPr/>
        </p:nvSpPr>
        <p:spPr>
          <a:xfrm>
            <a:off x="395536" y="1340768"/>
            <a:ext cx="659815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Afficher rapidement la structure d’un tableau</a:t>
            </a:r>
            <a:endParaRPr/>
          </a:p>
        </p:txBody>
      </p:sp>
      <p:sp>
        <p:nvSpPr>
          <p:cNvPr id="947" name="Google Shape;947;p90"/>
          <p:cNvSpPr/>
          <p:nvPr/>
        </p:nvSpPr>
        <p:spPr>
          <a:xfrm>
            <a:off x="467544" y="1804410"/>
            <a:ext cx="8208912" cy="336496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 PHP nous fournit deux possibilités de faire cela : on va pouvoir soit utiliser la fonction </a:t>
            </a:r>
            <a:r>
              <a:rPr lang="fr-FR" sz="1800" b="1">
                <a:solidFill>
                  <a:schemeClr val="dk1"/>
                </a:solidFill>
                <a:latin typeface="Cambria"/>
                <a:ea typeface="Cambria"/>
                <a:cs typeface="Cambria"/>
                <a:sym typeface="Cambria"/>
              </a:rPr>
              <a:t>print_r() </a:t>
            </a:r>
            <a:r>
              <a:rPr lang="fr-FR" sz="1800">
                <a:solidFill>
                  <a:schemeClr val="dk1"/>
                </a:solidFill>
                <a:latin typeface="Cambria"/>
                <a:ea typeface="Cambria"/>
                <a:cs typeface="Cambria"/>
                <a:sym typeface="Cambria"/>
              </a:rPr>
              <a:t>, soit la fonction </a:t>
            </a:r>
            <a:r>
              <a:rPr lang="fr-FR" sz="1800" b="1">
                <a:solidFill>
                  <a:schemeClr val="dk1"/>
                </a:solidFill>
                <a:latin typeface="Cambria"/>
                <a:ea typeface="Cambria"/>
                <a:cs typeface="Cambria"/>
                <a:sym typeface="Cambria"/>
              </a:rPr>
              <a:t>var_dump() </a:t>
            </a:r>
            <a:r>
              <a:rPr lang="fr-FR" sz="1800">
                <a:solidFill>
                  <a:schemeClr val="dk1"/>
                </a:solidFill>
                <a:latin typeface="Cambria"/>
                <a:ea typeface="Cambria"/>
                <a:cs typeface="Cambria"/>
                <a:sym typeface="Cambria"/>
              </a:rPr>
              <a:t>que nous connaissons déjà pour afficher n’importe quel type de tableaux (numérotés, associatifs ou multidimensionnels).</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Notez que </a:t>
            </a:r>
            <a:r>
              <a:rPr lang="fr-FR" sz="1800" i="1">
                <a:solidFill>
                  <a:schemeClr val="dk1"/>
                </a:solidFill>
                <a:latin typeface="Cambria"/>
                <a:ea typeface="Cambria"/>
                <a:cs typeface="Cambria"/>
                <a:sym typeface="Cambria"/>
              </a:rPr>
              <a:t>var_dump() </a:t>
            </a:r>
            <a:r>
              <a:rPr lang="fr-FR" sz="1800">
                <a:solidFill>
                  <a:schemeClr val="dk1"/>
                </a:solidFill>
                <a:latin typeface="Cambria"/>
                <a:ea typeface="Cambria"/>
                <a:cs typeface="Cambria"/>
                <a:sym typeface="Cambria"/>
              </a:rPr>
              <a:t>va nous fournir davantage d’informations que print_r()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On va généralement utiliser cette fonction avec l’élément HTML pre pour avoir un</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meilleur affichage de la structure du tableau qu’on souhaite afficher (je vous rappelle que </a:t>
            </a:r>
            <a:r>
              <a:rPr lang="fr-FR" sz="1800" b="1">
                <a:solidFill>
                  <a:schemeClr val="dk1"/>
                </a:solidFill>
                <a:latin typeface="Cambria"/>
                <a:ea typeface="Cambria"/>
                <a:cs typeface="Cambria"/>
                <a:sym typeface="Cambria"/>
              </a:rPr>
              <a:t>pre</a:t>
            </a:r>
            <a:r>
              <a:rPr lang="fr-FR" sz="1800">
                <a:solidFill>
                  <a:schemeClr val="dk1"/>
                </a:solidFill>
                <a:latin typeface="Cambria"/>
                <a:ea typeface="Cambria"/>
                <a:cs typeface="Cambria"/>
                <a:sym typeface="Cambria"/>
              </a:rPr>
              <a:t> va permettre de conserver la mise en forme de notre code).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9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53" name="Google Shape;953;p91"/>
          <p:cNvGrpSpPr/>
          <p:nvPr/>
        </p:nvGrpSpPr>
        <p:grpSpPr>
          <a:xfrm>
            <a:off x="395536" y="1124744"/>
            <a:ext cx="8352928" cy="144016"/>
            <a:chOff x="395536" y="1233055"/>
            <a:chExt cx="8352928" cy="144016"/>
          </a:xfrm>
        </p:grpSpPr>
        <p:cxnSp>
          <p:nvCxnSpPr>
            <p:cNvPr id="954" name="Google Shape;954;p9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55" name="Google Shape;955;p9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56" name="Google Shape;956;p91"/>
          <p:cNvSpPr txBox="1"/>
          <p:nvPr/>
        </p:nvSpPr>
        <p:spPr>
          <a:xfrm>
            <a:off x="395536" y="260648"/>
            <a:ext cx="820891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b="1">
                <a:solidFill>
                  <a:srgbClr val="FF0000"/>
                </a:solidFill>
                <a:latin typeface="Arial"/>
                <a:ea typeface="Arial"/>
                <a:cs typeface="Arial"/>
                <a:sym typeface="Arial"/>
              </a:rPr>
              <a:t>Partie II : Les tableaux</a:t>
            </a:r>
            <a:endParaRPr/>
          </a:p>
        </p:txBody>
      </p:sp>
      <p:sp>
        <p:nvSpPr>
          <p:cNvPr id="957" name="Google Shape;957;p91"/>
          <p:cNvSpPr/>
          <p:nvPr/>
        </p:nvSpPr>
        <p:spPr>
          <a:xfrm>
            <a:off x="395536" y="1340768"/>
            <a:ext cx="659815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Afficher rapidement la structure d’un tableau</a:t>
            </a:r>
            <a:endParaRPr/>
          </a:p>
        </p:txBody>
      </p:sp>
      <p:sp>
        <p:nvSpPr>
          <p:cNvPr id="958" name="Google Shape;958;p91"/>
          <p:cNvSpPr/>
          <p:nvPr/>
        </p:nvSpPr>
        <p:spPr>
          <a:xfrm>
            <a:off x="467544" y="1804410"/>
            <a:ext cx="820891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mbria"/>
                <a:ea typeface="Cambria"/>
                <a:cs typeface="Cambria"/>
                <a:sym typeface="Cambria"/>
              </a:rPr>
              <a:t>$produits = [</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'Livre' =&gt; ['poids' =&gt; 200, 'quantite' =&gt; 10, 'prix' =&gt; 15],</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'Stickers' =&gt; ['poids' =&gt; 10, 'quantite' =&gt; 100, 'prix' =&gt; 1.5]</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echo '&lt;pre&gt;';</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print_r($produits);</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var_dump($produits);</a:t>
            </a:r>
            <a:endParaRPr/>
          </a:p>
        </p:txBody>
      </p:sp>
      <p:pic>
        <p:nvPicPr>
          <p:cNvPr id="959" name="Google Shape;959;p91"/>
          <p:cNvPicPr preferRelativeResize="0"/>
          <p:nvPr/>
        </p:nvPicPr>
        <p:blipFill rotWithShape="1">
          <a:blip r:embed="rId3">
            <a:alphaModFix/>
          </a:blip>
          <a:srcRect/>
          <a:stretch/>
        </p:blipFill>
        <p:spPr>
          <a:xfrm>
            <a:off x="2736224" y="3274624"/>
            <a:ext cx="3419952" cy="2962688"/>
          </a:xfrm>
          <a:prstGeom prst="rect">
            <a:avLst/>
          </a:prstGeom>
          <a:noFill/>
          <a:ln>
            <a:noFill/>
          </a:ln>
        </p:spPr>
      </p:pic>
      <p:pic>
        <p:nvPicPr>
          <p:cNvPr id="960" name="Google Shape;960;p91"/>
          <p:cNvPicPr preferRelativeResize="0"/>
          <p:nvPr/>
        </p:nvPicPr>
        <p:blipFill rotWithShape="1">
          <a:blip r:embed="rId4">
            <a:alphaModFix/>
          </a:blip>
          <a:srcRect/>
          <a:stretch/>
        </p:blipFill>
        <p:spPr>
          <a:xfrm>
            <a:off x="6228184" y="3071489"/>
            <a:ext cx="2857899" cy="33818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56" name="Google Shape;156;p20"/>
          <p:cNvGrpSpPr/>
          <p:nvPr/>
        </p:nvGrpSpPr>
        <p:grpSpPr>
          <a:xfrm>
            <a:off x="395536" y="1196752"/>
            <a:ext cx="8352928" cy="144016"/>
            <a:chOff x="395536" y="1233055"/>
            <a:chExt cx="8352928" cy="144016"/>
          </a:xfrm>
        </p:grpSpPr>
        <p:cxnSp>
          <p:nvCxnSpPr>
            <p:cNvPr id="157" name="Google Shape;157;p2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58" name="Google Shape;158;p2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59" name="Google Shape;159;p20"/>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160" name="Google Shape;160;p20"/>
          <p:cNvSpPr txBox="1"/>
          <p:nvPr/>
        </p:nvSpPr>
        <p:spPr>
          <a:xfrm>
            <a:off x="539552" y="1411053"/>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Sites statiques vs sites dynamiques</a:t>
            </a:r>
            <a:endParaRPr/>
          </a:p>
        </p:txBody>
      </p:sp>
      <p:sp>
        <p:nvSpPr>
          <p:cNvPr id="161" name="Google Shape;161;p20"/>
          <p:cNvSpPr txBox="1"/>
          <p:nvPr/>
        </p:nvSpPr>
        <p:spPr>
          <a:xfrm>
            <a:off x="539552" y="2265253"/>
            <a:ext cx="8604448"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u="sng">
                <a:solidFill>
                  <a:srgbClr val="FF0000"/>
                </a:solidFill>
                <a:latin typeface="Cambria"/>
                <a:ea typeface="Cambria"/>
                <a:cs typeface="Cambria"/>
                <a:sym typeface="Cambria"/>
              </a:rPr>
              <a:t>Sites statiques </a:t>
            </a:r>
            <a:r>
              <a:rPr lang="fr-FR" sz="2000">
                <a:solidFill>
                  <a:schemeClr val="dk1"/>
                </a:solidFill>
                <a:latin typeface="Cambria"/>
                <a:ea typeface="Cambria"/>
                <a:cs typeface="Cambria"/>
                <a:sym typeface="Cambria"/>
              </a:rPr>
              <a:t>: </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Ils ne possèdent ni interaction, ni capacité de s’adapter aux visiteurs.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Code des différents pages ne va pas changer en fonction d’un utilisateur.</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Exemple: Site de type CV : il n’y a aucune interaction ni adaptation dynamique avec le visiteur.</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Site crée uniquement en HTML et en CSS sera toujours statique.</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9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66" name="Google Shape;966;p92"/>
          <p:cNvGrpSpPr/>
          <p:nvPr/>
        </p:nvGrpSpPr>
        <p:grpSpPr>
          <a:xfrm>
            <a:off x="395536" y="3645024"/>
            <a:ext cx="8352928" cy="144016"/>
            <a:chOff x="395536" y="1233055"/>
            <a:chExt cx="8352928" cy="144016"/>
          </a:xfrm>
        </p:grpSpPr>
        <p:cxnSp>
          <p:nvCxnSpPr>
            <p:cNvPr id="967" name="Google Shape;967;p9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68" name="Google Shape;968;p9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69" name="Google Shape;969;p92"/>
          <p:cNvSpPr/>
          <p:nvPr/>
        </p:nvSpPr>
        <p:spPr>
          <a:xfrm>
            <a:off x="598331" y="1660538"/>
            <a:ext cx="7681206"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CHAPITRE V</a:t>
            </a:r>
            <a:endParaRPr/>
          </a:p>
          <a:p>
            <a:pPr marL="0" marR="0" lvl="0" indent="0" algn="ctr" rtl="0">
              <a:spcBef>
                <a:spcPts val="0"/>
              </a:spcBef>
              <a:spcAft>
                <a:spcPts val="0"/>
              </a:spcAft>
              <a:buNone/>
            </a:pPr>
            <a:r>
              <a:rPr lang="fr-FR" sz="4400" b="1" cap="none">
                <a:solidFill>
                  <a:srgbClr val="974806"/>
                </a:solidFill>
                <a:latin typeface="Calibri"/>
                <a:ea typeface="Calibri"/>
                <a:cs typeface="Calibri"/>
                <a:sym typeface="Calibri"/>
              </a:rPr>
              <a:t>LES VARIABLES SUPERGLOBALES</a:t>
            </a:r>
            <a:endParaRPr sz="4400" b="1" cap="none">
              <a:solidFill>
                <a:srgbClr val="974806"/>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9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75" name="Google Shape;975;p93"/>
          <p:cNvGrpSpPr/>
          <p:nvPr/>
        </p:nvGrpSpPr>
        <p:grpSpPr>
          <a:xfrm>
            <a:off x="395536" y="1124744"/>
            <a:ext cx="8352928" cy="144016"/>
            <a:chOff x="395536" y="1233055"/>
            <a:chExt cx="8352928" cy="144016"/>
          </a:xfrm>
        </p:grpSpPr>
        <p:cxnSp>
          <p:nvCxnSpPr>
            <p:cNvPr id="976" name="Google Shape;976;p9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77" name="Google Shape;977;p9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78" name="Google Shape;978;p93"/>
          <p:cNvSpPr txBox="1"/>
          <p:nvPr/>
        </p:nvSpPr>
        <p:spPr>
          <a:xfrm>
            <a:off x="395536" y="260648"/>
            <a:ext cx="8639282"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a:t>
            </a:r>
            <a:r>
              <a:rPr lang="fr-FR" sz="4000" b="1" dirty="0" err="1">
                <a:solidFill>
                  <a:srgbClr val="FF0000"/>
                </a:solidFill>
                <a:latin typeface="Arial"/>
                <a:ea typeface="Arial"/>
                <a:cs typeface="Arial"/>
                <a:sym typeface="Arial"/>
              </a:rPr>
              <a:t>superglobales</a:t>
            </a:r>
            <a:endParaRPr sz="4000" b="1" dirty="0">
              <a:solidFill>
                <a:srgbClr val="FF0000"/>
              </a:solidFill>
              <a:latin typeface="Arial"/>
              <a:ea typeface="Arial"/>
              <a:cs typeface="Arial"/>
              <a:sym typeface="Arial"/>
            </a:endParaRPr>
          </a:p>
        </p:txBody>
      </p:sp>
      <p:sp>
        <p:nvSpPr>
          <p:cNvPr id="979" name="Google Shape;979;p93"/>
          <p:cNvSpPr/>
          <p:nvPr/>
        </p:nvSpPr>
        <p:spPr>
          <a:xfrm>
            <a:off x="395536" y="1340768"/>
            <a:ext cx="169950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Définition:</a:t>
            </a:r>
            <a:endParaRPr/>
          </a:p>
        </p:txBody>
      </p:sp>
      <p:sp>
        <p:nvSpPr>
          <p:cNvPr id="980" name="Google Shape;980;p93"/>
          <p:cNvSpPr/>
          <p:nvPr/>
        </p:nvSpPr>
        <p:spPr>
          <a:xfrm>
            <a:off x="395536" y="1804410"/>
            <a:ext cx="8208912" cy="503214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variables superglobales sont des variables internes au PHP, ce qui signifie que ce sont des variables créées automatiquement par le PHP.</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variables superglobales PHP sont les suivantes :</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$GLOBALS</a:t>
            </a:r>
            <a:r>
              <a:rPr lang="fr-FR" sz="1800">
                <a:solidFill>
                  <a:schemeClr val="dk1"/>
                </a:solidFill>
                <a:latin typeface="Cambria"/>
                <a:ea typeface="Cambria"/>
                <a:cs typeface="Cambria"/>
                <a:sym typeface="Cambria"/>
              </a:rPr>
              <a:t> :  </a:t>
            </a:r>
            <a:r>
              <a:rPr lang="fr-FR" sz="1600">
                <a:solidFill>
                  <a:schemeClr val="dk1"/>
                </a:solidFill>
                <a:latin typeface="Cambria"/>
                <a:ea typeface="Cambria"/>
                <a:cs typeface="Cambria"/>
                <a:sym typeface="Cambria"/>
              </a:rPr>
              <a:t>Cette superglobale va nous permettre d’accéder à des variables définies dans l’espace global depuis n’importe où dans le script.</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$_SERVER</a:t>
            </a:r>
            <a:r>
              <a:rPr lang="fr-FR" sz="1800">
                <a:solidFill>
                  <a:schemeClr val="dk1"/>
                </a:solidFill>
                <a:latin typeface="Cambria"/>
                <a:ea typeface="Cambria"/>
                <a:cs typeface="Cambria"/>
                <a:sym typeface="Cambria"/>
              </a:rPr>
              <a:t> :  contient des variables définies par le serveur utilisé ainsi que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des informations relatives au script.  </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$_REQUEST</a:t>
            </a:r>
            <a:r>
              <a:rPr lang="fr-FR" sz="1800">
                <a:solidFill>
                  <a:schemeClr val="dk1"/>
                </a:solidFill>
                <a:latin typeface="Cambria"/>
                <a:ea typeface="Cambria"/>
                <a:cs typeface="Cambria"/>
                <a:sym typeface="Cambria"/>
              </a:rPr>
              <a:t> :  va contenir toutes les variables envoyées via HTTP</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GET, HTTP POST et par les cookies HTTP. Cette variable, qui est un tableau associatif, va ainsi contenir les variables de $_GET,  $_POST et $_COOKIE .</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Cambria"/>
                <a:ea typeface="Cambria"/>
                <a:cs typeface="Cambria"/>
                <a:sym typeface="Cambria"/>
              </a:rPr>
              <a:t>$_GET, $_POST : $_GET et $_POST vont être utilisées pour manipuler les informations envoyées via un formulaire HTML.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9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86" name="Google Shape;986;p94"/>
          <p:cNvGrpSpPr/>
          <p:nvPr/>
        </p:nvGrpSpPr>
        <p:grpSpPr>
          <a:xfrm>
            <a:off x="395536" y="1124744"/>
            <a:ext cx="8352928" cy="144016"/>
            <a:chOff x="395536" y="1233055"/>
            <a:chExt cx="8352928" cy="144016"/>
          </a:xfrm>
        </p:grpSpPr>
        <p:cxnSp>
          <p:nvCxnSpPr>
            <p:cNvPr id="987" name="Google Shape;987;p9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88" name="Google Shape;988;p9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989" name="Google Shape;989;p94"/>
          <p:cNvSpPr/>
          <p:nvPr/>
        </p:nvSpPr>
        <p:spPr>
          <a:xfrm>
            <a:off x="395536" y="1340768"/>
            <a:ext cx="184056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Définitions:</a:t>
            </a:r>
            <a:endParaRPr/>
          </a:p>
        </p:txBody>
      </p:sp>
      <p:sp>
        <p:nvSpPr>
          <p:cNvPr id="990" name="Google Shape;990;p94"/>
          <p:cNvSpPr/>
          <p:nvPr/>
        </p:nvSpPr>
        <p:spPr>
          <a:xfrm>
            <a:off x="395536" y="1804410"/>
            <a:ext cx="8208912" cy="355481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variables superglobales sont des variables internes au PHP, ce qui signifie que ce sont des variables créées automatiquement par le PHP.</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Les variables superglobales PHP sont les suivantes :</a:t>
            </a:r>
            <a:endParaRPr/>
          </a:p>
          <a:p>
            <a:pPr marL="285750" marR="0" lvl="0" indent="-285750" algn="l" rtl="0">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$_FILES</a:t>
            </a:r>
            <a:r>
              <a:rPr lang="fr-FR" sz="1800">
                <a:solidFill>
                  <a:schemeClr val="dk1"/>
                </a:solidFill>
                <a:latin typeface="Cambria"/>
                <a:ea typeface="Cambria"/>
                <a:cs typeface="Cambria"/>
                <a:sym typeface="Cambria"/>
              </a:rPr>
              <a:t>: va contenir des informations sur un fichier téléchargé, comme</a:t>
            </a:r>
            <a:endParaRPr/>
          </a:p>
          <a:p>
            <a:pPr marL="0" marR="0" lvl="0" indent="0" algn="l" rtl="0">
              <a:spcBef>
                <a:spcPts val="0"/>
              </a:spcBef>
              <a:spcAft>
                <a:spcPts val="0"/>
              </a:spcAft>
              <a:buNone/>
            </a:pPr>
            <a:r>
              <a:rPr lang="fr-FR" sz="1800">
                <a:solidFill>
                  <a:schemeClr val="dk1"/>
                </a:solidFill>
                <a:latin typeface="Cambria"/>
                <a:ea typeface="Cambria"/>
                <a:cs typeface="Cambria"/>
                <a:sym typeface="Cambria"/>
              </a:rPr>
              <a:t>le type du fichier, sa taille, son nom, etc.</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$_COOKIES : </a:t>
            </a:r>
            <a:r>
              <a:rPr lang="fr-FR" sz="1800">
                <a:solidFill>
                  <a:schemeClr val="dk1"/>
                </a:solidFill>
                <a:latin typeface="Cambria"/>
                <a:ea typeface="Cambria"/>
                <a:cs typeface="Cambria"/>
                <a:sym typeface="Cambria"/>
              </a:rPr>
              <a:t>est un tableau associatif qui contient toutes les variables</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passées via des cookies HTTP.</a:t>
            </a:r>
            <a:endParaRPr/>
          </a:p>
          <a:p>
            <a:pPr marL="285750" marR="0" lvl="0" indent="-285750" algn="l" rtl="0">
              <a:lnSpc>
                <a:spcPct val="150000"/>
              </a:lnSpc>
              <a:spcBef>
                <a:spcPts val="0"/>
              </a:spcBef>
              <a:spcAft>
                <a:spcPts val="0"/>
              </a:spcAft>
              <a:buClr>
                <a:schemeClr val="dk1"/>
              </a:buClr>
              <a:buSzPts val="1800"/>
              <a:buFont typeface="Arial"/>
              <a:buChar char="•"/>
            </a:pPr>
            <a:r>
              <a:rPr lang="fr-FR" sz="1800" b="1">
                <a:solidFill>
                  <a:schemeClr val="dk1"/>
                </a:solidFill>
                <a:latin typeface="Cambria"/>
                <a:ea typeface="Cambria"/>
                <a:cs typeface="Cambria"/>
                <a:sym typeface="Cambria"/>
              </a:rPr>
              <a:t>$_SESSION : </a:t>
            </a:r>
            <a:r>
              <a:rPr lang="fr-FR" sz="1800">
                <a:solidFill>
                  <a:schemeClr val="dk1"/>
                </a:solidFill>
                <a:latin typeface="Cambria"/>
                <a:ea typeface="Cambria"/>
                <a:cs typeface="Cambria"/>
                <a:sym typeface="Cambria"/>
              </a:rPr>
              <a:t>un tableau associatif qui contient toutes les variables de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session,</a:t>
            </a:r>
            <a:endParaRPr sz="1800" b="1">
              <a:solidFill>
                <a:schemeClr val="dk1"/>
              </a:solidFill>
              <a:latin typeface="Cambria"/>
              <a:ea typeface="Cambria"/>
              <a:cs typeface="Cambria"/>
              <a:sym typeface="Cambria"/>
            </a:endParaRPr>
          </a:p>
        </p:txBody>
      </p:sp>
      <p:sp>
        <p:nvSpPr>
          <p:cNvPr id="991" name="Google Shape;991;p94"/>
          <p:cNvSpPr txBox="1"/>
          <p:nvPr/>
        </p:nvSpPr>
        <p:spPr>
          <a:xfrm>
            <a:off x="395535" y="260648"/>
            <a:ext cx="85151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9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997" name="Google Shape;997;p95"/>
          <p:cNvGrpSpPr/>
          <p:nvPr/>
        </p:nvGrpSpPr>
        <p:grpSpPr>
          <a:xfrm>
            <a:off x="395536" y="1124744"/>
            <a:ext cx="8352928" cy="144016"/>
            <a:chOff x="395536" y="1233055"/>
            <a:chExt cx="8352928" cy="144016"/>
          </a:xfrm>
        </p:grpSpPr>
        <p:cxnSp>
          <p:nvCxnSpPr>
            <p:cNvPr id="998" name="Google Shape;998;p9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999" name="Google Shape;999;p9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00" name="Google Shape;1000;p95"/>
          <p:cNvSpPr/>
          <p:nvPr/>
        </p:nvSpPr>
        <p:spPr>
          <a:xfrm>
            <a:off x="395536" y="1340768"/>
            <a:ext cx="431813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dirty="0">
                <a:solidFill>
                  <a:srgbClr val="244061"/>
                </a:solidFill>
                <a:latin typeface="Cambria"/>
                <a:ea typeface="Cambria"/>
                <a:cs typeface="Cambria"/>
                <a:sym typeface="Cambria"/>
              </a:rPr>
              <a:t>Variable $_GET, $_POST:</a:t>
            </a:r>
            <a:endParaRPr dirty="0"/>
          </a:p>
        </p:txBody>
      </p:sp>
      <p:sp>
        <p:nvSpPr>
          <p:cNvPr id="1001" name="Google Shape;1001;p95"/>
          <p:cNvSpPr/>
          <p:nvPr/>
        </p:nvSpPr>
        <p:spPr>
          <a:xfrm>
            <a:off x="395536" y="1804410"/>
            <a:ext cx="8208912" cy="92333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Nom : </a:t>
            </a:r>
            <a:endParaRPr dirty="0"/>
          </a:p>
          <a:p>
            <a:pPr marL="0" marR="0" lvl="0" indent="0" algn="l" rtl="0">
              <a:lnSpc>
                <a:spcPct val="150000"/>
              </a:lnSpc>
              <a:spcBef>
                <a:spcPts val="0"/>
              </a:spcBef>
              <a:spcAft>
                <a:spcPts val="0"/>
              </a:spcAft>
              <a:buNone/>
            </a:pPr>
            <a:r>
              <a:rPr lang="fr-FR" sz="1800" b="1" dirty="0">
                <a:solidFill>
                  <a:schemeClr val="dk1"/>
                </a:solidFill>
                <a:latin typeface="Cambria"/>
                <a:ea typeface="Cambria"/>
                <a:cs typeface="Cambria"/>
                <a:sym typeface="Cambria"/>
              </a:rPr>
              <a:t>Prénoms : </a:t>
            </a:r>
            <a:endParaRPr dirty="0"/>
          </a:p>
        </p:txBody>
      </p:sp>
      <p:sp>
        <p:nvSpPr>
          <p:cNvPr id="1002" name="Google Shape;1002;p95"/>
          <p:cNvSpPr txBox="1"/>
          <p:nvPr/>
        </p:nvSpPr>
        <p:spPr>
          <a:xfrm>
            <a:off x="395536" y="260648"/>
            <a:ext cx="857118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sp>
        <p:nvSpPr>
          <p:cNvPr id="1003" name="Google Shape;1003;p95"/>
          <p:cNvSpPr txBox="1"/>
          <p:nvPr/>
        </p:nvSpPr>
        <p:spPr>
          <a:xfrm>
            <a:off x="515382" y="3645024"/>
            <a:ext cx="7729025" cy="13388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récupérer les valeurs du nom et prénoms: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$_POST[‘name_du_champ’]    ou   $_GET[‘name_du_champ’]</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$_FILES[‘name_du_champ_file’] </a:t>
            </a:r>
            <a:endParaRPr/>
          </a:p>
        </p:txBody>
      </p:sp>
      <p:sp>
        <p:nvSpPr>
          <p:cNvPr id="1004" name="Google Shape;1004;p95"/>
          <p:cNvSpPr/>
          <p:nvPr/>
        </p:nvSpPr>
        <p:spPr>
          <a:xfrm>
            <a:off x="1927507" y="2924944"/>
            <a:ext cx="2644493" cy="33919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005" name="Google Shape;1005;p95"/>
          <p:cNvGrpSpPr/>
          <p:nvPr/>
        </p:nvGrpSpPr>
        <p:grpSpPr>
          <a:xfrm>
            <a:off x="368509" y="1926881"/>
            <a:ext cx="7083811" cy="1337257"/>
            <a:chOff x="368509" y="1926881"/>
            <a:chExt cx="7083811" cy="1337257"/>
          </a:xfrm>
        </p:grpSpPr>
        <p:sp>
          <p:nvSpPr>
            <p:cNvPr id="1006" name="Google Shape;1006;p95"/>
            <p:cNvSpPr/>
            <p:nvPr/>
          </p:nvSpPr>
          <p:spPr>
            <a:xfrm>
              <a:off x="1907625" y="2388546"/>
              <a:ext cx="2572485" cy="33919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7" name="Google Shape;1007;p95"/>
            <p:cNvSpPr/>
            <p:nvPr/>
          </p:nvSpPr>
          <p:spPr>
            <a:xfrm>
              <a:off x="1927507" y="1926881"/>
              <a:ext cx="2572485" cy="33919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8" name="Google Shape;1008;p95"/>
            <p:cNvSpPr/>
            <p:nvPr/>
          </p:nvSpPr>
          <p:spPr>
            <a:xfrm>
              <a:off x="5220072" y="2388546"/>
              <a:ext cx="2232248" cy="461665"/>
            </a:xfrm>
            <a:prstGeom prst="roundRect">
              <a:avLst>
                <a:gd name="adj" fmla="val 16667"/>
              </a:avLst>
            </a:prstGeom>
            <a:gradFill>
              <a:gsLst>
                <a:gs pos="0">
                  <a:srgbClr val="29859E"/>
                </a:gs>
                <a:gs pos="80000">
                  <a:srgbClr val="36B0D0"/>
                </a:gs>
                <a:gs pos="100000">
                  <a:srgbClr val="33B3D5"/>
                </a:gs>
              </a:gsLst>
              <a:lin ang="16200000" scaled="0"/>
            </a:gradFill>
            <a:ln w="9525" cap="flat" cmpd="sng">
              <a:solidFill>
                <a:srgbClr val="45A9C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VALIDER</a:t>
              </a:r>
              <a:endParaRPr/>
            </a:p>
          </p:txBody>
        </p:sp>
        <p:sp>
          <p:nvSpPr>
            <p:cNvPr id="1009" name="Google Shape;1009;p95"/>
            <p:cNvSpPr txBox="1"/>
            <p:nvPr/>
          </p:nvSpPr>
          <p:spPr>
            <a:xfrm>
              <a:off x="368509" y="2894806"/>
              <a:ext cx="48515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chemeClr val="dk1"/>
                  </a:solidFill>
                  <a:latin typeface="Calibri"/>
                  <a:ea typeface="Calibri"/>
                  <a:cs typeface="Calibri"/>
                  <a:sym typeface="Calibri"/>
                </a:rPr>
                <a:t>Pièce joint </a:t>
              </a:r>
              <a:r>
                <a:rPr lang="fr-FR" sz="1800">
                  <a:solidFill>
                    <a:schemeClr val="dk1"/>
                  </a:solidFill>
                  <a:latin typeface="Calibri"/>
                  <a:ea typeface="Calibri"/>
                  <a:cs typeface="Calibri"/>
                  <a:sym typeface="Calibri"/>
                </a:rPr>
                <a:t>: </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9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15" name="Google Shape;1015;p96"/>
          <p:cNvGrpSpPr/>
          <p:nvPr/>
        </p:nvGrpSpPr>
        <p:grpSpPr>
          <a:xfrm>
            <a:off x="395536" y="1124744"/>
            <a:ext cx="8352928" cy="144016"/>
            <a:chOff x="395536" y="1233055"/>
            <a:chExt cx="8352928" cy="144016"/>
          </a:xfrm>
        </p:grpSpPr>
        <p:cxnSp>
          <p:nvCxnSpPr>
            <p:cNvPr id="1016" name="Google Shape;1016;p9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17" name="Google Shape;1017;p9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18" name="Google Shape;1018;p96"/>
          <p:cNvSpPr/>
          <p:nvPr/>
        </p:nvSpPr>
        <p:spPr>
          <a:xfrm>
            <a:off x="395536" y="1340768"/>
            <a:ext cx="40223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Variable cookies $_cookies:</a:t>
            </a:r>
            <a:endParaRPr/>
          </a:p>
        </p:txBody>
      </p:sp>
      <p:sp>
        <p:nvSpPr>
          <p:cNvPr id="1019" name="Google Shape;1019;p96"/>
          <p:cNvSpPr/>
          <p:nvPr/>
        </p:nvSpPr>
        <p:spPr>
          <a:xfrm>
            <a:off x="395536" y="1916832"/>
            <a:ext cx="8496944" cy="42473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Synthaxe de base </a:t>
            </a:r>
            <a:r>
              <a:rPr lang="fr-FR" sz="1800">
                <a:solidFill>
                  <a:schemeClr val="dk1"/>
                </a:solidFill>
                <a:latin typeface="Cambria"/>
                <a:ea typeface="Cambria"/>
                <a:cs typeface="Cambria"/>
                <a:sym typeface="Cambria"/>
              </a:rPr>
              <a:t>: </a:t>
            </a:r>
            <a:r>
              <a:rPr lang="fr-FR" sz="1800" b="1">
                <a:solidFill>
                  <a:srgbClr val="FF0000"/>
                </a:solidFill>
                <a:latin typeface="Cambria"/>
                <a:ea typeface="Cambria"/>
                <a:cs typeface="Cambria"/>
                <a:sym typeface="Cambria"/>
              </a:rPr>
              <a:t> </a:t>
            </a:r>
            <a:r>
              <a:rPr lang="fr-FR" sz="1800">
                <a:solidFill>
                  <a:schemeClr val="dk1"/>
                </a:solidFill>
                <a:latin typeface="Cambria"/>
                <a:ea typeface="Cambria"/>
                <a:cs typeface="Cambria"/>
                <a:sym typeface="Cambria"/>
              </a:rPr>
              <a:t>setcookie(name, value, expire, path, domain, secure,httponly).</a:t>
            </a:r>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name</a:t>
            </a:r>
            <a:r>
              <a:rPr lang="fr-FR" sz="1800">
                <a:solidFill>
                  <a:schemeClr val="dk1"/>
                </a:solidFill>
                <a:latin typeface="Cambria"/>
                <a:ea typeface="Cambria"/>
                <a:cs typeface="Cambria"/>
                <a:sym typeface="Cambria"/>
              </a:rPr>
              <a:t> : Nom du cookie</a:t>
            </a:r>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value</a:t>
            </a:r>
            <a:r>
              <a:rPr lang="fr-FR" sz="1800">
                <a:solidFill>
                  <a:schemeClr val="dk1"/>
                </a:solidFill>
                <a:latin typeface="Cambria"/>
                <a:ea typeface="Cambria"/>
                <a:cs typeface="Cambria"/>
                <a:sym typeface="Cambria"/>
              </a:rPr>
              <a:t> : Valeur du cookie</a:t>
            </a:r>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expires</a:t>
            </a:r>
            <a:r>
              <a:rPr lang="fr-FR" sz="1800">
                <a:solidFill>
                  <a:schemeClr val="dk1"/>
                </a:solidFill>
                <a:latin typeface="Cambria"/>
                <a:ea typeface="Cambria"/>
                <a:cs typeface="Cambria"/>
                <a:sym typeface="Cambria"/>
              </a:rPr>
              <a:t> : date d’expiration du cookies</a:t>
            </a:r>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path</a:t>
            </a:r>
            <a:r>
              <a:rPr lang="fr-FR" sz="1800">
                <a:solidFill>
                  <a:schemeClr val="dk1"/>
                </a:solidFill>
                <a:latin typeface="Cambria"/>
                <a:ea typeface="Cambria"/>
                <a:cs typeface="Cambria"/>
                <a:sym typeface="Cambria"/>
              </a:rPr>
              <a:t> : chemin sur le serveur sur lequel le cookie sera disponible</a:t>
            </a: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domain</a:t>
            </a:r>
            <a:r>
              <a:rPr lang="fr-FR" sz="1800">
                <a:solidFill>
                  <a:schemeClr val="dk1"/>
                </a:solidFill>
                <a:latin typeface="Cambria"/>
                <a:ea typeface="Cambria"/>
                <a:cs typeface="Cambria"/>
                <a:sym typeface="Cambria"/>
              </a:rPr>
              <a:t> : domaine ou sous domaine pour lequel le cookie est disponible</a:t>
            </a: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secure</a:t>
            </a:r>
            <a:r>
              <a:rPr lang="fr-FR" sz="1800">
                <a:solidFill>
                  <a:schemeClr val="dk1"/>
                </a:solidFill>
                <a:latin typeface="Cambria"/>
                <a:ea typeface="Cambria"/>
                <a:cs typeface="Cambria"/>
                <a:sym typeface="Cambria"/>
              </a:rPr>
              <a:t> : indique si le cookie doit uniquement être transmis à travers une https.</a:t>
            </a:r>
            <a:endParaRPr/>
          </a:p>
          <a:p>
            <a:pPr marL="0" marR="0" lvl="0" indent="0" algn="l" rtl="0">
              <a:lnSpc>
                <a:spcPct val="150000"/>
              </a:lnSpc>
              <a:spcBef>
                <a:spcPts val="0"/>
              </a:spcBef>
              <a:spcAft>
                <a:spcPts val="0"/>
              </a:spcAft>
              <a:buNone/>
            </a:pPr>
            <a:r>
              <a:rPr lang="fr-FR" sz="1800" i="1">
                <a:solidFill>
                  <a:schemeClr val="dk1"/>
                </a:solidFill>
                <a:latin typeface="Cambria"/>
                <a:ea typeface="Cambria"/>
                <a:cs typeface="Cambria"/>
                <a:sym typeface="Cambria"/>
              </a:rPr>
              <a:t>httponly</a:t>
            </a:r>
            <a:r>
              <a:rPr lang="fr-FR" sz="1800">
                <a:solidFill>
                  <a:schemeClr val="dk1"/>
                </a:solidFill>
                <a:latin typeface="Cambria"/>
                <a:ea typeface="Cambria"/>
                <a:cs typeface="Cambria"/>
                <a:sym typeface="Cambria"/>
              </a:rPr>
              <a:t> : indique si le cookie ne doit être accessible que par le protocole http.</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Récupérer : $_COOKIES</a:t>
            </a:r>
            <a:endParaRPr sz="1800" b="1">
              <a:solidFill>
                <a:srgbClr val="FF0000"/>
              </a:solidFill>
              <a:latin typeface="Cambria"/>
              <a:ea typeface="Cambria"/>
              <a:cs typeface="Cambria"/>
              <a:sym typeface="Cambria"/>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p:txBody>
      </p:sp>
      <p:sp>
        <p:nvSpPr>
          <p:cNvPr id="1020" name="Google Shape;1020;p96"/>
          <p:cNvSpPr txBox="1"/>
          <p:nvPr/>
        </p:nvSpPr>
        <p:spPr>
          <a:xfrm>
            <a:off x="395536" y="260648"/>
            <a:ext cx="849694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9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26" name="Google Shape;1026;p97"/>
          <p:cNvGrpSpPr/>
          <p:nvPr/>
        </p:nvGrpSpPr>
        <p:grpSpPr>
          <a:xfrm>
            <a:off x="395536" y="1124744"/>
            <a:ext cx="8352928" cy="144016"/>
            <a:chOff x="395536" y="1233055"/>
            <a:chExt cx="8352928" cy="144016"/>
          </a:xfrm>
        </p:grpSpPr>
        <p:cxnSp>
          <p:nvCxnSpPr>
            <p:cNvPr id="1027" name="Google Shape;1027;p9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28" name="Google Shape;1028;p9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29" name="Google Shape;1029;p97"/>
          <p:cNvSpPr/>
          <p:nvPr/>
        </p:nvSpPr>
        <p:spPr>
          <a:xfrm>
            <a:off x="395536" y="1340768"/>
            <a:ext cx="402232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Variable cookies $_cookies:</a:t>
            </a:r>
            <a:endParaRPr/>
          </a:p>
        </p:txBody>
      </p:sp>
      <p:sp>
        <p:nvSpPr>
          <p:cNvPr id="1030" name="Google Shape;1030;p97"/>
          <p:cNvSpPr txBox="1"/>
          <p:nvPr/>
        </p:nvSpPr>
        <p:spPr>
          <a:xfrm>
            <a:off x="395535" y="260648"/>
            <a:ext cx="835292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pic>
        <p:nvPicPr>
          <p:cNvPr id="1031" name="Google Shape;1031;p97"/>
          <p:cNvPicPr preferRelativeResize="0"/>
          <p:nvPr/>
        </p:nvPicPr>
        <p:blipFill rotWithShape="1">
          <a:blip r:embed="rId3">
            <a:alphaModFix/>
          </a:blip>
          <a:srcRect/>
          <a:stretch/>
        </p:blipFill>
        <p:spPr>
          <a:xfrm>
            <a:off x="539552" y="1894358"/>
            <a:ext cx="7200800" cy="34068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9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37" name="Google Shape;1037;p98"/>
          <p:cNvGrpSpPr/>
          <p:nvPr/>
        </p:nvGrpSpPr>
        <p:grpSpPr>
          <a:xfrm>
            <a:off x="395536" y="1124744"/>
            <a:ext cx="8352928" cy="144016"/>
            <a:chOff x="395536" y="1233055"/>
            <a:chExt cx="8352928" cy="144016"/>
          </a:xfrm>
        </p:grpSpPr>
        <p:cxnSp>
          <p:nvCxnSpPr>
            <p:cNvPr id="1038" name="Google Shape;1038;p9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39" name="Google Shape;1039;p9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40" name="Google Shape;1040;p98"/>
          <p:cNvSpPr/>
          <p:nvPr/>
        </p:nvSpPr>
        <p:spPr>
          <a:xfrm>
            <a:off x="395536" y="1340768"/>
            <a:ext cx="409990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Variable session $_SESSION:</a:t>
            </a:r>
            <a:endParaRPr/>
          </a:p>
        </p:txBody>
      </p:sp>
      <p:sp>
        <p:nvSpPr>
          <p:cNvPr id="1041" name="Google Shape;1041;p98"/>
          <p:cNvSpPr txBox="1"/>
          <p:nvPr/>
        </p:nvSpPr>
        <p:spPr>
          <a:xfrm>
            <a:off x="395536" y="260648"/>
            <a:ext cx="842493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sp>
        <p:nvSpPr>
          <p:cNvPr id="1042" name="Google Shape;1042;p98"/>
          <p:cNvSpPr txBox="1"/>
          <p:nvPr/>
        </p:nvSpPr>
        <p:spPr>
          <a:xfrm>
            <a:off x="539552" y="1988840"/>
            <a:ext cx="8424936" cy="30008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Démarrer une session </a:t>
            </a:r>
            <a:r>
              <a:rPr lang="fr-FR" sz="1800">
                <a:solidFill>
                  <a:schemeClr val="dk1"/>
                </a:solidFill>
                <a:latin typeface="Cambria"/>
                <a:ea typeface="Cambria"/>
                <a:cs typeface="Cambria"/>
                <a:sym typeface="Cambria"/>
              </a:rPr>
              <a:t>:  </a:t>
            </a:r>
            <a:r>
              <a:rPr lang="fr-FR" sz="1800" b="1">
                <a:solidFill>
                  <a:srgbClr val="FF0000"/>
                </a:solidFill>
                <a:latin typeface="Cambria"/>
                <a:ea typeface="Cambria"/>
                <a:cs typeface="Cambria"/>
                <a:sym typeface="Cambria"/>
              </a:rPr>
              <a:t>session_start()</a:t>
            </a:r>
            <a:r>
              <a:rPr lang="fr-FR" sz="1800">
                <a:solidFill>
                  <a:srgbClr val="FF0000"/>
                </a:solidFill>
                <a:latin typeface="Cambria"/>
                <a:ea typeface="Cambria"/>
                <a:cs typeface="Cambria"/>
                <a:sym typeface="Cambria"/>
              </a:rPr>
              <a:t> </a:t>
            </a:r>
            <a:r>
              <a:rPr lang="fr-FR" sz="1800">
                <a:solidFill>
                  <a:schemeClr val="dk1"/>
                </a:solidFill>
                <a:latin typeface="Cambria"/>
                <a:ea typeface="Cambria"/>
                <a:cs typeface="Cambria"/>
                <a:sym typeface="Cambria"/>
              </a:rPr>
              <a:t>avant toute autre opération dans nos pages, c’est - à- dire au début de celles-ci.</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Créer une session </a:t>
            </a:r>
            <a:r>
              <a:rPr lang="fr-FR" sz="1800">
                <a:solidFill>
                  <a:schemeClr val="dk1"/>
                </a:solidFill>
                <a:latin typeface="Cambria"/>
                <a:ea typeface="Cambria"/>
                <a:cs typeface="Cambria"/>
                <a:sym typeface="Cambria"/>
              </a:rPr>
              <a:t>: </a:t>
            </a:r>
            <a:r>
              <a:rPr lang="fr-FR" sz="1800" b="1">
                <a:solidFill>
                  <a:srgbClr val="FF0000"/>
                </a:solidFill>
                <a:latin typeface="Cambria"/>
                <a:ea typeface="Cambria"/>
                <a:cs typeface="Cambria"/>
                <a:sym typeface="Cambria"/>
              </a:rPr>
              <a:t>$_SESSION[nom] = valeur</a:t>
            </a:r>
            <a:r>
              <a:rPr lang="fr-FR" sz="18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Récupérer une session</a:t>
            </a:r>
            <a:r>
              <a:rPr lang="fr-FR" sz="1800">
                <a:solidFill>
                  <a:schemeClr val="dk1"/>
                </a:solidFill>
                <a:latin typeface="Cambria"/>
                <a:ea typeface="Cambria"/>
                <a:cs typeface="Cambria"/>
                <a:sym typeface="Cambria"/>
              </a:rPr>
              <a:t> : echo $_SESSION[cle]$</a:t>
            </a:r>
            <a:endParaRPr/>
          </a:p>
          <a:p>
            <a:pPr marL="0" marR="0" lvl="0" indent="0" algn="l" rtl="0">
              <a:lnSpc>
                <a:spcPct val="150000"/>
              </a:lnSpc>
              <a:spcBef>
                <a:spcPts val="0"/>
              </a:spcBef>
              <a:spcAft>
                <a:spcPts val="0"/>
              </a:spcAft>
              <a:buNone/>
            </a:pPr>
            <a:r>
              <a:rPr lang="fr-FR" sz="1800" b="1">
                <a:solidFill>
                  <a:schemeClr val="dk1"/>
                </a:solidFill>
                <a:latin typeface="Cambria"/>
                <a:ea typeface="Cambria"/>
                <a:cs typeface="Cambria"/>
                <a:sym typeface="Cambria"/>
              </a:rPr>
              <a:t>Supprimer</a:t>
            </a:r>
            <a:r>
              <a:rPr lang="fr-FR" sz="1800">
                <a:solidFill>
                  <a:schemeClr val="dk1"/>
                </a:solidFill>
                <a:latin typeface="Cambria"/>
                <a:ea typeface="Cambria"/>
                <a:cs typeface="Cambria"/>
                <a:sym typeface="Cambria"/>
              </a:rPr>
              <a:t> : </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a:t>
            </a:r>
            <a:r>
              <a:rPr lang="fr-FR" sz="1800" b="1">
                <a:solidFill>
                  <a:srgbClr val="FF0000"/>
                </a:solidFill>
                <a:latin typeface="Cambria"/>
                <a:ea typeface="Cambria"/>
                <a:cs typeface="Cambria"/>
                <a:sym typeface="Cambria"/>
              </a:rPr>
              <a:t>session_destroy()</a:t>
            </a:r>
            <a:r>
              <a:rPr lang="fr-FR" sz="1800">
                <a:solidFill>
                  <a:schemeClr val="dk1"/>
                </a:solidFill>
                <a:latin typeface="Cambria"/>
                <a:ea typeface="Cambria"/>
                <a:cs typeface="Cambria"/>
                <a:sym typeface="Cambria"/>
              </a:rPr>
              <a:t> : Détruit toutes les données associés à la session courante.</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        </a:t>
            </a:r>
            <a:r>
              <a:rPr lang="fr-FR" sz="1800" b="1">
                <a:solidFill>
                  <a:srgbClr val="FF0000"/>
                </a:solidFill>
                <a:latin typeface="Cambria"/>
                <a:ea typeface="Cambria"/>
                <a:cs typeface="Cambria"/>
                <a:sym typeface="Cambria"/>
              </a:rPr>
              <a:t>session_unset()</a:t>
            </a:r>
            <a:r>
              <a:rPr lang="fr-FR" sz="1800">
                <a:solidFill>
                  <a:schemeClr val="dk1"/>
                </a:solidFill>
                <a:latin typeface="Cambria"/>
                <a:ea typeface="Cambria"/>
                <a:cs typeface="Cambria"/>
                <a:sym typeface="Cambria"/>
              </a:rPr>
              <a:t> : Détruit toutes les variables d’une session.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48" name="Google Shape;1048;p99"/>
          <p:cNvGrpSpPr/>
          <p:nvPr/>
        </p:nvGrpSpPr>
        <p:grpSpPr>
          <a:xfrm>
            <a:off x="395536" y="1124744"/>
            <a:ext cx="8352928" cy="144016"/>
            <a:chOff x="395536" y="1233055"/>
            <a:chExt cx="8352928" cy="144016"/>
          </a:xfrm>
        </p:grpSpPr>
        <p:cxnSp>
          <p:nvCxnSpPr>
            <p:cNvPr id="1049" name="Google Shape;1049;p9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50" name="Google Shape;1050;p9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51" name="Google Shape;1051;p99"/>
          <p:cNvSpPr/>
          <p:nvPr/>
        </p:nvSpPr>
        <p:spPr>
          <a:xfrm>
            <a:off x="395536" y="1340768"/>
            <a:ext cx="409990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Variable session $_SESSION:</a:t>
            </a:r>
            <a:endParaRPr/>
          </a:p>
        </p:txBody>
      </p:sp>
      <p:sp>
        <p:nvSpPr>
          <p:cNvPr id="1052" name="Google Shape;1052;p99"/>
          <p:cNvSpPr txBox="1"/>
          <p:nvPr/>
        </p:nvSpPr>
        <p:spPr>
          <a:xfrm>
            <a:off x="395536" y="260648"/>
            <a:ext cx="856185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 : Variables superglobales</a:t>
            </a:r>
            <a:endParaRPr sz="4000" b="1" dirty="0">
              <a:solidFill>
                <a:srgbClr val="FF0000"/>
              </a:solidFill>
              <a:latin typeface="Arial"/>
              <a:ea typeface="Arial"/>
              <a:cs typeface="Arial"/>
              <a:sym typeface="Arial"/>
            </a:endParaRPr>
          </a:p>
        </p:txBody>
      </p:sp>
      <p:pic>
        <p:nvPicPr>
          <p:cNvPr id="1053" name="Google Shape;1053;p99"/>
          <p:cNvPicPr preferRelativeResize="0"/>
          <p:nvPr/>
        </p:nvPicPr>
        <p:blipFill rotWithShape="1">
          <a:blip r:embed="rId3">
            <a:alphaModFix/>
          </a:blip>
          <a:srcRect/>
          <a:stretch/>
        </p:blipFill>
        <p:spPr>
          <a:xfrm>
            <a:off x="556450" y="1987609"/>
            <a:ext cx="7255909" cy="289507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0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59" name="Google Shape;1059;p100"/>
          <p:cNvGrpSpPr/>
          <p:nvPr/>
        </p:nvGrpSpPr>
        <p:grpSpPr>
          <a:xfrm>
            <a:off x="395536" y="1124744"/>
            <a:ext cx="8352928" cy="144016"/>
            <a:chOff x="395536" y="1233055"/>
            <a:chExt cx="8352928" cy="144016"/>
          </a:xfrm>
        </p:grpSpPr>
        <p:cxnSp>
          <p:nvCxnSpPr>
            <p:cNvPr id="1060" name="Google Shape;1060;p10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61" name="Google Shape;1061;p10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62" name="Google Shape;1062;p100"/>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 :</a:t>
            </a:r>
            <a:endParaRPr/>
          </a:p>
        </p:txBody>
      </p:sp>
      <p:sp>
        <p:nvSpPr>
          <p:cNvPr id="1063" name="Google Shape;1063;p100"/>
          <p:cNvSpPr/>
          <p:nvPr/>
        </p:nvSpPr>
        <p:spPr>
          <a:xfrm>
            <a:off x="1115616" y="2233086"/>
            <a:ext cx="5938036" cy="206210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244061"/>
                </a:solidFill>
                <a:latin typeface="Cambria"/>
                <a:ea typeface="Cambria"/>
                <a:cs typeface="Cambria"/>
                <a:sym typeface="Cambria"/>
              </a:rPr>
              <a:t>Autres chapitre à intégrer dans le future:</a:t>
            </a:r>
            <a:endParaRPr/>
          </a:p>
          <a:p>
            <a:pPr marL="0" marR="0" lvl="0" indent="0" algn="l" rtl="0">
              <a:spcBef>
                <a:spcPts val="0"/>
              </a:spcBef>
              <a:spcAft>
                <a:spcPts val="0"/>
              </a:spcAft>
              <a:buNone/>
            </a:pPr>
            <a:endParaRPr sz="2400" b="1">
              <a:solidFill>
                <a:srgbClr val="244061"/>
              </a:solidFill>
              <a:latin typeface="Cambria"/>
              <a:ea typeface="Cambria"/>
              <a:cs typeface="Cambria"/>
              <a:sym typeface="Cambria"/>
            </a:endParaRPr>
          </a:p>
          <a:p>
            <a:pPr marL="342900" marR="0" lvl="0" indent="-342900" algn="l" rtl="0">
              <a:spcBef>
                <a:spcPts val="0"/>
              </a:spcBef>
              <a:spcAft>
                <a:spcPts val="0"/>
              </a:spcAft>
              <a:buClr>
                <a:srgbClr val="244061"/>
              </a:buClr>
              <a:buSzPts val="1600"/>
              <a:buFont typeface="Arial"/>
              <a:buChar char="•"/>
            </a:pPr>
            <a:r>
              <a:rPr lang="fr-FR" sz="1600" b="1">
                <a:solidFill>
                  <a:srgbClr val="244061"/>
                </a:solidFill>
                <a:latin typeface="Cambria"/>
                <a:ea typeface="Cambria"/>
                <a:cs typeface="Cambria"/>
                <a:sym typeface="Cambria"/>
              </a:rPr>
              <a:t>Manipulation des dates</a:t>
            </a:r>
            <a:endParaRPr/>
          </a:p>
          <a:p>
            <a:pPr marL="342900" marR="0" lvl="0" indent="-342900" algn="l" rtl="0">
              <a:spcBef>
                <a:spcPts val="0"/>
              </a:spcBef>
              <a:spcAft>
                <a:spcPts val="0"/>
              </a:spcAft>
              <a:buClr>
                <a:srgbClr val="244061"/>
              </a:buClr>
              <a:buSzPts val="1600"/>
              <a:buFont typeface="Arial"/>
              <a:buChar char="•"/>
            </a:pPr>
            <a:r>
              <a:rPr lang="fr-FR" sz="1600" b="1">
                <a:solidFill>
                  <a:srgbClr val="244061"/>
                </a:solidFill>
                <a:latin typeface="Cambria"/>
                <a:ea typeface="Cambria"/>
                <a:cs typeface="Cambria"/>
                <a:sym typeface="Cambria"/>
              </a:rPr>
              <a:t>Manipulation des fichiers</a:t>
            </a:r>
            <a:endParaRPr/>
          </a:p>
          <a:p>
            <a:pPr marL="342900" marR="0" lvl="0" indent="-342900" algn="l" rtl="0">
              <a:spcBef>
                <a:spcPts val="0"/>
              </a:spcBef>
              <a:spcAft>
                <a:spcPts val="0"/>
              </a:spcAft>
              <a:buClr>
                <a:srgbClr val="244061"/>
              </a:buClr>
              <a:buSzPts val="1600"/>
              <a:buFont typeface="Arial"/>
              <a:buChar char="•"/>
            </a:pPr>
            <a:r>
              <a:rPr lang="fr-FR" sz="1600" b="1">
                <a:solidFill>
                  <a:srgbClr val="244061"/>
                </a:solidFill>
                <a:latin typeface="Cambria"/>
                <a:ea typeface="Cambria"/>
                <a:cs typeface="Cambria"/>
                <a:sym typeface="Cambria"/>
              </a:rPr>
              <a:t>Expression régulière</a:t>
            </a:r>
            <a:endParaRPr/>
          </a:p>
          <a:p>
            <a:pPr marL="342900" marR="0" lvl="0" indent="-342900" algn="l" rtl="0">
              <a:spcBef>
                <a:spcPts val="0"/>
              </a:spcBef>
              <a:spcAft>
                <a:spcPts val="0"/>
              </a:spcAft>
              <a:buClr>
                <a:srgbClr val="244061"/>
              </a:buClr>
              <a:buSzPts val="1600"/>
              <a:buFont typeface="Arial"/>
              <a:buChar char="•"/>
            </a:pPr>
            <a:r>
              <a:rPr lang="fr-FR" sz="1600" b="1">
                <a:solidFill>
                  <a:srgbClr val="244061"/>
                </a:solidFill>
                <a:latin typeface="Cambria"/>
                <a:ea typeface="Cambria"/>
                <a:cs typeface="Cambria"/>
                <a:sym typeface="Cambria"/>
              </a:rPr>
              <a:t>Listes des fonctions natives PHP par type de données</a:t>
            </a:r>
            <a:endParaRPr/>
          </a:p>
          <a:p>
            <a:pPr marL="342900" marR="0" lvl="0" indent="-342900" algn="l" rtl="0">
              <a:spcBef>
                <a:spcPts val="0"/>
              </a:spcBef>
              <a:spcAft>
                <a:spcPts val="0"/>
              </a:spcAft>
              <a:buClr>
                <a:srgbClr val="244061"/>
              </a:buClr>
              <a:buSzPts val="1600"/>
              <a:buFont typeface="Arial"/>
              <a:buChar char="•"/>
            </a:pPr>
            <a:r>
              <a:rPr lang="fr-FR" sz="1600" b="1">
                <a:solidFill>
                  <a:srgbClr val="244061"/>
                </a:solidFill>
                <a:latin typeface="Cambria"/>
                <a:ea typeface="Cambria"/>
                <a:cs typeface="Cambria"/>
                <a:sym typeface="Cambria"/>
              </a:rPr>
              <a:t>Accès à la base de données MySQL</a:t>
            </a:r>
            <a:endParaRPr sz="1600" b="1">
              <a:solidFill>
                <a:schemeClr val="dk1"/>
              </a:solidFill>
              <a:latin typeface="Cambria"/>
              <a:ea typeface="Cambria"/>
              <a:cs typeface="Cambria"/>
              <a:sym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0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69" name="Google Shape;1069;p101"/>
          <p:cNvGrpSpPr/>
          <p:nvPr/>
        </p:nvGrpSpPr>
        <p:grpSpPr>
          <a:xfrm>
            <a:off x="395536" y="3645024"/>
            <a:ext cx="8352928" cy="144016"/>
            <a:chOff x="395536" y="1233055"/>
            <a:chExt cx="8352928" cy="144016"/>
          </a:xfrm>
        </p:grpSpPr>
        <p:cxnSp>
          <p:nvCxnSpPr>
            <p:cNvPr id="1070" name="Google Shape;1070;p10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71" name="Google Shape;1071;p10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72" name="Google Shape;1072;p101"/>
          <p:cNvSpPr/>
          <p:nvPr/>
        </p:nvSpPr>
        <p:spPr>
          <a:xfrm>
            <a:off x="233256" y="1660538"/>
            <a:ext cx="8411341"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400" b="1" cap="none">
                <a:solidFill>
                  <a:srgbClr val="3A1A62"/>
                </a:solidFill>
                <a:latin typeface="Calibri"/>
                <a:ea typeface="Calibri"/>
                <a:cs typeface="Calibri"/>
                <a:sym typeface="Calibri"/>
              </a:rPr>
              <a:t>PARTIE III</a:t>
            </a:r>
            <a:endParaRPr/>
          </a:p>
          <a:p>
            <a:pPr marL="0" marR="0" lvl="0" indent="0" algn="ctr" rtl="0">
              <a:spcBef>
                <a:spcPts val="0"/>
              </a:spcBef>
              <a:spcAft>
                <a:spcPts val="0"/>
              </a:spcAft>
              <a:buNone/>
            </a:pPr>
            <a:r>
              <a:rPr lang="fr-FR" sz="4400" b="1" cap="none">
                <a:solidFill>
                  <a:srgbClr val="3A1A62"/>
                </a:solidFill>
                <a:latin typeface="Calibri"/>
                <a:ea typeface="Calibri"/>
                <a:cs typeface="Calibri"/>
                <a:sym typeface="Calibri"/>
              </a:rPr>
              <a:t>PROGRAMMATION ORIENTE OBJET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67" name="Google Shape;167;p21"/>
          <p:cNvGrpSpPr/>
          <p:nvPr/>
        </p:nvGrpSpPr>
        <p:grpSpPr>
          <a:xfrm>
            <a:off x="395536" y="1196752"/>
            <a:ext cx="8352928" cy="144016"/>
            <a:chOff x="395536" y="1233055"/>
            <a:chExt cx="8352928" cy="144016"/>
          </a:xfrm>
        </p:grpSpPr>
        <p:cxnSp>
          <p:nvCxnSpPr>
            <p:cNvPr id="168" name="Google Shape;168;p2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69" name="Google Shape;169;p2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70" name="Google Shape;170;p21"/>
          <p:cNvSpPr txBox="1"/>
          <p:nvPr/>
        </p:nvSpPr>
        <p:spPr>
          <a:xfrm>
            <a:off x="539552" y="221801"/>
            <a:ext cx="82089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800" b="1">
                <a:solidFill>
                  <a:srgbClr val="FF0000"/>
                </a:solidFill>
                <a:latin typeface="Arial"/>
                <a:ea typeface="Arial"/>
                <a:cs typeface="Arial"/>
                <a:sym typeface="Arial"/>
              </a:rPr>
              <a:t>Partie I : Introduction</a:t>
            </a:r>
            <a:endParaRPr/>
          </a:p>
        </p:txBody>
      </p:sp>
      <p:sp>
        <p:nvSpPr>
          <p:cNvPr id="171" name="Google Shape;171;p21"/>
          <p:cNvSpPr txBox="1"/>
          <p:nvPr/>
        </p:nvSpPr>
        <p:spPr>
          <a:xfrm>
            <a:off x="539552" y="1411053"/>
            <a:ext cx="8208912" cy="5777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u="sng">
                <a:solidFill>
                  <a:srgbClr val="244061"/>
                </a:solidFill>
                <a:latin typeface="Cambria"/>
                <a:ea typeface="Cambria"/>
                <a:cs typeface="Cambria"/>
                <a:sym typeface="Cambria"/>
              </a:rPr>
              <a:t>Sites statiques vs sites dynamiques</a:t>
            </a:r>
            <a:endParaRPr/>
          </a:p>
        </p:txBody>
      </p:sp>
      <p:sp>
        <p:nvSpPr>
          <p:cNvPr id="172" name="Google Shape;172;p21"/>
          <p:cNvSpPr txBox="1"/>
          <p:nvPr/>
        </p:nvSpPr>
        <p:spPr>
          <a:xfrm>
            <a:off x="539552" y="2265253"/>
            <a:ext cx="8604448"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u="sng">
                <a:solidFill>
                  <a:srgbClr val="FF0000"/>
                </a:solidFill>
                <a:latin typeface="Cambria"/>
                <a:ea typeface="Cambria"/>
                <a:cs typeface="Cambria"/>
                <a:sym typeface="Cambria"/>
              </a:rPr>
              <a:t>Sites dynamiques </a:t>
            </a:r>
            <a:r>
              <a:rPr lang="fr-FR" sz="2000">
                <a:solidFill>
                  <a:schemeClr val="dk1"/>
                </a:solidFill>
                <a:latin typeface="Cambria"/>
                <a:ea typeface="Cambria"/>
                <a:cs typeface="Cambria"/>
                <a:sym typeface="Cambria"/>
              </a:rPr>
              <a:t>: </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Pouvoir fournir des pages différentes pour chaque visiteur selon différentes contraintes.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Permettre d’intéragir avec l’utilisateur en lui permettant de faire une action Ex: FB.  Aimer, Commenter, Partager</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Récupération des données via serveur web et serveur de base de données.</a:t>
            </a:r>
            <a:endParaRPr sz="20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2"/>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78" name="Google Shape;1078;p102"/>
          <p:cNvGrpSpPr/>
          <p:nvPr/>
        </p:nvGrpSpPr>
        <p:grpSpPr>
          <a:xfrm>
            <a:off x="395536" y="1124744"/>
            <a:ext cx="8352928" cy="144016"/>
            <a:chOff x="395536" y="1233055"/>
            <a:chExt cx="8352928" cy="144016"/>
          </a:xfrm>
        </p:grpSpPr>
        <p:cxnSp>
          <p:nvCxnSpPr>
            <p:cNvPr id="1079" name="Google Shape;1079;p102"/>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80" name="Google Shape;1080;p102"/>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81" name="Google Shape;1081;p102"/>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a:t>
            </a:r>
            <a:endParaRPr/>
          </a:p>
        </p:txBody>
      </p:sp>
      <p:sp>
        <p:nvSpPr>
          <p:cNvPr id="1082" name="Google Shape;1082;p102"/>
          <p:cNvSpPr txBox="1"/>
          <p:nvPr/>
        </p:nvSpPr>
        <p:spPr>
          <a:xfrm>
            <a:off x="539552" y="1556792"/>
            <a:ext cx="7488832" cy="4247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Une classe </a:t>
            </a:r>
            <a:r>
              <a:rPr lang="fr-FR" sz="2000">
                <a:solidFill>
                  <a:schemeClr val="dk1"/>
                </a:solidFill>
                <a:latin typeface="Cambria"/>
                <a:ea typeface="Cambria"/>
                <a:cs typeface="Cambria"/>
                <a:sym typeface="Cambria"/>
              </a:rPr>
              <a:t>est un modèle de données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Famille d’objets, ou en encore moule à objet</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Tous les objets d’une même classe partagent les même attributs et les même méthodes.</a:t>
            </a:r>
            <a:endParaRPr/>
          </a:p>
          <a:p>
            <a:pPr marL="285750" marR="0" lvl="0" indent="-28575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Le mot clé class permet de déclarer un classe d’objet.</a:t>
            </a:r>
            <a:endParaRPr/>
          </a:p>
          <a:p>
            <a:pPr marL="0" marR="0" lvl="0" indent="0" algn="l" rtl="0">
              <a:lnSpc>
                <a:spcPct val="150000"/>
              </a:lnSpc>
              <a:spcBef>
                <a:spcPts val="0"/>
              </a:spcBef>
              <a:spcAft>
                <a:spcPts val="0"/>
              </a:spcAft>
              <a:buNone/>
            </a:pPr>
            <a:endParaRPr sz="20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 Code de la classe</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03"/>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88" name="Google Shape;1088;p103"/>
          <p:cNvGrpSpPr/>
          <p:nvPr/>
        </p:nvGrpSpPr>
        <p:grpSpPr>
          <a:xfrm>
            <a:off x="395536" y="1124744"/>
            <a:ext cx="8352928" cy="144016"/>
            <a:chOff x="395536" y="1233055"/>
            <a:chExt cx="8352928" cy="144016"/>
          </a:xfrm>
        </p:grpSpPr>
        <p:cxnSp>
          <p:nvCxnSpPr>
            <p:cNvPr id="1089" name="Google Shape;1089;p103"/>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090" name="Google Shape;1090;p103"/>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091" name="Google Shape;1091;p103"/>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  propriété</a:t>
            </a:r>
            <a:endParaRPr/>
          </a:p>
        </p:txBody>
      </p:sp>
      <p:sp>
        <p:nvSpPr>
          <p:cNvPr id="1092" name="Google Shape;1092;p103"/>
          <p:cNvSpPr txBox="1"/>
          <p:nvPr/>
        </p:nvSpPr>
        <p:spPr>
          <a:xfrm>
            <a:off x="539552" y="1556792"/>
            <a:ext cx="7488832"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Déclarer des attributs ou propriétés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public $marque = ‘TOYOTA’;</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public, protected, private sont supportés</a:t>
            </a:r>
            <a:endParaRPr/>
          </a:p>
          <a:p>
            <a:pPr marL="800100" marR="0" lvl="1" indent="-342900" algn="l" rtl="0">
              <a:lnSpc>
                <a:spcPct val="150000"/>
              </a:lnSpc>
              <a:spcBef>
                <a:spcPts val="0"/>
              </a:spcBef>
              <a:spcAft>
                <a:spcPts val="0"/>
              </a:spcAft>
              <a:buClr>
                <a:schemeClr val="dk1"/>
              </a:buClr>
              <a:buSzPts val="2000"/>
              <a:buFont typeface="Arial"/>
              <a:buChar char="•"/>
            </a:pPr>
            <a:r>
              <a:rPr lang="fr-FR" sz="2000" b="0" i="0" u="none" strike="noStrike" cap="none">
                <a:solidFill>
                  <a:schemeClr val="dk1"/>
                </a:solidFill>
                <a:latin typeface="Cambria"/>
                <a:ea typeface="Cambria"/>
                <a:cs typeface="Cambria"/>
                <a:sym typeface="Cambria"/>
              </a:rPr>
              <a:t>L’un des trois est obligatoire ou le mot clé var =&gt; public</a:t>
            </a:r>
            <a:endParaRPr/>
          </a:p>
          <a:p>
            <a:pPr marL="800100" marR="0" lvl="1" indent="-342900" algn="l" rtl="0">
              <a:lnSpc>
                <a:spcPct val="150000"/>
              </a:lnSpc>
              <a:spcBef>
                <a:spcPts val="0"/>
              </a:spcBef>
              <a:spcAft>
                <a:spcPts val="0"/>
              </a:spcAft>
              <a:buClr>
                <a:schemeClr val="dk1"/>
              </a:buClr>
              <a:buSzPts val="2000"/>
              <a:buFont typeface="Arial"/>
              <a:buChar char="•"/>
            </a:pPr>
            <a:r>
              <a:rPr lang="fr-FR" sz="2000" b="0" i="0" u="none" strike="noStrike" cap="none">
                <a:solidFill>
                  <a:schemeClr val="dk1"/>
                </a:solidFill>
                <a:latin typeface="Cambria"/>
                <a:ea typeface="Cambria"/>
                <a:cs typeface="Cambria"/>
                <a:sym typeface="Cambria"/>
              </a:rPr>
              <a:t>Affectation et même déclaration facultatives.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4"/>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098" name="Google Shape;1098;p104"/>
          <p:cNvGrpSpPr/>
          <p:nvPr/>
        </p:nvGrpSpPr>
        <p:grpSpPr>
          <a:xfrm>
            <a:off x="395536" y="1124744"/>
            <a:ext cx="8352928" cy="144016"/>
            <a:chOff x="395536" y="1233055"/>
            <a:chExt cx="8352928" cy="144016"/>
          </a:xfrm>
        </p:grpSpPr>
        <p:cxnSp>
          <p:nvCxnSpPr>
            <p:cNvPr id="1099" name="Google Shape;1099;p104"/>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00" name="Google Shape;1100;p104"/>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01" name="Google Shape;1101;p104"/>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 méthode</a:t>
            </a:r>
            <a:endParaRPr/>
          </a:p>
        </p:txBody>
      </p:sp>
      <p:sp>
        <p:nvSpPr>
          <p:cNvPr id="1102" name="Google Shape;1102;p104"/>
          <p:cNvSpPr txBox="1"/>
          <p:nvPr/>
        </p:nvSpPr>
        <p:spPr>
          <a:xfrm>
            <a:off x="539552" y="1556792"/>
            <a:ext cx="7488832"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Déclarer des méthodes:</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public $marque = ‘TOYOTA’;</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function freiner($_force_freinage) { // code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public, protected, private sont supportés</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Implicitement public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05"/>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08" name="Google Shape;1108;p105"/>
          <p:cNvGrpSpPr/>
          <p:nvPr/>
        </p:nvGrpSpPr>
        <p:grpSpPr>
          <a:xfrm>
            <a:off x="395536" y="1124744"/>
            <a:ext cx="8352928" cy="144016"/>
            <a:chOff x="395536" y="1233055"/>
            <a:chExt cx="8352928" cy="144016"/>
          </a:xfrm>
        </p:grpSpPr>
        <p:cxnSp>
          <p:nvCxnSpPr>
            <p:cNvPr id="1109" name="Google Shape;1109;p105"/>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10" name="Google Shape;1110;p105"/>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11" name="Google Shape;1111;p105"/>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a:t>
            </a:r>
            <a:endParaRPr/>
          </a:p>
        </p:txBody>
      </p:sp>
      <p:sp>
        <p:nvSpPr>
          <p:cNvPr id="1112" name="Google Shape;1112;p105"/>
          <p:cNvSpPr txBox="1"/>
          <p:nvPr/>
        </p:nvSpPr>
        <p:spPr>
          <a:xfrm>
            <a:off x="539552" y="1556792"/>
            <a:ext cx="7488832"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000" b="1">
                <a:solidFill>
                  <a:schemeClr val="dk1"/>
                </a:solidFill>
                <a:latin typeface="Cambria"/>
                <a:ea typeface="Cambria"/>
                <a:cs typeface="Cambria"/>
                <a:sym typeface="Cambria"/>
              </a:rPr>
              <a:t>Déclarer des constantes:</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	const NB_ROUES_MOTRICE = 4;</a:t>
            </a:r>
            <a:endParaRPr/>
          </a:p>
          <a:p>
            <a:pPr marL="0" marR="0" lvl="0" indent="0" algn="l" rtl="0">
              <a:lnSpc>
                <a:spcPct val="150000"/>
              </a:lnSpc>
              <a:spcBef>
                <a:spcPts val="0"/>
              </a:spcBef>
              <a:spcAft>
                <a:spcPts val="0"/>
              </a:spcAft>
              <a:buNone/>
            </a:pPr>
            <a:r>
              <a:rPr lang="fr-FR" sz="2000">
                <a:solidFill>
                  <a:schemeClr val="dk1"/>
                </a:solidFill>
                <a:latin typeface="Cambria"/>
                <a:ea typeface="Cambria"/>
                <a:cs typeface="Cambria"/>
                <a:sym typeface="Cambria"/>
              </a:rPr>
              <a:t>}</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Locale à la classe</a:t>
            </a:r>
            <a:endParaRPr/>
          </a:p>
          <a:p>
            <a:pPr marL="342900" marR="0" lvl="0" indent="-342900" algn="l" rtl="0">
              <a:lnSpc>
                <a:spcPct val="150000"/>
              </a:lnSpc>
              <a:spcBef>
                <a:spcPts val="0"/>
              </a:spcBef>
              <a:spcAft>
                <a:spcPts val="0"/>
              </a:spcAft>
              <a:buClr>
                <a:schemeClr val="dk1"/>
              </a:buClr>
              <a:buSzPts val="2000"/>
              <a:buFont typeface="Arial"/>
              <a:buChar char="•"/>
            </a:pPr>
            <a:r>
              <a:rPr lang="fr-FR" sz="2000">
                <a:solidFill>
                  <a:schemeClr val="dk1"/>
                </a:solidFill>
                <a:latin typeface="Cambria"/>
                <a:ea typeface="Cambria"/>
                <a:cs typeface="Cambria"/>
                <a:sym typeface="Cambria"/>
              </a:rPr>
              <a:t>Convention classique : spécifier les constantes en majuscules dans le code pour mieux les identifier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6"/>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18" name="Google Shape;1118;p106"/>
          <p:cNvGrpSpPr/>
          <p:nvPr/>
        </p:nvGrpSpPr>
        <p:grpSpPr>
          <a:xfrm>
            <a:off x="395536" y="1124744"/>
            <a:ext cx="8352928" cy="144016"/>
            <a:chOff x="395536" y="1233055"/>
            <a:chExt cx="8352928" cy="144016"/>
          </a:xfrm>
        </p:grpSpPr>
        <p:cxnSp>
          <p:nvCxnSpPr>
            <p:cNvPr id="1119" name="Google Shape;1119;p106"/>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20" name="Google Shape;1120;p106"/>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21" name="Google Shape;1121;p106"/>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 - Instanciation</a:t>
            </a:r>
            <a:endParaRPr/>
          </a:p>
        </p:txBody>
      </p:sp>
      <p:sp>
        <p:nvSpPr>
          <p:cNvPr id="1122" name="Google Shape;1122;p106"/>
          <p:cNvSpPr txBox="1"/>
          <p:nvPr/>
        </p:nvSpPr>
        <p:spPr>
          <a:xfrm>
            <a:off x="539552" y="1556792"/>
            <a:ext cx="7488832" cy="50783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a:solidFill>
                  <a:schemeClr val="dk1"/>
                </a:solidFill>
                <a:latin typeface="Cambria"/>
                <a:ea typeface="Cambria"/>
                <a:cs typeface="Cambria"/>
                <a:sym typeface="Cambria"/>
              </a:rPr>
              <a:t>Instancier:  syntaxe : </a:t>
            </a:r>
            <a:r>
              <a:rPr lang="fr-FR" sz="2400" b="1">
                <a:solidFill>
                  <a:srgbClr val="FF0000"/>
                </a:solidFill>
                <a:latin typeface="Cambria"/>
                <a:ea typeface="Cambria"/>
                <a:cs typeface="Cambria"/>
                <a:sym typeface="Cambria"/>
              </a:rPr>
              <a:t>new</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const NB_ROUES_MOTRICE = 4;</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public  $marques;</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function freiner($f)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$maVoiture = new voiture();</a:t>
            </a:r>
            <a:endParaRPr/>
          </a:p>
          <a:p>
            <a:pPr marL="342900" marR="0" lvl="0" indent="-342900" algn="l" rtl="0">
              <a:lnSpc>
                <a:spcPct val="150000"/>
              </a:lnSpc>
              <a:spcBef>
                <a:spcPts val="0"/>
              </a:spcBef>
              <a:spcAft>
                <a:spcPts val="0"/>
              </a:spcAft>
              <a:buClr>
                <a:schemeClr val="dk1"/>
              </a:buClr>
              <a:buSzPts val="2400"/>
              <a:buFont typeface="Arial"/>
              <a:buChar char="•"/>
            </a:pPr>
            <a:r>
              <a:rPr lang="fr-FR" sz="2400">
                <a:solidFill>
                  <a:schemeClr val="dk1"/>
                </a:solidFill>
                <a:latin typeface="Cambria"/>
                <a:ea typeface="Cambria"/>
                <a:cs typeface="Cambria"/>
                <a:sym typeface="Cambria"/>
              </a:rPr>
              <a:t>Les parenthèses sont optionnelles si le constructeur ne nécessite pas de paramètre.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07"/>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28" name="Google Shape;1128;p107"/>
          <p:cNvGrpSpPr/>
          <p:nvPr/>
        </p:nvGrpSpPr>
        <p:grpSpPr>
          <a:xfrm>
            <a:off x="395536" y="1124744"/>
            <a:ext cx="8352928" cy="144016"/>
            <a:chOff x="395536" y="1233055"/>
            <a:chExt cx="8352928" cy="144016"/>
          </a:xfrm>
        </p:grpSpPr>
        <p:cxnSp>
          <p:nvCxnSpPr>
            <p:cNvPr id="1129" name="Google Shape;1129;p107"/>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30" name="Google Shape;1130;p107"/>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31" name="Google Shape;1131;p107"/>
          <p:cNvSpPr txBox="1"/>
          <p:nvPr/>
        </p:nvSpPr>
        <p:spPr>
          <a:xfrm>
            <a:off x="395536" y="260648"/>
            <a:ext cx="82089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 – accès attribut</a:t>
            </a:r>
            <a:endParaRPr/>
          </a:p>
        </p:txBody>
      </p:sp>
      <p:sp>
        <p:nvSpPr>
          <p:cNvPr id="1132" name="Google Shape;1132;p107"/>
          <p:cNvSpPr txBox="1"/>
          <p:nvPr/>
        </p:nvSpPr>
        <p:spPr>
          <a:xfrm>
            <a:off x="539552" y="1614691"/>
            <a:ext cx="7488832" cy="397031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800" b="1">
                <a:solidFill>
                  <a:schemeClr val="dk1"/>
                </a:solidFill>
                <a:latin typeface="Cambria"/>
                <a:ea typeface="Cambria"/>
                <a:cs typeface="Cambria"/>
                <a:sym typeface="Cambria"/>
              </a:rPr>
              <a:t>Accéder à un attribut</a:t>
            </a:r>
            <a:endParaRPr sz="2800" b="1">
              <a:solidFill>
                <a:srgbClr val="FF0000"/>
              </a:solidFill>
              <a:latin typeface="Cambria"/>
              <a:ea typeface="Cambria"/>
              <a:cs typeface="Cambria"/>
              <a:sym typeface="Cambria"/>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                 public  $marques = ‘NISSAN’;</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$maVoiture = new voiture();</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echo $maVoiture-&gt;marque //affiche nissan</a:t>
            </a:r>
            <a:endParaRPr sz="2800">
              <a:solidFill>
                <a:schemeClr val="dk1"/>
              </a:solidFill>
              <a:latin typeface="Cambria"/>
              <a:ea typeface="Cambria"/>
              <a:cs typeface="Cambria"/>
              <a:sym typeface="Cambri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08"/>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38" name="Google Shape;1138;p108"/>
          <p:cNvGrpSpPr/>
          <p:nvPr/>
        </p:nvGrpSpPr>
        <p:grpSpPr>
          <a:xfrm>
            <a:off x="395536" y="1124744"/>
            <a:ext cx="8352928" cy="144016"/>
            <a:chOff x="395536" y="1233055"/>
            <a:chExt cx="8352928" cy="144016"/>
          </a:xfrm>
        </p:grpSpPr>
        <p:cxnSp>
          <p:nvCxnSpPr>
            <p:cNvPr id="1139" name="Google Shape;1139;p108"/>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40" name="Google Shape;1140;p108"/>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41" name="Google Shape;1141;p108"/>
          <p:cNvSpPr txBox="1"/>
          <p:nvPr/>
        </p:nvSpPr>
        <p:spPr>
          <a:xfrm>
            <a:off x="395536" y="260648"/>
            <a:ext cx="859917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dirty="0">
                <a:solidFill>
                  <a:srgbClr val="FF0000"/>
                </a:solidFill>
                <a:latin typeface="Arial"/>
                <a:ea typeface="Arial"/>
                <a:cs typeface="Arial"/>
                <a:sym typeface="Arial"/>
              </a:rPr>
              <a:t>Partie III : Classe – accès méthode</a:t>
            </a:r>
            <a:endParaRPr dirty="0"/>
          </a:p>
        </p:txBody>
      </p:sp>
      <p:sp>
        <p:nvSpPr>
          <p:cNvPr id="1142" name="Google Shape;1142;p108"/>
          <p:cNvSpPr txBox="1"/>
          <p:nvPr/>
        </p:nvSpPr>
        <p:spPr>
          <a:xfrm>
            <a:off x="539552" y="1484784"/>
            <a:ext cx="7488832" cy="461664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800" b="1">
                <a:solidFill>
                  <a:schemeClr val="dk1"/>
                </a:solidFill>
                <a:latin typeface="Cambria"/>
                <a:ea typeface="Cambria"/>
                <a:cs typeface="Cambria"/>
                <a:sym typeface="Cambria"/>
              </a:rPr>
              <a:t>Accéder à une methode</a:t>
            </a:r>
            <a:endParaRPr sz="2800" b="1">
              <a:solidFill>
                <a:srgbClr val="FF0000"/>
              </a:solidFill>
              <a:latin typeface="Cambria"/>
              <a:ea typeface="Cambria"/>
              <a:cs typeface="Cambria"/>
              <a:sym typeface="Cambria"/>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                 public  $marques = ‘NISSAN’;</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                 function klaxonner() { return ‘puuuup’}</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$maVoiture = new voiture();</a:t>
            </a:r>
            <a:endParaRPr/>
          </a:p>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echo $maVoiture-&gt; klaxonner //affiche puuuup</a:t>
            </a:r>
            <a:endParaRPr sz="2800">
              <a:solidFill>
                <a:schemeClr val="dk1"/>
              </a:solidFill>
              <a:latin typeface="Cambria"/>
              <a:ea typeface="Cambria"/>
              <a:cs typeface="Cambria"/>
              <a:sym typeface="Cambri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09"/>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48" name="Google Shape;1148;p109"/>
          <p:cNvGrpSpPr/>
          <p:nvPr/>
        </p:nvGrpSpPr>
        <p:grpSpPr>
          <a:xfrm>
            <a:off x="395536" y="1124744"/>
            <a:ext cx="8352928" cy="144016"/>
            <a:chOff x="395536" y="1233055"/>
            <a:chExt cx="8352928" cy="144016"/>
          </a:xfrm>
        </p:grpSpPr>
        <p:cxnSp>
          <p:nvCxnSpPr>
            <p:cNvPr id="1149" name="Google Shape;1149;p109"/>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50" name="Google Shape;1150;p109"/>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51" name="Google Shape;1151;p109"/>
          <p:cNvSpPr txBox="1"/>
          <p:nvPr/>
        </p:nvSpPr>
        <p:spPr>
          <a:xfrm>
            <a:off x="395535" y="260648"/>
            <a:ext cx="874846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dirty="0">
                <a:solidFill>
                  <a:srgbClr val="FF0000"/>
                </a:solidFill>
                <a:latin typeface="Arial"/>
                <a:ea typeface="Arial"/>
                <a:cs typeface="Arial"/>
                <a:sym typeface="Arial"/>
              </a:rPr>
              <a:t>Partie III : Classe – accès constante</a:t>
            </a:r>
            <a:endParaRPr sz="1200" dirty="0"/>
          </a:p>
        </p:txBody>
      </p:sp>
      <p:sp>
        <p:nvSpPr>
          <p:cNvPr id="1152" name="Google Shape;1152;p109"/>
          <p:cNvSpPr txBox="1"/>
          <p:nvPr/>
        </p:nvSpPr>
        <p:spPr>
          <a:xfrm>
            <a:off x="539552" y="1484784"/>
            <a:ext cx="7488832" cy="445577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a:solidFill>
                  <a:schemeClr val="dk1"/>
                </a:solidFill>
                <a:latin typeface="Cambria"/>
                <a:ea typeface="Cambria"/>
                <a:cs typeface="Cambria"/>
                <a:sym typeface="Cambria"/>
              </a:rPr>
              <a:t>Accéder à une constante</a:t>
            </a:r>
            <a:endParaRPr sz="2400" b="1">
              <a:solidFill>
                <a:srgbClr val="FF0000"/>
              </a:solidFill>
              <a:latin typeface="Cambria"/>
              <a:ea typeface="Cambria"/>
              <a:cs typeface="Cambria"/>
              <a:sym typeface="Cambria"/>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const ROUES = 4;</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public  $marques = ‘NISSAN’;</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function freiner() { return ‘puuuup’}</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$maVoiture = new voiture();</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echo $maVoiture::ROUES //affiche 4</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0"/>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58" name="Google Shape;1158;p110"/>
          <p:cNvGrpSpPr/>
          <p:nvPr/>
        </p:nvGrpSpPr>
        <p:grpSpPr>
          <a:xfrm>
            <a:off x="395536" y="1124744"/>
            <a:ext cx="8352928" cy="144016"/>
            <a:chOff x="395536" y="1233055"/>
            <a:chExt cx="8352928" cy="144016"/>
          </a:xfrm>
        </p:grpSpPr>
        <p:cxnSp>
          <p:nvCxnSpPr>
            <p:cNvPr id="1159" name="Google Shape;1159;p110"/>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60" name="Google Shape;1160;p110"/>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61" name="Google Shape;1161;p110"/>
          <p:cNvSpPr txBox="1"/>
          <p:nvPr/>
        </p:nvSpPr>
        <p:spPr>
          <a:xfrm>
            <a:off x="395536" y="260648"/>
            <a:ext cx="849694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000" b="1">
                <a:solidFill>
                  <a:srgbClr val="FF0000"/>
                </a:solidFill>
                <a:latin typeface="Arial"/>
                <a:ea typeface="Arial"/>
                <a:cs typeface="Arial"/>
                <a:sym typeface="Arial"/>
              </a:rPr>
              <a:t>Partie III : Classe – accès statique</a:t>
            </a:r>
            <a:endParaRPr/>
          </a:p>
        </p:txBody>
      </p:sp>
      <p:sp>
        <p:nvSpPr>
          <p:cNvPr id="1162" name="Google Shape;1162;p110"/>
          <p:cNvSpPr txBox="1"/>
          <p:nvPr/>
        </p:nvSpPr>
        <p:spPr>
          <a:xfrm>
            <a:off x="539552" y="1484784"/>
            <a:ext cx="7488832" cy="438581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b="1">
                <a:solidFill>
                  <a:schemeClr val="dk1"/>
                </a:solidFill>
                <a:latin typeface="Cambria"/>
                <a:ea typeface="Cambria"/>
                <a:cs typeface="Cambria"/>
                <a:sym typeface="Cambria"/>
              </a:rPr>
              <a:t>Via le m</a:t>
            </a:r>
            <a:r>
              <a:rPr lang="fr-FR" sz="1800" b="1">
                <a:solidFill>
                  <a:schemeClr val="dk1"/>
                </a:solidFill>
                <a:latin typeface="Cambria"/>
                <a:ea typeface="Cambria"/>
                <a:cs typeface="Cambria"/>
                <a:sym typeface="Cambria"/>
              </a:rPr>
              <a:t>ot clé  </a:t>
            </a:r>
            <a:r>
              <a:rPr lang="fr-FR" sz="1800" b="1" i="1">
                <a:solidFill>
                  <a:schemeClr val="dk1"/>
                </a:solidFill>
                <a:latin typeface="Cambria"/>
                <a:ea typeface="Cambria"/>
                <a:cs typeface="Cambria"/>
                <a:sym typeface="Cambria"/>
              </a:rPr>
              <a:t>static</a:t>
            </a:r>
            <a:endParaRPr sz="1800" b="1" i="1">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les attributs public private ou protected devient facultatif</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static $roues = 4;</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static function freiner() { return ‘STOP’}</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echo voiture::$roues // afficher 4</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echo voiture::freiner()  //affiche STOP</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11"/>
          <p:cNvSpPr txBox="1"/>
          <p:nvPr/>
        </p:nvSpPr>
        <p:spPr>
          <a:xfrm>
            <a:off x="539552" y="1645595"/>
            <a:ext cx="7488832" cy="3237086"/>
          </a:xfrm>
          <a:prstGeom prst="rect">
            <a:avLst/>
          </a:prstGeom>
          <a:noFill/>
          <a:ln>
            <a:noFill/>
          </a:ln>
        </p:spPr>
        <p:txBody>
          <a:bodyPr spcFirstLastPara="1" wrap="square" lIns="92150" tIns="46075" rIns="92150" bIns="46075" anchor="t" anchorCtr="0">
            <a:noAutofit/>
          </a:bodyPr>
          <a:lstStyle/>
          <a:p>
            <a:pPr marL="342900" marR="0" lvl="0" indent="-3429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grpSp>
        <p:nvGrpSpPr>
          <p:cNvPr id="1168" name="Google Shape;1168;p111"/>
          <p:cNvGrpSpPr/>
          <p:nvPr/>
        </p:nvGrpSpPr>
        <p:grpSpPr>
          <a:xfrm>
            <a:off x="395536" y="1124744"/>
            <a:ext cx="8352928" cy="144016"/>
            <a:chOff x="395536" y="1233055"/>
            <a:chExt cx="8352928" cy="144016"/>
          </a:xfrm>
        </p:grpSpPr>
        <p:cxnSp>
          <p:nvCxnSpPr>
            <p:cNvPr id="1169" name="Google Shape;1169;p111"/>
            <p:cNvCxnSpPr/>
            <p:nvPr/>
          </p:nvCxnSpPr>
          <p:spPr>
            <a:xfrm>
              <a:off x="395536" y="1233055"/>
              <a:ext cx="8352928" cy="0"/>
            </a:xfrm>
            <a:prstGeom prst="straightConnector1">
              <a:avLst/>
            </a:prstGeom>
            <a:noFill/>
            <a:ln w="28575" cap="flat" cmpd="sng">
              <a:solidFill>
                <a:srgbClr val="E36C09"/>
              </a:solidFill>
              <a:prstDash val="solid"/>
              <a:round/>
              <a:headEnd type="none" w="sm" len="sm"/>
              <a:tailEnd type="none" w="sm" len="sm"/>
            </a:ln>
          </p:spPr>
        </p:cxnSp>
        <p:cxnSp>
          <p:nvCxnSpPr>
            <p:cNvPr id="1170" name="Google Shape;1170;p111"/>
            <p:cNvCxnSpPr/>
            <p:nvPr/>
          </p:nvCxnSpPr>
          <p:spPr>
            <a:xfrm>
              <a:off x="395536" y="1377071"/>
              <a:ext cx="8352928" cy="0"/>
            </a:xfrm>
            <a:prstGeom prst="straightConnector1">
              <a:avLst/>
            </a:prstGeom>
            <a:noFill/>
            <a:ln w="57150" cap="flat" cmpd="sng">
              <a:solidFill>
                <a:srgbClr val="4A7DBA"/>
              </a:solidFill>
              <a:prstDash val="solid"/>
              <a:round/>
              <a:headEnd type="none" w="sm" len="sm"/>
              <a:tailEnd type="none" w="sm" len="sm"/>
            </a:ln>
          </p:spPr>
        </p:cxnSp>
      </p:grpSp>
      <p:sp>
        <p:nvSpPr>
          <p:cNvPr id="1171" name="Google Shape;1171;p111"/>
          <p:cNvSpPr txBox="1"/>
          <p:nvPr/>
        </p:nvSpPr>
        <p:spPr>
          <a:xfrm>
            <a:off x="395536" y="260648"/>
            <a:ext cx="84969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600" b="1">
                <a:solidFill>
                  <a:srgbClr val="FF0000"/>
                </a:solidFill>
                <a:latin typeface="Arial"/>
                <a:ea typeface="Arial"/>
                <a:cs typeface="Arial"/>
                <a:sym typeface="Arial"/>
              </a:rPr>
              <a:t>Partie III : Classe – accès cl courante</a:t>
            </a:r>
            <a:endParaRPr/>
          </a:p>
        </p:txBody>
      </p:sp>
      <p:sp>
        <p:nvSpPr>
          <p:cNvPr id="1172" name="Google Shape;1172;p111"/>
          <p:cNvSpPr txBox="1"/>
          <p:nvPr/>
        </p:nvSpPr>
        <p:spPr>
          <a:xfrm>
            <a:off x="539552" y="1484784"/>
            <a:ext cx="7488832" cy="392415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800">
                <a:solidFill>
                  <a:schemeClr val="dk1"/>
                </a:solidFill>
                <a:latin typeface="Cambria"/>
                <a:ea typeface="Cambria"/>
                <a:cs typeface="Cambria"/>
                <a:sym typeface="Cambria"/>
              </a:rPr>
              <a:t>Via le mot clé  </a:t>
            </a:r>
            <a:r>
              <a:rPr lang="fr-FR" sz="2800" b="1" i="1">
                <a:solidFill>
                  <a:schemeClr val="dk1"/>
                </a:solidFill>
                <a:latin typeface="Cambria"/>
                <a:ea typeface="Cambria"/>
                <a:cs typeface="Cambria"/>
                <a:sym typeface="Cambria"/>
              </a:rPr>
              <a:t>self</a:t>
            </a:r>
            <a:endParaRPr/>
          </a:p>
          <a:p>
            <a:pPr marL="0" marR="0" lvl="0" indent="0" algn="l" rtl="0">
              <a:lnSpc>
                <a:spcPct val="150000"/>
              </a:lnSpc>
              <a:spcBef>
                <a:spcPts val="0"/>
              </a:spcBef>
              <a:spcAft>
                <a:spcPts val="0"/>
              </a:spcAft>
              <a:buNone/>
            </a:pPr>
            <a:r>
              <a:rPr lang="fr-FR" sz="1800">
                <a:solidFill>
                  <a:schemeClr val="dk1"/>
                </a:solidFill>
                <a:latin typeface="Cambria"/>
                <a:ea typeface="Cambria"/>
                <a:cs typeface="Cambria"/>
                <a:sym typeface="Cambria"/>
              </a:rPr>
              <a:t>Pour les attributs public private ou protected devient facultatif</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class voiture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static $roues = 4;</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                 static function static() { return  self::$roues   }</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fr-FR" sz="2400">
                <a:solidFill>
                  <a:schemeClr val="dk1"/>
                </a:solidFill>
                <a:latin typeface="Cambria"/>
                <a:ea typeface="Cambria"/>
                <a:cs typeface="Cambria"/>
                <a:sym typeface="Cambria"/>
              </a:rPr>
              <a:t>echo voiture::static// afficher 4</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7318</Words>
  <Application>Microsoft Office PowerPoint</Application>
  <PresentationFormat>Affichage à l'écran (4:3)</PresentationFormat>
  <Paragraphs>722</Paragraphs>
  <Slides>133</Slides>
  <Notes>133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133</vt:i4>
      </vt:variant>
    </vt:vector>
  </HeadingPairs>
  <TitlesOfParts>
    <vt:vector size="138" baseType="lpstr">
      <vt:lpstr>Arial</vt:lpstr>
      <vt:lpstr>Calibri</vt:lpstr>
      <vt:lpstr>Cambria</vt:lpstr>
      <vt:lpstr>Noto Sans Symbols</vt:lpstr>
      <vt:lpstr>Thème Office</vt:lpstr>
      <vt:lpstr>MODULE INFO_253 Web dynamique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INFO_253 Web dynamique </dc:title>
  <dc:creator>Dina</dc:creator>
  <cp:lastModifiedBy>Raharison Muriel TSIDIANY</cp:lastModifiedBy>
  <cp:revision>14</cp:revision>
  <dcterms:modified xsi:type="dcterms:W3CDTF">2022-06-14T16:32:35Z</dcterms:modified>
</cp:coreProperties>
</file>