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1.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2.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876" r:id="rId2"/>
    <p:sldId id="1096" r:id="rId3"/>
    <p:sldId id="759" r:id="rId4"/>
    <p:sldId id="1054" r:id="rId5"/>
    <p:sldId id="1098" r:id="rId6"/>
    <p:sldId id="1099" r:id="rId7"/>
    <p:sldId id="1100" r:id="rId8"/>
    <p:sldId id="1101" r:id="rId9"/>
    <p:sldId id="1102" r:id="rId10"/>
    <p:sldId id="1056" r:id="rId11"/>
    <p:sldId id="1103" r:id="rId12"/>
    <p:sldId id="1104" r:id="rId13"/>
    <p:sldId id="1106" r:id="rId14"/>
    <p:sldId id="1111" r:id="rId15"/>
    <p:sldId id="1118" r:id="rId16"/>
    <p:sldId id="1125" r:id="rId17"/>
    <p:sldId id="1126" r:id="rId18"/>
    <p:sldId id="1127" r:id="rId19"/>
    <p:sldId id="1128" r:id="rId20"/>
    <p:sldId id="1112" r:id="rId21"/>
    <p:sldId id="1119" r:id="rId22"/>
    <p:sldId id="1129" r:id="rId23"/>
    <p:sldId id="1130" r:id="rId24"/>
    <p:sldId id="1113" r:id="rId25"/>
    <p:sldId id="1120" r:id="rId26"/>
    <p:sldId id="1150" r:id="rId27"/>
    <p:sldId id="1131" r:id="rId28"/>
    <p:sldId id="1132" r:id="rId29"/>
    <p:sldId id="1133" r:id="rId30"/>
    <p:sldId id="1135" r:id="rId31"/>
    <p:sldId id="1114" r:id="rId32"/>
    <p:sldId id="1121" r:id="rId33"/>
    <p:sldId id="1137" r:id="rId34"/>
    <p:sldId id="1138" r:id="rId35"/>
    <p:sldId id="1139" r:id="rId36"/>
    <p:sldId id="1140" r:id="rId37"/>
    <p:sldId id="1115" r:id="rId38"/>
    <p:sldId id="1122" r:id="rId39"/>
    <p:sldId id="1141" r:id="rId40"/>
    <p:sldId id="1142" r:id="rId41"/>
    <p:sldId id="1143" r:id="rId42"/>
    <p:sldId id="1116" r:id="rId43"/>
    <p:sldId id="1123" r:id="rId44"/>
    <p:sldId id="1144" r:id="rId45"/>
    <p:sldId id="1145" r:id="rId46"/>
    <p:sldId id="1154" r:id="rId47"/>
    <p:sldId id="1146" r:id="rId48"/>
    <p:sldId id="1147" r:id="rId49"/>
    <p:sldId id="1117" r:id="rId50"/>
    <p:sldId id="1124" r:id="rId51"/>
    <p:sldId id="1148" r:id="rId52"/>
    <p:sldId id="1149" r:id="rId53"/>
    <p:sldId id="957" r:id="rId54"/>
    <p:sldId id="1155" r:id="rId55"/>
    <p:sldId id="1156" r:id="rId5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F5CC5-5F9F-453C-A91B-4B23B5D72AB7}" type="datetimeFigureOut">
              <a:rPr lang="fr-FR" smtClean="0"/>
              <a:t>12/05/2022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8EC4C-D3A7-41E7-9035-23FB55C17D5A}" type="slidenum">
              <a:rPr lang="fr-FR" smtClean="0"/>
              <a:t>‹N°›</a:t>
            </a:fld>
            <a:endParaRPr lang="fr-FR"/>
          </a:p>
        </p:txBody>
      </p:sp>
    </p:spTree>
    <p:extLst>
      <p:ext uri="{BB962C8B-B14F-4D97-AF65-F5344CB8AC3E}">
        <p14:creationId xmlns:p14="http://schemas.microsoft.com/office/powerpoint/2010/main" val="174226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a:t>
            </a:r>
          </a:p>
          <a:p>
            <a:pPr rtl="0">
              <a:buFontTx/>
              <a:buNone/>
            </a:pPr>
            <a:r>
              <a:rPr lang="fr-FR" b="0" baseline="0"/>
              <a:t>Présentation des réseaux V</a:t>
            </a:r>
            <a:r>
              <a:rPr lang="fr-FR" b="0"/>
              <a:t>7.0 (ITN)</a:t>
            </a:r>
          </a:p>
          <a:p>
            <a:pPr rtl="0"/>
            <a:r>
              <a:rPr lang="fr-FR">
                <a:solidFill>
                  <a:schemeClr val="accent5">
                    <a:lumMod val="40000"/>
                    <a:lumOff val="60000"/>
                  </a:schemeClr>
                </a:solidFill>
              </a:rPr>
              <a:t>Module 11: Adressage IPv4</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11.2.1 - Monodiffusion</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4491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11.2.2 - Diffusion</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190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11.2 - Adresses IPv4 de monodiffusion, de diffusion et de multidiffusion</a:t>
            </a:r>
          </a:p>
          <a:p>
            <a:pPr rtl="0"/>
            <a:r>
              <a:rPr lang="fr-FR"/>
              <a:t>11.2.3 - Multidiffusion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11.2.4 - </a:t>
            </a:r>
            <a:r>
              <a:rPr lang="fr-FR" sz="1200" b="0" i="0" kern="1200">
                <a:solidFill>
                  <a:schemeClr val="tx1"/>
                </a:solidFill>
                <a:effectLst/>
                <a:latin typeface="+mn-lt"/>
                <a:ea typeface="+mn-ea"/>
                <a:cs typeface="+mn-cs"/>
              </a:rPr>
              <a:t>Exercice - Monodiffusion, diffusion ou multidiffusion</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9389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89672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11.3.1 - Adresses IPv4 publiques et privées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24082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11.3.2 - Routage vers l'internet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11.3.3 - </a:t>
            </a:r>
            <a:r>
              <a:rPr lang="fr-FR" sz="1200" b="0" i="0" kern="1200">
                <a:solidFill>
                  <a:schemeClr val="tx1"/>
                </a:solidFill>
                <a:effectLst/>
                <a:latin typeface="+mn-lt"/>
                <a:ea typeface="+mn-ea"/>
                <a:cs typeface="+mn-cs"/>
              </a:rPr>
              <a:t>Exercice - Autoriser ou bloquer les adresses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36259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11.3.4 - Adresses IPv4 d'utilisateur spéciales</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90149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11.3.5 - L'ancien système d'adressage par classe</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9591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11.3 - Types d'adresses IPv4</a:t>
            </a:r>
          </a:p>
          <a:p>
            <a:pPr rtl="0"/>
            <a:r>
              <a:rPr lang="fr-FR"/>
              <a:t>11.3.6 - Attribution des adresses IP</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11.3.7 - </a:t>
            </a:r>
            <a:r>
              <a:rPr lang="fr-FR" sz="1200" b="0" i="0" kern="1200">
                <a:solidFill>
                  <a:schemeClr val="tx1"/>
                </a:solidFill>
                <a:effectLst/>
                <a:latin typeface="+mn-lt"/>
                <a:ea typeface="+mn-ea"/>
                <a:cs typeface="+mn-cs"/>
              </a:rPr>
              <a:t>Exercice – Adresses IPv4 publiques ou privées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11.3.8 -</a:t>
            </a:r>
            <a:r>
              <a:rPr lang="fr-FR" sz="1200" b="0" i="0" kern="1200">
                <a:solidFill>
                  <a:schemeClr val="tx1"/>
                </a:solidFill>
                <a:effectLst/>
                <a:latin typeface="+mn-lt"/>
                <a:ea typeface="+mn-ea"/>
                <a:cs typeface="+mn-cs"/>
              </a:rPr>
              <a:t>Vérifiez votre compréhension - Types d'adresses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0437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11.0 - Présentation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11.0.2 - </a:t>
            </a:r>
            <a:r>
              <a:rPr lang="fr-FR" sz="1200" kern="1200">
                <a:solidFill>
                  <a:schemeClr val="tx1"/>
                </a:solidFill>
                <a:latin typeface="+mn-lt"/>
                <a:ea typeface="+mn-ea"/>
                <a:cs typeface="+mn-cs"/>
              </a:rPr>
              <a:t>Qu'</a:t>
            </a:r>
            <a:r>
              <a:rPr lang="fr-FR" sz="1200" kern="1200" baseline="0">
                <a:solidFill>
                  <a:schemeClr val="tx1"/>
                </a:solidFill>
                <a:latin typeface="+mn-lt"/>
                <a:ea typeface="+mn-ea"/>
                <a:cs typeface="+mn-cs"/>
              </a:rPr>
              <a:t>est-ce que je vais apprendre dans ce module?</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07423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11.4.1 - Domaines de diffusion et de segmentation</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74907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11.4.2 - Problèmes liés aux domaines de diffusion importants</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30864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11.4 - Segmentation du réseau</a:t>
            </a:r>
          </a:p>
          <a:p>
            <a:pPr rtl="0"/>
            <a:r>
              <a:rPr lang="fr-FR"/>
              <a:t>11.4.3 - Raisons de la segmentation des réseaux</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11.4.4 - </a:t>
            </a:r>
            <a:r>
              <a:rPr lang="fr-FR" sz="1200" b="0" i="0" kern="1200">
                <a:solidFill>
                  <a:schemeClr val="tx1"/>
                </a:solidFill>
                <a:effectLst/>
                <a:latin typeface="+mn-lt"/>
                <a:ea typeface="+mn-ea"/>
                <a:cs typeface="+mn-cs"/>
              </a:rPr>
              <a:t>Vérifiez votre compréhension - Segmentation du réseau</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4592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98299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62788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11.5.1 - Création de sous-réseaux au niveau de la limite d'octet (Cont.)</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98242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11.5.2 - Création de sous-réseaux au niveau de la limite d'octet</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16998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11.5.3 - Vidéo - Masque de sous-réseau</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635900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11.5.4 - Vidéo - Segmenter en sous-réseaux à l'aide du nombre magique</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87065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buFontTx/>
              <a:buNone/>
            </a:pPr>
            <a:r>
              <a:rPr lang="fr-FR" sz="1200" b="0"/>
              <a:t>11.1 - </a:t>
            </a:r>
            <a:r>
              <a:rPr lang="fr-FR"/>
              <a:t>Structure de l'adresse IPv4</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11.5 - Segmentation un réseau IPv4 en sous- réseaux</a:t>
            </a:r>
          </a:p>
          <a:p>
            <a:pPr rtl="0"/>
            <a:r>
              <a:rPr lang="fr-FR"/>
              <a:t>11.5.5 - Packet Tracer - Segmentation un réseau IPv4 en sous- réseaux</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68745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7602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11.6.1 - Créer des sous-réseaux avec un préfixe Slash 16</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76550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11.6.2 - Créer 100 sous-réseaux avec un préfixe /16</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256808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11.6.3 — Crée 1000 sous-réseaux avec un préfixe /8</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885418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11.6.4 - Démonstration vidéo - Segmentation en sous-réseaux sur plusieurs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11.6.5 - </a:t>
            </a:r>
            <a:r>
              <a:rPr lang="fr-FR" sz="1200" b="0" i="0" kern="1200">
                <a:solidFill>
                  <a:schemeClr val="tx1"/>
                </a:solidFill>
                <a:effectLst/>
                <a:latin typeface="+mn-lt"/>
                <a:ea typeface="+mn-ea"/>
                <a:cs typeface="+mn-cs"/>
              </a:rPr>
              <a:t>Exercice - Formules de calcul des sous-réseaux</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99249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11.6 - Création de sous-réseaux avec le préfixe /16 et /8</a:t>
            </a:r>
          </a:p>
          <a:p>
            <a:pPr rtl="0"/>
            <a:r>
              <a:rPr lang="fr-FR"/>
              <a:t>11.6.6 - Travaux pratiques - Calcul des sous-réseaux IPv4</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97700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15167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11.7.1 - Segmentation du réseau en sous-réseaux de l'espace d'adressage IPv4 privé par rapport à l'espace d'adressage IPv4 public</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683450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11.7.2 - Réduire les adresses IPv4 de l'hôte inutilisées et maximiser les sous-réseaux</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94914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11.1.1 - Les parties réseau et hôte</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11.7.3 - Exemple de besoins d'un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11.7.4 - </a:t>
            </a:r>
            <a:r>
              <a:rPr lang="fr-FR" sz="1200" b="0" i="0" kern="1200">
                <a:solidFill>
                  <a:schemeClr val="tx1"/>
                </a:solidFill>
                <a:effectLst/>
                <a:latin typeface="+mn-lt"/>
                <a:ea typeface="+mn-ea"/>
                <a:cs typeface="+mn-cs"/>
              </a:rPr>
              <a:t>Exercice – Déterminer le nombre de bits à emprunter</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403391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11.7 - Segmentation du réseau selon ses besoins</a:t>
            </a:r>
          </a:p>
          <a:p>
            <a:pPr rtl="0"/>
            <a:r>
              <a:rPr lang="fr-FR"/>
              <a:t>11.7.5 - Packet Tracer - Scénario de segmentation en sous-réseaux</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084854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446495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11.8.1 - Vidéo - Notions de base VLSM</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2971177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11.8.2 - Vidéo - Exemple de VLSM</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55034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3334600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11.8.3 - Conservation des adresses IPv4</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713415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11.8.4 - VLSM</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33943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11.8 - VLSM</a:t>
            </a:r>
          </a:p>
          <a:p>
            <a:pPr rtl="0"/>
            <a:r>
              <a:rPr lang="fr-FR"/>
              <a:t>11.8.5 - Attribution d'adresse de topologie VLSM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11.8.6 - </a:t>
            </a:r>
            <a:r>
              <a:rPr lang="fr-FR" sz="1200" b="0" i="0" kern="1200">
                <a:solidFill>
                  <a:schemeClr val="tx1"/>
                </a:solidFill>
                <a:effectLst/>
                <a:latin typeface="+mn-lt"/>
                <a:ea typeface="+mn-ea"/>
                <a:cs typeface="+mn-cs"/>
              </a:rPr>
              <a:t>Exercice - Pratique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655119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41755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11.1.2 - Masque de sous-réseau</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189098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11.9.1 - Planification de l'adressage IPv4 réseau </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606505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11.9.2 - Attribution d'adresses à des périphériques</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1634087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11.9 - La conception structurée</a:t>
            </a:r>
          </a:p>
          <a:p>
            <a:pPr rtl="0"/>
            <a:r>
              <a:rPr lang="fr-FR"/>
              <a:t>11.9.3 - Packet Tracer - Pratique de conception et de mise en œuvre VLSM</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022643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 La conception structurée</a:t>
            </a:r>
          </a:p>
          <a:p>
            <a:pPr rtl="0"/>
            <a:r>
              <a:rPr lang="fr-FR"/>
              <a:t>11.10.1 - Packet Tracer - Conception et mise en œuvre d'un schéma d'adressage VLSM</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99477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11.10 - La conception structurée</a:t>
            </a:r>
          </a:p>
          <a:p>
            <a:pPr rtl="0"/>
            <a:r>
              <a:rPr lang="fr-FR"/>
              <a:t>11.10.2 - </a:t>
            </a:r>
            <a:r>
              <a:rPr lang="fr-FR" sz="1200"/>
              <a:t>Travaux pratiques - Conception et mise en œuvre d'un schéma d'adressage avec des VLSM</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70042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11.1.3 - Le longueur de préfixe</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11</a:t>
            </a:r>
            <a:r>
              <a:rPr lang="fr-FR" sz="1200" baseline="0">
                <a:solidFill>
                  <a:schemeClr val="accent5">
                    <a:lumMod val="40000"/>
                    <a:lumOff val="60000"/>
                  </a:schemeClr>
                </a:solidFill>
              </a:rPr>
              <a:t> - </a:t>
            </a:r>
            <a:r>
              <a:rPr lang="fr-FR" sz="1200">
                <a:solidFill>
                  <a:schemeClr val="accent5">
                    <a:lumMod val="40000"/>
                    <a:lumOff val="60000"/>
                  </a:schemeClr>
                </a:solidFill>
              </a:rPr>
              <a:t>Adressage IPv4</a:t>
            </a:r>
          </a:p>
          <a:p>
            <a:pPr rtl="0"/>
            <a:r>
              <a:rPr lang="fr-FR"/>
              <a:t>11.1 - Structure de l'adresse IPv4</a:t>
            </a:r>
          </a:p>
          <a:p>
            <a:pPr rtl="0"/>
            <a:r>
              <a:rPr lang="fr-FR"/>
              <a:t>11.1.4 - Détermination du réseau: AND (ET) logique</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11.1 - Structure de l'adresse IPv4</a:t>
            </a:r>
          </a:p>
          <a:p>
            <a:pPr rtl="0"/>
            <a:r>
              <a:rPr lang="fr-FR"/>
              <a:t>11.1.5 - Vidéo - Adresses réseau, d'hôte et de diffusion</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01508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11 - Adressage IPv4</a:t>
            </a:r>
          </a:p>
          <a:p>
            <a:pPr rtl="0"/>
            <a:r>
              <a:rPr lang="fr-FR"/>
              <a:t>11.1 - Structure de l'adresse IPv4</a:t>
            </a:r>
          </a:p>
          <a:p>
            <a:pPr rtl="0"/>
            <a:r>
              <a:rPr lang="fr-FR"/>
              <a:t>11.1.6 - Adresses réseau, d'hôte et de diffusion</a:t>
            </a:r>
          </a:p>
          <a:p>
            <a:pPr rtl="0"/>
            <a:r>
              <a:rPr lang="fr-FR"/>
              <a:t>11.1.7 - Exercice - Utilisation de l'opération AND pour déterminer l'adresse réseau</a:t>
            </a:r>
          </a:p>
          <a:p>
            <a:pPr rtl="0"/>
            <a:r>
              <a:rPr lang="fr-FR"/>
              <a:t>11.1.8 - Vérifiez votre compréhension - Structure d'adresse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73220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908D6-D0BD-42AE-B24D-657D180F73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DF5029C-E682-4D79-BD1D-6104BED9C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766946-CFB4-4AB5-AB1D-4D1149D7E8FD}"/>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5" name="Espace réservé du pied de page 4">
            <a:extLst>
              <a:ext uri="{FF2B5EF4-FFF2-40B4-BE49-F238E27FC236}">
                <a16:creationId xmlns:a16="http://schemas.microsoft.com/office/drawing/2014/main" id="{9D25B203-177C-4D08-A01E-18ED2AAF62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F26761-6BFF-484D-AAB6-9DCCB746B9D7}"/>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34812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9D64CF-9715-4B9A-86D6-334E753D78C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63F66F-88B6-43D2-A372-D617EEB161A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599702-2421-4D0A-A7CD-8871644C11A8}"/>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5" name="Espace réservé du pied de page 4">
            <a:extLst>
              <a:ext uri="{FF2B5EF4-FFF2-40B4-BE49-F238E27FC236}">
                <a16:creationId xmlns:a16="http://schemas.microsoft.com/office/drawing/2014/main" id="{761A002A-C6F3-4C96-A3B3-E4D5C507EE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CB92AC-03CC-4F4C-89FB-D15353E4E0E4}"/>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677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3ED6E7C-673C-4F20-9370-98F9725A76C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5280483-D7F0-4E68-92E4-3C4523FFFDD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53327A-0EA1-469B-83C7-AB632BB9E8C8}"/>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5" name="Espace réservé du pied de page 4">
            <a:extLst>
              <a:ext uri="{FF2B5EF4-FFF2-40B4-BE49-F238E27FC236}">
                <a16:creationId xmlns:a16="http://schemas.microsoft.com/office/drawing/2014/main" id="{F908BA1F-875F-4B7B-8A10-18D14EF5DA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D6E09C-2ED9-4DFE-8CE1-270D383BBFAB}"/>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409068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p:nvPr>
        </p:nvSpPr>
        <p:spPr>
          <a:xfrm>
            <a:off x="625995" y="5079369"/>
            <a:ext cx="5758807" cy="384175"/>
          </a:xfrm>
          <a:prstGeom prst="rect">
            <a:avLst/>
          </a:prstGeom>
        </p:spPr>
        <p:txBody>
          <a:bodyPr lIns="91420" tIns="45710" rIns="91420" bIns="45710" anchor="b" anchorCtr="0">
            <a:noAutofit/>
          </a:bodyPr>
          <a:lstStyle>
            <a:lvl1pPr marL="0" indent="0" algn="l">
              <a:buNone/>
              <a:defRPr sz="1600" b="0" i="0">
                <a:solidFill>
                  <a:schemeClr val="accent5"/>
                </a:solidFill>
                <a:latin typeface="+mn-lt"/>
                <a:cs typeface="CiscoSans"/>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625995" y="5399365"/>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625995" y="5719361"/>
            <a:ext cx="5758807" cy="384175"/>
          </a:xfrm>
          <a:prstGeom prst="rect">
            <a:avLst/>
          </a:prstGeom>
        </p:spPr>
        <p:txBody>
          <a:bodyPr lIns="91420" tIns="45710" rIns="91420" bIns="45710"/>
          <a:lstStyle>
            <a:lvl1pPr marL="0" indent="0" algn="l">
              <a:buFontTx/>
              <a:buNone/>
              <a:defRPr lang="en-US" sz="1600" b="0" i="0" kern="1200" dirty="0" smtClean="0">
                <a:solidFill>
                  <a:schemeClr val="accent5"/>
                </a:solidFill>
                <a:latin typeface="+mn-lt"/>
                <a:ea typeface="+mn-ea"/>
                <a:cs typeface="CiscoSans ExtraLight" pitchFamily="34" charset="0"/>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617723" y="3829649"/>
            <a:ext cx="7900328" cy="398668"/>
          </a:xfrm>
          <a:prstGeom prst="rect">
            <a:avLst/>
          </a:prstGeom>
        </p:spPr>
        <p:txBody>
          <a:bodyPr lIns="91420" tIns="45710" rIns="91420" bIns="45710"/>
          <a:lstStyle>
            <a:lvl1pPr marL="0" indent="0">
              <a:buFont typeface="Arial" panose="020B0604020202020204" pitchFamily="34" charset="0"/>
              <a:buNone/>
              <a:defRPr sz="2667" baseline="0">
                <a:solidFill>
                  <a:schemeClr val="bg2"/>
                </a:solidFill>
                <a:latin typeface="+mj-lt"/>
              </a:defRPr>
            </a:lvl1pPr>
            <a:lvl2pPr marL="406365" indent="0">
              <a:buNone/>
              <a:defRPr/>
            </a:lvl2pPr>
            <a:lvl3pPr marL="569854" indent="0">
              <a:buNone/>
              <a:defRPr/>
            </a:lvl3pPr>
            <a:lvl4pPr marL="688908" indent="0">
              <a:buNone/>
              <a:defRPr/>
            </a:lvl4pPr>
            <a:lvl5pPr marL="801608" indent="0">
              <a:buNone/>
              <a:defRPr/>
            </a:lvl5pPr>
          </a:lstStyle>
          <a:p>
            <a:pPr lvl="0"/>
            <a:r>
              <a:rPr lang="en-US"/>
              <a:t>Click to edit Master text styles</a:t>
            </a:r>
          </a:p>
        </p:txBody>
      </p:sp>
      <p:sp>
        <p:nvSpPr>
          <p:cNvPr id="20" name="Title 1"/>
          <p:cNvSpPr>
            <a:spLocks noGrp="1"/>
          </p:cNvSpPr>
          <p:nvPr>
            <p:ph type="ctrTitle"/>
          </p:nvPr>
        </p:nvSpPr>
        <p:spPr>
          <a:xfrm>
            <a:off x="567687" y="3067667"/>
            <a:ext cx="7940684" cy="859640"/>
          </a:xfrm>
          <a:prstGeom prst="rect">
            <a:avLst/>
          </a:prstGeom>
        </p:spPr>
        <p:txBody>
          <a:bodyPr anchor="b"/>
          <a:lstStyle>
            <a:lvl1pPr marL="0" indent="0" algn="l">
              <a:lnSpc>
                <a:spcPct val="90000"/>
              </a:lnSpc>
              <a:buFont typeface="Arial" panose="020B0604020202020204" pitchFamily="34" charset="0"/>
              <a:buNone/>
              <a:defRPr sz="48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656167" y="527051"/>
            <a:ext cx="1062565"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236128442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11297921" y="6605684"/>
            <a:ext cx="902547" cy="252317"/>
          </a:xfrm>
          <a:prstGeom prst="rect">
            <a:avLst/>
          </a:prstGeom>
        </p:spPr>
        <p:txBody>
          <a:bodyPr vert="horz" lIns="91440" tIns="45720" rIns="91440" bIns="45720" rtlCol="0" anchor="ctr"/>
          <a:lstStyle>
            <a:lvl1pPr algn="r">
              <a:defRPr sz="700">
                <a:solidFill>
                  <a:schemeClr val="tx2"/>
                </a:solidFill>
              </a:defRPr>
            </a:lvl1pPr>
          </a:lstStyle>
          <a:p>
            <a:pPr defTabSz="514338">
              <a:defRPr/>
            </a:pPr>
            <a:fld id="{2F5CCB13-0A32-4557-88E9-079F0C330695}" type="slidenum">
              <a:rPr lang="en-US" kern="0" smtClean="0">
                <a:solidFill>
                  <a:srgbClr val="595959"/>
                </a:solidFill>
              </a:rPr>
              <a:pPr defTabSz="514338">
                <a:defRPr/>
              </a:pPr>
              <a:t>‹N°›</a:t>
            </a:fld>
            <a:endParaRPr lang="en-US" kern="0" dirty="0">
              <a:solidFill>
                <a:srgbClr val="595959"/>
              </a:solidFill>
            </a:endParaRPr>
          </a:p>
        </p:txBody>
      </p:sp>
      <p:sp>
        <p:nvSpPr>
          <p:cNvPr id="5" name="Rectangle 3"/>
          <p:cNvSpPr>
            <a:spLocks noGrp="1" noChangeArrowheads="1"/>
          </p:cNvSpPr>
          <p:nvPr>
            <p:ph idx="1"/>
          </p:nvPr>
        </p:nvSpPr>
        <p:spPr bwMode="auto">
          <a:xfrm>
            <a:off x="192087" y="1065260"/>
            <a:ext cx="11804381"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226478" indent="-226478">
              <a:lnSpc>
                <a:spcPct val="100000"/>
              </a:lnSpc>
              <a:spcBef>
                <a:spcPts val="800"/>
              </a:spcBef>
              <a:spcAft>
                <a:spcPts val="800"/>
              </a:spcAft>
              <a:buFont typeface="Wingdings" panose="05000000000000000000" pitchFamily="2" charset="2"/>
              <a:buChar char="§"/>
              <a:defRPr>
                <a:solidFill>
                  <a:srgbClr val="000000"/>
                </a:solidFill>
              </a:defRPr>
            </a:lvl1pPr>
            <a:lvl2pPr>
              <a:lnSpc>
                <a:spcPct val="100000"/>
              </a:lnSpc>
              <a:spcBef>
                <a:spcPts val="400"/>
              </a:spcBef>
              <a:spcAft>
                <a:spcPts val="400"/>
              </a:spcAft>
              <a:defRPr>
                <a:solidFill>
                  <a:srgbClr val="000000"/>
                </a:solidFill>
              </a:defRPr>
            </a:lvl2pPr>
            <a:lvl3pPr>
              <a:lnSpc>
                <a:spcPct val="100000"/>
              </a:lnSpc>
              <a:spcBef>
                <a:spcPts val="400"/>
              </a:spcBef>
              <a:spcAft>
                <a:spcPts val="400"/>
              </a:spcAft>
              <a:defRPr>
                <a:solidFill>
                  <a:srgbClr val="000000"/>
                </a:solidFill>
              </a:defRPr>
            </a:lvl3pPr>
            <a:lvl4pPr>
              <a:lnSpc>
                <a:spcPct val="100000"/>
              </a:lnSpc>
              <a:spcBef>
                <a:spcPts val="400"/>
              </a:spcBef>
              <a:spcAft>
                <a:spcPts val="4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55191"/>
            <a:ext cx="12192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32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12553690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12192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itle 1"/>
          <p:cNvSpPr>
            <a:spLocks noGrp="1"/>
          </p:cNvSpPr>
          <p:nvPr>
            <p:ph type="ctrTitle"/>
          </p:nvPr>
        </p:nvSpPr>
        <p:spPr>
          <a:xfrm>
            <a:off x="555233" y="1220545"/>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33"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11308139" y="6323876"/>
            <a:ext cx="337356" cy="206025"/>
          </a:xfrm>
          <a:prstGeom prst="rect">
            <a:avLst/>
          </a:prstGeom>
          <a:noFill/>
          <a:ln w="9525" algn="ctr">
            <a:noFill/>
            <a:miter lim="800000"/>
            <a:headEnd/>
            <a:tailEnd/>
          </a:ln>
          <a:effectLst/>
        </p:spPr>
        <p:txBody>
          <a:bodyPr wrap="none" lIns="82115" tIns="41056" rIns="82115" bIns="41056" anchor="b">
            <a:spAutoFit/>
          </a:bodyPr>
          <a:lstStyle/>
          <a:p>
            <a:pPr algn="r" defTabSz="814305" rtl="0" fontAlgn="auto">
              <a:spcBef>
                <a:spcPts val="0"/>
              </a:spcBef>
              <a:spcAft>
                <a:spcPts val="0"/>
              </a:spcAft>
              <a:defRPr/>
            </a:pPr>
            <a:fld id="{6A1E46DC-7EF6-4EA2-B285-14272867D133}" type="slidenum">
              <a:rPr sz="800">
                <a:solidFill>
                  <a:schemeClr val="accent5">
                    <a:lumMod val="50000"/>
                  </a:schemeClr>
                </a:solidFill>
                <a:latin typeface="+mn-lt"/>
                <a:ea typeface="+mn-ea"/>
                <a:cs typeface="CiscoSans Thin"/>
              </a:rPr>
              <a:pPr algn="r" defTabSz="814305" rtl="0" fontAlgn="auto">
                <a:spcBef>
                  <a:spcPts val="0"/>
                </a:spcBef>
                <a:spcAft>
                  <a:spcPts val="0"/>
                </a:spcAft>
                <a:defRPr/>
              </a:pPr>
              <a:t>‹N°›</a:t>
            </a:fld>
            <a:endParaRPr sz="8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7823344" y="6199094"/>
            <a:ext cx="3544024" cy="329135"/>
          </a:xfrm>
          <a:prstGeom prst="rect">
            <a:avLst/>
          </a:prstGeom>
          <a:noFill/>
          <a:ln w="9525">
            <a:noFill/>
            <a:miter lim="800000"/>
            <a:headEnd/>
            <a:tailEnd/>
          </a:ln>
          <a:effectLst/>
        </p:spPr>
        <p:txBody>
          <a:bodyPr lIns="82115" tIns="41056" rIns="82115" bIns="41056" anchor="b">
            <a:spAutoFit/>
          </a:bodyPr>
          <a:lstStyle/>
          <a:p>
            <a:pPr defTabSz="814305" rtl="0" fontAlgn="auto">
              <a:spcBef>
                <a:spcPts val="0"/>
              </a:spcBef>
              <a:spcAft>
                <a:spcPts val="0"/>
              </a:spcAft>
              <a:defRPr/>
            </a:pPr>
            <a:r>
              <a:rPr lang="fr-FR" sz="8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677386" y="6286929"/>
            <a:ext cx="453676"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Tree>
    <p:extLst>
      <p:ext uri="{BB962C8B-B14F-4D97-AF65-F5344CB8AC3E}">
        <p14:creationId xmlns:p14="http://schemas.microsoft.com/office/powerpoint/2010/main" val="126471111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03085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18E26-11C6-48B5-8217-136E936347E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10CF19-4DBF-419B-B47A-427B5AEE288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74F7A4-5A84-459C-A30E-77790A639A01}"/>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5" name="Espace réservé du pied de page 4">
            <a:extLst>
              <a:ext uri="{FF2B5EF4-FFF2-40B4-BE49-F238E27FC236}">
                <a16:creationId xmlns:a16="http://schemas.microsoft.com/office/drawing/2014/main" id="{6F12E609-1ADA-46F0-99DF-DCBE658CBE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E607AA-321F-4A21-B481-6B84D746C5C2}"/>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201665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3DEF6C-5FCF-4445-A6D1-F98334FA7A1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C8828E1-EDAF-4BF7-8D72-D6DEF00A7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CFFBFC9-831E-41B9-8298-7AD471233C24}"/>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5" name="Espace réservé du pied de page 4">
            <a:extLst>
              <a:ext uri="{FF2B5EF4-FFF2-40B4-BE49-F238E27FC236}">
                <a16:creationId xmlns:a16="http://schemas.microsoft.com/office/drawing/2014/main" id="{C16426DF-B079-4D07-A9AF-725BFE8825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7BE4A6-3F00-4414-93A5-22698C8B97B9}"/>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355728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A165D1-1B9F-4A6C-A002-FA4EDCACCE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3988A8-E57B-41BD-87C6-A3E30447085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CE8C224-573F-43B8-BE3A-F86191476D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4F25447-A454-495D-8A32-7AA8075D80D0}"/>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6" name="Espace réservé du pied de page 5">
            <a:extLst>
              <a:ext uri="{FF2B5EF4-FFF2-40B4-BE49-F238E27FC236}">
                <a16:creationId xmlns:a16="http://schemas.microsoft.com/office/drawing/2014/main" id="{51F81E81-78FC-477D-87F5-C3084F4D876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828F99-F658-4A72-87F2-700472AFF4EF}"/>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7119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F59CAF-13E4-486A-B391-613F0ABE5D6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5268613-23B5-4807-AEBB-C80F58A95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EB91E75-8B6E-4A6C-8791-7AC4031D5EA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FF2EEDD-5FD2-41AD-ADDE-BB9F4395E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391A39-87AB-4903-95C6-1324312DA47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D9396F3-3039-4E05-B2CE-7E740BEA32EC}"/>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8" name="Espace réservé du pied de page 7">
            <a:extLst>
              <a:ext uri="{FF2B5EF4-FFF2-40B4-BE49-F238E27FC236}">
                <a16:creationId xmlns:a16="http://schemas.microsoft.com/office/drawing/2014/main" id="{63446DCB-2C0E-483B-8400-9341EFCA80A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F373413-2398-4D65-876B-D9AFDDC16452}"/>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180180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0D227-1F84-4246-944E-E5E21E4DEF1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9D28CF0-91D9-48BB-AB6E-FCD18726BFC8}"/>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4" name="Espace réservé du pied de page 3">
            <a:extLst>
              <a:ext uri="{FF2B5EF4-FFF2-40B4-BE49-F238E27FC236}">
                <a16:creationId xmlns:a16="http://schemas.microsoft.com/office/drawing/2014/main" id="{66FBA2FA-6E24-4AAF-8B0B-8E7C1C5E92D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368BB28-43DA-4894-A99B-FBCD4AF4792B}"/>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55887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DCDE548-11B3-40BB-BF4D-8EA5D946BC72}"/>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3" name="Espace réservé du pied de page 2">
            <a:extLst>
              <a:ext uri="{FF2B5EF4-FFF2-40B4-BE49-F238E27FC236}">
                <a16:creationId xmlns:a16="http://schemas.microsoft.com/office/drawing/2014/main" id="{18C12D3D-5D08-4FB4-831E-036FB00A877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CB30410-6A23-415D-B280-8F0A58107406}"/>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76380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365A3-24B0-4C8A-9EB8-0FF428A1BD6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AD246B4-89AE-4D4B-A3B2-7B67BBCF3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C95DC30-54E1-4EBA-A9D2-E186DCFD9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211172-391F-4CB5-96B2-58A906702192}"/>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6" name="Espace réservé du pied de page 5">
            <a:extLst>
              <a:ext uri="{FF2B5EF4-FFF2-40B4-BE49-F238E27FC236}">
                <a16:creationId xmlns:a16="http://schemas.microsoft.com/office/drawing/2014/main" id="{93411387-9C6A-41DC-B57D-A93C57244A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B1FCFD-2227-4D73-AF15-72D807C933F3}"/>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298658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E6495-FFAE-40BA-9437-BDF156F29AE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320405A-2AFA-41B9-B42D-D0E203110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F635132-C43B-48F9-99E7-984A8B122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B9FCB6-1C13-4C7C-A97C-B5CE8160A60F}"/>
              </a:ext>
            </a:extLst>
          </p:cNvPr>
          <p:cNvSpPr>
            <a:spLocks noGrp="1"/>
          </p:cNvSpPr>
          <p:nvPr>
            <p:ph type="dt" sz="half" idx="10"/>
          </p:nvPr>
        </p:nvSpPr>
        <p:spPr/>
        <p:txBody>
          <a:bodyPr/>
          <a:lstStyle/>
          <a:p>
            <a:fld id="{9C667610-89FD-4DC4-9395-B31995D793C4}" type="datetimeFigureOut">
              <a:rPr lang="fr-FR" smtClean="0"/>
              <a:t>12/05/2022</a:t>
            </a:fld>
            <a:endParaRPr lang="fr-FR"/>
          </a:p>
        </p:txBody>
      </p:sp>
      <p:sp>
        <p:nvSpPr>
          <p:cNvPr id="6" name="Espace réservé du pied de page 5">
            <a:extLst>
              <a:ext uri="{FF2B5EF4-FFF2-40B4-BE49-F238E27FC236}">
                <a16:creationId xmlns:a16="http://schemas.microsoft.com/office/drawing/2014/main" id="{1B43F3A8-9A71-46C8-907F-8F810CC8FE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040BDD2-CA1F-4C24-959B-6747AB3D2BDE}"/>
              </a:ext>
            </a:extLst>
          </p:cNvPr>
          <p:cNvSpPr>
            <a:spLocks noGrp="1"/>
          </p:cNvSpPr>
          <p:nvPr>
            <p:ph type="sldNum" sz="quarter" idx="12"/>
          </p:nvPr>
        </p:nvSpPr>
        <p:spPr/>
        <p:txBody>
          <a:bodyPr/>
          <a:lstStyle/>
          <a:p>
            <a:fld id="{2048F2DB-10E3-48C0-92DE-3B1EA61419A8}" type="slidenum">
              <a:rPr lang="fr-FR" smtClean="0"/>
              <a:t>‹N°›</a:t>
            </a:fld>
            <a:endParaRPr lang="fr-FR"/>
          </a:p>
        </p:txBody>
      </p:sp>
    </p:spTree>
    <p:extLst>
      <p:ext uri="{BB962C8B-B14F-4D97-AF65-F5344CB8AC3E}">
        <p14:creationId xmlns:p14="http://schemas.microsoft.com/office/powerpoint/2010/main" val="267383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05C1358-EEAA-4B6A-B554-39E2B2328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EF5C27A-E3BF-4E38-B19F-79B1C8970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076C62-1CC0-4C21-A78F-18C5C4DD5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67610-89FD-4DC4-9395-B31995D793C4}" type="datetimeFigureOut">
              <a:rPr lang="fr-FR" smtClean="0"/>
              <a:t>12/05/2022</a:t>
            </a:fld>
            <a:endParaRPr lang="fr-FR"/>
          </a:p>
        </p:txBody>
      </p:sp>
      <p:sp>
        <p:nvSpPr>
          <p:cNvPr id="5" name="Espace réservé du pied de page 4">
            <a:extLst>
              <a:ext uri="{FF2B5EF4-FFF2-40B4-BE49-F238E27FC236}">
                <a16:creationId xmlns:a16="http://schemas.microsoft.com/office/drawing/2014/main" id="{511B5182-DAD6-4BF5-BD6F-37DE18303D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492CB4B-B133-4E6A-9D76-7B170BB05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8F2DB-10E3-48C0-92DE-3B1EA61419A8}" type="slidenum">
              <a:rPr lang="fr-FR" smtClean="0"/>
              <a:t>‹N°›</a:t>
            </a:fld>
            <a:endParaRPr lang="fr-FR"/>
          </a:p>
        </p:txBody>
      </p:sp>
    </p:spTree>
    <p:extLst>
      <p:ext uri="{BB962C8B-B14F-4D97-AF65-F5344CB8AC3E}">
        <p14:creationId xmlns:p14="http://schemas.microsoft.com/office/powerpoint/2010/main" val="93769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9908" y="2027486"/>
            <a:ext cx="9511427" cy="1440191"/>
          </a:xfrm>
        </p:spPr>
        <p:txBody>
          <a:bodyPr/>
          <a:lstStyle/>
          <a:p>
            <a:pPr rtl="0"/>
            <a:r>
              <a:rPr lang="fr-FR" sz="5867" dirty="0">
                <a:solidFill>
                  <a:schemeClr val="accent5">
                    <a:lumMod val="40000"/>
                    <a:lumOff val="60000"/>
                  </a:schemeClr>
                </a:solidFill>
              </a:rPr>
              <a:t>Module 11: Adressage IPv4</a:t>
            </a:r>
          </a:p>
        </p:txBody>
      </p:sp>
      <p:sp>
        <p:nvSpPr>
          <p:cNvPr id="7" name="Subtitle 6"/>
          <p:cNvSpPr>
            <a:spLocks noGrp="1"/>
          </p:cNvSpPr>
          <p:nvPr>
            <p:ph type="subTitle" idx="1"/>
          </p:nvPr>
        </p:nvSpPr>
        <p:spPr>
          <a:xfrm>
            <a:off x="625996" y="5079368"/>
            <a:ext cx="3158605" cy="1202899"/>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677" y="3163147"/>
            <a:ext cx="10464459" cy="1239520"/>
          </a:xfrm>
        </p:spPr>
        <p:txBody>
          <a:bodyPr/>
          <a:lstStyle/>
          <a:p>
            <a:pPr rtl="0"/>
            <a:r>
              <a:rPr lang="fr-FR" dirty="0">
                <a:solidFill>
                  <a:schemeClr val="accent5">
                    <a:lumMod val="40000"/>
                    <a:lumOff val="60000"/>
                  </a:schemeClr>
                </a:solidFill>
              </a:rPr>
              <a:t>11.2 Adresses IPv4 de monodiffusion, de diffusion et de multidiffusion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146757"/>
            <a:ext cx="11127317" cy="975783"/>
          </a:xfrm>
        </p:spPr>
        <p:txBody>
          <a:bodyPr/>
          <a:lstStyle/>
          <a:p>
            <a:pPr rtl="0"/>
            <a:r>
              <a:rPr lang="fr-FR" sz="2133" dirty="0"/>
              <a:t>Adresses IPv4 de monodiffusion, de diffusion et de multidiffusion</a:t>
            </a:r>
            <a:br>
              <a:rPr lang="en-US" dirty="0"/>
            </a:br>
            <a:r>
              <a:rPr lang="fr-FR" sz="3200" dirty="0"/>
              <a:t>Monodiffusion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60"/>
            <a:ext cx="11040076" cy="1574361"/>
          </a:xfrm>
        </p:spPr>
        <p:txBody>
          <a:bodyPr/>
          <a:lstStyle/>
          <a:p>
            <a:pPr marL="457189" indent="-457189" algn="l">
              <a:buFont typeface="Arial" panose="020B0604020202020204" pitchFamily="34" charset="0"/>
              <a:buChar char="•"/>
            </a:pPr>
            <a:r>
              <a:rPr lang="fr-FR" sz="2133">
                <a:solidFill>
                  <a:srgbClr val="000000"/>
                </a:solidFill>
              </a:rPr>
              <a:t>La transmission monodiffusion envoie un paquet à une adresse IP de destination.</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Par exemple, le PC à 172.16.4.1 envoie un paquet monodiffusion à l'imprimante à 172.16.4.253.</a:t>
            </a: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1066924" y="2906758"/>
            <a:ext cx="3773297" cy="3088463"/>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5335793" y="4057415"/>
            <a:ext cx="1400408" cy="329901"/>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sz="2400"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6736202" y="3012419"/>
            <a:ext cx="3773297" cy="3088463"/>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5467" y="124178"/>
            <a:ext cx="11127317" cy="975783"/>
          </a:xfrm>
        </p:spPr>
        <p:txBody>
          <a:bodyPr/>
          <a:lstStyle/>
          <a:p>
            <a:pPr rtl="0"/>
            <a:r>
              <a:rPr lang="fr-FR" sz="2133" dirty="0"/>
              <a:t>Adresses IPv4 de monodiffusion, de diffusion et de multidiffusion</a:t>
            </a:r>
            <a:br>
              <a:rPr lang="en-US" dirty="0"/>
            </a:br>
            <a:r>
              <a:rPr lang="fr-FR" sz="3200" dirty="0"/>
              <a:t>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076" cy="1335548"/>
          </a:xfrm>
        </p:spPr>
        <p:txBody>
          <a:bodyPr/>
          <a:lstStyle/>
          <a:p>
            <a:pPr marL="457189" indent="-457189" algn="l">
              <a:buFont typeface="Arial" panose="020B0604020202020204" pitchFamily="34" charset="0"/>
              <a:buChar char="•"/>
            </a:pPr>
            <a:r>
              <a:rPr lang="fr-FR" sz="2133">
                <a:solidFill>
                  <a:srgbClr val="000000"/>
                </a:solidFill>
              </a:rPr>
              <a:t>La transmission de diffusion envoie un paquet à toutes les autres adresses IP de destination.</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Par exemple, le PC à 172.16.4.1 envoie un paquet de diffusion à tous les hôtes IPv4.</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US" sz="2133"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1195677" y="2860259"/>
            <a:ext cx="3752535" cy="3230792"/>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5395796" y="3951643"/>
            <a:ext cx="1400408" cy="329901"/>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sz="2400"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7060131" y="3006568"/>
            <a:ext cx="3752535" cy="3230792"/>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69334" y="180622"/>
            <a:ext cx="11127317" cy="975783"/>
          </a:xfrm>
        </p:spPr>
        <p:txBody>
          <a:bodyPr/>
          <a:lstStyle/>
          <a:p>
            <a:pPr rtl="0"/>
            <a:r>
              <a:rPr lang="fr-FR" sz="2133" dirty="0"/>
              <a:t>Adresses IPv4 de monodiffusion, de diffusion et de multidiffusion</a:t>
            </a:r>
            <a:br>
              <a:rPr lang="en-US" dirty="0"/>
            </a:br>
            <a:r>
              <a:rPr lang="fr-FR" sz="3200" dirty="0"/>
              <a:t>Multidiffusion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13115" y="1276026"/>
            <a:ext cx="11040076" cy="1574361"/>
          </a:xfrm>
        </p:spPr>
        <p:txBody>
          <a:bodyPr/>
          <a:lstStyle/>
          <a:p>
            <a:pPr marL="457189" indent="-457189" algn="l">
              <a:buFont typeface="Arial" panose="020B0604020202020204" pitchFamily="34" charset="0"/>
              <a:buChar char="•"/>
            </a:pPr>
            <a:r>
              <a:rPr lang="fr-FR" sz="2133" dirty="0">
                <a:solidFill>
                  <a:srgbClr val="000000"/>
                </a:solidFill>
              </a:rPr>
              <a:t>La transmission de multidiffusion envoie un paquet à un groupe d'adresses de multidiffusion.</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Par exemple, le PC à 172.16.4.1 envoie un paquet de multidiffusion à l'adresse du groupe de multidiffusion 224.10.10.5.</a:t>
            </a: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1224365" y="3207072"/>
            <a:ext cx="3817308" cy="2892701"/>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5332949" y="3865715"/>
            <a:ext cx="1400408" cy="329901"/>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sz="2400"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6855259" y="3223842"/>
            <a:ext cx="3817308" cy="2892701"/>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3" y="2384213"/>
            <a:ext cx="10464459" cy="1239520"/>
          </a:xfrm>
        </p:spPr>
        <p:txBody>
          <a:bodyPr/>
          <a:lstStyle/>
          <a:p>
            <a:pPr rtl="0"/>
            <a:r>
              <a:rPr lang="fr-FR">
                <a:solidFill>
                  <a:schemeClr val="accent5">
                    <a:lumMod val="40000"/>
                    <a:lumOff val="60000"/>
                  </a:schemeClr>
                </a:solidFill>
              </a:rPr>
              <a:t>11.3 Types d'adresses IPv4</a:t>
            </a: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Types d'adresses IPv4</a:t>
            </a:r>
            <a:br>
              <a:rPr lang="en-US" dirty="0"/>
            </a:br>
            <a:r>
              <a:rPr lang="fr-FR" sz="3200"/>
              <a:t>Les adresses IPv4 publiques et privées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076" cy="1101231"/>
          </a:xfrm>
        </p:spPr>
        <p:txBody>
          <a:bodyPr/>
          <a:lstStyle/>
          <a:p>
            <a:pPr marL="457189" indent="-457189" algn="l">
              <a:buFont typeface="Arial" panose="020B0604020202020204" pitchFamily="34" charset="0"/>
              <a:buChar char="•"/>
            </a:pPr>
            <a:r>
              <a:rPr lang="fr-FR" sz="2133">
                <a:solidFill>
                  <a:srgbClr val="000000"/>
                </a:solidFill>
              </a:rPr>
              <a:t>Selon la définition de la RFC 1918, les adresses IPv4 publiques sont acheminées globalement entre les routeurs des FAI (fournisseurs d'accès à Internet). </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Cependant, les adresses ne sont pas routables globalement.</a:t>
            </a:r>
          </a:p>
          <a:p>
            <a:pPr marL="457189" indent="-457189" algn="l">
              <a:buFont typeface="Arial" panose="020B0604020202020204" pitchFamily="34" charset="0"/>
              <a:buChar char="•"/>
            </a:pPr>
            <a:endParaRPr lang="en-CA" sz="2133"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575962" y="2241790"/>
            <a:ext cx="5692161" cy="3280469"/>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a:solidFill>
                  <a:srgbClr val="000000"/>
                </a:solidFill>
              </a:rPr>
              <a:t>Certains blocs d'adresses appelés adresses privées sont utilisés par la plupart des entreprises pour attribuer des adresses IPv4 aux hôtes internes.</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Les adresses IPv4 privées ne sont pas uniques et peuvent être utilisées par n'importe quel réseau interne.</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nvGraphicFramePr>
        <p:xfrm>
          <a:off x="6898043" y="2406565"/>
          <a:ext cx="4859195" cy="2015067"/>
        </p:xfrm>
        <a:graphic>
          <a:graphicData uri="http://schemas.openxmlformats.org/drawingml/2006/table">
            <a:tbl>
              <a:tblPr firstRow="1" bandRow="1">
                <a:tableStyleId>{5C22544A-7EE6-4342-B048-85BDC9FD1C3A}</a:tableStyleId>
              </a:tblPr>
              <a:tblGrid>
                <a:gridCol w="1626197">
                  <a:extLst>
                    <a:ext uri="{9D8B030D-6E8A-4147-A177-3AD203B41FA5}">
                      <a16:colId xmlns:a16="http://schemas.microsoft.com/office/drawing/2014/main" val="828829070"/>
                    </a:ext>
                  </a:extLst>
                </a:gridCol>
                <a:gridCol w="3232997">
                  <a:extLst>
                    <a:ext uri="{9D8B030D-6E8A-4147-A177-3AD203B41FA5}">
                      <a16:colId xmlns:a16="http://schemas.microsoft.com/office/drawing/2014/main" val="1771473634"/>
                    </a:ext>
                  </a:extLst>
                </a:gridCol>
              </a:tblGrid>
              <a:tr h="531707">
                <a:tc>
                  <a:txBody>
                    <a:bodyPr/>
                    <a:lstStyle/>
                    <a:p>
                      <a:pPr algn="l" rtl="0" fontAlgn="ctr"/>
                      <a:r>
                        <a:rPr lang="fr-FR" sz="1500" b="1">
                          <a:effectLst/>
                        </a:rPr>
                        <a:t>Adresse réseau et préfixe</a:t>
                      </a:r>
                    </a:p>
                  </a:txBody>
                  <a:tcPr marL="42333" marR="42333" marT="42333" marB="42333" anchor="ctr"/>
                </a:tc>
                <a:tc>
                  <a:txBody>
                    <a:bodyPr/>
                    <a:lstStyle/>
                    <a:p>
                      <a:pPr algn="l" rtl="0" fontAlgn="ctr"/>
                      <a:r>
                        <a:rPr lang="fr-FR" sz="1500" b="1">
                          <a:effectLst/>
                        </a:rPr>
                        <a:t>Gamme d'adresses privée RFC 1918</a:t>
                      </a:r>
                    </a:p>
                  </a:txBody>
                  <a:tcPr marL="42333" marR="42333" marT="42333" marB="42333" anchor="ctr"/>
                </a:tc>
                <a:extLst>
                  <a:ext uri="{0D108BD9-81ED-4DB2-BD59-A6C34878D82A}">
                    <a16:rowId xmlns:a16="http://schemas.microsoft.com/office/drawing/2014/main" val="3171941068"/>
                  </a:ext>
                </a:extLst>
              </a:tr>
              <a:tr h="494453">
                <a:tc>
                  <a:txBody>
                    <a:bodyPr/>
                    <a:lstStyle/>
                    <a:p>
                      <a:pPr rtl="0" fontAlgn="ctr"/>
                      <a:r>
                        <a:rPr lang="fr-FR" sz="1500" b="0">
                          <a:effectLst/>
                        </a:rPr>
                        <a:t>10.0.0.0/8</a:t>
                      </a:r>
                    </a:p>
                  </a:txBody>
                  <a:tcPr marL="42333" marR="42333" marT="42333" marB="42333" anchor="ctr"/>
                </a:tc>
                <a:tc>
                  <a:txBody>
                    <a:bodyPr/>
                    <a:lstStyle/>
                    <a:p>
                      <a:pPr rtl="0" fontAlgn="ctr"/>
                      <a:r>
                        <a:rPr lang="fr-FR" sz="1500" b="0">
                          <a:effectLst/>
                        </a:rPr>
                        <a:t>10.0.0.0 - 10.255.255.255</a:t>
                      </a:r>
                    </a:p>
                  </a:txBody>
                  <a:tcPr marL="42333" marR="42333" marT="42333" marB="42333" anchor="ctr"/>
                </a:tc>
                <a:extLst>
                  <a:ext uri="{0D108BD9-81ED-4DB2-BD59-A6C34878D82A}">
                    <a16:rowId xmlns:a16="http://schemas.microsoft.com/office/drawing/2014/main" val="2015275534"/>
                  </a:ext>
                </a:extLst>
              </a:tr>
              <a:tr h="494453">
                <a:tc>
                  <a:txBody>
                    <a:bodyPr/>
                    <a:lstStyle/>
                    <a:p>
                      <a:pPr rtl="0" fontAlgn="ctr"/>
                      <a:r>
                        <a:rPr lang="fr-FR" sz="1500" b="0">
                          <a:effectLst/>
                        </a:rPr>
                        <a:t>172.16.0.0/12</a:t>
                      </a:r>
                    </a:p>
                  </a:txBody>
                  <a:tcPr marL="42333" marR="42333" marT="42333" marB="42333" anchor="ctr"/>
                </a:tc>
                <a:tc>
                  <a:txBody>
                    <a:bodyPr/>
                    <a:lstStyle/>
                    <a:p>
                      <a:pPr rtl="0" fontAlgn="ctr"/>
                      <a:r>
                        <a:rPr lang="fr-FR" sz="1500" b="0">
                          <a:effectLst/>
                        </a:rPr>
                        <a:t>172.16.0.0 - 172.31.255.255</a:t>
                      </a:r>
                    </a:p>
                  </a:txBody>
                  <a:tcPr marL="42333" marR="42333" marT="42333" marB="42333" anchor="ctr"/>
                </a:tc>
                <a:extLst>
                  <a:ext uri="{0D108BD9-81ED-4DB2-BD59-A6C34878D82A}">
                    <a16:rowId xmlns:a16="http://schemas.microsoft.com/office/drawing/2014/main" val="1058997535"/>
                  </a:ext>
                </a:extLst>
              </a:tr>
              <a:tr h="494453">
                <a:tc>
                  <a:txBody>
                    <a:bodyPr/>
                    <a:lstStyle/>
                    <a:p>
                      <a:pPr rtl="0" fontAlgn="ctr"/>
                      <a:r>
                        <a:rPr lang="fr-FR" sz="1500" b="0">
                          <a:effectLst/>
                        </a:rPr>
                        <a:t>192.168.0.0/16</a:t>
                      </a:r>
                    </a:p>
                  </a:txBody>
                  <a:tcPr marL="42333" marR="42333" marT="42333" marB="42333" anchor="ctr"/>
                </a:tc>
                <a:tc>
                  <a:txBody>
                    <a:bodyPr/>
                    <a:lstStyle/>
                    <a:p>
                      <a:pPr rtl="0" fontAlgn="ctr"/>
                      <a:r>
                        <a:rPr lang="fr-FR" sz="1500" b="0">
                          <a:effectLst/>
                        </a:rPr>
                        <a:t>192.168.0.0 - 192.168.255.255</a:t>
                      </a:r>
                    </a:p>
                  </a:txBody>
                  <a:tcPr marL="42333" marR="42333" marT="42333" marB="42333"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135467"/>
            <a:ext cx="11127317" cy="975783"/>
          </a:xfrm>
        </p:spPr>
        <p:txBody>
          <a:bodyPr/>
          <a:lstStyle/>
          <a:p>
            <a:pPr rtl="0"/>
            <a:r>
              <a:rPr lang="fr-FR" sz="2133" dirty="0"/>
              <a:t>Types d'adresses IPv4</a:t>
            </a:r>
            <a:br>
              <a:rPr lang="en-US" dirty="0"/>
            </a:br>
            <a:r>
              <a:rPr lang="fr-FR" sz="3200" dirty="0"/>
              <a:t>Routage vers l'internet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076" cy="970923"/>
          </a:xfrm>
        </p:spPr>
        <p:txBody>
          <a:bodyPr/>
          <a:lstStyle/>
          <a:p>
            <a:pPr marL="457189" indent="-457189" algn="l">
              <a:buFont typeface="Arial" panose="020B0604020202020204" pitchFamily="34" charset="0"/>
              <a:buChar char="•"/>
            </a:pPr>
            <a:r>
              <a:rPr lang="fr-FR" sz="2133">
                <a:solidFill>
                  <a:srgbClr val="000000"/>
                </a:solidFill>
              </a:rPr>
              <a:t>Le processus de traduction d'adresses réseau (NAT) convertit les adresses IPv4 privées en adresses IPv4 publiques.</a:t>
            </a: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575962" y="2245011"/>
            <a:ext cx="3874319" cy="4098595"/>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a:solidFill>
                  <a:srgbClr val="000000"/>
                </a:solidFill>
              </a:rPr>
              <a:t>NAT est généralement activé sur le routeur périphérique qui se connecte à l'internet.</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Il traduit les adresses IP privées en adresses IP publiques.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4450281" y="2111481"/>
            <a:ext cx="7051009" cy="4586947"/>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0312" y="225779"/>
            <a:ext cx="11127317" cy="975783"/>
          </a:xfrm>
        </p:spPr>
        <p:txBody>
          <a:bodyPr/>
          <a:lstStyle/>
          <a:p>
            <a:pPr rtl="0"/>
            <a:r>
              <a:rPr lang="fr-FR" sz="2133" dirty="0"/>
              <a:t>Les types d'adresses IPv4</a:t>
            </a:r>
            <a:br>
              <a:rPr lang="en-US" dirty="0"/>
            </a:br>
            <a:r>
              <a:rPr lang="fr-FR" sz="3200" dirty="0"/>
              <a:t>Les adresses IPv4 des utilisateurs spéciaux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6399873" cy="1971987"/>
          </a:xfrm>
        </p:spPr>
        <p:txBody>
          <a:bodyPr/>
          <a:lstStyle/>
          <a:p>
            <a:pPr marL="0" indent="0" algn="l"/>
            <a:r>
              <a:rPr lang="fr-FR">
                <a:solidFill>
                  <a:srgbClr val="000000"/>
                </a:solidFill>
              </a:rPr>
              <a:t>Adresses de bouclage</a:t>
            </a:r>
          </a:p>
          <a:p>
            <a:pPr marL="457189" indent="-457189" algn="l">
              <a:buFont typeface="Arial" panose="020B0604020202020204" pitchFamily="34" charset="0"/>
              <a:buChar char="•"/>
            </a:pPr>
            <a:r>
              <a:rPr lang="fr-FR" sz="2133">
                <a:solidFill>
                  <a:srgbClr val="000000"/>
                </a:solidFill>
              </a:rPr>
              <a:t>127.0.0.0 /8 (127.0.0.1 to 127.255.255.254)</a:t>
            </a:r>
          </a:p>
          <a:p>
            <a:pPr marL="457189" indent="-457189" algn="l">
              <a:buFont typeface="Arial" panose="020B0604020202020204" pitchFamily="34" charset="0"/>
              <a:buChar char="•"/>
            </a:pPr>
            <a:r>
              <a:rPr lang="fr-FR" sz="2133">
                <a:solidFill>
                  <a:srgbClr val="000000"/>
                </a:solidFill>
              </a:rPr>
              <a:t>Généralement identifié comme 127.0.0.1</a:t>
            </a:r>
          </a:p>
          <a:p>
            <a:pPr marL="457189" indent="-457189" algn="l">
              <a:buFont typeface="Arial" panose="020B0604020202020204" pitchFamily="34" charset="0"/>
              <a:buChar char="•"/>
            </a:pPr>
            <a:r>
              <a:rPr lang="fr-FR" sz="2133">
                <a:solidFill>
                  <a:srgbClr val="000000"/>
                </a:solidFill>
              </a:rPr>
              <a:t>Utilisées sur un hôte pour vérifier si la configuration TCP/IP est opérationnelle.</a:t>
            </a: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7143077" y="1618847"/>
            <a:ext cx="4752099" cy="1169167"/>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575961" y="3180457"/>
            <a:ext cx="10941895" cy="2542611"/>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fr-FR" sz="2667">
                <a:solidFill>
                  <a:srgbClr val="000000"/>
                </a:solidFill>
              </a:rPr>
              <a:t>Adresses link-local</a:t>
            </a:r>
          </a:p>
          <a:p>
            <a:pPr marL="457189" indent="-457189" algn="l">
              <a:buFont typeface="Arial" panose="020B0604020202020204" pitchFamily="34" charset="0"/>
              <a:buChar char="•"/>
            </a:pPr>
            <a:r>
              <a:rPr lang="fr-FR" sz="2133">
                <a:solidFill>
                  <a:srgbClr val="000000"/>
                </a:solidFill>
              </a:rPr>
              <a:t>169.254.0.0 /16 (169.254.0.1 to 169.254.255.254)</a:t>
            </a:r>
          </a:p>
          <a:p>
            <a:pPr marL="457189" indent="-457189" algn="l">
              <a:buFont typeface="Arial" panose="020B0604020202020204" pitchFamily="34" charset="0"/>
              <a:buChar char="•"/>
            </a:pPr>
            <a:r>
              <a:rPr lang="fr-FR" sz="2133">
                <a:solidFill>
                  <a:srgbClr val="000000"/>
                </a:solidFill>
              </a:rPr>
              <a:t>Plus connues sous le nom d'adresses APIPA (adressage IP privé automatique), </a:t>
            </a:r>
          </a:p>
          <a:p>
            <a:pPr marL="457189" indent="-457189" algn="l">
              <a:buFont typeface="Arial" panose="020B0604020202020204" pitchFamily="34" charset="0"/>
              <a:buChar char="•"/>
            </a:pPr>
            <a:r>
              <a:rPr lang="fr-FR" sz="2133">
                <a:solidFill>
                  <a:srgbClr val="000000"/>
                </a:solidFill>
              </a:rPr>
              <a:t>Elles sont utilisées par un client DHCP Windows pour se configurer automatiquement si aucun serveur DHCP n'est disponible.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24178" y="180623"/>
            <a:ext cx="11127317" cy="975783"/>
          </a:xfrm>
        </p:spPr>
        <p:txBody>
          <a:bodyPr/>
          <a:lstStyle/>
          <a:p>
            <a:pPr rtl="0"/>
            <a:r>
              <a:rPr lang="fr-FR" sz="2133" dirty="0"/>
              <a:t>Les types d'adresses IPv4</a:t>
            </a:r>
            <a:br>
              <a:rPr lang="en-US" dirty="0"/>
            </a:br>
            <a:r>
              <a:rPr lang="fr-FR" sz="3200" dirty="0"/>
              <a:t>Ancien système d'adressage par classe</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7310068" y="2048064"/>
            <a:ext cx="4218243" cy="2448793"/>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3" y="1320711"/>
            <a:ext cx="6608412" cy="5414435"/>
          </a:xfrm>
        </p:spPr>
        <p:txBody>
          <a:bodyPr/>
          <a:lstStyle/>
          <a:p>
            <a:pPr marL="0" indent="0" algn="l"/>
            <a:r>
              <a:rPr lang="fr-FR" sz="1867" dirty="0">
                <a:solidFill>
                  <a:srgbClr val="000000"/>
                </a:solidFill>
              </a:rPr>
              <a:t>les adresses IPv4 étaient attribuées à l'aide de l' adressage par classe tel que défini dans la RFC 790 (1981).</a:t>
            </a:r>
          </a:p>
          <a:p>
            <a:pPr marL="457189" indent="-457189" algn="l">
              <a:buFont typeface="Arial" panose="020B0604020202020204" pitchFamily="34" charset="0"/>
              <a:buChar char="•"/>
            </a:pPr>
            <a:r>
              <a:rPr lang="fr-FR" sz="1867" dirty="0">
                <a:solidFill>
                  <a:srgbClr val="000000"/>
                </a:solidFill>
              </a:rPr>
              <a:t>Classe A (0.0.0.0/8 à 127.0.0.0/8)</a:t>
            </a:r>
          </a:p>
          <a:p>
            <a:pPr marL="457189" indent="-457189" algn="l">
              <a:buFont typeface="Arial" panose="020B0604020202020204" pitchFamily="34" charset="0"/>
              <a:buChar char="•"/>
            </a:pPr>
            <a:r>
              <a:rPr lang="fr-FR" sz="1867" dirty="0">
                <a:solidFill>
                  <a:srgbClr val="000000"/>
                </a:solidFill>
              </a:rPr>
              <a:t>Classe B (128.0.0.0 /16 — 191.255.0.0 /16)</a:t>
            </a:r>
          </a:p>
          <a:p>
            <a:pPr marL="457189" indent="-457189" algn="l">
              <a:buFont typeface="Arial" panose="020B0604020202020204" pitchFamily="34" charset="0"/>
              <a:buChar char="•"/>
            </a:pPr>
            <a:r>
              <a:rPr lang="fr-FR" sz="1867" dirty="0">
                <a:solidFill>
                  <a:srgbClr val="000000"/>
                </a:solidFill>
              </a:rPr>
              <a:t>Classe C (192.0.0.0 /24 — 223.255.255.0 /24)</a:t>
            </a:r>
          </a:p>
          <a:p>
            <a:pPr marL="457189" indent="-457189" algn="l">
              <a:buFont typeface="Arial" panose="020B0604020202020204" pitchFamily="34" charset="0"/>
              <a:buChar char="•"/>
            </a:pPr>
            <a:r>
              <a:rPr lang="fr-FR" sz="1867" dirty="0">
                <a:solidFill>
                  <a:srgbClr val="000000"/>
                </a:solidFill>
              </a:rPr>
              <a:t>Classe D (224.0.0.0 à 239.0.0.0)</a:t>
            </a:r>
          </a:p>
          <a:p>
            <a:pPr marL="457189" indent="-457189" algn="l">
              <a:buFont typeface="Arial" panose="020B0604020202020204" pitchFamily="34" charset="0"/>
              <a:buChar char="•"/>
            </a:pPr>
            <a:r>
              <a:rPr lang="fr-FR" sz="1867" dirty="0">
                <a:solidFill>
                  <a:srgbClr val="000000"/>
                </a:solidFill>
              </a:rPr>
              <a:t>Classe E (240.0.0.0 — 255.0.0.0)</a:t>
            </a:r>
          </a:p>
          <a:p>
            <a:pPr marL="457189" indent="-457189" algn="l">
              <a:buFont typeface="Arial" panose="020B0604020202020204" pitchFamily="34" charset="0"/>
              <a:buChar char="•"/>
            </a:pPr>
            <a:endParaRPr lang="en-CA" sz="1867" dirty="0">
              <a:solidFill>
                <a:srgbClr val="000000"/>
              </a:solidFill>
            </a:endParaRPr>
          </a:p>
          <a:p>
            <a:pPr marL="457189" indent="-457189" algn="l">
              <a:buFont typeface="Arial" panose="020B0604020202020204" pitchFamily="34" charset="0"/>
              <a:buChar char="•"/>
            </a:pPr>
            <a:r>
              <a:rPr lang="fr-FR" sz="1867" dirty="0">
                <a:solidFill>
                  <a:srgbClr val="000000"/>
                </a:solidFill>
              </a:rPr>
              <a:t>L'adressage de classe a gaspillé de nombreuses adresses IPv4.</a:t>
            </a:r>
          </a:p>
          <a:p>
            <a:pPr marL="457189" indent="-457189" algn="l">
              <a:buFont typeface="Arial" panose="020B0604020202020204" pitchFamily="34" charset="0"/>
              <a:buChar char="•"/>
            </a:pPr>
            <a:endParaRPr lang="en-CA" sz="1867" dirty="0">
              <a:solidFill>
                <a:srgbClr val="000000"/>
              </a:solidFill>
            </a:endParaRPr>
          </a:p>
          <a:p>
            <a:pPr marL="0" indent="0" algn="l"/>
            <a:r>
              <a:rPr lang="fr-FR" sz="1867" dirty="0">
                <a:solidFill>
                  <a:srgbClr val="000000"/>
                </a:solidFill>
              </a:rPr>
              <a:t>L'allocation d'adresse par classe a été remplacée par l'adressage sans classe qui ignore les règles des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46757"/>
            <a:ext cx="11127317" cy="975783"/>
          </a:xfrm>
        </p:spPr>
        <p:txBody>
          <a:bodyPr/>
          <a:lstStyle/>
          <a:p>
            <a:pPr rtl="0"/>
            <a:r>
              <a:rPr lang="fr-FR" sz="2133" dirty="0"/>
              <a:t>Types d'adresses IPv4 </a:t>
            </a:r>
            <a:br>
              <a:rPr lang="en-US" dirty="0"/>
            </a:br>
            <a:r>
              <a:rPr lang="fr-FR" sz="3200" dirty="0"/>
              <a:t>Attribution des adresses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5381" y="1400203"/>
            <a:ext cx="11040076" cy="983615"/>
          </a:xfrm>
        </p:spPr>
        <p:txBody>
          <a:bodyPr/>
          <a:lstStyle/>
          <a:p>
            <a:pPr marL="457189" indent="-457189" algn="l">
              <a:buFont typeface="Arial" panose="020B0604020202020204" pitchFamily="34" charset="0"/>
              <a:buChar char="•"/>
            </a:pPr>
            <a:r>
              <a:rPr lang="fr-FR" sz="2133" dirty="0">
                <a:solidFill>
                  <a:srgbClr val="000000"/>
                </a:solidFill>
              </a:rPr>
              <a:t>L'IANA gère les blocs d'adresses IPv4 et IPv6 et les attribue aux organismes d'enregistrement Internet locaux (RIR).  </a:t>
            </a: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666272" y="2647889"/>
            <a:ext cx="4450601" cy="2997665"/>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dirty="0">
                <a:solidFill>
                  <a:srgbClr val="000000"/>
                </a:solidFill>
              </a:rPr>
              <a:t>Les RIR sont chargés d'attribuer des adresses IP à des FAI qui, à leur tour, fournissent des blocs d'adresses IPv4 aux entreprises et aux FAI de plus petite envergure.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5249733" y="2483113"/>
            <a:ext cx="6143135" cy="316244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226244" y="862505"/>
            <a:ext cx="11739513" cy="1436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r>
              <a:rPr lang="fr-FR" sz="2133" b="1" dirty="0">
                <a:ea typeface="Calibri" panose="020F0502020204030204" pitchFamily="34" charset="0"/>
                <a:cs typeface="Calibri" panose="020F0502020204030204" pitchFamily="34" charset="0"/>
              </a:rPr>
              <a:t>Titre du module: </a:t>
            </a:r>
            <a:r>
              <a:rPr lang="fr-FR" sz="2133" dirty="0">
                <a:ea typeface="Calibri" panose="020F0502020204030204" pitchFamily="34" charset="0"/>
                <a:cs typeface="Calibri" panose="020F0502020204030204" pitchFamily="34" charset="0"/>
              </a:rPr>
              <a:t>Adressage IPv4</a:t>
            </a:r>
          </a:p>
          <a:p>
            <a:pPr defTabSz="1219170" eaLnBrk="0" fontAlgn="base" hangingPunct="0">
              <a:spcBef>
                <a:spcPct val="0"/>
              </a:spcBef>
              <a:spcAft>
                <a:spcPct val="0"/>
              </a:spcAft>
            </a:pPr>
            <a:endParaRPr lang="en-US" altLang="en-US" sz="2133" dirty="0"/>
          </a:p>
          <a:p>
            <a:pPr defTabSz="1219170" eaLnBrk="0" hangingPunct="0"/>
            <a:r>
              <a:rPr lang="fr-FR" sz="2133" b="1" dirty="0">
                <a:ea typeface="Calibri" panose="020F0502020204030204" pitchFamily="34" charset="0"/>
                <a:cs typeface="Calibri" panose="020F0502020204030204" pitchFamily="34" charset="0"/>
              </a:rPr>
              <a:t>Objectifs du Module</a:t>
            </a:r>
            <a:r>
              <a:rPr lang="fr-FR" sz="2133" dirty="0">
                <a:ea typeface="Calibri" panose="020F0502020204030204" pitchFamily="34" charset="0"/>
                <a:cs typeface="Calibri" panose="020F0502020204030204" pitchFamily="34" charset="0"/>
              </a:rPr>
              <a:t>: Calculer un schéma de sous-réseau IPv4 pour segmenter efficacement votre réseau.</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nvGraphicFramePr>
        <p:xfrm>
          <a:off x="543399" y="2419645"/>
          <a:ext cx="11105200" cy="3847131"/>
        </p:xfrm>
        <a:graphic>
          <a:graphicData uri="http://schemas.openxmlformats.org/drawingml/2006/table">
            <a:tbl>
              <a:tblPr firstRow="1" firstCol="1" bandRow="1">
                <a:tableStyleId>{5C22544A-7EE6-4342-B048-85BDC9FD1C3A}</a:tableStyleId>
              </a:tblPr>
              <a:tblGrid>
                <a:gridCol w="5493333">
                  <a:extLst>
                    <a:ext uri="{9D8B030D-6E8A-4147-A177-3AD203B41FA5}">
                      <a16:colId xmlns:a16="http://schemas.microsoft.com/office/drawing/2014/main" val="1523797708"/>
                    </a:ext>
                  </a:extLst>
                </a:gridCol>
                <a:gridCol w="5611867">
                  <a:extLst>
                    <a:ext uri="{9D8B030D-6E8A-4147-A177-3AD203B41FA5}">
                      <a16:colId xmlns:a16="http://schemas.microsoft.com/office/drawing/2014/main" val="2750207184"/>
                    </a:ext>
                  </a:extLst>
                </a:gridCol>
              </a:tblGrid>
              <a:tr h="290915">
                <a:tc>
                  <a:txBody>
                    <a:bodyPr/>
                    <a:lstStyle/>
                    <a:p>
                      <a:pPr marL="0" marR="0" rtl="0">
                        <a:lnSpc>
                          <a:spcPct val="107000"/>
                        </a:lnSpc>
                        <a:spcBef>
                          <a:spcPts val="0"/>
                        </a:spcBef>
                        <a:spcAft>
                          <a:spcPts val="0"/>
                        </a:spcAft>
                      </a:pPr>
                      <a:r>
                        <a:rPr lang="fr-FR" sz="1900" dirty="0">
                          <a:effectLst/>
                        </a:rPr>
                        <a:t>Titre du rubrique</a:t>
                      </a:r>
                    </a:p>
                  </a:txBody>
                  <a:tcPr marT="0" marB="0"/>
                </a:tc>
                <a:tc>
                  <a:txBody>
                    <a:bodyPr/>
                    <a:lstStyle/>
                    <a:p>
                      <a:pPr marL="0" marR="0" rtl="0">
                        <a:lnSpc>
                          <a:spcPct val="107000"/>
                        </a:lnSpc>
                        <a:spcBef>
                          <a:spcPts val="0"/>
                        </a:spcBef>
                        <a:spcAft>
                          <a:spcPts val="0"/>
                        </a:spcAft>
                      </a:pPr>
                      <a:r>
                        <a:rPr lang="fr-FR" sz="1900">
                          <a:effectLst/>
                        </a:rPr>
                        <a:t>Objectif du rubrique</a:t>
                      </a:r>
                    </a:p>
                  </a:txBody>
                  <a:tcPr marT="0" marB="0"/>
                </a:tc>
                <a:extLst>
                  <a:ext uri="{0D108BD9-81ED-4DB2-BD59-A6C34878D82A}">
                    <a16:rowId xmlns:a16="http://schemas.microsoft.com/office/drawing/2014/main" val="1874061904"/>
                  </a:ext>
                </a:extLst>
              </a:tr>
              <a:tr h="899668">
                <a:tc>
                  <a:txBody>
                    <a:bodyPr/>
                    <a:lstStyle/>
                    <a:p>
                      <a:pPr marL="0" marR="0" rtl="0">
                        <a:lnSpc>
                          <a:spcPct val="107000"/>
                        </a:lnSpc>
                        <a:spcBef>
                          <a:spcPts val="0"/>
                        </a:spcBef>
                        <a:spcAft>
                          <a:spcPts val="0"/>
                        </a:spcAft>
                      </a:pPr>
                      <a:r>
                        <a:rPr lang="fr-FR" sz="1900">
                          <a:effectLst/>
                          <a:latin typeface="+mn-lt"/>
                          <a:ea typeface="Calibri" panose="020F0502020204030204" pitchFamily="34" charset="0"/>
                          <a:cs typeface="Times New Roman" panose="02020603050405020304" pitchFamily="18" charset="0"/>
                        </a:rPr>
                        <a:t>Structure de l'adresse IPv4</a:t>
                      </a:r>
                    </a:p>
                  </a:txBody>
                  <a:tcPr marT="0" marB="0"/>
                </a:tc>
                <a:tc>
                  <a:txBody>
                    <a:bodyPr/>
                    <a:lstStyle/>
                    <a:p>
                      <a:pPr marL="0" marR="0" rtl="0">
                        <a:lnSpc>
                          <a:spcPct val="107000"/>
                        </a:lnSpc>
                        <a:spcBef>
                          <a:spcPts val="0"/>
                        </a:spcBef>
                        <a:spcAft>
                          <a:spcPts val="0"/>
                        </a:spcAft>
                      </a:pPr>
                      <a:r>
                        <a:rPr lang="fr-FR" sz="1900" kern="1200">
                          <a:solidFill>
                            <a:srgbClr val="000000"/>
                          </a:solidFill>
                          <a:effectLst/>
                          <a:latin typeface="+mn-lt"/>
                          <a:ea typeface="+mn-ea"/>
                          <a:cs typeface="+mn-cs"/>
                        </a:rPr>
                        <a:t>Décrire la structure d'une adresse IPv4, y compris la partie hôte, la partie réseau et le masque de sous-réseau.</a:t>
                      </a:r>
                    </a:p>
                  </a:txBody>
                  <a:tcPr marT="0" marB="0"/>
                </a:tc>
                <a:extLst>
                  <a:ext uri="{0D108BD9-81ED-4DB2-BD59-A6C34878D82A}">
                    <a16:rowId xmlns:a16="http://schemas.microsoft.com/office/drawing/2014/main" val="1646858405"/>
                  </a:ext>
                </a:extLst>
              </a:tr>
              <a:tr h="899668">
                <a:tc>
                  <a:txBody>
                    <a:bodyPr/>
                    <a:lstStyle/>
                    <a:p>
                      <a:pPr marL="0" marR="0" rtl="0">
                        <a:lnSpc>
                          <a:spcPct val="107000"/>
                        </a:lnSpc>
                        <a:spcBef>
                          <a:spcPts val="0"/>
                        </a:spcBef>
                        <a:spcAft>
                          <a:spcPts val="0"/>
                        </a:spcAft>
                      </a:pPr>
                      <a:r>
                        <a:rPr lang="fr-FR" sz="1900">
                          <a:effectLst/>
                          <a:latin typeface="+mn-lt"/>
                          <a:ea typeface="Calibri" panose="020F0502020204030204" pitchFamily="34" charset="0"/>
                          <a:cs typeface="Times New Roman" panose="02020603050405020304" pitchFamily="18" charset="0"/>
                        </a:rPr>
                        <a:t>Adresses IPv4 de monodiffusion, de diffusion et de multidiffusion</a:t>
                      </a:r>
                    </a:p>
                  </a:txBody>
                  <a:tcPr marT="0" marB="0"/>
                </a:tc>
                <a:tc>
                  <a:txBody>
                    <a:bodyPr/>
                    <a:lstStyle/>
                    <a:p>
                      <a:pPr marL="0" marR="0" rtl="0">
                        <a:lnSpc>
                          <a:spcPct val="107000"/>
                        </a:lnSpc>
                        <a:spcBef>
                          <a:spcPts val="0"/>
                        </a:spcBef>
                        <a:spcAft>
                          <a:spcPts val="0"/>
                        </a:spcAft>
                      </a:pPr>
                      <a:r>
                        <a:rPr lang="fr-FR" sz="1900" kern="1200">
                          <a:solidFill>
                            <a:srgbClr val="000000"/>
                          </a:solidFill>
                          <a:effectLst/>
                          <a:latin typeface="+mn-lt"/>
                          <a:ea typeface="+mn-ea"/>
                          <a:cs typeface="+mn-cs"/>
                        </a:rPr>
                        <a:t>Comparer les caractéristiques et les utilisations des adresses IPv4 de monodiffusion, de diffusion et de multidiffusion.</a:t>
                      </a:r>
                    </a:p>
                  </a:txBody>
                  <a:tcPr marT="0" marB="0"/>
                </a:tc>
                <a:extLst>
                  <a:ext uri="{0D108BD9-81ED-4DB2-BD59-A6C34878D82A}">
                    <a16:rowId xmlns:a16="http://schemas.microsoft.com/office/drawing/2014/main" val="1435904258"/>
                  </a:ext>
                </a:extLst>
              </a:tr>
              <a:tr h="595292">
                <a:tc>
                  <a:txBody>
                    <a:bodyPr/>
                    <a:lstStyle/>
                    <a:p>
                      <a:pPr marL="0" marR="0" rtl="0">
                        <a:lnSpc>
                          <a:spcPct val="107000"/>
                        </a:lnSpc>
                        <a:spcBef>
                          <a:spcPts val="0"/>
                        </a:spcBef>
                        <a:spcAft>
                          <a:spcPts val="0"/>
                        </a:spcAft>
                      </a:pPr>
                      <a:r>
                        <a:rPr lang="fr-FR" sz="1900">
                          <a:effectLst/>
                          <a:latin typeface="+mn-lt"/>
                          <a:ea typeface="Calibri" panose="020F0502020204030204" pitchFamily="34" charset="0"/>
                          <a:cs typeface="Times New Roman" panose="02020603050405020304" pitchFamily="18" charset="0"/>
                        </a:rPr>
                        <a:t>Les types d'adresses IPv4</a:t>
                      </a:r>
                    </a:p>
                  </a:txBody>
                  <a:tcPr marT="0" marB="0"/>
                </a:tc>
                <a:tc>
                  <a:txBody>
                    <a:bodyPr/>
                    <a:lstStyle/>
                    <a:p>
                      <a:pPr marL="0" marR="0" rtl="0">
                        <a:lnSpc>
                          <a:spcPct val="107000"/>
                        </a:lnSpc>
                        <a:spcBef>
                          <a:spcPts val="0"/>
                        </a:spcBef>
                        <a:spcAft>
                          <a:spcPts val="0"/>
                        </a:spcAft>
                      </a:pPr>
                      <a:r>
                        <a:rPr lang="fr-FR" sz="1900" kern="1200">
                          <a:solidFill>
                            <a:srgbClr val="000000"/>
                          </a:solidFill>
                          <a:effectLst/>
                          <a:latin typeface="+mn-lt"/>
                          <a:ea typeface="+mn-ea"/>
                          <a:cs typeface="+mn-cs"/>
                        </a:rPr>
                        <a:t>Expliquer les adresses IPv4 publiques, privées et réservées.</a:t>
                      </a:r>
                    </a:p>
                  </a:txBody>
                  <a:tcPr marT="0" marB="0"/>
                </a:tc>
                <a:extLst>
                  <a:ext uri="{0D108BD9-81ED-4DB2-BD59-A6C34878D82A}">
                    <a16:rowId xmlns:a16="http://schemas.microsoft.com/office/drawing/2014/main" val="131737215"/>
                  </a:ext>
                </a:extLst>
              </a:tr>
              <a:tr h="595292">
                <a:tc>
                  <a:txBody>
                    <a:bodyPr/>
                    <a:lstStyle/>
                    <a:p>
                      <a:pPr marL="0" marR="0" rtl="0">
                        <a:lnSpc>
                          <a:spcPct val="107000"/>
                        </a:lnSpc>
                        <a:spcBef>
                          <a:spcPts val="0"/>
                        </a:spcBef>
                        <a:spcAft>
                          <a:spcPts val="0"/>
                        </a:spcAft>
                      </a:pPr>
                      <a:r>
                        <a:rPr lang="fr-FR" sz="1900">
                          <a:effectLst/>
                          <a:latin typeface="+mn-lt"/>
                          <a:ea typeface="Calibri" panose="020F0502020204030204" pitchFamily="34" charset="0"/>
                          <a:cs typeface="Times New Roman" panose="02020603050405020304" pitchFamily="18" charset="0"/>
                        </a:rPr>
                        <a:t>Segmentation du réseau</a:t>
                      </a:r>
                    </a:p>
                  </a:txBody>
                  <a:tcPr marT="0" marB="0"/>
                </a:tc>
                <a:tc>
                  <a:txBody>
                    <a:bodyPr/>
                    <a:lstStyle/>
                    <a:p>
                      <a:pPr marL="0" marR="0" rtl="0">
                        <a:lnSpc>
                          <a:spcPct val="107000"/>
                        </a:lnSpc>
                        <a:spcBef>
                          <a:spcPts val="0"/>
                        </a:spcBef>
                        <a:spcAft>
                          <a:spcPts val="0"/>
                        </a:spcAft>
                      </a:pPr>
                      <a:r>
                        <a:rPr lang="fr-FR" sz="1900" kern="1200">
                          <a:solidFill>
                            <a:srgbClr val="000000"/>
                          </a:solidFill>
                          <a:effectLst/>
                          <a:latin typeface="+mn-lt"/>
                          <a:ea typeface="+mn-ea"/>
                          <a:cs typeface="+mn-cs"/>
                        </a:rPr>
                        <a:t>Expliquer comment la segmentation d'un réseau permet d'améliorer la communication.</a:t>
                      </a:r>
                    </a:p>
                  </a:txBody>
                  <a:tcPr marT="0" marB="0"/>
                </a:tc>
                <a:extLst>
                  <a:ext uri="{0D108BD9-81ED-4DB2-BD59-A6C34878D82A}">
                    <a16:rowId xmlns:a16="http://schemas.microsoft.com/office/drawing/2014/main" val="3818444524"/>
                  </a:ext>
                </a:extLst>
              </a:tr>
              <a:tr h="592201">
                <a:tc>
                  <a:txBody>
                    <a:bodyPr/>
                    <a:lstStyle/>
                    <a:p>
                      <a:pPr marL="0" marR="0" rtl="0">
                        <a:lnSpc>
                          <a:spcPct val="107000"/>
                        </a:lnSpc>
                        <a:spcBef>
                          <a:spcPts val="0"/>
                        </a:spcBef>
                        <a:spcAft>
                          <a:spcPts val="0"/>
                        </a:spcAft>
                      </a:pPr>
                      <a:r>
                        <a:rPr lang="fr-FR" sz="1900" dirty="0">
                          <a:effectLst/>
                          <a:latin typeface="+mn-lt"/>
                          <a:ea typeface="Calibri" panose="020F0502020204030204" pitchFamily="34" charset="0"/>
                          <a:cs typeface="Times New Roman" panose="02020603050405020304" pitchFamily="18" charset="0"/>
                        </a:rPr>
                        <a:t>Sous-réseau d'un réseau IPv4</a:t>
                      </a:r>
                    </a:p>
                  </a:txBody>
                  <a:tcPr marT="0" marB="0"/>
                </a:tc>
                <a:tc>
                  <a:txBody>
                    <a:bodyPr/>
                    <a:lstStyle/>
                    <a:p>
                      <a:pPr marL="0" marR="0" rtl="0">
                        <a:lnSpc>
                          <a:spcPct val="107000"/>
                        </a:lnSpc>
                        <a:spcBef>
                          <a:spcPts val="0"/>
                        </a:spcBef>
                        <a:spcAft>
                          <a:spcPts val="0"/>
                        </a:spcAft>
                      </a:pPr>
                      <a:r>
                        <a:rPr lang="fr-FR" sz="1900" kern="1200" dirty="0">
                          <a:solidFill>
                            <a:srgbClr val="000000"/>
                          </a:solidFill>
                          <a:effectLst/>
                          <a:latin typeface="+mn-lt"/>
                          <a:ea typeface="+mn-ea"/>
                          <a:cs typeface="+mn-cs"/>
                        </a:rPr>
                        <a:t>Calculer les sous-réseaux IPv4 pour un préfixe /24.</a:t>
                      </a:r>
                    </a:p>
                  </a:txBody>
                  <a:tcPr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679" y="2790613"/>
            <a:ext cx="10464459" cy="1239520"/>
          </a:xfrm>
        </p:spPr>
        <p:txBody>
          <a:bodyPr/>
          <a:lstStyle/>
          <a:p>
            <a:pPr rtl="0"/>
            <a:r>
              <a:rPr lang="fr-FR" dirty="0">
                <a:solidFill>
                  <a:schemeClr val="accent5">
                    <a:lumMod val="40000"/>
                    <a:lumOff val="60000"/>
                  </a:schemeClr>
                </a:solidFill>
              </a:rPr>
              <a:t>11.4 Segmentation du réseau</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69334" y="237067"/>
            <a:ext cx="11127317" cy="975783"/>
          </a:xfrm>
        </p:spPr>
        <p:txBody>
          <a:bodyPr/>
          <a:lstStyle/>
          <a:p>
            <a:pPr rtl="0"/>
            <a:r>
              <a:rPr lang="fr-FR" sz="2133" dirty="0"/>
              <a:t>La segmentation du réseau </a:t>
            </a:r>
            <a:br>
              <a:rPr lang="en-US" dirty="0"/>
            </a:br>
            <a:r>
              <a:rPr lang="fr-FR" sz="3200" dirty="0"/>
              <a:t>Domaines de diffusion et de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564673" y="1321180"/>
            <a:ext cx="10956236" cy="1586929"/>
          </a:xfrm>
        </p:spPr>
        <p:txBody>
          <a:bodyPr/>
          <a:lstStyle/>
          <a:p>
            <a:pPr marL="457189" indent="-457189" algn="l">
              <a:buFont typeface="Arial" panose="020B0604020202020204" pitchFamily="34" charset="0"/>
              <a:buChar char="•"/>
            </a:pPr>
            <a:r>
              <a:rPr lang="fr-FR" sz="2133" dirty="0">
                <a:solidFill>
                  <a:srgbClr val="000000"/>
                </a:solidFill>
              </a:rPr>
              <a:t>Plusieurs protocoles utilisent des diffusions ou des multidiffusions (par exemple, ARP utilise des diffusions pour localiser d'autres périphériques, les hôtes envoient des diffusions de découverte DHCP pour localiser un serveur DHCP.)</a:t>
            </a:r>
          </a:p>
          <a:p>
            <a:pPr marL="457189" indent="-457189" algn="l">
              <a:buFont typeface="Arial" panose="020B0604020202020204" pitchFamily="34" charset="0"/>
              <a:buChar char="•"/>
            </a:pPr>
            <a:r>
              <a:rPr lang="fr-FR" sz="2133" dirty="0">
                <a:solidFill>
                  <a:srgbClr val="000000"/>
                </a:solidFill>
              </a:rPr>
              <a:t>Les commutateurs diffusent les messages de diffusion sur toutes les interfaces, sauf celle d'où les messages proviennent.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1247889" y="3044509"/>
            <a:ext cx="5909407" cy="3518577"/>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7286389" y="3049820"/>
            <a:ext cx="4432275" cy="3125952"/>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dirty="0">
                <a:solidFill>
                  <a:srgbClr val="000000"/>
                </a:solidFill>
              </a:rPr>
              <a:t>Le seul périphérique qui arrête les diffusions est un routeur.</a:t>
            </a:r>
          </a:p>
          <a:p>
            <a:pPr marL="457189" indent="-457189" algn="l">
              <a:buFont typeface="Arial" panose="020B0604020202020204" pitchFamily="34" charset="0"/>
              <a:buChar char="•"/>
            </a:pPr>
            <a:r>
              <a:rPr lang="fr-FR" sz="2133" dirty="0">
                <a:solidFill>
                  <a:srgbClr val="000000"/>
                </a:solidFill>
              </a:rPr>
              <a:t>Les routeurs ne diffusent pas les messages de diffusion. </a:t>
            </a:r>
          </a:p>
          <a:p>
            <a:pPr marL="457189" indent="-457189" algn="l">
              <a:buFont typeface="Arial" panose="020B0604020202020204" pitchFamily="34" charset="0"/>
              <a:buChar char="•"/>
            </a:pPr>
            <a:r>
              <a:rPr lang="fr-FR" sz="2133" dirty="0">
                <a:solidFill>
                  <a:srgbClr val="000000"/>
                </a:solidFill>
              </a:rPr>
              <a:t>Chaque interface de routeur se connecte à un domaine de diffusion, et les diffusions sont propagées dans leur domaine de diffusion spécifique.</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9023" y="116403"/>
            <a:ext cx="11127317" cy="975783"/>
          </a:xfrm>
        </p:spPr>
        <p:txBody>
          <a:bodyPr/>
          <a:lstStyle/>
          <a:p>
            <a:pPr rtl="0"/>
            <a:r>
              <a:rPr lang="fr-FR" sz="2133" dirty="0"/>
              <a:t>Segmentation du réseau</a:t>
            </a:r>
            <a:br>
              <a:rPr lang="en-US" dirty="0"/>
            </a:br>
            <a:r>
              <a:rPr lang="fr-FR" sz="3200" dirty="0"/>
              <a:t>Problèmes liés aux domaines de diffusion importants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7476" y="1276025"/>
            <a:ext cx="6409337" cy="5199281"/>
          </a:xfrm>
        </p:spPr>
        <p:txBody>
          <a:bodyPr/>
          <a:lstStyle/>
          <a:p>
            <a:pPr marL="457189" indent="-457189" algn="l">
              <a:buFont typeface="Arial" panose="020B0604020202020204" pitchFamily="34" charset="0"/>
              <a:buChar char="•"/>
            </a:pPr>
            <a:r>
              <a:rPr lang="fr-FR" sz="2133" dirty="0">
                <a:solidFill>
                  <a:srgbClr val="000000"/>
                </a:solidFill>
              </a:rPr>
              <a:t>Dans ce type de domaine, les hôtes peuvent générer un nombre excessif de diffusion et ainsi avoir un impact négatif sur le réseau.</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La solution consiste à réduire la taille du réseau en créant de plus petits domaines de diffusion. C'est ce qu'on appelle le processus de création de sous-réseaux. </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l'adresse réseau 172.16.0.0 /16 ont été divisés en deux sous-réseaux de 200 utilisateurs chacun : 172.16.0.0 /24 et 172.16.1.0 /24. </a:t>
            </a:r>
          </a:p>
          <a:p>
            <a:pPr marL="457189" indent="-457189" algn="l">
              <a:buFont typeface="Arial" panose="020B0604020202020204" pitchFamily="34" charset="0"/>
              <a:buChar char="•"/>
            </a:pPr>
            <a:r>
              <a:rPr lang="fr-FR" sz="2133" dirty="0">
                <a:solidFill>
                  <a:srgbClr val="000000"/>
                </a:solidFill>
              </a:rPr>
              <a:t>Les diffusions ne sont propagées qu'au sein des domaines de diffusion plus petits.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7263725" y="1058319"/>
            <a:ext cx="4440299" cy="2640007"/>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6948833" y="3879578"/>
            <a:ext cx="5070083" cy="2341017"/>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Segmentation du réseau</a:t>
            </a:r>
            <a:br>
              <a:rPr lang="en-US" dirty="0"/>
            </a:br>
            <a:r>
              <a:rPr lang="fr-FR" sz="3200"/>
              <a:t>Pourquoi créer des sous-réseaux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0486" y="937359"/>
            <a:ext cx="11040076" cy="2066744"/>
          </a:xfrm>
        </p:spPr>
        <p:txBody>
          <a:bodyPr/>
          <a:lstStyle/>
          <a:p>
            <a:pPr marL="457189" indent="-457189" algn="l">
              <a:buFont typeface="Arial" panose="020B0604020202020204" pitchFamily="34" charset="0"/>
              <a:buChar char="•"/>
            </a:pPr>
            <a:r>
              <a:rPr lang="fr-FR" sz="2133" dirty="0">
                <a:solidFill>
                  <a:srgbClr val="000000"/>
                </a:solidFill>
              </a:rPr>
              <a:t>La segmentation en sous-réseaux réduit le trafic global et améliore les performances réseau. </a:t>
            </a:r>
          </a:p>
          <a:p>
            <a:pPr marL="457189" indent="-457189" algn="l">
              <a:buFont typeface="Arial" panose="020B0604020202020204" pitchFamily="34" charset="0"/>
              <a:buChar char="•"/>
            </a:pPr>
            <a:r>
              <a:rPr lang="fr-FR" sz="2133" dirty="0">
                <a:solidFill>
                  <a:srgbClr val="000000"/>
                </a:solidFill>
              </a:rPr>
              <a:t>Elle permet également de mettre en œuvre des politiques de sécurité entre les différents sous-réseaux.</a:t>
            </a:r>
          </a:p>
          <a:p>
            <a:pPr marL="457189" indent="-457189" algn="l">
              <a:buFont typeface="Arial" panose="020B0604020202020204" pitchFamily="34" charset="0"/>
              <a:buChar char="•"/>
            </a:pPr>
            <a:r>
              <a:rPr lang="fr-FR" sz="2133" dirty="0">
                <a:solidFill>
                  <a:srgbClr val="000000"/>
                </a:solidFill>
              </a:rPr>
              <a:t>Le sous-réseau réduit le nombre de périphériques affectés par un trafic de diffusion anormal.</a:t>
            </a: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Les sous-réseaux sont utilisés pour diverses raisons, notamment:</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US" sz="2133"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500575" y="3754743"/>
            <a:ext cx="3597760" cy="240911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2133"/>
              <a:t>Emplacement</a:t>
            </a:r>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917075" y="4262112"/>
            <a:ext cx="2764760" cy="1306840"/>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4457315" y="3606979"/>
            <a:ext cx="3597760" cy="271596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2133"/>
              <a:t>Groupe ou fonction</a:t>
            </a:r>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4842934" y="4145000"/>
            <a:ext cx="2475181" cy="1639917"/>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8426375" y="3613811"/>
            <a:ext cx="3364248" cy="271596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fr-FR" sz="2133"/>
              <a:t>Type de périphérique</a:t>
            </a:r>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8824642" y="4262112"/>
            <a:ext cx="2567713" cy="1701224"/>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677" y="3276035"/>
            <a:ext cx="10464459" cy="1239520"/>
          </a:xfrm>
        </p:spPr>
        <p:txBody>
          <a:bodyPr/>
          <a:lstStyle/>
          <a:p>
            <a:pPr rtl="0"/>
            <a:r>
              <a:rPr lang="fr-FR" dirty="0">
                <a:solidFill>
                  <a:schemeClr val="accent5">
                    <a:lumMod val="40000"/>
                    <a:lumOff val="60000"/>
                  </a:schemeClr>
                </a:solidFill>
              </a:rPr>
              <a:t>11.5 Segmentation un réseau IPv4 en sous-réseaux</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0934"/>
            <a:ext cx="11127317" cy="975783"/>
          </a:xfrm>
        </p:spPr>
        <p:txBody>
          <a:bodyPr/>
          <a:lstStyle/>
          <a:p>
            <a:pPr rtl="0"/>
            <a:r>
              <a:rPr lang="fr-FR" sz="2133" dirty="0"/>
              <a:t>Segmenter un réseau IPv4 en sous-réseaux</a:t>
            </a:r>
            <a:br>
              <a:rPr lang="en-US" dirty="0"/>
            </a:br>
            <a:r>
              <a:rPr lang="fr-FR" sz="3200" dirty="0"/>
              <a:t>Segmentation des réseaux à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63073" y="1355049"/>
            <a:ext cx="11040076" cy="1486377"/>
          </a:xfrm>
        </p:spPr>
        <p:txBody>
          <a:bodyPr/>
          <a:lstStyle/>
          <a:p>
            <a:pPr marL="457189" indent="-457189" algn="l">
              <a:buFont typeface="Arial" panose="020B0604020202020204" pitchFamily="34" charset="0"/>
              <a:buChar char="•"/>
            </a:pPr>
            <a:r>
              <a:rPr lang="fr-FR" sz="2133" dirty="0">
                <a:solidFill>
                  <a:srgbClr val="000000"/>
                </a:solidFill>
              </a:rPr>
              <a:t>Le plus simple est de segmenter les réseaux à la limite d'octet de /8, /16 et /24. </a:t>
            </a: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Notez que l'utilisation de préfixes plus longs réduit le nombre d'hôtes par sous-réseau.</a:t>
            </a: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nvGraphicFramePr>
        <p:xfrm>
          <a:off x="1367788" y="2532467"/>
          <a:ext cx="9194800" cy="2126827"/>
        </p:xfrm>
        <a:graphic>
          <a:graphicData uri="http://schemas.openxmlformats.org/drawingml/2006/table">
            <a:tbl>
              <a:tblPr firstRow="1" bandRow="1">
                <a:tableStyleId>{5C22544A-7EE6-4342-B048-85BDC9FD1C3A}</a:tableStyleId>
              </a:tblPr>
              <a:tblGrid>
                <a:gridCol w="1471168">
                  <a:extLst>
                    <a:ext uri="{9D8B030D-6E8A-4147-A177-3AD203B41FA5}">
                      <a16:colId xmlns:a16="http://schemas.microsoft.com/office/drawing/2014/main" val="401309278"/>
                    </a:ext>
                  </a:extLst>
                </a:gridCol>
                <a:gridCol w="1620584">
                  <a:extLst>
                    <a:ext uri="{9D8B030D-6E8A-4147-A177-3AD203B41FA5}">
                      <a16:colId xmlns:a16="http://schemas.microsoft.com/office/drawing/2014/main" val="1282189193"/>
                    </a:ext>
                  </a:extLst>
                </a:gridCol>
                <a:gridCol w="4631880">
                  <a:extLst>
                    <a:ext uri="{9D8B030D-6E8A-4147-A177-3AD203B41FA5}">
                      <a16:colId xmlns:a16="http://schemas.microsoft.com/office/drawing/2014/main" val="2307218981"/>
                    </a:ext>
                  </a:extLst>
                </a:gridCol>
                <a:gridCol w="1471168">
                  <a:extLst>
                    <a:ext uri="{9D8B030D-6E8A-4147-A177-3AD203B41FA5}">
                      <a16:colId xmlns:a16="http://schemas.microsoft.com/office/drawing/2014/main" val="1338141003"/>
                    </a:ext>
                  </a:extLst>
                </a:gridCol>
              </a:tblGrid>
              <a:tr h="531707">
                <a:tc>
                  <a:txBody>
                    <a:bodyPr/>
                    <a:lstStyle/>
                    <a:p>
                      <a:pPr algn="l" rtl="0" fontAlgn="ctr"/>
                      <a:r>
                        <a:rPr lang="fr-FR" sz="1500" b="1">
                          <a:effectLst/>
                        </a:rPr>
                        <a:t>Longueur de préfixe</a:t>
                      </a:r>
                    </a:p>
                  </a:txBody>
                  <a:tcPr marL="42333" marR="42333" marT="42333" marB="42333" anchor="ctr"/>
                </a:tc>
                <a:tc>
                  <a:txBody>
                    <a:bodyPr/>
                    <a:lstStyle/>
                    <a:p>
                      <a:pPr algn="l" rtl="0" fontAlgn="ctr"/>
                      <a:r>
                        <a:rPr lang="fr-FR" sz="1500" b="1">
                          <a:effectLst/>
                        </a:rPr>
                        <a:t>Masque de sous-réseau</a:t>
                      </a:r>
                    </a:p>
                  </a:txBody>
                  <a:tcPr marL="42333" marR="42333" marT="42333" marB="42333" anchor="ctr"/>
                </a:tc>
                <a:tc>
                  <a:txBody>
                    <a:bodyPr/>
                    <a:lstStyle/>
                    <a:p>
                      <a:pPr algn="l" rtl="0" fontAlgn="ctr"/>
                      <a:r>
                        <a:rPr lang="fr-FR" sz="1500" b="1">
                          <a:effectLst/>
                        </a:rPr>
                        <a:t>Masque de sous-réseau (binaire) (n= réseau, h= hôte)</a:t>
                      </a:r>
                    </a:p>
                  </a:txBody>
                  <a:tcPr marL="42333" marR="42333" marT="42333" marB="42333" anchor="ctr"/>
                </a:tc>
                <a:tc>
                  <a:txBody>
                    <a:bodyPr/>
                    <a:lstStyle/>
                    <a:p>
                      <a:pPr algn="l" rtl="0" fontAlgn="ctr"/>
                      <a:r>
                        <a:rPr lang="fr-FR" sz="1500" b="1">
                          <a:effectLst/>
                        </a:rPr>
                        <a:t>Nombre d'hôtes</a:t>
                      </a:r>
                    </a:p>
                  </a:txBody>
                  <a:tcPr marL="42333" marR="42333" marT="42333" marB="42333" anchor="ctr"/>
                </a:tc>
                <a:extLst>
                  <a:ext uri="{0D108BD9-81ED-4DB2-BD59-A6C34878D82A}">
                    <a16:rowId xmlns:a16="http://schemas.microsoft.com/office/drawing/2014/main" val="400614944"/>
                  </a:ext>
                </a:extLst>
              </a:tr>
              <a:tr h="531707">
                <a:tc>
                  <a:txBody>
                    <a:bodyPr/>
                    <a:lstStyle/>
                    <a:p>
                      <a:pPr rtl="0" fontAlgn="ctr"/>
                      <a:r>
                        <a:rPr lang="fr-FR" sz="1500" b="1">
                          <a:effectLst/>
                        </a:rPr>
                        <a:t>/8</a:t>
                      </a:r>
                    </a:p>
                  </a:txBody>
                  <a:tcPr marL="42333" marR="42333" marT="42333" marB="42333" anchor="ctr"/>
                </a:tc>
                <a:tc>
                  <a:txBody>
                    <a:bodyPr/>
                    <a:lstStyle/>
                    <a:p>
                      <a:pPr rtl="0" fontAlgn="ctr"/>
                      <a:r>
                        <a:rPr lang="fr-FR" sz="1500" b="1">
                          <a:effectLst/>
                        </a:rPr>
                        <a:t>255</a:t>
                      </a:r>
                      <a:r>
                        <a:rPr lang="fr-FR" sz="1500" b="0">
                          <a:effectLst/>
                        </a:rPr>
                        <a:t>.0.0.0</a:t>
                      </a:r>
                    </a:p>
                  </a:txBody>
                  <a:tcPr marL="42333" marR="42333" marT="42333" marB="42333" anchor="ctr"/>
                </a:tc>
                <a:tc>
                  <a:txBody>
                    <a:bodyPr/>
                    <a:lstStyle/>
                    <a:p>
                      <a:pPr rtl="0" fontAlgn="ctr"/>
                      <a:r>
                        <a:rPr lang="fr-FR" sz="1500" b="1">
                          <a:effectLst/>
                          <a:latin typeface="Courier New" panose="02070309020205020404" pitchFamily="49" charset="0"/>
                          <a:cs typeface="Courier New" panose="02070309020205020404" pitchFamily="49" charset="0"/>
                        </a:rPr>
                        <a:t>nnnnnnnn</a:t>
                      </a:r>
                      <a:r>
                        <a:rPr lang="fr-FR" sz="1500" b="0">
                          <a:effectLst/>
                          <a:latin typeface="Courier New" panose="02070309020205020404" pitchFamily="49" charset="0"/>
                          <a:cs typeface="Courier New" panose="02070309020205020404" pitchFamily="49" charset="0"/>
                        </a:rPr>
                        <a:t>.hhhhhhhh.hhhhhhhh.hhhhhhhh </a:t>
                      </a:r>
                      <a:br>
                        <a:rPr lang="en-CA" sz="1500" b="0" dirty="0">
                          <a:effectLst/>
                          <a:latin typeface="Courier New" panose="02070309020205020404" pitchFamily="49" charset="0"/>
                          <a:cs typeface="Courier New" panose="02070309020205020404" pitchFamily="49" charset="0"/>
                        </a:rPr>
                      </a:br>
                      <a:r>
                        <a:rPr lang="fr-FR" sz="1500" b="1">
                          <a:effectLst/>
                          <a:latin typeface="Courier New" panose="02070309020205020404" pitchFamily="49" charset="0"/>
                          <a:cs typeface="Courier New" panose="02070309020205020404" pitchFamily="49" charset="0"/>
                        </a:rPr>
                        <a:t>11111111</a:t>
                      </a:r>
                      <a:r>
                        <a:rPr lang="fr-FR" sz="1500" b="0">
                          <a:effectLst/>
                          <a:latin typeface="Courier New" panose="02070309020205020404" pitchFamily="49" charset="0"/>
                          <a:cs typeface="Courier New" panose="02070309020205020404" pitchFamily="49" charset="0"/>
                        </a:rPr>
                        <a:t>.00000000.00000000.00000000</a:t>
                      </a:r>
                    </a:p>
                  </a:txBody>
                  <a:tcPr marL="42333" marR="42333" marT="42333" marB="42333" anchor="ctr"/>
                </a:tc>
                <a:tc>
                  <a:txBody>
                    <a:bodyPr/>
                    <a:lstStyle/>
                    <a:p>
                      <a:pPr rtl="0" fontAlgn="ctr"/>
                      <a:r>
                        <a:rPr lang="fr-FR" sz="1300" b="0">
                          <a:effectLst/>
                        </a:rPr>
                        <a:t>16777214</a:t>
                      </a:r>
                    </a:p>
                  </a:txBody>
                  <a:tcPr marL="42333" marR="42333" marT="42333" marB="42333" anchor="ctr"/>
                </a:tc>
                <a:extLst>
                  <a:ext uri="{0D108BD9-81ED-4DB2-BD59-A6C34878D82A}">
                    <a16:rowId xmlns:a16="http://schemas.microsoft.com/office/drawing/2014/main" val="2637917206"/>
                  </a:ext>
                </a:extLst>
              </a:tr>
              <a:tr h="531707">
                <a:tc>
                  <a:txBody>
                    <a:bodyPr/>
                    <a:lstStyle/>
                    <a:p>
                      <a:pPr rtl="0" fontAlgn="ctr"/>
                      <a:r>
                        <a:rPr lang="fr-FR" sz="1500" b="1">
                          <a:effectLst/>
                        </a:rPr>
                        <a:t>/16</a:t>
                      </a:r>
                    </a:p>
                  </a:txBody>
                  <a:tcPr marL="42333" marR="42333" marT="42333" marB="42333" anchor="ctr"/>
                </a:tc>
                <a:tc>
                  <a:txBody>
                    <a:bodyPr/>
                    <a:lstStyle/>
                    <a:p>
                      <a:pPr rtl="0" fontAlgn="ctr"/>
                      <a:r>
                        <a:rPr lang="fr-FR" sz="1500" b="1">
                          <a:effectLst/>
                        </a:rPr>
                        <a:t>255.255</a:t>
                      </a:r>
                      <a:r>
                        <a:rPr lang="fr-FR" sz="1500" b="0">
                          <a:effectLst/>
                        </a:rPr>
                        <a:t>.0.0</a:t>
                      </a:r>
                    </a:p>
                  </a:txBody>
                  <a:tcPr marL="42333" marR="42333" marT="42333" marB="42333" anchor="ctr"/>
                </a:tc>
                <a:tc>
                  <a:txBody>
                    <a:bodyPr/>
                    <a:lstStyle/>
                    <a:p>
                      <a:pPr rtl="0" fontAlgn="ctr"/>
                      <a:r>
                        <a:rPr lang="fr-FR" sz="1500" b="1">
                          <a:effectLst/>
                          <a:latin typeface="Courier New" panose="02070309020205020404" pitchFamily="49" charset="0"/>
                          <a:cs typeface="Courier New" panose="02070309020205020404" pitchFamily="49" charset="0"/>
                        </a:rPr>
                        <a:t>nnnnnnnn.nnnnnnnn</a:t>
                      </a:r>
                      <a:r>
                        <a:rPr lang="fr-FR" sz="1500" b="0">
                          <a:effectLst/>
                          <a:latin typeface="Courier New" panose="02070309020205020404" pitchFamily="49" charset="0"/>
                          <a:cs typeface="Courier New" panose="02070309020205020404" pitchFamily="49" charset="0"/>
                        </a:rPr>
                        <a:t>.hhhhhhhh.hhhhhhhh </a:t>
                      </a:r>
                      <a:br>
                        <a:rPr lang="en-CA" sz="1500" b="0" dirty="0">
                          <a:effectLst/>
                          <a:latin typeface="Courier New" panose="02070309020205020404" pitchFamily="49" charset="0"/>
                          <a:cs typeface="Courier New" panose="02070309020205020404" pitchFamily="49" charset="0"/>
                        </a:rPr>
                      </a:br>
                      <a:r>
                        <a:rPr lang="fr-FR" sz="1500" b="1">
                          <a:effectLst/>
                          <a:latin typeface="Courier New" panose="02070309020205020404" pitchFamily="49" charset="0"/>
                          <a:cs typeface="Courier New" panose="02070309020205020404" pitchFamily="49" charset="0"/>
                        </a:rPr>
                        <a:t>11111111.11111111</a:t>
                      </a:r>
                      <a:r>
                        <a:rPr lang="fr-FR" sz="1500" b="0">
                          <a:effectLst/>
                          <a:latin typeface="Courier New" panose="02070309020205020404" pitchFamily="49" charset="0"/>
                          <a:cs typeface="Courier New" panose="02070309020205020404" pitchFamily="49" charset="0"/>
                        </a:rPr>
                        <a:t>.00000000.00000000</a:t>
                      </a:r>
                    </a:p>
                  </a:txBody>
                  <a:tcPr marL="42333" marR="42333" marT="42333" marB="42333" anchor="ctr"/>
                </a:tc>
                <a:tc>
                  <a:txBody>
                    <a:bodyPr/>
                    <a:lstStyle/>
                    <a:p>
                      <a:pPr rtl="0" fontAlgn="ctr"/>
                      <a:r>
                        <a:rPr lang="fr-FR" sz="1300" b="0">
                          <a:effectLst/>
                        </a:rPr>
                        <a:t>65534</a:t>
                      </a:r>
                    </a:p>
                  </a:txBody>
                  <a:tcPr marL="42333" marR="42333" marT="42333" marB="42333" anchor="ctr"/>
                </a:tc>
                <a:extLst>
                  <a:ext uri="{0D108BD9-81ED-4DB2-BD59-A6C34878D82A}">
                    <a16:rowId xmlns:a16="http://schemas.microsoft.com/office/drawing/2014/main" val="1750285378"/>
                  </a:ext>
                </a:extLst>
              </a:tr>
              <a:tr h="531707">
                <a:tc>
                  <a:txBody>
                    <a:bodyPr/>
                    <a:lstStyle/>
                    <a:p>
                      <a:pPr rtl="0" fontAlgn="ctr"/>
                      <a:r>
                        <a:rPr lang="fr-FR" sz="1500" b="1">
                          <a:effectLst/>
                        </a:rPr>
                        <a:t>/24</a:t>
                      </a:r>
                    </a:p>
                  </a:txBody>
                  <a:tcPr marL="42333" marR="42333" marT="42333" marB="42333" anchor="ctr"/>
                </a:tc>
                <a:tc>
                  <a:txBody>
                    <a:bodyPr/>
                    <a:lstStyle/>
                    <a:p>
                      <a:pPr rtl="0" fontAlgn="ctr"/>
                      <a:r>
                        <a:rPr lang="fr-FR" sz="1500" b="1">
                          <a:effectLst/>
                        </a:rPr>
                        <a:t>255.255.255</a:t>
                      </a:r>
                      <a:r>
                        <a:rPr lang="fr-FR" sz="1500" b="0">
                          <a:effectLst/>
                        </a:rPr>
                        <a:t>.0</a:t>
                      </a:r>
                    </a:p>
                  </a:txBody>
                  <a:tcPr marL="42333" marR="42333" marT="42333" marB="42333" anchor="ctr"/>
                </a:tc>
                <a:tc>
                  <a:txBody>
                    <a:bodyPr/>
                    <a:lstStyle/>
                    <a:p>
                      <a:pPr rtl="0" fontAlgn="ctr"/>
                      <a:r>
                        <a:rPr lang="fr-FR" sz="1500" b="1">
                          <a:effectLst/>
                          <a:latin typeface="Courier New" panose="02070309020205020404" pitchFamily="49" charset="0"/>
                          <a:cs typeface="Courier New" panose="02070309020205020404" pitchFamily="49" charset="0"/>
                        </a:rPr>
                        <a:t>nnnnnnnn.nnnnnnnn</a:t>
                      </a:r>
                      <a:r>
                        <a:rPr lang="fr-FR" sz="1500" b="0">
                          <a:effectLst/>
                          <a:latin typeface="Courier New" panose="02070309020205020404" pitchFamily="49" charset="0"/>
                          <a:cs typeface="Courier New" panose="02070309020205020404" pitchFamily="49" charset="0"/>
                        </a:rPr>
                        <a:t>.</a:t>
                      </a:r>
                      <a:r>
                        <a:rPr lang="fr-FR" sz="1500" b="1">
                          <a:effectLst/>
                          <a:latin typeface="Courier New" panose="02070309020205020404" pitchFamily="49" charset="0"/>
                          <a:cs typeface="Courier New" panose="02070309020205020404" pitchFamily="49" charset="0"/>
                        </a:rPr>
                        <a:t>nnnnnnnn</a:t>
                      </a:r>
                      <a:r>
                        <a:rPr lang="fr-FR" sz="1500" b="0">
                          <a:effectLst/>
                          <a:latin typeface="Courier New" panose="02070309020205020404" pitchFamily="49" charset="0"/>
                          <a:cs typeface="Courier New" panose="02070309020205020404" pitchFamily="49" charset="0"/>
                        </a:rPr>
                        <a:t>.hhhhhhhh </a:t>
                      </a:r>
                      <a:br>
                        <a:rPr lang="en-CA" sz="1500" b="0" dirty="0">
                          <a:effectLst/>
                          <a:latin typeface="Courier New" panose="02070309020205020404" pitchFamily="49" charset="0"/>
                          <a:cs typeface="Courier New" panose="02070309020205020404" pitchFamily="49" charset="0"/>
                        </a:rPr>
                      </a:br>
                      <a:r>
                        <a:rPr lang="fr-FR" sz="1500" b="1">
                          <a:effectLst/>
                          <a:latin typeface="Courier New" panose="02070309020205020404" pitchFamily="49" charset="0"/>
                          <a:cs typeface="Courier New" panose="02070309020205020404" pitchFamily="49" charset="0"/>
                        </a:rPr>
                        <a:t>11111111.11111111.11111111</a:t>
                      </a:r>
                      <a:r>
                        <a:rPr lang="fr-FR" sz="1500" b="0">
                          <a:effectLst/>
                          <a:latin typeface="Courier New" panose="02070309020205020404" pitchFamily="49" charset="0"/>
                          <a:cs typeface="Courier New" panose="02070309020205020404" pitchFamily="49" charset="0"/>
                        </a:rPr>
                        <a:t>.00000000</a:t>
                      </a:r>
                    </a:p>
                  </a:txBody>
                  <a:tcPr marL="42333" marR="42333" marT="42333" marB="42333" anchor="ctr"/>
                </a:tc>
                <a:tc>
                  <a:txBody>
                    <a:bodyPr/>
                    <a:lstStyle/>
                    <a:p>
                      <a:pPr rtl="0" fontAlgn="ctr"/>
                      <a:r>
                        <a:rPr lang="fr-FR" sz="1300" b="0" dirty="0">
                          <a:effectLst/>
                        </a:rPr>
                        <a:t>254</a:t>
                      </a:r>
                    </a:p>
                  </a:txBody>
                  <a:tcPr marL="42333" marR="42333" marT="42333" marB="42333"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0311" y="124178"/>
            <a:ext cx="11127317" cy="975783"/>
          </a:xfrm>
        </p:spPr>
        <p:txBody>
          <a:bodyPr/>
          <a:lstStyle/>
          <a:p>
            <a:pPr rtl="0"/>
            <a:r>
              <a:rPr lang="fr-FR" sz="2133" dirty="0"/>
              <a:t>Segmenter un réseau IPv4 en sous-réseaux</a:t>
            </a:r>
            <a:br>
              <a:rPr lang="en-US" dirty="0"/>
            </a:br>
            <a:r>
              <a:rPr lang="fr-FR" sz="3200" dirty="0"/>
              <a:t> Création de sous-réseaux au niveau de la limite d'octet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09601" y="1077025"/>
            <a:ext cx="11040076" cy="483348"/>
          </a:xfrm>
        </p:spPr>
        <p:txBody>
          <a:bodyPr/>
          <a:lstStyle/>
          <a:p>
            <a:pPr marL="457189" indent="-457189" algn="l">
              <a:buFont typeface="Arial" panose="020B0604020202020204" pitchFamily="34" charset="0"/>
              <a:buChar char="•"/>
            </a:pPr>
            <a:r>
              <a:rPr lang="fr-FR" sz="2133" dirty="0">
                <a:solidFill>
                  <a:srgbClr val="000000"/>
                </a:solidFill>
              </a:rPr>
              <a:t>Dans le premier tableau 10.0.0.0/8 est sous-réseau en utilisant /16 et dans le deuxième tableau, un masque /24.</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nvGraphicFramePr>
        <p:xfrm>
          <a:off x="214490" y="2095645"/>
          <a:ext cx="5657989" cy="4054363"/>
        </p:xfrm>
        <a:graphic>
          <a:graphicData uri="http://schemas.openxmlformats.org/drawingml/2006/table">
            <a:tbl>
              <a:tblPr firstRow="1" bandRow="1">
                <a:tableStyleId>{5C22544A-7EE6-4342-B048-85BDC9FD1C3A}</a:tableStyleId>
              </a:tblPr>
              <a:tblGrid>
                <a:gridCol w="2378764">
                  <a:extLst>
                    <a:ext uri="{9D8B030D-6E8A-4147-A177-3AD203B41FA5}">
                      <a16:colId xmlns:a16="http://schemas.microsoft.com/office/drawing/2014/main" val="1832368472"/>
                    </a:ext>
                  </a:extLst>
                </a:gridCol>
                <a:gridCol w="2072768">
                  <a:extLst>
                    <a:ext uri="{9D8B030D-6E8A-4147-A177-3AD203B41FA5}">
                      <a16:colId xmlns:a16="http://schemas.microsoft.com/office/drawing/2014/main" val="3133033927"/>
                    </a:ext>
                  </a:extLst>
                </a:gridCol>
                <a:gridCol w="1206457">
                  <a:extLst>
                    <a:ext uri="{9D8B030D-6E8A-4147-A177-3AD203B41FA5}">
                      <a16:colId xmlns:a16="http://schemas.microsoft.com/office/drawing/2014/main" val="1854765229"/>
                    </a:ext>
                  </a:extLst>
                </a:gridCol>
              </a:tblGrid>
              <a:tr h="902932">
                <a:tc>
                  <a:txBody>
                    <a:bodyPr/>
                    <a:lstStyle/>
                    <a:p>
                      <a:pPr algn="l" rtl="0" fontAlgn="ctr"/>
                      <a:r>
                        <a:rPr lang="fr-FR" sz="1300" b="1" dirty="0">
                          <a:effectLst/>
                        </a:rPr>
                        <a:t>Adresse de sous-réseau</a:t>
                      </a:r>
                      <a:br>
                        <a:rPr lang="en-CA" sz="1300" b="1" dirty="0">
                          <a:effectLst/>
                        </a:rPr>
                      </a:br>
                      <a:r>
                        <a:rPr lang="fr-FR" sz="1300" b="0" dirty="0">
                          <a:effectLst/>
                        </a:rPr>
                        <a:t>(256 sous-réseaux possibles)</a:t>
                      </a:r>
                    </a:p>
                  </a:txBody>
                  <a:tcPr marL="42333" marR="42333" marT="42333" marB="42333" anchor="ctr"/>
                </a:tc>
                <a:tc>
                  <a:txBody>
                    <a:bodyPr/>
                    <a:lstStyle/>
                    <a:p>
                      <a:pPr algn="l" rtl="0" fontAlgn="ctr"/>
                      <a:r>
                        <a:rPr lang="fr-FR" sz="1300" b="1">
                          <a:effectLst/>
                        </a:rPr>
                        <a:t>Plage d'hôtes</a:t>
                      </a:r>
                      <a:br>
                        <a:rPr lang="en-CA" sz="1300" b="1" dirty="0">
                          <a:effectLst/>
                        </a:rPr>
                      </a:br>
                      <a:r>
                        <a:rPr lang="fr-FR" sz="1300" b="0">
                          <a:effectLst/>
                        </a:rPr>
                        <a:t>(65534 hôtes possibles par sous-réseau)</a:t>
                      </a:r>
                    </a:p>
                  </a:txBody>
                  <a:tcPr marL="42333" marR="42333" marT="42333" marB="42333" anchor="ctr"/>
                </a:tc>
                <a:tc>
                  <a:txBody>
                    <a:bodyPr/>
                    <a:lstStyle/>
                    <a:p>
                      <a:pPr algn="l" rtl="0" fontAlgn="ctr"/>
                      <a:r>
                        <a:rPr lang="fr-FR" sz="1300" b="1">
                          <a:effectLst/>
                        </a:rPr>
                        <a:t>Diffusion</a:t>
                      </a:r>
                    </a:p>
                  </a:txBody>
                  <a:tcPr marL="42333" marR="42333" marT="42333" marB="42333" anchor="ctr"/>
                </a:tc>
                <a:extLst>
                  <a:ext uri="{0D108BD9-81ED-4DB2-BD59-A6C34878D82A}">
                    <a16:rowId xmlns:a16="http://schemas.microsoft.com/office/drawing/2014/main" val="3621925027"/>
                  </a:ext>
                </a:extLst>
              </a:tr>
              <a:tr h="295596">
                <a:tc>
                  <a:txBody>
                    <a:bodyPr/>
                    <a:lstStyle/>
                    <a:p>
                      <a:pPr rtl="0" fontAlgn="ctr"/>
                      <a:r>
                        <a:rPr lang="fr-FR" sz="1300" b="1">
                          <a:effectLst/>
                        </a:rPr>
                        <a:t>10.0</a:t>
                      </a:r>
                      <a:r>
                        <a:rPr lang="fr-FR" sz="1300" b="0">
                          <a:effectLst/>
                        </a:rPr>
                        <a:t>.0.0</a:t>
                      </a:r>
                      <a:r>
                        <a:rPr lang="fr-FR" sz="1300" b="1">
                          <a:effectLst/>
                        </a:rPr>
                        <a:t>/16</a:t>
                      </a:r>
                    </a:p>
                  </a:txBody>
                  <a:tcPr marL="42333" marR="42333" marT="42333" marB="42333" anchor="ctr"/>
                </a:tc>
                <a:tc>
                  <a:txBody>
                    <a:bodyPr/>
                    <a:lstStyle/>
                    <a:p>
                      <a:pPr rtl="0" fontAlgn="ctr"/>
                      <a:r>
                        <a:rPr lang="fr-FR" sz="1300" b="1">
                          <a:effectLst/>
                        </a:rPr>
                        <a:t>10.0</a:t>
                      </a:r>
                      <a:r>
                        <a:rPr lang="fr-FR" sz="1300" b="0">
                          <a:effectLst/>
                        </a:rPr>
                        <a:t>.0.1 - </a:t>
                      </a:r>
                      <a:r>
                        <a:rPr lang="fr-FR" sz="1300" b="1">
                          <a:effectLst/>
                        </a:rPr>
                        <a:t>10.0</a:t>
                      </a:r>
                      <a:r>
                        <a:rPr lang="fr-FR" sz="1300" b="0">
                          <a:effectLst/>
                        </a:rPr>
                        <a:t>.255.254 </a:t>
                      </a:r>
                    </a:p>
                  </a:txBody>
                  <a:tcPr marL="42333" marR="42333" marT="42333" marB="42333" anchor="ctr"/>
                </a:tc>
                <a:tc>
                  <a:txBody>
                    <a:bodyPr/>
                    <a:lstStyle/>
                    <a:p>
                      <a:pPr rtl="0" fontAlgn="ctr"/>
                      <a:r>
                        <a:rPr lang="fr-FR" sz="1300" b="1">
                          <a:effectLst/>
                        </a:rPr>
                        <a:t>10.0</a:t>
                      </a:r>
                      <a:r>
                        <a:rPr lang="fr-FR" sz="1300" b="0">
                          <a:effectLst/>
                        </a:rPr>
                        <a:t>.255.255</a:t>
                      </a:r>
                    </a:p>
                  </a:txBody>
                  <a:tcPr marL="42333" marR="42333" marT="42333" marB="42333" anchor="ctr"/>
                </a:tc>
                <a:extLst>
                  <a:ext uri="{0D108BD9-81ED-4DB2-BD59-A6C34878D82A}">
                    <a16:rowId xmlns:a16="http://schemas.microsoft.com/office/drawing/2014/main" val="2643493669"/>
                  </a:ext>
                </a:extLst>
              </a:tr>
              <a:tr h="295596">
                <a:tc>
                  <a:txBody>
                    <a:bodyPr/>
                    <a:lstStyle/>
                    <a:p>
                      <a:pPr rtl="0" fontAlgn="ctr"/>
                      <a:r>
                        <a:rPr lang="fr-FR" sz="1300" b="1">
                          <a:effectLst/>
                        </a:rPr>
                        <a:t>10.1.</a:t>
                      </a:r>
                      <a:r>
                        <a:rPr lang="fr-FR" sz="1300" b="0">
                          <a:effectLst/>
                        </a:rPr>
                        <a:t>0,0</a:t>
                      </a:r>
                      <a:r>
                        <a:rPr lang="fr-FR" sz="1300" b="1">
                          <a:effectLst/>
                        </a:rPr>
                        <a:t>/16</a:t>
                      </a:r>
                    </a:p>
                  </a:txBody>
                  <a:tcPr marL="42333" marR="42333" marT="42333" marB="42333" anchor="ctr"/>
                </a:tc>
                <a:tc>
                  <a:txBody>
                    <a:bodyPr/>
                    <a:lstStyle/>
                    <a:p>
                      <a:pPr rtl="0" fontAlgn="ctr"/>
                      <a:r>
                        <a:rPr lang="fr-FR" sz="1300" b="1">
                          <a:effectLst/>
                        </a:rPr>
                        <a:t>10,1</a:t>
                      </a:r>
                      <a:r>
                        <a:rPr lang="fr-FR" sz="1300" b="0">
                          <a:effectLst/>
                        </a:rPr>
                        <a:t>.0.1 - </a:t>
                      </a:r>
                      <a:r>
                        <a:rPr lang="fr-FR" sz="1300" b="1">
                          <a:effectLst/>
                        </a:rPr>
                        <a:t>10,1</a:t>
                      </a:r>
                      <a:r>
                        <a:rPr lang="fr-FR" sz="1300" b="0">
                          <a:effectLst/>
                        </a:rPr>
                        <a:t>.255.254 </a:t>
                      </a:r>
                    </a:p>
                  </a:txBody>
                  <a:tcPr marL="42333" marR="42333" marT="42333" marB="42333" anchor="ctr"/>
                </a:tc>
                <a:tc>
                  <a:txBody>
                    <a:bodyPr/>
                    <a:lstStyle/>
                    <a:p>
                      <a:pPr rtl="0" fontAlgn="ctr"/>
                      <a:r>
                        <a:rPr lang="fr-FR" sz="1300" b="1">
                          <a:effectLst/>
                        </a:rPr>
                        <a:t>10.1</a:t>
                      </a:r>
                      <a:r>
                        <a:rPr lang="fr-FR" sz="1300" b="0">
                          <a:effectLst/>
                        </a:rPr>
                        <a:t>.255.255</a:t>
                      </a:r>
                    </a:p>
                  </a:txBody>
                  <a:tcPr marL="42333" marR="42333" marT="42333" marB="42333" anchor="ctr"/>
                </a:tc>
                <a:extLst>
                  <a:ext uri="{0D108BD9-81ED-4DB2-BD59-A6C34878D82A}">
                    <a16:rowId xmlns:a16="http://schemas.microsoft.com/office/drawing/2014/main" val="1459356146"/>
                  </a:ext>
                </a:extLst>
              </a:tr>
              <a:tr h="295596">
                <a:tc>
                  <a:txBody>
                    <a:bodyPr/>
                    <a:lstStyle/>
                    <a:p>
                      <a:pPr rtl="0" fontAlgn="ctr"/>
                      <a:r>
                        <a:rPr lang="fr-FR" sz="1300" b="1">
                          <a:effectLst/>
                        </a:rPr>
                        <a:t>10.2</a:t>
                      </a:r>
                      <a:r>
                        <a:rPr lang="fr-FR" sz="1300" b="0">
                          <a:effectLst/>
                        </a:rPr>
                        <a:t>.0.0</a:t>
                      </a:r>
                      <a:r>
                        <a:rPr lang="fr-FR" sz="1300" b="1">
                          <a:effectLst/>
                        </a:rPr>
                        <a:t>/16</a:t>
                      </a:r>
                    </a:p>
                  </a:txBody>
                  <a:tcPr marL="42333" marR="42333" marT="42333" marB="42333" anchor="ctr"/>
                </a:tc>
                <a:tc>
                  <a:txBody>
                    <a:bodyPr/>
                    <a:lstStyle/>
                    <a:p>
                      <a:pPr rtl="0" fontAlgn="ctr"/>
                      <a:r>
                        <a:rPr lang="fr-FR" sz="1300" b="1">
                          <a:effectLst/>
                        </a:rPr>
                        <a:t>10.2</a:t>
                      </a:r>
                      <a:r>
                        <a:rPr lang="fr-FR" sz="1300" b="0">
                          <a:effectLst/>
                        </a:rPr>
                        <a:t>.0.1 - </a:t>
                      </a:r>
                      <a:r>
                        <a:rPr lang="fr-FR" sz="1300" b="1">
                          <a:effectLst/>
                        </a:rPr>
                        <a:t>10.2</a:t>
                      </a:r>
                      <a:r>
                        <a:rPr lang="fr-FR" sz="1300" b="0">
                          <a:effectLst/>
                        </a:rPr>
                        <a:t>.255.254 </a:t>
                      </a:r>
                    </a:p>
                  </a:txBody>
                  <a:tcPr marL="42333" marR="42333" marT="42333" marB="42333" anchor="ctr"/>
                </a:tc>
                <a:tc>
                  <a:txBody>
                    <a:bodyPr/>
                    <a:lstStyle/>
                    <a:p>
                      <a:pPr rtl="0" fontAlgn="ctr"/>
                      <a:r>
                        <a:rPr lang="fr-FR" sz="1300" b="1">
                          <a:effectLst/>
                        </a:rPr>
                        <a:t>10.2</a:t>
                      </a:r>
                      <a:r>
                        <a:rPr lang="fr-FR" sz="1300" b="0">
                          <a:effectLst/>
                        </a:rPr>
                        <a:t>.255.255</a:t>
                      </a:r>
                    </a:p>
                  </a:txBody>
                  <a:tcPr marL="42333" marR="42333" marT="42333" marB="42333" anchor="ctr"/>
                </a:tc>
                <a:extLst>
                  <a:ext uri="{0D108BD9-81ED-4DB2-BD59-A6C34878D82A}">
                    <a16:rowId xmlns:a16="http://schemas.microsoft.com/office/drawing/2014/main" val="417579166"/>
                  </a:ext>
                </a:extLst>
              </a:tr>
              <a:tr h="295596">
                <a:tc>
                  <a:txBody>
                    <a:bodyPr/>
                    <a:lstStyle/>
                    <a:p>
                      <a:pPr rtl="0" fontAlgn="ctr"/>
                      <a:r>
                        <a:rPr lang="fr-FR" sz="1300" b="1">
                          <a:effectLst/>
                        </a:rPr>
                        <a:t>10,3</a:t>
                      </a:r>
                      <a:r>
                        <a:rPr lang="fr-FR" sz="1300" b="0">
                          <a:effectLst/>
                        </a:rPr>
                        <a:t>0,0,0</a:t>
                      </a:r>
                      <a:r>
                        <a:rPr lang="fr-FR" sz="1300" b="1">
                          <a:effectLst/>
                        </a:rPr>
                        <a:t>/16</a:t>
                      </a:r>
                    </a:p>
                  </a:txBody>
                  <a:tcPr marL="42333" marR="42333" marT="42333" marB="42333" anchor="ctr"/>
                </a:tc>
                <a:tc>
                  <a:txBody>
                    <a:bodyPr/>
                    <a:lstStyle/>
                    <a:p>
                      <a:pPr rtl="0" fontAlgn="ctr"/>
                      <a:r>
                        <a:rPr lang="fr-FR" sz="1300" b="1">
                          <a:effectLst/>
                        </a:rPr>
                        <a:t>10.3</a:t>
                      </a:r>
                      <a:r>
                        <a:rPr lang="fr-FR" sz="1300" b="0">
                          <a:effectLst/>
                        </a:rPr>
                        <a:t>.0.1 - </a:t>
                      </a:r>
                      <a:r>
                        <a:rPr lang="fr-FR" sz="1300" b="1">
                          <a:effectLst/>
                        </a:rPr>
                        <a:t>10.3</a:t>
                      </a:r>
                      <a:r>
                        <a:rPr lang="fr-FR" sz="1300" b="0">
                          <a:effectLst/>
                        </a:rPr>
                        <a:t>.255.254 </a:t>
                      </a:r>
                    </a:p>
                  </a:txBody>
                  <a:tcPr marL="42333" marR="42333" marT="42333" marB="42333" anchor="ctr"/>
                </a:tc>
                <a:tc>
                  <a:txBody>
                    <a:bodyPr/>
                    <a:lstStyle/>
                    <a:p>
                      <a:pPr rtl="0" fontAlgn="ctr"/>
                      <a:r>
                        <a:rPr lang="fr-FR" sz="1300" b="1">
                          <a:effectLst/>
                        </a:rPr>
                        <a:t>10.3</a:t>
                      </a:r>
                      <a:r>
                        <a:rPr lang="fr-FR" sz="1300" b="0">
                          <a:effectLst/>
                        </a:rPr>
                        <a:t>.255.255</a:t>
                      </a:r>
                    </a:p>
                  </a:txBody>
                  <a:tcPr marL="42333" marR="42333" marT="42333" marB="42333" anchor="ctr"/>
                </a:tc>
                <a:extLst>
                  <a:ext uri="{0D108BD9-81ED-4DB2-BD59-A6C34878D82A}">
                    <a16:rowId xmlns:a16="http://schemas.microsoft.com/office/drawing/2014/main" val="1246693201"/>
                  </a:ext>
                </a:extLst>
              </a:tr>
              <a:tr h="295596">
                <a:tc>
                  <a:txBody>
                    <a:bodyPr/>
                    <a:lstStyle/>
                    <a:p>
                      <a:pPr rtl="0" fontAlgn="ctr"/>
                      <a:r>
                        <a:rPr lang="fr-FR" sz="1300" b="1">
                          <a:effectLst/>
                        </a:rPr>
                        <a:t>10,4</a:t>
                      </a:r>
                      <a:r>
                        <a:rPr lang="fr-FR" sz="1300" b="0">
                          <a:effectLst/>
                        </a:rPr>
                        <a:t>0,0,0</a:t>
                      </a:r>
                      <a:r>
                        <a:rPr lang="fr-FR" sz="1300" b="1">
                          <a:effectLst/>
                        </a:rPr>
                        <a:t>/16</a:t>
                      </a:r>
                    </a:p>
                  </a:txBody>
                  <a:tcPr marL="42333" marR="42333" marT="42333" marB="42333" anchor="ctr"/>
                </a:tc>
                <a:tc>
                  <a:txBody>
                    <a:bodyPr/>
                    <a:lstStyle/>
                    <a:p>
                      <a:pPr rtl="0" fontAlgn="ctr"/>
                      <a:r>
                        <a:rPr lang="fr-FR" sz="1300" b="1">
                          <a:effectLst/>
                        </a:rPr>
                        <a:t>10.4</a:t>
                      </a:r>
                      <a:r>
                        <a:rPr lang="fr-FR" sz="1300" b="0">
                          <a:effectLst/>
                        </a:rPr>
                        <a:t>.0.1 - </a:t>
                      </a:r>
                      <a:r>
                        <a:rPr lang="fr-FR" sz="1300" b="1">
                          <a:effectLst/>
                        </a:rPr>
                        <a:t>10.4</a:t>
                      </a:r>
                      <a:r>
                        <a:rPr lang="fr-FR" sz="1300" b="0">
                          <a:effectLst/>
                        </a:rPr>
                        <a:t>.255.254 </a:t>
                      </a:r>
                    </a:p>
                  </a:txBody>
                  <a:tcPr marL="42333" marR="42333" marT="42333" marB="42333" anchor="ctr"/>
                </a:tc>
                <a:tc>
                  <a:txBody>
                    <a:bodyPr/>
                    <a:lstStyle/>
                    <a:p>
                      <a:pPr rtl="0" fontAlgn="ctr"/>
                      <a:r>
                        <a:rPr lang="fr-FR" sz="1300" b="1">
                          <a:effectLst/>
                        </a:rPr>
                        <a:t>10.4</a:t>
                      </a:r>
                      <a:r>
                        <a:rPr lang="fr-FR" sz="1300" b="0">
                          <a:effectLst/>
                        </a:rPr>
                        <a:t>.255.255</a:t>
                      </a:r>
                    </a:p>
                  </a:txBody>
                  <a:tcPr marL="42333" marR="42333" marT="42333" marB="42333" anchor="ctr"/>
                </a:tc>
                <a:extLst>
                  <a:ext uri="{0D108BD9-81ED-4DB2-BD59-A6C34878D82A}">
                    <a16:rowId xmlns:a16="http://schemas.microsoft.com/office/drawing/2014/main" val="1260802008"/>
                  </a:ext>
                </a:extLst>
              </a:tr>
              <a:tr h="295596">
                <a:tc>
                  <a:txBody>
                    <a:bodyPr/>
                    <a:lstStyle/>
                    <a:p>
                      <a:pPr rtl="0" fontAlgn="ctr"/>
                      <a:r>
                        <a:rPr lang="fr-FR" sz="1300" b="1">
                          <a:effectLst/>
                        </a:rPr>
                        <a:t>10,5</a:t>
                      </a:r>
                      <a:r>
                        <a:rPr lang="fr-FR" sz="1300" b="0">
                          <a:effectLst/>
                        </a:rPr>
                        <a:t>0,0,0</a:t>
                      </a:r>
                      <a:r>
                        <a:rPr lang="fr-FR" sz="1300" b="1">
                          <a:effectLst/>
                        </a:rPr>
                        <a:t>/16</a:t>
                      </a:r>
                    </a:p>
                  </a:txBody>
                  <a:tcPr marL="42333" marR="42333" marT="42333" marB="42333" anchor="ctr"/>
                </a:tc>
                <a:tc>
                  <a:txBody>
                    <a:bodyPr/>
                    <a:lstStyle/>
                    <a:p>
                      <a:pPr rtl="0" fontAlgn="ctr"/>
                      <a:r>
                        <a:rPr lang="fr-FR" sz="1300" b="1">
                          <a:effectLst/>
                        </a:rPr>
                        <a:t>10,5</a:t>
                      </a:r>
                      <a:r>
                        <a:rPr lang="fr-FR" sz="1300" b="0">
                          <a:effectLst/>
                        </a:rPr>
                        <a:t>.0.1 - </a:t>
                      </a:r>
                      <a:r>
                        <a:rPr lang="fr-FR" sz="1300" b="1">
                          <a:effectLst/>
                        </a:rPr>
                        <a:t>10,5</a:t>
                      </a:r>
                      <a:r>
                        <a:rPr lang="fr-FR" sz="1300" b="0">
                          <a:effectLst/>
                        </a:rPr>
                        <a:t>.255.254 </a:t>
                      </a:r>
                    </a:p>
                  </a:txBody>
                  <a:tcPr marL="42333" marR="42333" marT="42333" marB="42333" anchor="ctr"/>
                </a:tc>
                <a:tc>
                  <a:txBody>
                    <a:bodyPr/>
                    <a:lstStyle/>
                    <a:p>
                      <a:pPr rtl="0" fontAlgn="ctr"/>
                      <a:r>
                        <a:rPr lang="fr-FR" sz="1300" b="1">
                          <a:effectLst/>
                        </a:rPr>
                        <a:t>10.5</a:t>
                      </a:r>
                      <a:r>
                        <a:rPr lang="fr-FR" sz="1300" b="0">
                          <a:effectLst/>
                        </a:rPr>
                        <a:t>.255.255</a:t>
                      </a:r>
                    </a:p>
                  </a:txBody>
                  <a:tcPr marL="42333" marR="42333" marT="42333" marB="42333" anchor="ctr"/>
                </a:tc>
                <a:extLst>
                  <a:ext uri="{0D108BD9-81ED-4DB2-BD59-A6C34878D82A}">
                    <a16:rowId xmlns:a16="http://schemas.microsoft.com/office/drawing/2014/main" val="1140251696"/>
                  </a:ext>
                </a:extLst>
              </a:tr>
              <a:tr h="295596">
                <a:tc>
                  <a:txBody>
                    <a:bodyPr/>
                    <a:lstStyle/>
                    <a:p>
                      <a:pPr rtl="0" fontAlgn="ctr"/>
                      <a:r>
                        <a:rPr lang="fr-FR" sz="1300" b="1">
                          <a:effectLst/>
                        </a:rPr>
                        <a:t>10,6</a:t>
                      </a:r>
                      <a:r>
                        <a:rPr lang="fr-FR" sz="1300" b="0">
                          <a:effectLst/>
                        </a:rPr>
                        <a:t>0,0,0</a:t>
                      </a:r>
                      <a:r>
                        <a:rPr lang="fr-FR" sz="1300" b="1">
                          <a:effectLst/>
                        </a:rPr>
                        <a:t>/16</a:t>
                      </a:r>
                    </a:p>
                  </a:txBody>
                  <a:tcPr marL="42333" marR="42333" marT="42333" marB="42333" anchor="ctr"/>
                </a:tc>
                <a:tc>
                  <a:txBody>
                    <a:bodyPr/>
                    <a:lstStyle/>
                    <a:p>
                      <a:pPr rtl="0" fontAlgn="ctr"/>
                      <a:r>
                        <a:rPr lang="fr-FR" sz="1300" b="1">
                          <a:effectLst/>
                        </a:rPr>
                        <a:t>10.6</a:t>
                      </a:r>
                      <a:r>
                        <a:rPr lang="fr-FR" sz="1300" b="0">
                          <a:effectLst/>
                        </a:rPr>
                        <a:t>.0.1 - </a:t>
                      </a:r>
                      <a:r>
                        <a:rPr lang="fr-FR" sz="1300" b="1">
                          <a:effectLst/>
                        </a:rPr>
                        <a:t>10.6</a:t>
                      </a:r>
                      <a:r>
                        <a:rPr lang="fr-FR" sz="1300" b="0">
                          <a:effectLst/>
                        </a:rPr>
                        <a:t>.255.254 </a:t>
                      </a:r>
                    </a:p>
                  </a:txBody>
                  <a:tcPr marL="42333" marR="42333" marT="42333" marB="42333" anchor="ctr"/>
                </a:tc>
                <a:tc>
                  <a:txBody>
                    <a:bodyPr/>
                    <a:lstStyle/>
                    <a:p>
                      <a:pPr rtl="0" fontAlgn="ctr"/>
                      <a:r>
                        <a:rPr lang="fr-FR" sz="1300" b="1">
                          <a:effectLst/>
                        </a:rPr>
                        <a:t>10.6</a:t>
                      </a:r>
                      <a:r>
                        <a:rPr lang="fr-FR" sz="1300" b="0">
                          <a:effectLst/>
                        </a:rPr>
                        <a:t>.255.255</a:t>
                      </a:r>
                    </a:p>
                  </a:txBody>
                  <a:tcPr marL="42333" marR="42333" marT="42333" marB="42333" anchor="ctr"/>
                </a:tc>
                <a:extLst>
                  <a:ext uri="{0D108BD9-81ED-4DB2-BD59-A6C34878D82A}">
                    <a16:rowId xmlns:a16="http://schemas.microsoft.com/office/drawing/2014/main" val="1579384603"/>
                  </a:ext>
                </a:extLst>
              </a:tr>
              <a:tr h="295596">
                <a:tc>
                  <a:txBody>
                    <a:bodyPr/>
                    <a:lstStyle/>
                    <a:p>
                      <a:pPr rtl="0" fontAlgn="ctr"/>
                      <a:r>
                        <a:rPr lang="fr-FR" sz="1300" b="1">
                          <a:effectLst/>
                        </a:rPr>
                        <a:t>10,7</a:t>
                      </a:r>
                      <a:r>
                        <a:rPr lang="fr-FR" sz="1300" b="0">
                          <a:effectLst/>
                        </a:rPr>
                        <a:t>0,0,0</a:t>
                      </a:r>
                      <a:r>
                        <a:rPr lang="fr-FR" sz="1300" b="1">
                          <a:effectLst/>
                        </a:rPr>
                        <a:t>/16</a:t>
                      </a:r>
                    </a:p>
                  </a:txBody>
                  <a:tcPr marL="42333" marR="42333" marT="42333" marB="42333" anchor="ctr"/>
                </a:tc>
                <a:tc>
                  <a:txBody>
                    <a:bodyPr/>
                    <a:lstStyle/>
                    <a:p>
                      <a:pPr rtl="0" fontAlgn="ctr"/>
                      <a:r>
                        <a:rPr lang="fr-FR" sz="1300" b="1">
                          <a:effectLst/>
                        </a:rPr>
                        <a:t>10,7</a:t>
                      </a:r>
                      <a:r>
                        <a:rPr lang="fr-FR" sz="1300" b="0">
                          <a:effectLst/>
                        </a:rPr>
                        <a:t>.0.1 - </a:t>
                      </a:r>
                      <a:r>
                        <a:rPr lang="fr-FR" sz="1300" b="1">
                          <a:effectLst/>
                        </a:rPr>
                        <a:t>10,7</a:t>
                      </a:r>
                      <a:r>
                        <a:rPr lang="fr-FR" sz="1300" b="0">
                          <a:effectLst/>
                        </a:rPr>
                        <a:t>.255.254 </a:t>
                      </a:r>
                    </a:p>
                  </a:txBody>
                  <a:tcPr marL="42333" marR="42333" marT="42333" marB="42333" anchor="ctr"/>
                </a:tc>
                <a:tc>
                  <a:txBody>
                    <a:bodyPr/>
                    <a:lstStyle/>
                    <a:p>
                      <a:pPr rtl="0" fontAlgn="ctr"/>
                      <a:r>
                        <a:rPr lang="fr-FR" sz="1300" b="1">
                          <a:effectLst/>
                        </a:rPr>
                        <a:t>10.7</a:t>
                      </a:r>
                      <a:r>
                        <a:rPr lang="fr-FR" sz="1300" b="0">
                          <a:effectLst/>
                        </a:rPr>
                        <a:t>.255.255</a:t>
                      </a:r>
                    </a:p>
                  </a:txBody>
                  <a:tcPr marL="42333" marR="42333" marT="42333" marB="42333" anchor="ctr"/>
                </a:tc>
                <a:extLst>
                  <a:ext uri="{0D108BD9-81ED-4DB2-BD59-A6C34878D82A}">
                    <a16:rowId xmlns:a16="http://schemas.microsoft.com/office/drawing/2014/main" val="1319694656"/>
                  </a:ext>
                </a:extLst>
              </a:tr>
              <a:tr h="295596">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extLst>
                  <a:ext uri="{0D108BD9-81ED-4DB2-BD59-A6C34878D82A}">
                    <a16:rowId xmlns:a16="http://schemas.microsoft.com/office/drawing/2014/main" val="3511108504"/>
                  </a:ext>
                </a:extLst>
              </a:tr>
              <a:tr h="470920">
                <a:tc>
                  <a:txBody>
                    <a:bodyPr/>
                    <a:lstStyle/>
                    <a:p>
                      <a:pPr rtl="0" fontAlgn="ctr"/>
                      <a:r>
                        <a:rPr lang="fr-FR" sz="1300" b="1">
                          <a:effectLst/>
                        </a:rPr>
                        <a:t>10.255</a:t>
                      </a:r>
                      <a:r>
                        <a:rPr lang="fr-FR" sz="1300" b="0">
                          <a:effectLst/>
                        </a:rPr>
                        <a:t>.0.0</a:t>
                      </a:r>
                      <a:r>
                        <a:rPr lang="fr-FR" sz="1300" b="1">
                          <a:effectLst/>
                        </a:rPr>
                        <a:t>/16</a:t>
                      </a:r>
                    </a:p>
                  </a:txBody>
                  <a:tcPr marL="42333" marR="42333" marT="42333" marB="42333" anchor="ctr"/>
                </a:tc>
                <a:tc>
                  <a:txBody>
                    <a:bodyPr/>
                    <a:lstStyle/>
                    <a:p>
                      <a:pPr rtl="0" fontAlgn="ctr"/>
                      <a:r>
                        <a:rPr lang="fr-FR" sz="1300" b="1">
                          <a:effectLst/>
                        </a:rPr>
                        <a:t>10.255</a:t>
                      </a:r>
                      <a:r>
                        <a:rPr lang="fr-FR" sz="1300" b="0">
                          <a:effectLst/>
                        </a:rPr>
                        <a:t>.0.1 - </a:t>
                      </a:r>
                      <a:r>
                        <a:rPr lang="fr-FR" sz="1300" b="1">
                          <a:effectLst/>
                        </a:rPr>
                        <a:t>10.255</a:t>
                      </a:r>
                      <a:r>
                        <a:rPr lang="fr-FR" sz="1300" b="0">
                          <a:effectLst/>
                        </a:rPr>
                        <a:t>.255.254 </a:t>
                      </a:r>
                    </a:p>
                  </a:txBody>
                  <a:tcPr marL="42333" marR="42333" marT="42333" marB="42333" anchor="ctr"/>
                </a:tc>
                <a:tc>
                  <a:txBody>
                    <a:bodyPr/>
                    <a:lstStyle/>
                    <a:p>
                      <a:pPr rtl="0" fontAlgn="ctr"/>
                      <a:r>
                        <a:rPr lang="fr-FR" sz="1300" b="1" dirty="0">
                          <a:effectLst/>
                        </a:rPr>
                        <a:t>10.255</a:t>
                      </a:r>
                      <a:r>
                        <a:rPr lang="fr-FR" sz="1300" b="0" dirty="0">
                          <a:effectLst/>
                        </a:rPr>
                        <a:t>.255.255</a:t>
                      </a:r>
                    </a:p>
                  </a:txBody>
                  <a:tcPr marL="42333" marR="42333" marT="42333" marB="42333"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nvGraphicFramePr>
        <p:xfrm>
          <a:off x="6220178" y="1998133"/>
          <a:ext cx="5712180" cy="4351867"/>
        </p:xfrm>
        <a:graphic>
          <a:graphicData uri="http://schemas.openxmlformats.org/drawingml/2006/table">
            <a:tbl>
              <a:tblPr firstRow="1" bandRow="1">
                <a:tableStyleId>{5C22544A-7EE6-4342-B048-85BDC9FD1C3A}</a:tableStyleId>
              </a:tblPr>
              <a:tblGrid>
                <a:gridCol w="1550472">
                  <a:extLst>
                    <a:ext uri="{9D8B030D-6E8A-4147-A177-3AD203B41FA5}">
                      <a16:colId xmlns:a16="http://schemas.microsoft.com/office/drawing/2014/main" val="1832368472"/>
                    </a:ext>
                  </a:extLst>
                </a:gridCol>
                <a:gridCol w="2587704">
                  <a:extLst>
                    <a:ext uri="{9D8B030D-6E8A-4147-A177-3AD203B41FA5}">
                      <a16:colId xmlns:a16="http://schemas.microsoft.com/office/drawing/2014/main" val="3133033927"/>
                    </a:ext>
                  </a:extLst>
                </a:gridCol>
                <a:gridCol w="1574004">
                  <a:extLst>
                    <a:ext uri="{9D8B030D-6E8A-4147-A177-3AD203B41FA5}">
                      <a16:colId xmlns:a16="http://schemas.microsoft.com/office/drawing/2014/main" val="1854765229"/>
                    </a:ext>
                  </a:extLst>
                </a:gridCol>
              </a:tblGrid>
              <a:tr h="897467">
                <a:tc>
                  <a:txBody>
                    <a:bodyPr/>
                    <a:lstStyle/>
                    <a:p>
                      <a:pPr algn="l" rtl="0" fontAlgn="ctr"/>
                      <a:r>
                        <a:rPr lang="fr-FR" sz="1300" b="1" dirty="0">
                          <a:effectLst/>
                        </a:rPr>
                        <a:t>Adresse de sous-réseau</a:t>
                      </a:r>
                      <a:br>
                        <a:rPr lang="en-CA" sz="1300" b="1" dirty="0">
                          <a:effectLst/>
                        </a:rPr>
                      </a:br>
                      <a:r>
                        <a:rPr lang="fr-FR" sz="1300" b="0" dirty="0">
                          <a:effectLst/>
                        </a:rPr>
                        <a:t>(65,536 sous-réseaux possibles)</a:t>
                      </a:r>
                    </a:p>
                  </a:txBody>
                  <a:tcPr marL="42333" marR="42333" marT="42333" marB="42333" anchor="ctr"/>
                </a:tc>
                <a:tc>
                  <a:txBody>
                    <a:bodyPr/>
                    <a:lstStyle/>
                    <a:p>
                      <a:pPr algn="l" rtl="0" fontAlgn="ctr"/>
                      <a:r>
                        <a:rPr lang="fr-FR" sz="1300" b="1" dirty="0">
                          <a:effectLst/>
                        </a:rPr>
                        <a:t>Plage d'hôtes</a:t>
                      </a:r>
                      <a:br>
                        <a:rPr lang="en-CA" sz="1300" b="1" dirty="0">
                          <a:effectLst/>
                        </a:rPr>
                      </a:br>
                      <a:r>
                        <a:rPr lang="fr-FR" sz="1300" b="0" dirty="0">
                          <a:effectLst/>
                        </a:rPr>
                        <a:t>(254 hôtes possibles par sous-réseau)</a:t>
                      </a:r>
                    </a:p>
                  </a:txBody>
                  <a:tcPr marL="42333" marR="42333" marT="42333" marB="42333" anchor="ctr"/>
                </a:tc>
                <a:tc>
                  <a:txBody>
                    <a:bodyPr/>
                    <a:lstStyle/>
                    <a:p>
                      <a:pPr algn="l" rtl="0" fontAlgn="ctr"/>
                      <a:r>
                        <a:rPr lang="fr-FR" sz="1300" b="1">
                          <a:effectLst/>
                        </a:rPr>
                        <a:t>Diffusion</a:t>
                      </a:r>
                    </a:p>
                  </a:txBody>
                  <a:tcPr marL="42333" marR="42333" marT="42333" marB="42333" anchor="ctr"/>
                </a:tc>
                <a:extLst>
                  <a:ext uri="{0D108BD9-81ED-4DB2-BD59-A6C34878D82A}">
                    <a16:rowId xmlns:a16="http://schemas.microsoft.com/office/drawing/2014/main" val="3621925027"/>
                  </a:ext>
                </a:extLst>
              </a:tr>
              <a:tr h="287867">
                <a:tc>
                  <a:txBody>
                    <a:bodyPr/>
                    <a:lstStyle/>
                    <a:p>
                      <a:pPr rtl="0" fontAlgn="ctr"/>
                      <a:r>
                        <a:rPr lang="fr-FR" sz="1300" b="1">
                          <a:effectLst/>
                        </a:rPr>
                        <a:t>10,0.0</a:t>
                      </a:r>
                      <a:r>
                        <a:rPr lang="fr-FR" sz="1300" b="0">
                          <a:effectLst/>
                        </a:rPr>
                        <a:t>.0</a:t>
                      </a:r>
                      <a:r>
                        <a:rPr lang="fr-FR" sz="1300" b="1">
                          <a:effectLst/>
                        </a:rPr>
                        <a:t>/24</a:t>
                      </a:r>
                    </a:p>
                  </a:txBody>
                  <a:tcPr marL="42333" marR="42333" marT="42333" marB="42333" anchor="ctr"/>
                </a:tc>
                <a:tc>
                  <a:txBody>
                    <a:bodyPr/>
                    <a:lstStyle/>
                    <a:p>
                      <a:pPr rtl="0" fontAlgn="ctr"/>
                      <a:r>
                        <a:rPr lang="fr-FR" sz="1300" b="1">
                          <a:effectLst/>
                        </a:rPr>
                        <a:t>10.0.0</a:t>
                      </a:r>
                      <a:r>
                        <a:rPr lang="fr-FR" sz="1300" b="0">
                          <a:effectLst/>
                        </a:rPr>
                        <a:t>.1 - </a:t>
                      </a:r>
                      <a:r>
                        <a:rPr lang="fr-FR" sz="1300" b="1">
                          <a:effectLst/>
                        </a:rPr>
                        <a:t>10.0.0</a:t>
                      </a:r>
                      <a:r>
                        <a:rPr lang="fr-FR" sz="1300" b="0">
                          <a:effectLst/>
                        </a:rPr>
                        <a:t>.254</a:t>
                      </a:r>
                    </a:p>
                  </a:txBody>
                  <a:tcPr marL="42333" marR="42333" marT="42333" marB="42333" anchor="ctr"/>
                </a:tc>
                <a:tc>
                  <a:txBody>
                    <a:bodyPr/>
                    <a:lstStyle/>
                    <a:p>
                      <a:pPr rtl="0" fontAlgn="ctr"/>
                      <a:r>
                        <a:rPr lang="fr-FR" sz="1300" b="1">
                          <a:effectLst/>
                        </a:rPr>
                        <a:t>10,0,0</a:t>
                      </a:r>
                      <a:r>
                        <a:rPr lang="fr-FR" sz="1300" b="0">
                          <a:effectLst/>
                        </a:rPr>
                        <a:t>.255</a:t>
                      </a:r>
                    </a:p>
                  </a:txBody>
                  <a:tcPr marL="42333" marR="42333" marT="42333" marB="42333" anchor="ctr"/>
                </a:tc>
                <a:extLst>
                  <a:ext uri="{0D108BD9-81ED-4DB2-BD59-A6C34878D82A}">
                    <a16:rowId xmlns:a16="http://schemas.microsoft.com/office/drawing/2014/main" val="1648350670"/>
                  </a:ext>
                </a:extLst>
              </a:tr>
              <a:tr h="287867">
                <a:tc>
                  <a:txBody>
                    <a:bodyPr/>
                    <a:lstStyle/>
                    <a:p>
                      <a:pPr rtl="0" fontAlgn="ctr"/>
                      <a:r>
                        <a:rPr lang="fr-FR" sz="1300" b="1">
                          <a:effectLst/>
                        </a:rPr>
                        <a:t>10,0,1</a:t>
                      </a:r>
                      <a:r>
                        <a:rPr lang="fr-FR" sz="1300" b="0">
                          <a:effectLst/>
                        </a:rPr>
                        <a:t>.0</a:t>
                      </a:r>
                      <a:r>
                        <a:rPr lang="fr-FR" sz="1300" b="1">
                          <a:effectLst/>
                        </a:rPr>
                        <a:t>/24</a:t>
                      </a:r>
                    </a:p>
                  </a:txBody>
                  <a:tcPr marL="42333" marR="42333" marT="42333" marB="42333" anchor="ctr"/>
                </a:tc>
                <a:tc>
                  <a:txBody>
                    <a:bodyPr/>
                    <a:lstStyle/>
                    <a:p>
                      <a:pPr rtl="0" fontAlgn="ctr"/>
                      <a:r>
                        <a:rPr lang="fr-FR" sz="1300" b="1">
                          <a:effectLst/>
                        </a:rPr>
                        <a:t>10.0.1</a:t>
                      </a:r>
                      <a:r>
                        <a:rPr lang="fr-FR" sz="1300" b="0">
                          <a:effectLst/>
                        </a:rPr>
                        <a:t>.1 - </a:t>
                      </a:r>
                      <a:r>
                        <a:rPr lang="fr-FR" sz="1300" b="1">
                          <a:effectLst/>
                        </a:rPr>
                        <a:t>10.0.1</a:t>
                      </a:r>
                      <a:r>
                        <a:rPr lang="fr-FR" sz="1300" b="0">
                          <a:effectLst/>
                        </a:rPr>
                        <a:t>.254</a:t>
                      </a:r>
                    </a:p>
                  </a:txBody>
                  <a:tcPr marL="42333" marR="42333" marT="42333" marB="42333" anchor="ctr"/>
                </a:tc>
                <a:tc>
                  <a:txBody>
                    <a:bodyPr/>
                    <a:lstStyle/>
                    <a:p>
                      <a:pPr rtl="0" fontAlgn="ctr"/>
                      <a:r>
                        <a:rPr lang="fr-FR" sz="1300" b="1">
                          <a:effectLst/>
                        </a:rPr>
                        <a:t>10.0.1</a:t>
                      </a:r>
                      <a:r>
                        <a:rPr lang="fr-FR" sz="1300" b="0">
                          <a:effectLst/>
                        </a:rPr>
                        <a:t>.255</a:t>
                      </a:r>
                    </a:p>
                  </a:txBody>
                  <a:tcPr marL="42333" marR="42333" marT="42333" marB="42333" anchor="ctr"/>
                </a:tc>
                <a:extLst>
                  <a:ext uri="{0D108BD9-81ED-4DB2-BD59-A6C34878D82A}">
                    <a16:rowId xmlns:a16="http://schemas.microsoft.com/office/drawing/2014/main" val="2838933585"/>
                  </a:ext>
                </a:extLst>
              </a:tr>
              <a:tr h="287867">
                <a:tc>
                  <a:txBody>
                    <a:bodyPr/>
                    <a:lstStyle/>
                    <a:p>
                      <a:pPr rtl="0" fontAlgn="ctr"/>
                      <a:r>
                        <a:rPr lang="fr-FR" sz="1300" b="1">
                          <a:effectLst/>
                        </a:rPr>
                        <a:t>10.0.2</a:t>
                      </a:r>
                      <a:r>
                        <a:rPr lang="fr-FR" sz="1300" b="0">
                          <a:effectLst/>
                        </a:rPr>
                        <a:t>.0</a:t>
                      </a:r>
                      <a:r>
                        <a:rPr lang="fr-FR" sz="1300" b="1">
                          <a:effectLst/>
                        </a:rPr>
                        <a:t>/24</a:t>
                      </a:r>
                    </a:p>
                  </a:txBody>
                  <a:tcPr marL="42333" marR="42333" marT="42333" marB="42333" anchor="ctr"/>
                </a:tc>
                <a:tc>
                  <a:txBody>
                    <a:bodyPr/>
                    <a:lstStyle/>
                    <a:p>
                      <a:pPr rtl="0" fontAlgn="ctr"/>
                      <a:r>
                        <a:rPr lang="fr-FR" sz="1300" b="1">
                          <a:effectLst/>
                        </a:rPr>
                        <a:t>10.0.2</a:t>
                      </a:r>
                      <a:r>
                        <a:rPr lang="fr-FR" sz="1300" b="0">
                          <a:effectLst/>
                        </a:rPr>
                        <a:t>.1 - </a:t>
                      </a:r>
                      <a:r>
                        <a:rPr lang="fr-FR" sz="1300" b="1">
                          <a:effectLst/>
                        </a:rPr>
                        <a:t>10.0.2</a:t>
                      </a:r>
                      <a:r>
                        <a:rPr lang="fr-FR" sz="1300" b="0">
                          <a:effectLst/>
                        </a:rPr>
                        <a:t>.254</a:t>
                      </a:r>
                    </a:p>
                  </a:txBody>
                  <a:tcPr marL="42333" marR="42333" marT="42333" marB="42333" anchor="ctr"/>
                </a:tc>
                <a:tc>
                  <a:txBody>
                    <a:bodyPr/>
                    <a:lstStyle/>
                    <a:p>
                      <a:pPr rtl="0" fontAlgn="ctr"/>
                      <a:r>
                        <a:rPr lang="fr-FR" sz="1300" b="1">
                          <a:effectLst/>
                        </a:rPr>
                        <a:t>10.0.2</a:t>
                      </a:r>
                      <a:r>
                        <a:rPr lang="fr-FR" sz="1300" b="0">
                          <a:effectLst/>
                        </a:rPr>
                        <a:t>.255</a:t>
                      </a:r>
                    </a:p>
                  </a:txBody>
                  <a:tcPr marL="42333" marR="42333" marT="42333" marB="42333" anchor="ctr"/>
                </a:tc>
                <a:extLst>
                  <a:ext uri="{0D108BD9-81ED-4DB2-BD59-A6C34878D82A}">
                    <a16:rowId xmlns:a16="http://schemas.microsoft.com/office/drawing/2014/main" val="2643493669"/>
                  </a:ext>
                </a:extLst>
              </a:tr>
              <a:tr h="287867">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extLst>
                  <a:ext uri="{0D108BD9-81ED-4DB2-BD59-A6C34878D82A}">
                    <a16:rowId xmlns:a16="http://schemas.microsoft.com/office/drawing/2014/main" val="1459356146"/>
                  </a:ext>
                </a:extLst>
              </a:tr>
              <a:tr h="287867">
                <a:tc>
                  <a:txBody>
                    <a:bodyPr/>
                    <a:lstStyle/>
                    <a:p>
                      <a:pPr rtl="0" fontAlgn="ctr"/>
                      <a:r>
                        <a:rPr lang="fr-FR" sz="1300" b="1">
                          <a:effectLst/>
                        </a:rPr>
                        <a:t>10.0.255</a:t>
                      </a:r>
                      <a:r>
                        <a:rPr lang="fr-FR" sz="1300" b="0">
                          <a:effectLst/>
                        </a:rPr>
                        <a:t>.0</a:t>
                      </a:r>
                      <a:r>
                        <a:rPr lang="fr-FR" sz="1300" b="1">
                          <a:effectLst/>
                        </a:rPr>
                        <a:t>/24</a:t>
                      </a:r>
                    </a:p>
                  </a:txBody>
                  <a:tcPr marL="42333" marR="42333" marT="42333" marB="42333" anchor="ctr"/>
                </a:tc>
                <a:tc>
                  <a:txBody>
                    <a:bodyPr/>
                    <a:lstStyle/>
                    <a:p>
                      <a:pPr rtl="0" fontAlgn="ctr"/>
                      <a:r>
                        <a:rPr lang="fr-FR" sz="1300" b="1">
                          <a:effectLst/>
                        </a:rPr>
                        <a:t>10.0.255</a:t>
                      </a:r>
                      <a:r>
                        <a:rPr lang="fr-FR" sz="1300" b="0">
                          <a:effectLst/>
                        </a:rPr>
                        <a:t>.1 - </a:t>
                      </a:r>
                      <a:r>
                        <a:rPr lang="fr-FR" sz="1300" b="1">
                          <a:effectLst/>
                        </a:rPr>
                        <a:t>10.0.255</a:t>
                      </a:r>
                      <a:r>
                        <a:rPr lang="fr-FR" sz="1300" b="0">
                          <a:effectLst/>
                        </a:rPr>
                        <a:t>.254</a:t>
                      </a:r>
                    </a:p>
                  </a:txBody>
                  <a:tcPr marL="42333" marR="42333" marT="42333" marB="42333" anchor="ctr"/>
                </a:tc>
                <a:tc>
                  <a:txBody>
                    <a:bodyPr/>
                    <a:lstStyle/>
                    <a:p>
                      <a:pPr rtl="0" fontAlgn="ctr"/>
                      <a:r>
                        <a:rPr lang="fr-FR" sz="1300" b="1">
                          <a:effectLst/>
                        </a:rPr>
                        <a:t>10.0.255</a:t>
                      </a:r>
                      <a:r>
                        <a:rPr lang="fr-FR" sz="1300" b="0">
                          <a:effectLst/>
                        </a:rPr>
                        <a:t>.255</a:t>
                      </a:r>
                    </a:p>
                  </a:txBody>
                  <a:tcPr marL="42333" marR="42333" marT="42333" marB="42333" anchor="ctr"/>
                </a:tc>
                <a:extLst>
                  <a:ext uri="{0D108BD9-81ED-4DB2-BD59-A6C34878D82A}">
                    <a16:rowId xmlns:a16="http://schemas.microsoft.com/office/drawing/2014/main" val="417579166"/>
                  </a:ext>
                </a:extLst>
              </a:tr>
              <a:tr h="287867">
                <a:tc>
                  <a:txBody>
                    <a:bodyPr/>
                    <a:lstStyle/>
                    <a:p>
                      <a:pPr rtl="0" fontAlgn="ctr"/>
                      <a:r>
                        <a:rPr lang="fr-FR" sz="1300" b="1">
                          <a:effectLst/>
                        </a:rPr>
                        <a:t>10.1.0</a:t>
                      </a:r>
                      <a:r>
                        <a:rPr lang="fr-FR" sz="1300" b="0">
                          <a:effectLst/>
                        </a:rPr>
                        <a:t>.0</a:t>
                      </a:r>
                      <a:r>
                        <a:rPr lang="fr-FR" sz="1300" b="1">
                          <a:effectLst/>
                        </a:rPr>
                        <a:t>/24</a:t>
                      </a:r>
                    </a:p>
                  </a:txBody>
                  <a:tcPr marL="42333" marR="42333" marT="42333" marB="42333" anchor="ctr"/>
                </a:tc>
                <a:tc>
                  <a:txBody>
                    <a:bodyPr/>
                    <a:lstStyle/>
                    <a:p>
                      <a:pPr rtl="0" fontAlgn="ctr"/>
                      <a:r>
                        <a:rPr lang="fr-FR" sz="1300" b="1">
                          <a:effectLst/>
                        </a:rPr>
                        <a:t>10.1.0</a:t>
                      </a:r>
                      <a:r>
                        <a:rPr lang="fr-FR" sz="1300" b="0">
                          <a:effectLst/>
                        </a:rPr>
                        <a:t>.1 - </a:t>
                      </a:r>
                      <a:r>
                        <a:rPr lang="fr-FR" sz="1300" b="1">
                          <a:effectLst/>
                        </a:rPr>
                        <a:t>10.1.0</a:t>
                      </a:r>
                      <a:r>
                        <a:rPr lang="fr-FR" sz="1300" b="0">
                          <a:effectLst/>
                        </a:rPr>
                        <a:t>.254</a:t>
                      </a:r>
                    </a:p>
                  </a:txBody>
                  <a:tcPr marL="42333" marR="42333" marT="42333" marB="42333" anchor="ctr"/>
                </a:tc>
                <a:tc>
                  <a:txBody>
                    <a:bodyPr/>
                    <a:lstStyle/>
                    <a:p>
                      <a:pPr rtl="0" fontAlgn="ctr"/>
                      <a:r>
                        <a:rPr lang="fr-FR" sz="1300" b="1">
                          <a:effectLst/>
                        </a:rPr>
                        <a:t>10.1.0</a:t>
                      </a:r>
                      <a:r>
                        <a:rPr lang="fr-FR" sz="1300" b="0">
                          <a:effectLst/>
                        </a:rPr>
                        <a:t>.255</a:t>
                      </a:r>
                    </a:p>
                  </a:txBody>
                  <a:tcPr marL="42333" marR="42333" marT="42333" marB="42333" anchor="ctr"/>
                </a:tc>
                <a:extLst>
                  <a:ext uri="{0D108BD9-81ED-4DB2-BD59-A6C34878D82A}">
                    <a16:rowId xmlns:a16="http://schemas.microsoft.com/office/drawing/2014/main" val="1246693201"/>
                  </a:ext>
                </a:extLst>
              </a:tr>
              <a:tr h="287867">
                <a:tc>
                  <a:txBody>
                    <a:bodyPr/>
                    <a:lstStyle/>
                    <a:p>
                      <a:pPr rtl="0" fontAlgn="ctr"/>
                      <a:r>
                        <a:rPr lang="fr-FR" sz="1300" b="1">
                          <a:effectLst/>
                        </a:rPr>
                        <a:t>10.1.1</a:t>
                      </a:r>
                      <a:r>
                        <a:rPr lang="fr-FR" sz="1300" b="0">
                          <a:effectLst/>
                        </a:rPr>
                        <a:t>.0</a:t>
                      </a:r>
                      <a:r>
                        <a:rPr lang="fr-FR" sz="1300" b="1">
                          <a:effectLst/>
                        </a:rPr>
                        <a:t>/24</a:t>
                      </a:r>
                    </a:p>
                  </a:txBody>
                  <a:tcPr marL="42333" marR="42333" marT="42333" marB="42333" anchor="ctr"/>
                </a:tc>
                <a:tc>
                  <a:txBody>
                    <a:bodyPr/>
                    <a:lstStyle/>
                    <a:p>
                      <a:pPr rtl="0" fontAlgn="ctr"/>
                      <a:r>
                        <a:rPr lang="fr-FR" sz="1300" b="1">
                          <a:effectLst/>
                        </a:rPr>
                        <a:t>10.1.1</a:t>
                      </a:r>
                      <a:r>
                        <a:rPr lang="fr-FR" sz="1300" b="0">
                          <a:effectLst/>
                        </a:rPr>
                        <a:t>.1 - </a:t>
                      </a:r>
                      <a:r>
                        <a:rPr lang="fr-FR" sz="1300" b="1">
                          <a:effectLst/>
                        </a:rPr>
                        <a:t>10.1.1</a:t>
                      </a:r>
                      <a:r>
                        <a:rPr lang="fr-FR" sz="1300" b="0">
                          <a:effectLst/>
                        </a:rPr>
                        <a:t>.254</a:t>
                      </a:r>
                    </a:p>
                  </a:txBody>
                  <a:tcPr marL="42333" marR="42333" marT="42333" marB="42333" anchor="ctr"/>
                </a:tc>
                <a:tc>
                  <a:txBody>
                    <a:bodyPr/>
                    <a:lstStyle/>
                    <a:p>
                      <a:pPr rtl="0" fontAlgn="ctr"/>
                      <a:r>
                        <a:rPr lang="fr-FR" sz="1300" b="1">
                          <a:effectLst/>
                        </a:rPr>
                        <a:t>10.1.1</a:t>
                      </a:r>
                      <a:r>
                        <a:rPr lang="fr-FR" sz="1300" b="0">
                          <a:effectLst/>
                        </a:rPr>
                        <a:t>.255</a:t>
                      </a:r>
                    </a:p>
                  </a:txBody>
                  <a:tcPr marL="42333" marR="42333" marT="42333" marB="42333" anchor="ctr"/>
                </a:tc>
                <a:extLst>
                  <a:ext uri="{0D108BD9-81ED-4DB2-BD59-A6C34878D82A}">
                    <a16:rowId xmlns:a16="http://schemas.microsoft.com/office/drawing/2014/main" val="1260802008"/>
                  </a:ext>
                </a:extLst>
              </a:tr>
              <a:tr h="287867">
                <a:tc>
                  <a:txBody>
                    <a:bodyPr/>
                    <a:lstStyle/>
                    <a:p>
                      <a:pPr rtl="0" fontAlgn="ctr"/>
                      <a:r>
                        <a:rPr lang="fr-FR" sz="1300" b="1">
                          <a:effectLst/>
                        </a:rPr>
                        <a:t>10.1.2</a:t>
                      </a:r>
                      <a:r>
                        <a:rPr lang="fr-FR" sz="1300" b="0">
                          <a:effectLst/>
                        </a:rPr>
                        <a:t>.0</a:t>
                      </a:r>
                      <a:r>
                        <a:rPr lang="fr-FR" sz="1300" b="1">
                          <a:effectLst/>
                        </a:rPr>
                        <a:t>/24</a:t>
                      </a:r>
                    </a:p>
                  </a:txBody>
                  <a:tcPr marL="42333" marR="42333" marT="42333" marB="42333" anchor="ctr"/>
                </a:tc>
                <a:tc>
                  <a:txBody>
                    <a:bodyPr/>
                    <a:lstStyle/>
                    <a:p>
                      <a:pPr rtl="0" fontAlgn="ctr"/>
                      <a:r>
                        <a:rPr lang="fr-FR" sz="1300" b="1">
                          <a:effectLst/>
                        </a:rPr>
                        <a:t>10.1.2</a:t>
                      </a:r>
                      <a:r>
                        <a:rPr lang="fr-FR" sz="1300" b="0">
                          <a:effectLst/>
                        </a:rPr>
                        <a:t>.1 - </a:t>
                      </a:r>
                      <a:r>
                        <a:rPr lang="fr-FR" sz="1300" b="1">
                          <a:effectLst/>
                        </a:rPr>
                        <a:t>10.1.2</a:t>
                      </a:r>
                      <a:r>
                        <a:rPr lang="fr-FR" sz="1300" b="0">
                          <a:effectLst/>
                        </a:rPr>
                        <a:t>.254</a:t>
                      </a:r>
                    </a:p>
                  </a:txBody>
                  <a:tcPr marL="42333" marR="42333" marT="42333" marB="42333" anchor="ctr"/>
                </a:tc>
                <a:tc>
                  <a:txBody>
                    <a:bodyPr/>
                    <a:lstStyle/>
                    <a:p>
                      <a:pPr rtl="0" fontAlgn="ctr"/>
                      <a:r>
                        <a:rPr lang="fr-FR" sz="1300" b="1">
                          <a:effectLst/>
                        </a:rPr>
                        <a:t>10.1.2</a:t>
                      </a:r>
                      <a:r>
                        <a:rPr lang="fr-FR" sz="1300" b="0">
                          <a:effectLst/>
                        </a:rPr>
                        <a:t>.255</a:t>
                      </a:r>
                    </a:p>
                  </a:txBody>
                  <a:tcPr marL="42333" marR="42333" marT="42333" marB="42333" anchor="ctr"/>
                </a:tc>
                <a:extLst>
                  <a:ext uri="{0D108BD9-81ED-4DB2-BD59-A6C34878D82A}">
                    <a16:rowId xmlns:a16="http://schemas.microsoft.com/office/drawing/2014/main" val="1140251696"/>
                  </a:ext>
                </a:extLst>
              </a:tr>
              <a:tr h="287867">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extLst>
                  <a:ext uri="{0D108BD9-81ED-4DB2-BD59-A6C34878D82A}">
                    <a16:rowId xmlns:a16="http://schemas.microsoft.com/office/drawing/2014/main" val="1579384603"/>
                  </a:ext>
                </a:extLst>
              </a:tr>
              <a:tr h="287867">
                <a:tc>
                  <a:txBody>
                    <a:bodyPr/>
                    <a:lstStyle/>
                    <a:p>
                      <a:pPr rtl="0" fontAlgn="ctr"/>
                      <a:r>
                        <a:rPr lang="fr-FR" sz="1300" b="1">
                          <a:effectLst/>
                        </a:rPr>
                        <a:t>10.100.0</a:t>
                      </a:r>
                      <a:r>
                        <a:rPr lang="fr-FR" sz="1300" b="0">
                          <a:effectLst/>
                        </a:rPr>
                        <a:t>.0</a:t>
                      </a:r>
                      <a:r>
                        <a:rPr lang="fr-FR" sz="1300" b="1">
                          <a:effectLst/>
                        </a:rPr>
                        <a:t>/24</a:t>
                      </a:r>
                    </a:p>
                  </a:txBody>
                  <a:tcPr marL="42333" marR="42333" marT="42333" marB="42333" anchor="ctr"/>
                </a:tc>
                <a:tc>
                  <a:txBody>
                    <a:bodyPr/>
                    <a:lstStyle/>
                    <a:p>
                      <a:pPr rtl="0" fontAlgn="ctr"/>
                      <a:r>
                        <a:rPr lang="fr-FR" sz="1300" b="1" dirty="0">
                          <a:effectLst/>
                        </a:rPr>
                        <a:t>10.100.0</a:t>
                      </a:r>
                      <a:r>
                        <a:rPr lang="fr-FR" sz="1300" b="0" dirty="0">
                          <a:effectLst/>
                        </a:rPr>
                        <a:t>.1 - </a:t>
                      </a:r>
                      <a:r>
                        <a:rPr lang="fr-FR" sz="1300" b="1" dirty="0">
                          <a:effectLst/>
                        </a:rPr>
                        <a:t>10.100.0</a:t>
                      </a:r>
                      <a:r>
                        <a:rPr lang="fr-FR" sz="1300" b="0" dirty="0">
                          <a:effectLst/>
                        </a:rPr>
                        <a:t>.254</a:t>
                      </a:r>
                    </a:p>
                  </a:txBody>
                  <a:tcPr marL="42333" marR="42333" marT="42333" marB="42333" anchor="ctr"/>
                </a:tc>
                <a:tc>
                  <a:txBody>
                    <a:bodyPr/>
                    <a:lstStyle/>
                    <a:p>
                      <a:pPr rtl="0" fontAlgn="ctr"/>
                      <a:r>
                        <a:rPr lang="fr-FR" sz="1300" b="1">
                          <a:effectLst/>
                        </a:rPr>
                        <a:t>10.100.0</a:t>
                      </a:r>
                      <a:r>
                        <a:rPr lang="fr-FR" sz="1300" b="0">
                          <a:effectLst/>
                        </a:rPr>
                        <a:t>.255</a:t>
                      </a:r>
                    </a:p>
                  </a:txBody>
                  <a:tcPr marL="42333" marR="42333" marT="42333" marB="42333" anchor="ctr"/>
                </a:tc>
                <a:extLst>
                  <a:ext uri="{0D108BD9-81ED-4DB2-BD59-A6C34878D82A}">
                    <a16:rowId xmlns:a16="http://schemas.microsoft.com/office/drawing/2014/main" val="1319694656"/>
                  </a:ext>
                </a:extLst>
              </a:tr>
              <a:tr h="287867">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tc>
                  <a:txBody>
                    <a:bodyPr/>
                    <a:lstStyle/>
                    <a:p>
                      <a:pPr rtl="0" fontAlgn="ctr"/>
                      <a:r>
                        <a:rPr lang="fr-FR" sz="1300" b="0">
                          <a:effectLst/>
                        </a:rPr>
                        <a:t>...</a:t>
                      </a:r>
                    </a:p>
                  </a:txBody>
                  <a:tcPr marL="42333" marR="42333" marT="42333" marB="42333" anchor="ctr"/>
                </a:tc>
                <a:extLst>
                  <a:ext uri="{0D108BD9-81ED-4DB2-BD59-A6C34878D82A}">
                    <a16:rowId xmlns:a16="http://schemas.microsoft.com/office/drawing/2014/main" val="3511108504"/>
                  </a:ext>
                </a:extLst>
              </a:tr>
              <a:tr h="287867">
                <a:tc>
                  <a:txBody>
                    <a:bodyPr/>
                    <a:lstStyle/>
                    <a:p>
                      <a:pPr rtl="0" fontAlgn="ctr"/>
                      <a:r>
                        <a:rPr lang="fr-FR" sz="1300" b="1">
                          <a:effectLst/>
                        </a:rPr>
                        <a:t>10.255.255</a:t>
                      </a:r>
                      <a:r>
                        <a:rPr lang="fr-FR" sz="1300" b="0">
                          <a:effectLst/>
                        </a:rPr>
                        <a:t>.0</a:t>
                      </a:r>
                      <a:r>
                        <a:rPr lang="fr-FR" sz="1300" b="1">
                          <a:effectLst/>
                        </a:rPr>
                        <a:t>/24</a:t>
                      </a:r>
                    </a:p>
                  </a:txBody>
                  <a:tcPr marL="42333" marR="42333" marT="42333" marB="42333" anchor="ctr"/>
                </a:tc>
                <a:tc>
                  <a:txBody>
                    <a:bodyPr/>
                    <a:lstStyle/>
                    <a:p>
                      <a:pPr rtl="0" fontAlgn="ctr"/>
                      <a:r>
                        <a:rPr lang="fr-FR" sz="1300" b="1" dirty="0">
                          <a:effectLst/>
                        </a:rPr>
                        <a:t>10.255.255</a:t>
                      </a:r>
                      <a:r>
                        <a:rPr lang="fr-FR" sz="1300" b="0" dirty="0">
                          <a:effectLst/>
                        </a:rPr>
                        <a:t>.1 - </a:t>
                      </a:r>
                      <a:r>
                        <a:rPr lang="fr-FR" sz="1300" b="1" dirty="0">
                          <a:effectLst/>
                        </a:rPr>
                        <a:t>10.2255.255</a:t>
                      </a:r>
                      <a:r>
                        <a:rPr lang="fr-FR" sz="1300" b="0" dirty="0">
                          <a:effectLst/>
                        </a:rPr>
                        <a:t>.254</a:t>
                      </a:r>
                    </a:p>
                  </a:txBody>
                  <a:tcPr marL="42333" marR="42333" marT="42333" marB="42333" anchor="ctr"/>
                </a:tc>
                <a:tc>
                  <a:txBody>
                    <a:bodyPr/>
                    <a:lstStyle/>
                    <a:p>
                      <a:pPr rtl="0" fontAlgn="ctr"/>
                      <a:r>
                        <a:rPr lang="fr-FR" sz="1300" b="1" dirty="0">
                          <a:effectLst/>
                        </a:rPr>
                        <a:t>10.255.255</a:t>
                      </a:r>
                      <a:r>
                        <a:rPr lang="fr-FR" sz="1300" b="0" dirty="0">
                          <a:effectLst/>
                        </a:rPr>
                        <a:t>.255</a:t>
                      </a:r>
                    </a:p>
                  </a:txBody>
                  <a:tcPr marL="42333" marR="42333" marT="42333" marB="42333"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0311" y="158046"/>
            <a:ext cx="11127317" cy="975783"/>
          </a:xfrm>
        </p:spPr>
        <p:txBody>
          <a:bodyPr/>
          <a:lstStyle/>
          <a:p>
            <a:pPr rtl="0"/>
            <a:r>
              <a:rPr lang="fr-FR" sz="2133" dirty="0"/>
              <a:t>Segmenter un réseau IPv4 en sous-réseaux</a:t>
            </a:r>
            <a:br>
              <a:rPr lang="en-US" dirty="0"/>
            </a:br>
            <a:r>
              <a:rPr lang="fr-FR" sz="3200" dirty="0"/>
              <a:t>Création de sous-réseaux au niveau de la limite d'octet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98541" y="1366336"/>
            <a:ext cx="11040076" cy="619112"/>
          </a:xfrm>
        </p:spPr>
        <p:txBody>
          <a:bodyPr/>
          <a:lstStyle/>
          <a:p>
            <a:pPr marL="457189" indent="-457189" algn="l">
              <a:buFont typeface="Arial" panose="020B0604020202020204" pitchFamily="34" charset="0"/>
              <a:buChar char="•"/>
            </a:pPr>
            <a:r>
              <a:rPr lang="fr-FR" sz="2133" dirty="0">
                <a:solidFill>
                  <a:srgbClr val="000000"/>
                </a:solidFill>
              </a:rPr>
              <a:t>Reportez-vous au tableau pour voir six façons de sous-réseau d'un réseau /24.</a:t>
            </a: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nvGraphicFramePr>
        <p:xfrm>
          <a:off x="1678092" y="2168533"/>
          <a:ext cx="8971280" cy="3660987"/>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3173678455"/>
                    </a:ext>
                  </a:extLst>
                </a:gridCol>
                <a:gridCol w="1605280">
                  <a:extLst>
                    <a:ext uri="{9D8B030D-6E8A-4147-A177-3AD203B41FA5}">
                      <a16:colId xmlns:a16="http://schemas.microsoft.com/office/drawing/2014/main" val="1538934761"/>
                    </a:ext>
                  </a:extLst>
                </a:gridCol>
                <a:gridCol w="4123373">
                  <a:extLst>
                    <a:ext uri="{9D8B030D-6E8A-4147-A177-3AD203B41FA5}">
                      <a16:colId xmlns:a16="http://schemas.microsoft.com/office/drawing/2014/main" val="1045760004"/>
                    </a:ext>
                  </a:extLst>
                </a:gridCol>
                <a:gridCol w="997267">
                  <a:extLst>
                    <a:ext uri="{9D8B030D-6E8A-4147-A177-3AD203B41FA5}">
                      <a16:colId xmlns:a16="http://schemas.microsoft.com/office/drawing/2014/main" val="2485496051"/>
                    </a:ext>
                  </a:extLst>
                </a:gridCol>
                <a:gridCol w="965200">
                  <a:extLst>
                    <a:ext uri="{9D8B030D-6E8A-4147-A177-3AD203B41FA5}">
                      <a16:colId xmlns:a16="http://schemas.microsoft.com/office/drawing/2014/main" val="660007875"/>
                    </a:ext>
                  </a:extLst>
                </a:gridCol>
              </a:tblGrid>
              <a:tr h="694267">
                <a:tc>
                  <a:txBody>
                    <a:bodyPr/>
                    <a:lstStyle/>
                    <a:p>
                      <a:pPr algn="l" rtl="0" fontAlgn="ctr"/>
                      <a:r>
                        <a:rPr lang="fr-FR" sz="1300" b="1" dirty="0">
                          <a:effectLst/>
                        </a:rPr>
                        <a:t>Longueur de préfixe</a:t>
                      </a:r>
                    </a:p>
                  </a:txBody>
                  <a:tcPr marL="42333" marR="42333" marT="42333" marB="42333" anchor="ctr"/>
                </a:tc>
                <a:tc>
                  <a:txBody>
                    <a:bodyPr/>
                    <a:lstStyle/>
                    <a:p>
                      <a:pPr algn="l" rtl="0" fontAlgn="ctr"/>
                      <a:r>
                        <a:rPr lang="fr-FR" sz="1300" b="1">
                          <a:effectLst/>
                        </a:rPr>
                        <a:t>Masque de sous-réseau</a:t>
                      </a:r>
                    </a:p>
                  </a:txBody>
                  <a:tcPr marL="42333" marR="42333" marT="42333" marB="42333" anchor="ctr"/>
                </a:tc>
                <a:tc>
                  <a:txBody>
                    <a:bodyPr/>
                    <a:lstStyle/>
                    <a:p>
                      <a:pPr algn="l" rtl="0" fontAlgn="ctr"/>
                      <a:r>
                        <a:rPr lang="fr-FR" sz="1300" b="1" dirty="0">
                          <a:effectLst/>
                        </a:rPr>
                        <a:t>Masque de sous-réseau (binaire)</a:t>
                      </a:r>
                      <a:br>
                        <a:rPr lang="en-CA" sz="1300" b="1" dirty="0">
                          <a:effectLst/>
                        </a:rPr>
                      </a:br>
                      <a:r>
                        <a:rPr lang="fr-FR" sz="1300" b="1" dirty="0">
                          <a:effectLst/>
                        </a:rPr>
                        <a:t>(n = réseau, h = hôte)</a:t>
                      </a:r>
                    </a:p>
                  </a:txBody>
                  <a:tcPr marL="42333" marR="42333" marT="42333" marB="42333" anchor="ctr"/>
                </a:tc>
                <a:tc>
                  <a:txBody>
                    <a:bodyPr/>
                    <a:lstStyle/>
                    <a:p>
                      <a:pPr algn="l" rtl="0" fontAlgn="ctr"/>
                      <a:r>
                        <a:rPr lang="fr-FR" sz="1300" b="1">
                          <a:effectLst/>
                        </a:rPr>
                        <a:t>Nombre de sous-réseaux</a:t>
                      </a:r>
                    </a:p>
                  </a:txBody>
                  <a:tcPr marL="42333" marR="42333" marT="42333" marB="42333" anchor="ctr"/>
                </a:tc>
                <a:tc>
                  <a:txBody>
                    <a:bodyPr/>
                    <a:lstStyle/>
                    <a:p>
                      <a:pPr algn="l" rtl="0" fontAlgn="ctr"/>
                      <a:r>
                        <a:rPr lang="fr-FR" sz="1300" b="1">
                          <a:effectLst/>
                        </a:rPr>
                        <a:t>Nombre d'hôtes</a:t>
                      </a:r>
                    </a:p>
                  </a:txBody>
                  <a:tcPr marL="42333" marR="42333" marT="42333" marB="42333" anchor="ctr"/>
                </a:tc>
                <a:extLst>
                  <a:ext uri="{0D108BD9-81ED-4DB2-BD59-A6C34878D82A}">
                    <a16:rowId xmlns:a16="http://schemas.microsoft.com/office/drawing/2014/main" val="2275849055"/>
                  </a:ext>
                </a:extLst>
              </a:tr>
              <a:tr h="494453">
                <a:tc>
                  <a:txBody>
                    <a:bodyPr/>
                    <a:lstStyle/>
                    <a:p>
                      <a:pPr rtl="0" fontAlgn="ctr"/>
                      <a:r>
                        <a:rPr lang="fr-FR" sz="1300" b="0">
                          <a:effectLst/>
                        </a:rPr>
                        <a:t>/25</a:t>
                      </a:r>
                    </a:p>
                  </a:txBody>
                  <a:tcPr marL="42333" marR="42333" marT="42333" marB="42333" anchor="ctr"/>
                </a:tc>
                <a:tc>
                  <a:txBody>
                    <a:bodyPr/>
                    <a:lstStyle/>
                    <a:p>
                      <a:pPr rtl="0" fontAlgn="ctr"/>
                      <a:r>
                        <a:rPr lang="fr-FR" sz="1300" b="0">
                          <a:effectLst/>
                        </a:rPr>
                        <a:t>255.255.255.128</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a:t>
                      </a:r>
                      <a:r>
                        <a:rPr lang="fr-FR" sz="1300" b="0">
                          <a:effectLst/>
                          <a:latin typeface="Courier New" panose="02070309020205020404" pitchFamily="49" charset="0"/>
                          <a:cs typeface="Courier New" panose="02070309020205020404" pitchFamily="49" charset="0"/>
                        </a:rPr>
                        <a:t>hhhhhhh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a:t>
                      </a:r>
                      <a:r>
                        <a:rPr lang="fr-FR" sz="1300" b="0">
                          <a:effectLst/>
                          <a:latin typeface="Courier New" panose="02070309020205020404" pitchFamily="49" charset="0"/>
                          <a:cs typeface="Courier New" panose="02070309020205020404" pitchFamily="49" charset="0"/>
                        </a:rPr>
                        <a:t>0000000</a:t>
                      </a:r>
                    </a:p>
                  </a:txBody>
                  <a:tcPr marL="42333" marR="42333" marT="42333" marB="42333" anchor="ctr"/>
                </a:tc>
                <a:tc>
                  <a:txBody>
                    <a:bodyPr/>
                    <a:lstStyle/>
                    <a:p>
                      <a:pPr rtl="0" fontAlgn="ctr"/>
                      <a:r>
                        <a:rPr lang="fr-FR" sz="1300" b="1">
                          <a:effectLst/>
                        </a:rPr>
                        <a:t>2</a:t>
                      </a:r>
                    </a:p>
                  </a:txBody>
                  <a:tcPr marL="42333" marR="42333" marT="42333" marB="42333" anchor="ctr"/>
                </a:tc>
                <a:tc>
                  <a:txBody>
                    <a:bodyPr/>
                    <a:lstStyle/>
                    <a:p>
                      <a:pPr rtl="0" fontAlgn="ctr"/>
                      <a:r>
                        <a:rPr lang="fr-FR" sz="1300" b="0">
                          <a:effectLst/>
                        </a:rPr>
                        <a:t>126</a:t>
                      </a:r>
                    </a:p>
                  </a:txBody>
                  <a:tcPr marL="42333" marR="42333" marT="42333" marB="42333" anchor="ctr"/>
                </a:tc>
                <a:extLst>
                  <a:ext uri="{0D108BD9-81ED-4DB2-BD59-A6C34878D82A}">
                    <a16:rowId xmlns:a16="http://schemas.microsoft.com/office/drawing/2014/main" val="1601271128"/>
                  </a:ext>
                </a:extLst>
              </a:tr>
              <a:tr h="494453">
                <a:tc>
                  <a:txBody>
                    <a:bodyPr/>
                    <a:lstStyle/>
                    <a:p>
                      <a:pPr rtl="0" fontAlgn="ctr"/>
                      <a:r>
                        <a:rPr lang="fr-FR" sz="1300" b="0">
                          <a:effectLst/>
                        </a:rPr>
                        <a:t>/26</a:t>
                      </a:r>
                    </a:p>
                  </a:txBody>
                  <a:tcPr marL="42333" marR="42333" marT="42333" marB="42333" anchor="ctr"/>
                </a:tc>
                <a:tc>
                  <a:txBody>
                    <a:bodyPr/>
                    <a:lstStyle/>
                    <a:p>
                      <a:pPr rtl="0" fontAlgn="ctr"/>
                      <a:r>
                        <a:rPr lang="fr-FR" sz="1300" b="0">
                          <a:effectLst/>
                        </a:rPr>
                        <a:t>255.255.255.192</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a:t>
                      </a:r>
                      <a:r>
                        <a:rPr lang="fr-FR" sz="1300" b="0">
                          <a:effectLst/>
                          <a:latin typeface="Courier New" panose="02070309020205020404" pitchFamily="49" charset="0"/>
                          <a:cs typeface="Courier New" panose="02070309020205020404" pitchFamily="49" charset="0"/>
                        </a:rPr>
                        <a:t>hhhhhh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a:t>
                      </a:r>
                      <a:r>
                        <a:rPr lang="fr-FR" sz="1300" b="0">
                          <a:effectLst/>
                          <a:latin typeface="Courier New" panose="02070309020205020404" pitchFamily="49" charset="0"/>
                          <a:cs typeface="Courier New" panose="02070309020205020404" pitchFamily="49" charset="0"/>
                        </a:rPr>
                        <a:t>000000</a:t>
                      </a:r>
                    </a:p>
                  </a:txBody>
                  <a:tcPr marL="42333" marR="42333" marT="42333" marB="42333" anchor="ctr"/>
                </a:tc>
                <a:tc>
                  <a:txBody>
                    <a:bodyPr/>
                    <a:lstStyle/>
                    <a:p>
                      <a:pPr rtl="0" fontAlgn="ctr"/>
                      <a:r>
                        <a:rPr lang="fr-FR" sz="1300" b="1">
                          <a:effectLst/>
                        </a:rPr>
                        <a:t>4</a:t>
                      </a:r>
                    </a:p>
                  </a:txBody>
                  <a:tcPr marL="42333" marR="42333" marT="42333" marB="42333" anchor="ctr"/>
                </a:tc>
                <a:tc>
                  <a:txBody>
                    <a:bodyPr/>
                    <a:lstStyle/>
                    <a:p>
                      <a:pPr rtl="0" fontAlgn="ctr"/>
                      <a:r>
                        <a:rPr lang="fr-FR" sz="1300" b="0">
                          <a:effectLst/>
                        </a:rPr>
                        <a:t>62</a:t>
                      </a:r>
                    </a:p>
                  </a:txBody>
                  <a:tcPr marL="42333" marR="42333" marT="42333" marB="42333" anchor="ctr"/>
                </a:tc>
                <a:extLst>
                  <a:ext uri="{0D108BD9-81ED-4DB2-BD59-A6C34878D82A}">
                    <a16:rowId xmlns:a16="http://schemas.microsoft.com/office/drawing/2014/main" val="1999121572"/>
                  </a:ext>
                </a:extLst>
              </a:tr>
              <a:tr h="494453">
                <a:tc>
                  <a:txBody>
                    <a:bodyPr/>
                    <a:lstStyle/>
                    <a:p>
                      <a:pPr rtl="0" fontAlgn="ctr"/>
                      <a:r>
                        <a:rPr lang="fr-FR" sz="1300" b="0">
                          <a:effectLst/>
                        </a:rPr>
                        <a:t>/27</a:t>
                      </a:r>
                    </a:p>
                  </a:txBody>
                  <a:tcPr marL="42333" marR="42333" marT="42333" marB="42333" anchor="ctr"/>
                </a:tc>
                <a:tc>
                  <a:txBody>
                    <a:bodyPr/>
                    <a:lstStyle/>
                    <a:p>
                      <a:pPr rtl="0" fontAlgn="ctr"/>
                      <a:r>
                        <a:rPr lang="fr-FR" sz="1300" b="0">
                          <a:effectLst/>
                        </a:rPr>
                        <a:t>255.255.255.224</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a:t>
                      </a:r>
                      <a:r>
                        <a:rPr lang="fr-FR" sz="1300" b="0">
                          <a:effectLst/>
                          <a:latin typeface="Courier New" panose="02070309020205020404" pitchFamily="49" charset="0"/>
                          <a:cs typeface="Courier New" panose="02070309020205020404" pitchFamily="49" charset="0"/>
                        </a:rPr>
                        <a:t>hhhhh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a:t>
                      </a:r>
                      <a:r>
                        <a:rPr lang="fr-FR" sz="1300" b="0">
                          <a:effectLst/>
                          <a:latin typeface="Courier New" panose="02070309020205020404" pitchFamily="49" charset="0"/>
                          <a:cs typeface="Courier New" panose="02070309020205020404" pitchFamily="49" charset="0"/>
                        </a:rPr>
                        <a:t>00000</a:t>
                      </a:r>
                    </a:p>
                  </a:txBody>
                  <a:tcPr marL="42333" marR="42333" marT="42333" marB="42333" anchor="ctr"/>
                </a:tc>
                <a:tc>
                  <a:txBody>
                    <a:bodyPr/>
                    <a:lstStyle/>
                    <a:p>
                      <a:pPr rtl="0" fontAlgn="ctr"/>
                      <a:r>
                        <a:rPr lang="fr-FR" sz="1300" b="1">
                          <a:effectLst/>
                        </a:rPr>
                        <a:t>8</a:t>
                      </a:r>
                    </a:p>
                  </a:txBody>
                  <a:tcPr marL="42333" marR="42333" marT="42333" marB="42333" anchor="ctr"/>
                </a:tc>
                <a:tc>
                  <a:txBody>
                    <a:bodyPr/>
                    <a:lstStyle/>
                    <a:p>
                      <a:pPr rtl="0" fontAlgn="ctr"/>
                      <a:r>
                        <a:rPr lang="fr-FR" sz="1300" b="0">
                          <a:effectLst/>
                        </a:rPr>
                        <a:t>30</a:t>
                      </a:r>
                    </a:p>
                  </a:txBody>
                  <a:tcPr marL="42333" marR="42333" marT="42333" marB="42333" anchor="ctr"/>
                </a:tc>
                <a:extLst>
                  <a:ext uri="{0D108BD9-81ED-4DB2-BD59-A6C34878D82A}">
                    <a16:rowId xmlns:a16="http://schemas.microsoft.com/office/drawing/2014/main" val="346473952"/>
                  </a:ext>
                </a:extLst>
              </a:tr>
              <a:tr h="494453">
                <a:tc>
                  <a:txBody>
                    <a:bodyPr/>
                    <a:lstStyle/>
                    <a:p>
                      <a:pPr rtl="0" fontAlgn="ctr"/>
                      <a:r>
                        <a:rPr lang="fr-FR" sz="1300" b="0">
                          <a:effectLst/>
                        </a:rPr>
                        <a:t>/28</a:t>
                      </a:r>
                    </a:p>
                  </a:txBody>
                  <a:tcPr marL="42333" marR="42333" marT="42333" marB="42333" anchor="ctr"/>
                </a:tc>
                <a:tc>
                  <a:txBody>
                    <a:bodyPr/>
                    <a:lstStyle/>
                    <a:p>
                      <a:pPr rtl="0" fontAlgn="ctr"/>
                      <a:r>
                        <a:rPr lang="fr-FR" sz="1300" b="0">
                          <a:effectLst/>
                        </a:rPr>
                        <a:t>255.255.255.240</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nnnn</a:t>
                      </a:r>
                      <a:r>
                        <a:rPr lang="fr-FR" sz="1300" b="0">
                          <a:effectLst/>
                          <a:latin typeface="Courier New" panose="02070309020205020404" pitchFamily="49" charset="0"/>
                          <a:cs typeface="Courier New" panose="02070309020205020404" pitchFamily="49" charset="0"/>
                        </a:rPr>
                        <a:t>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1111</a:t>
                      </a:r>
                      <a:r>
                        <a:rPr lang="fr-FR" sz="1300" b="0">
                          <a:effectLst/>
                          <a:latin typeface="Courier New" panose="02070309020205020404" pitchFamily="49" charset="0"/>
                          <a:cs typeface="Courier New" panose="02070309020205020404" pitchFamily="49" charset="0"/>
                        </a:rPr>
                        <a:t>0000</a:t>
                      </a:r>
                    </a:p>
                  </a:txBody>
                  <a:tcPr marL="42333" marR="42333" marT="42333" marB="42333" anchor="ctr"/>
                </a:tc>
                <a:tc>
                  <a:txBody>
                    <a:bodyPr/>
                    <a:lstStyle/>
                    <a:p>
                      <a:pPr rtl="0" fontAlgn="ctr"/>
                      <a:r>
                        <a:rPr lang="fr-FR" sz="1300" b="1">
                          <a:effectLst/>
                        </a:rPr>
                        <a:t>16</a:t>
                      </a:r>
                    </a:p>
                  </a:txBody>
                  <a:tcPr marL="42333" marR="42333" marT="42333" marB="42333" anchor="ctr"/>
                </a:tc>
                <a:tc>
                  <a:txBody>
                    <a:bodyPr/>
                    <a:lstStyle/>
                    <a:p>
                      <a:pPr rtl="0" fontAlgn="ctr"/>
                      <a:r>
                        <a:rPr lang="fr-FR" sz="1300" b="0">
                          <a:effectLst/>
                        </a:rPr>
                        <a:t>14</a:t>
                      </a:r>
                    </a:p>
                  </a:txBody>
                  <a:tcPr marL="42333" marR="42333" marT="42333" marB="42333" anchor="ctr"/>
                </a:tc>
                <a:extLst>
                  <a:ext uri="{0D108BD9-81ED-4DB2-BD59-A6C34878D82A}">
                    <a16:rowId xmlns:a16="http://schemas.microsoft.com/office/drawing/2014/main" val="1694683452"/>
                  </a:ext>
                </a:extLst>
              </a:tr>
              <a:tr h="494453">
                <a:tc>
                  <a:txBody>
                    <a:bodyPr/>
                    <a:lstStyle/>
                    <a:p>
                      <a:pPr rtl="0" fontAlgn="ctr"/>
                      <a:r>
                        <a:rPr lang="fr-FR" sz="1300" b="0">
                          <a:effectLst/>
                        </a:rPr>
                        <a:t>/29</a:t>
                      </a:r>
                    </a:p>
                  </a:txBody>
                  <a:tcPr marL="42333" marR="42333" marT="42333" marB="42333" anchor="ctr"/>
                </a:tc>
                <a:tc>
                  <a:txBody>
                    <a:bodyPr/>
                    <a:lstStyle/>
                    <a:p>
                      <a:pPr rtl="0" fontAlgn="ctr"/>
                      <a:r>
                        <a:rPr lang="fr-FR" sz="1300" b="0">
                          <a:effectLst/>
                        </a:rPr>
                        <a:t>255.255.255.248</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nnnnn</a:t>
                      </a:r>
                      <a:r>
                        <a:rPr lang="fr-FR" sz="1300" b="0">
                          <a:effectLst/>
                          <a:latin typeface="Courier New" panose="02070309020205020404" pitchFamily="49" charset="0"/>
                          <a:cs typeface="Courier New" panose="02070309020205020404" pitchFamily="49" charset="0"/>
                        </a:rPr>
                        <a:t>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11111</a:t>
                      </a:r>
                      <a:r>
                        <a:rPr lang="fr-FR" sz="1300" b="0">
                          <a:effectLst/>
                          <a:latin typeface="Courier New" panose="02070309020205020404" pitchFamily="49" charset="0"/>
                          <a:cs typeface="Courier New" panose="02070309020205020404" pitchFamily="49" charset="0"/>
                        </a:rPr>
                        <a:t>000</a:t>
                      </a:r>
                    </a:p>
                  </a:txBody>
                  <a:tcPr marL="42333" marR="42333" marT="42333" marB="42333" anchor="ctr"/>
                </a:tc>
                <a:tc>
                  <a:txBody>
                    <a:bodyPr/>
                    <a:lstStyle/>
                    <a:p>
                      <a:pPr rtl="0" fontAlgn="ctr"/>
                      <a:r>
                        <a:rPr lang="fr-FR" sz="1300" b="1">
                          <a:effectLst/>
                        </a:rPr>
                        <a:t>32</a:t>
                      </a:r>
                    </a:p>
                  </a:txBody>
                  <a:tcPr marL="42333" marR="42333" marT="42333" marB="42333" anchor="ctr"/>
                </a:tc>
                <a:tc>
                  <a:txBody>
                    <a:bodyPr/>
                    <a:lstStyle/>
                    <a:p>
                      <a:pPr rtl="0" fontAlgn="ctr"/>
                      <a:r>
                        <a:rPr lang="fr-FR" sz="1300" b="0">
                          <a:effectLst/>
                        </a:rPr>
                        <a:t>6</a:t>
                      </a:r>
                    </a:p>
                  </a:txBody>
                  <a:tcPr marL="42333" marR="42333" marT="42333" marB="42333" anchor="ctr"/>
                </a:tc>
                <a:extLst>
                  <a:ext uri="{0D108BD9-81ED-4DB2-BD59-A6C34878D82A}">
                    <a16:rowId xmlns:a16="http://schemas.microsoft.com/office/drawing/2014/main" val="2090259769"/>
                  </a:ext>
                </a:extLst>
              </a:tr>
              <a:tr h="494453">
                <a:tc>
                  <a:txBody>
                    <a:bodyPr/>
                    <a:lstStyle/>
                    <a:p>
                      <a:pPr rtl="0" fontAlgn="ctr"/>
                      <a:r>
                        <a:rPr lang="fr-FR" sz="1300" b="0">
                          <a:effectLst/>
                        </a:rPr>
                        <a:t>/30</a:t>
                      </a:r>
                    </a:p>
                  </a:txBody>
                  <a:tcPr marL="42333" marR="42333" marT="42333" marB="42333" anchor="ctr"/>
                </a:tc>
                <a:tc>
                  <a:txBody>
                    <a:bodyPr/>
                    <a:lstStyle/>
                    <a:p>
                      <a:pPr rtl="0" fontAlgn="ctr"/>
                      <a:r>
                        <a:rPr lang="fr-FR" sz="1300" b="0">
                          <a:effectLst/>
                        </a:rPr>
                        <a:t>255.255.255.252</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nnnnnn</a:t>
                      </a:r>
                      <a:r>
                        <a:rPr lang="fr-FR" sz="1300" b="0">
                          <a:effectLst/>
                          <a:latin typeface="Courier New" panose="02070309020205020404" pitchFamily="49" charset="0"/>
                          <a:cs typeface="Courier New" panose="02070309020205020404" pitchFamily="49" charset="0"/>
                        </a:rPr>
                        <a:t>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111111</a:t>
                      </a:r>
                      <a:r>
                        <a:rPr lang="fr-FR" sz="1300" b="0">
                          <a:effectLst/>
                          <a:latin typeface="Courier New" panose="02070309020205020404" pitchFamily="49" charset="0"/>
                          <a:cs typeface="Courier New" panose="02070309020205020404" pitchFamily="49" charset="0"/>
                        </a:rPr>
                        <a:t>00</a:t>
                      </a:r>
                    </a:p>
                  </a:txBody>
                  <a:tcPr marL="42333" marR="42333" marT="42333" marB="42333" anchor="ctr"/>
                </a:tc>
                <a:tc>
                  <a:txBody>
                    <a:bodyPr/>
                    <a:lstStyle/>
                    <a:p>
                      <a:pPr rtl="0" fontAlgn="ctr"/>
                      <a:r>
                        <a:rPr lang="fr-FR" sz="1300" b="1">
                          <a:effectLst/>
                        </a:rPr>
                        <a:t>64</a:t>
                      </a:r>
                    </a:p>
                  </a:txBody>
                  <a:tcPr marL="42333" marR="42333" marT="42333" marB="42333" anchor="ctr"/>
                </a:tc>
                <a:tc>
                  <a:txBody>
                    <a:bodyPr/>
                    <a:lstStyle/>
                    <a:p>
                      <a:pPr rtl="0" fontAlgn="ctr"/>
                      <a:r>
                        <a:rPr lang="fr-FR" sz="1300" b="0" dirty="0">
                          <a:effectLst/>
                        </a:rPr>
                        <a:t>2</a:t>
                      </a:r>
                    </a:p>
                  </a:txBody>
                  <a:tcPr marL="42333" marR="42333" marT="42333" marB="42333"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91911" y="338667"/>
            <a:ext cx="11127317" cy="975783"/>
          </a:xfrm>
        </p:spPr>
        <p:txBody>
          <a:bodyPr/>
          <a:lstStyle/>
          <a:p>
            <a:pPr rtl="0"/>
            <a:r>
              <a:rPr lang="fr-FR" sz="2133" dirty="0"/>
              <a:t>Segmenter un réseau IPv4 en sous-réseaux</a:t>
            </a:r>
            <a:br>
              <a:rPr lang="en-US" dirty="0"/>
            </a:br>
            <a:r>
              <a:rPr lang="fr-FR" sz="3200" dirty="0"/>
              <a:t>Démonstration vidéo – Le masque de sous-réseau</a:t>
            </a:r>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700139" y="1332469"/>
            <a:ext cx="11040076" cy="4098595"/>
          </a:xfrm>
        </p:spPr>
        <p:txBody>
          <a:bodyPr/>
          <a:lstStyle/>
          <a:p>
            <a:pPr marL="457189" indent="-457189" algn="l">
              <a:buFont typeface="Arial" panose="020B0604020202020204" pitchFamily="34" charset="0"/>
              <a:buChar char="•"/>
            </a:pPr>
            <a:r>
              <a:rPr lang="fr-FR" sz="2133" dirty="0">
                <a:solidFill>
                  <a:srgbClr val="000000"/>
                </a:solidFill>
              </a:rPr>
              <a:t>Cette vidéo démontrera le processus de sous-réseau.</a:t>
            </a: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6756" y="304801"/>
            <a:ext cx="11127317" cy="975783"/>
          </a:xfrm>
        </p:spPr>
        <p:txBody>
          <a:bodyPr>
            <a:normAutofit fontScale="90000"/>
          </a:bodyPr>
          <a:lstStyle/>
          <a:p>
            <a:pPr rtl="0"/>
            <a:r>
              <a:rPr lang="fr-FR" sz="2133" dirty="0"/>
              <a:t>Segmentation un réseau IPv4 en sous-réseaux</a:t>
            </a:r>
            <a:br>
              <a:rPr lang="en-US" dirty="0"/>
            </a:br>
            <a:r>
              <a:rPr lang="fr-FR" sz="3200" dirty="0"/>
              <a:t>Démonstration vidéo – Segmenter en sous-réseaux à l'aide du nombre magique</a:t>
            </a:r>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654985" y="1366337"/>
            <a:ext cx="11040076" cy="4098595"/>
          </a:xfrm>
        </p:spPr>
        <p:txBody>
          <a:bodyPr/>
          <a:lstStyle/>
          <a:p>
            <a:pPr marL="457189" indent="-457189" algn="l">
              <a:buFont typeface="Arial" panose="020B0604020202020204" pitchFamily="34" charset="0"/>
              <a:buChar char="•"/>
            </a:pPr>
            <a:r>
              <a:rPr lang="fr-FR" sz="2133" dirty="0">
                <a:solidFill>
                  <a:srgbClr val="000000"/>
                </a:solidFill>
              </a:rPr>
              <a:t>Cette vidéo présentera une démonstration de sous-réseaux avec le nombre magique.</a:t>
            </a: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610" y="3219592"/>
            <a:ext cx="11331967" cy="1239520"/>
          </a:xfrm>
        </p:spPr>
        <p:txBody>
          <a:bodyPr/>
          <a:lstStyle/>
          <a:p>
            <a:pPr rtl="0"/>
            <a:r>
              <a:rPr lang="fr-FR" dirty="0">
                <a:solidFill>
                  <a:schemeClr val="accent5">
                    <a:lumMod val="40000"/>
                    <a:lumOff val="60000"/>
                  </a:schemeClr>
                </a:solidFill>
              </a:rPr>
              <a:t>11.1 Structure de l'adresse 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38667"/>
            <a:ext cx="11127317" cy="975783"/>
          </a:xfrm>
        </p:spPr>
        <p:txBody>
          <a:bodyPr/>
          <a:lstStyle/>
          <a:p>
            <a:pPr rtl="0"/>
            <a:r>
              <a:rPr lang="fr-FR" sz="2133" dirty="0"/>
              <a:t>Segmentation un réseau IPv4 en sous- réseaux</a:t>
            </a:r>
            <a:br>
              <a:rPr lang="en-US" dirty="0"/>
            </a:br>
            <a:r>
              <a:rPr lang="fr-FR" sz="3200" dirty="0" err="1"/>
              <a:t>Packet</a:t>
            </a:r>
            <a:r>
              <a:rPr lang="fr-FR" sz="3200" dirty="0"/>
              <a:t> Tracer - Segmentation un réseau IPv4 en sous- 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42097" y="1705003"/>
            <a:ext cx="11040076" cy="4098595"/>
          </a:xfrm>
        </p:spPr>
        <p:txBody>
          <a:bodyPr/>
          <a:lstStyle/>
          <a:p>
            <a:pPr marL="0" indent="0" algn="l">
              <a:spcBef>
                <a:spcPts val="0"/>
              </a:spcBef>
            </a:pPr>
            <a:r>
              <a:rPr lang="fr-FR" sz="2133" dirty="0">
                <a:solidFill>
                  <a:srgbClr val="000000"/>
                </a:solidFill>
              </a:rPr>
              <a:t>Dans le cadre de ce </a:t>
            </a:r>
            <a:r>
              <a:rPr lang="fr-FR" sz="2133" dirty="0" err="1">
                <a:solidFill>
                  <a:srgbClr val="000000"/>
                </a:solidFill>
              </a:rPr>
              <a:t>Packet</a:t>
            </a:r>
            <a:r>
              <a:rPr lang="fr-FR" sz="2133" dirty="0">
                <a:solidFill>
                  <a:srgbClr val="000000"/>
                </a:solidFill>
              </a:rPr>
              <a:t> Tracer, vous ferez ce qui suit :</a:t>
            </a:r>
          </a:p>
          <a:p>
            <a:pPr marL="0" indent="0" algn="l">
              <a:spcBef>
                <a:spcPts val="0"/>
              </a:spcBef>
            </a:pPr>
            <a:endParaRPr lang="en-US" sz="2133" dirty="0">
              <a:solidFill>
                <a:srgbClr val="000000"/>
              </a:solidFill>
            </a:endParaRP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Conception d'un schéma d'adressage IPv4 comportant des sous-réseaux</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Configurer les périphériques</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Tester le réseau et résoudre les problèmes</a:t>
            </a:r>
          </a:p>
          <a:p>
            <a:pPr marL="457189" indent="-457189" algn="l">
              <a:buFont typeface="Arial" panose="020B0604020202020204" pitchFamily="34" charset="0"/>
              <a:buChar char="•"/>
            </a:pPr>
            <a:endParaRPr lang="en-US" sz="2133"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5" y="3366348"/>
            <a:ext cx="10464459" cy="1239520"/>
          </a:xfrm>
        </p:spPr>
        <p:txBody>
          <a:bodyPr/>
          <a:lstStyle/>
          <a:p>
            <a:pPr rtl="0"/>
            <a:r>
              <a:rPr lang="fr-FR" dirty="0">
                <a:solidFill>
                  <a:schemeClr val="accent5">
                    <a:lumMod val="40000"/>
                    <a:lumOff val="60000"/>
                  </a:schemeClr>
                </a:solidFill>
              </a:rPr>
              <a:t>11.6 Création de sous-réseaux avec le préfixe /16 et /8</a:t>
            </a: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Sous-réseaux avec le préfixe /16 et /8</a:t>
            </a:r>
            <a:br>
              <a:rPr lang="en-US" dirty="0"/>
            </a:br>
            <a:r>
              <a:rPr lang="fr-FR" sz="3200"/>
              <a:t>Créer des sous-réseaux avec un préfixe /16</a:t>
            </a: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nvGraphicFramePr>
        <p:xfrm>
          <a:off x="135172" y="966041"/>
          <a:ext cx="11850184" cy="6146800"/>
        </p:xfrm>
        <a:graphic>
          <a:graphicData uri="http://schemas.openxmlformats.org/drawingml/2006/table">
            <a:tbl>
              <a:tblPr firstRow="1" bandRow="1">
                <a:tableStyleId>{5C22544A-7EE6-4342-B048-85BDC9FD1C3A}</a:tableStyleId>
              </a:tblPr>
              <a:tblGrid>
                <a:gridCol w="2037315">
                  <a:extLst>
                    <a:ext uri="{9D8B030D-6E8A-4147-A177-3AD203B41FA5}">
                      <a16:colId xmlns:a16="http://schemas.microsoft.com/office/drawing/2014/main" val="3400914921"/>
                    </a:ext>
                  </a:extLst>
                </a:gridCol>
                <a:gridCol w="2097591">
                  <a:extLst>
                    <a:ext uri="{9D8B030D-6E8A-4147-A177-3AD203B41FA5}">
                      <a16:colId xmlns:a16="http://schemas.microsoft.com/office/drawing/2014/main" val="2755569675"/>
                    </a:ext>
                  </a:extLst>
                </a:gridCol>
                <a:gridCol w="4894380">
                  <a:extLst>
                    <a:ext uri="{9D8B030D-6E8A-4147-A177-3AD203B41FA5}">
                      <a16:colId xmlns:a16="http://schemas.microsoft.com/office/drawing/2014/main" val="2977755399"/>
                    </a:ext>
                  </a:extLst>
                </a:gridCol>
                <a:gridCol w="1472939">
                  <a:extLst>
                    <a:ext uri="{9D8B030D-6E8A-4147-A177-3AD203B41FA5}">
                      <a16:colId xmlns:a16="http://schemas.microsoft.com/office/drawing/2014/main" val="1257793725"/>
                    </a:ext>
                  </a:extLst>
                </a:gridCol>
                <a:gridCol w="1347960">
                  <a:extLst>
                    <a:ext uri="{9D8B030D-6E8A-4147-A177-3AD203B41FA5}">
                      <a16:colId xmlns:a16="http://schemas.microsoft.com/office/drawing/2014/main" val="859093634"/>
                    </a:ext>
                  </a:extLst>
                </a:gridCol>
              </a:tblGrid>
              <a:tr h="409787">
                <a:tc>
                  <a:txBody>
                    <a:bodyPr/>
                    <a:lstStyle/>
                    <a:p>
                      <a:pPr algn="l" rtl="0" fontAlgn="ctr"/>
                      <a:r>
                        <a:rPr lang="fr-FR" sz="1100" b="1" dirty="0">
                          <a:effectLst/>
                        </a:rPr>
                        <a:t>Longueur de préfixe</a:t>
                      </a:r>
                    </a:p>
                  </a:txBody>
                  <a:tcPr marL="42333" marR="42333" marT="42333" marB="42333" anchor="ctr"/>
                </a:tc>
                <a:tc>
                  <a:txBody>
                    <a:bodyPr/>
                    <a:lstStyle/>
                    <a:p>
                      <a:pPr algn="l" rtl="0" fontAlgn="ctr"/>
                      <a:r>
                        <a:rPr lang="fr-FR" sz="1100" b="1">
                          <a:effectLst/>
                        </a:rPr>
                        <a:t>Masque de sous-réseau</a:t>
                      </a:r>
                    </a:p>
                  </a:txBody>
                  <a:tcPr marL="42333" marR="42333" marT="42333" marB="42333" anchor="ctr"/>
                </a:tc>
                <a:tc>
                  <a:txBody>
                    <a:bodyPr/>
                    <a:lstStyle/>
                    <a:p>
                      <a:pPr algn="l" rtl="0" fontAlgn="ctr"/>
                      <a:r>
                        <a:rPr lang="fr-FR" sz="1100" b="1">
                          <a:effectLst/>
                        </a:rPr>
                        <a:t>Network Address (n = network, h = host)</a:t>
                      </a:r>
                    </a:p>
                  </a:txBody>
                  <a:tcPr marL="42333" marR="42333" marT="42333" marB="42333" anchor="ctr"/>
                </a:tc>
                <a:tc>
                  <a:txBody>
                    <a:bodyPr/>
                    <a:lstStyle/>
                    <a:p>
                      <a:pPr algn="l" rtl="0" fontAlgn="ctr"/>
                      <a:r>
                        <a:rPr lang="fr-FR" sz="1100" b="1">
                          <a:effectLst/>
                        </a:rPr>
                        <a:t>Nombre de sous-réseaux</a:t>
                      </a:r>
                    </a:p>
                  </a:txBody>
                  <a:tcPr marL="42333" marR="42333" marT="42333" marB="42333" anchor="ctr"/>
                </a:tc>
                <a:tc>
                  <a:txBody>
                    <a:bodyPr/>
                    <a:lstStyle/>
                    <a:p>
                      <a:pPr algn="l" rtl="0" fontAlgn="ctr"/>
                      <a:r>
                        <a:rPr lang="fr-FR" sz="1100" b="1">
                          <a:effectLst/>
                        </a:rPr>
                        <a:t>Nombre d'hôtes</a:t>
                      </a:r>
                    </a:p>
                  </a:txBody>
                  <a:tcPr marL="42333" marR="42333" marT="42333" marB="42333" anchor="ctr"/>
                </a:tc>
                <a:extLst>
                  <a:ext uri="{0D108BD9-81ED-4DB2-BD59-A6C34878D82A}">
                    <a16:rowId xmlns:a16="http://schemas.microsoft.com/office/drawing/2014/main" val="334953287"/>
                  </a:ext>
                </a:extLst>
              </a:tr>
              <a:tr h="409787">
                <a:tc>
                  <a:txBody>
                    <a:bodyPr/>
                    <a:lstStyle/>
                    <a:p>
                      <a:pPr rtl="0" fontAlgn="ctr"/>
                      <a:r>
                        <a:rPr lang="fr-FR" sz="1100" b="0" dirty="0">
                          <a:effectLst/>
                        </a:rPr>
                        <a:t>/17</a:t>
                      </a:r>
                    </a:p>
                  </a:txBody>
                  <a:tcPr marL="42333" marR="42333" marT="42333" marB="42333" anchor="ctr"/>
                </a:tc>
                <a:tc>
                  <a:txBody>
                    <a:bodyPr/>
                    <a:lstStyle/>
                    <a:p>
                      <a:pPr rtl="0" fontAlgn="ctr"/>
                      <a:r>
                        <a:rPr lang="fr-FR" sz="1100" b="0">
                          <a:effectLst/>
                        </a:rPr>
                        <a:t>255.255.</a:t>
                      </a:r>
                      <a:r>
                        <a:rPr lang="fr-FR" sz="1100" b="1">
                          <a:effectLst/>
                        </a:rPr>
                        <a:t>128</a:t>
                      </a:r>
                      <a:r>
                        <a:rPr lang="fr-FR" sz="1100" b="0">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a:t>
                      </a:r>
                      <a:r>
                        <a:rPr lang="fr-FR" sz="1100" b="1">
                          <a:effectLst/>
                          <a:latin typeface="Courier New" panose="02070309020205020404" pitchFamily="49" charset="0"/>
                          <a:cs typeface="Courier New" panose="02070309020205020404" pitchFamily="49" charset="0"/>
                        </a:rPr>
                        <a:t>n</a:t>
                      </a:r>
                      <a:r>
                        <a:rPr lang="fr-FR" sz="1100" b="0">
                          <a:effectLst/>
                          <a:latin typeface="Courier New" panose="02070309020205020404" pitchFamily="49" charset="0"/>
                          <a:cs typeface="Courier New" panose="02070309020205020404" pitchFamily="49" charset="0"/>
                        </a:rPr>
                        <a:t>hhhhhhh.hhhhhhhh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11111111.11111111.</a:t>
                      </a:r>
                      <a:r>
                        <a:rPr lang="fr-FR" sz="1100" b="1">
                          <a:effectLst/>
                          <a:latin typeface="Courier New" panose="02070309020205020404" pitchFamily="49" charset="0"/>
                          <a:cs typeface="Courier New" panose="02070309020205020404" pitchFamily="49" charset="0"/>
                        </a:rPr>
                        <a:t>1</a:t>
                      </a:r>
                      <a:r>
                        <a:rPr lang="fr-FR" sz="1100" b="0">
                          <a:effectLst/>
                          <a:latin typeface="Courier New" panose="02070309020205020404" pitchFamily="49" charset="0"/>
                          <a:cs typeface="Courier New" panose="02070309020205020404" pitchFamily="49" charset="0"/>
                        </a:rPr>
                        <a:t>0000000.00000000</a:t>
                      </a:r>
                    </a:p>
                  </a:txBody>
                  <a:tcPr marL="42333" marR="42333" marT="42333" marB="42333" anchor="ctr"/>
                </a:tc>
                <a:tc>
                  <a:txBody>
                    <a:bodyPr/>
                    <a:lstStyle/>
                    <a:p>
                      <a:pPr rtl="0" fontAlgn="ctr"/>
                      <a:r>
                        <a:rPr lang="fr-FR" sz="1100" b="1">
                          <a:effectLst/>
                        </a:rPr>
                        <a:t>2</a:t>
                      </a:r>
                    </a:p>
                  </a:txBody>
                  <a:tcPr marL="42333" marR="42333" marT="42333" marB="42333" anchor="ctr"/>
                </a:tc>
                <a:tc>
                  <a:txBody>
                    <a:bodyPr/>
                    <a:lstStyle/>
                    <a:p>
                      <a:pPr rtl="0" fontAlgn="ctr"/>
                      <a:r>
                        <a:rPr lang="fr-FR" sz="1100" b="0">
                          <a:effectLst/>
                        </a:rPr>
                        <a:t>32766</a:t>
                      </a:r>
                    </a:p>
                  </a:txBody>
                  <a:tcPr marL="42333" marR="42333" marT="42333" marB="42333" anchor="ctr"/>
                </a:tc>
                <a:extLst>
                  <a:ext uri="{0D108BD9-81ED-4DB2-BD59-A6C34878D82A}">
                    <a16:rowId xmlns:a16="http://schemas.microsoft.com/office/drawing/2014/main" val="1543777364"/>
                  </a:ext>
                </a:extLst>
              </a:tr>
              <a:tr h="409787">
                <a:tc>
                  <a:txBody>
                    <a:bodyPr/>
                    <a:lstStyle/>
                    <a:p>
                      <a:pPr rtl="0" fontAlgn="ctr"/>
                      <a:r>
                        <a:rPr lang="fr-FR" sz="1100" b="0">
                          <a:effectLst/>
                        </a:rPr>
                        <a:t>/18</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192</a:t>
                      </a:r>
                      <a:r>
                        <a:rPr lang="fr-FR" sz="1100" b="0">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a:t>
                      </a:r>
                      <a:r>
                        <a:rPr lang="fr-FR" sz="1100" b="0">
                          <a:effectLst/>
                          <a:latin typeface="Courier New" panose="02070309020205020404" pitchFamily="49" charset="0"/>
                          <a:cs typeface="Courier New" panose="02070309020205020404" pitchFamily="49" charset="0"/>
                        </a:rPr>
                        <a:t>hhhhhhhhhhhhhh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a:t>
                      </a:r>
                      <a:r>
                        <a:rPr lang="fr-FR" sz="1100" b="0">
                          <a:effectLst/>
                          <a:latin typeface="Courier New" panose="02070309020205020404" pitchFamily="49" charset="0"/>
                          <a:cs typeface="Courier New" panose="02070309020205020404" pitchFamily="49" charset="0"/>
                        </a:rPr>
                        <a:t>000000.00000000</a:t>
                      </a:r>
                    </a:p>
                  </a:txBody>
                  <a:tcPr marL="42333" marR="42333" marT="42333" marB="42333" anchor="ctr"/>
                </a:tc>
                <a:tc>
                  <a:txBody>
                    <a:bodyPr/>
                    <a:lstStyle/>
                    <a:p>
                      <a:pPr rtl="0" fontAlgn="ctr"/>
                      <a:r>
                        <a:rPr lang="fr-FR" sz="1100" b="1">
                          <a:effectLst/>
                        </a:rPr>
                        <a:t>4</a:t>
                      </a:r>
                    </a:p>
                  </a:txBody>
                  <a:tcPr marL="42333" marR="42333" marT="42333" marB="42333" anchor="ctr"/>
                </a:tc>
                <a:tc>
                  <a:txBody>
                    <a:bodyPr/>
                    <a:lstStyle/>
                    <a:p>
                      <a:pPr rtl="0" fontAlgn="ctr"/>
                      <a:r>
                        <a:rPr lang="fr-FR" sz="1100" b="0">
                          <a:effectLst/>
                        </a:rPr>
                        <a:t>16382</a:t>
                      </a:r>
                    </a:p>
                  </a:txBody>
                  <a:tcPr marL="42333" marR="42333" marT="42333" marB="42333" anchor="ctr"/>
                </a:tc>
                <a:extLst>
                  <a:ext uri="{0D108BD9-81ED-4DB2-BD59-A6C34878D82A}">
                    <a16:rowId xmlns:a16="http://schemas.microsoft.com/office/drawing/2014/main" val="507666450"/>
                  </a:ext>
                </a:extLst>
              </a:tr>
              <a:tr h="409787">
                <a:tc>
                  <a:txBody>
                    <a:bodyPr/>
                    <a:lstStyle/>
                    <a:p>
                      <a:pPr rtl="0" fontAlgn="ctr"/>
                      <a:r>
                        <a:rPr lang="fr-FR" sz="1100" b="0">
                          <a:effectLst/>
                        </a:rPr>
                        <a:t>/19</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224</a:t>
                      </a:r>
                      <a:r>
                        <a:rPr lang="fr-FR" sz="1100" b="0">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a:t>
                      </a:r>
                      <a:r>
                        <a:rPr lang="fr-FR" sz="1100" b="0">
                          <a:effectLst/>
                          <a:latin typeface="Courier New" panose="02070309020205020404" pitchFamily="49" charset="0"/>
                          <a:cs typeface="Courier New" panose="02070309020205020404" pitchFamily="49" charset="0"/>
                        </a:rPr>
                        <a:t>hhhhhhhhhhhh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a:t>
                      </a:r>
                      <a:r>
                        <a:rPr lang="fr-FR" sz="1100" b="0">
                          <a:effectLst/>
                          <a:latin typeface="Courier New" panose="02070309020205020404" pitchFamily="49" charset="0"/>
                          <a:cs typeface="Courier New" panose="02070309020205020404" pitchFamily="49" charset="0"/>
                        </a:rPr>
                        <a:t>00000.00000000</a:t>
                      </a:r>
                    </a:p>
                  </a:txBody>
                  <a:tcPr marL="42333" marR="42333" marT="42333" marB="42333" anchor="ctr"/>
                </a:tc>
                <a:tc>
                  <a:txBody>
                    <a:bodyPr/>
                    <a:lstStyle/>
                    <a:p>
                      <a:pPr rtl="0" fontAlgn="ctr"/>
                      <a:r>
                        <a:rPr lang="fr-FR" sz="1100" b="1">
                          <a:effectLst/>
                        </a:rPr>
                        <a:t>8</a:t>
                      </a:r>
                    </a:p>
                  </a:txBody>
                  <a:tcPr marL="42333" marR="42333" marT="42333" marB="42333" anchor="ctr"/>
                </a:tc>
                <a:tc>
                  <a:txBody>
                    <a:bodyPr/>
                    <a:lstStyle/>
                    <a:p>
                      <a:pPr rtl="0" fontAlgn="ctr"/>
                      <a:r>
                        <a:rPr lang="fr-FR" sz="1100" b="0">
                          <a:effectLst/>
                        </a:rPr>
                        <a:t>8190</a:t>
                      </a:r>
                    </a:p>
                  </a:txBody>
                  <a:tcPr marL="42333" marR="42333" marT="42333" marB="42333" anchor="ctr"/>
                </a:tc>
                <a:extLst>
                  <a:ext uri="{0D108BD9-81ED-4DB2-BD59-A6C34878D82A}">
                    <a16:rowId xmlns:a16="http://schemas.microsoft.com/office/drawing/2014/main" val="895088631"/>
                  </a:ext>
                </a:extLst>
              </a:tr>
              <a:tr h="409787">
                <a:tc>
                  <a:txBody>
                    <a:bodyPr/>
                    <a:lstStyle/>
                    <a:p>
                      <a:pPr rtl="0" fontAlgn="ctr"/>
                      <a:r>
                        <a:rPr lang="fr-FR" sz="1100" b="0">
                          <a:effectLst/>
                        </a:rPr>
                        <a:t>/20</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240</a:t>
                      </a:r>
                      <a:r>
                        <a:rPr lang="fr-FR" sz="1100" b="0">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a:t>
                      </a:r>
                      <a:r>
                        <a:rPr lang="fr-FR" sz="1100" b="0">
                          <a:effectLst/>
                          <a:latin typeface="Courier New" panose="02070309020205020404" pitchFamily="49" charset="0"/>
                          <a:cs typeface="Courier New" panose="02070309020205020404" pitchFamily="49" charset="0"/>
                        </a:rPr>
                        <a:t>hhhhhhhhhhh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a:t>
                      </a:r>
                      <a:r>
                        <a:rPr lang="fr-FR" sz="1100" b="0">
                          <a:effectLst/>
                          <a:latin typeface="Courier New" panose="02070309020205020404" pitchFamily="49" charset="0"/>
                          <a:cs typeface="Courier New" panose="02070309020205020404" pitchFamily="49" charset="0"/>
                        </a:rPr>
                        <a:t>0000.00000000</a:t>
                      </a:r>
                    </a:p>
                  </a:txBody>
                  <a:tcPr marL="42333" marR="42333" marT="42333" marB="42333" anchor="ctr"/>
                </a:tc>
                <a:tc>
                  <a:txBody>
                    <a:bodyPr/>
                    <a:lstStyle/>
                    <a:p>
                      <a:pPr rtl="0" fontAlgn="ctr"/>
                      <a:r>
                        <a:rPr lang="fr-FR" sz="1100" b="1">
                          <a:effectLst/>
                        </a:rPr>
                        <a:t>16</a:t>
                      </a:r>
                    </a:p>
                  </a:txBody>
                  <a:tcPr marL="42333" marR="42333" marT="42333" marB="42333" anchor="ctr"/>
                </a:tc>
                <a:tc>
                  <a:txBody>
                    <a:bodyPr/>
                    <a:lstStyle/>
                    <a:p>
                      <a:pPr rtl="0" fontAlgn="ctr"/>
                      <a:r>
                        <a:rPr lang="fr-FR" sz="1100" b="0">
                          <a:effectLst/>
                        </a:rPr>
                        <a:t>4094</a:t>
                      </a:r>
                    </a:p>
                  </a:txBody>
                  <a:tcPr marL="42333" marR="42333" marT="42333" marB="42333" anchor="ctr"/>
                </a:tc>
                <a:extLst>
                  <a:ext uri="{0D108BD9-81ED-4DB2-BD59-A6C34878D82A}">
                    <a16:rowId xmlns:a16="http://schemas.microsoft.com/office/drawing/2014/main" val="3687745671"/>
                  </a:ext>
                </a:extLst>
              </a:tr>
              <a:tr h="409787">
                <a:tc>
                  <a:txBody>
                    <a:bodyPr/>
                    <a:lstStyle/>
                    <a:p>
                      <a:pPr rtl="0" fontAlgn="ctr"/>
                      <a:r>
                        <a:rPr lang="fr-FR" sz="1100" b="0">
                          <a:effectLst/>
                        </a:rPr>
                        <a:t>/21</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248</a:t>
                      </a:r>
                      <a:r>
                        <a:rPr lang="fr-FR" sz="1100" b="0">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a:t>
                      </a:r>
                      <a:r>
                        <a:rPr lang="fr-FR" sz="1100" b="0">
                          <a:effectLst/>
                          <a:latin typeface="Courier New" panose="02070309020205020404" pitchFamily="49" charset="0"/>
                          <a:cs typeface="Courier New" panose="02070309020205020404" pitchFamily="49" charset="0"/>
                        </a:rPr>
                        <a:t>hhhhhhhhhh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a:t>
                      </a:r>
                      <a:r>
                        <a:rPr lang="fr-FR" sz="1100" b="0">
                          <a:effectLst/>
                          <a:latin typeface="Courier New" panose="02070309020205020404" pitchFamily="49" charset="0"/>
                          <a:cs typeface="Courier New" panose="02070309020205020404" pitchFamily="49" charset="0"/>
                        </a:rPr>
                        <a:t>000.00000000</a:t>
                      </a:r>
                    </a:p>
                  </a:txBody>
                  <a:tcPr marL="42333" marR="42333" marT="42333" marB="42333" anchor="ctr"/>
                </a:tc>
                <a:tc>
                  <a:txBody>
                    <a:bodyPr/>
                    <a:lstStyle/>
                    <a:p>
                      <a:pPr rtl="0" fontAlgn="ctr"/>
                      <a:r>
                        <a:rPr lang="fr-FR" sz="1100" b="1">
                          <a:effectLst/>
                        </a:rPr>
                        <a:t>32</a:t>
                      </a:r>
                    </a:p>
                  </a:txBody>
                  <a:tcPr marL="42333" marR="42333" marT="42333" marB="42333" anchor="ctr"/>
                </a:tc>
                <a:tc>
                  <a:txBody>
                    <a:bodyPr/>
                    <a:lstStyle/>
                    <a:p>
                      <a:pPr rtl="0" fontAlgn="ctr"/>
                      <a:r>
                        <a:rPr lang="fr-FR" sz="1100" b="0">
                          <a:effectLst/>
                        </a:rPr>
                        <a:t>2046</a:t>
                      </a:r>
                    </a:p>
                  </a:txBody>
                  <a:tcPr marL="42333" marR="42333" marT="42333" marB="42333" anchor="ctr"/>
                </a:tc>
                <a:extLst>
                  <a:ext uri="{0D108BD9-81ED-4DB2-BD59-A6C34878D82A}">
                    <a16:rowId xmlns:a16="http://schemas.microsoft.com/office/drawing/2014/main" val="1717418088"/>
                  </a:ext>
                </a:extLst>
              </a:tr>
              <a:tr h="409787">
                <a:tc>
                  <a:txBody>
                    <a:bodyPr/>
                    <a:lstStyle/>
                    <a:p>
                      <a:pPr rtl="0" fontAlgn="ctr"/>
                      <a:r>
                        <a:rPr lang="fr-FR" sz="1100" b="0">
                          <a:effectLst/>
                        </a:rPr>
                        <a:t>/22</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252</a:t>
                      </a:r>
                      <a:r>
                        <a:rPr lang="fr-FR" sz="1100" b="0">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nnnnnn</a:t>
                      </a:r>
                      <a:r>
                        <a:rPr lang="fr-FR" sz="1100" b="0">
                          <a:effectLst/>
                          <a:latin typeface="Courier New" panose="02070309020205020404" pitchFamily="49" charset="0"/>
                          <a:cs typeface="Courier New" panose="02070309020205020404" pitchFamily="49" charset="0"/>
                        </a:rPr>
                        <a:t>hh.hhhhhhhhh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111111</a:t>
                      </a:r>
                      <a:r>
                        <a:rPr lang="fr-FR" sz="1100" b="0">
                          <a:effectLst/>
                          <a:latin typeface="Courier New" panose="02070309020205020404" pitchFamily="49" charset="0"/>
                          <a:cs typeface="Courier New" panose="02070309020205020404" pitchFamily="49" charset="0"/>
                        </a:rPr>
                        <a:t>00.00000000</a:t>
                      </a:r>
                    </a:p>
                  </a:txBody>
                  <a:tcPr marL="42333" marR="42333" marT="42333" marB="42333" anchor="ctr"/>
                </a:tc>
                <a:tc>
                  <a:txBody>
                    <a:bodyPr/>
                    <a:lstStyle/>
                    <a:p>
                      <a:pPr rtl="0" fontAlgn="ctr"/>
                      <a:r>
                        <a:rPr lang="fr-FR" sz="1100" b="1">
                          <a:effectLst/>
                        </a:rPr>
                        <a:t>64</a:t>
                      </a:r>
                    </a:p>
                  </a:txBody>
                  <a:tcPr marL="42333" marR="42333" marT="42333" marB="42333" anchor="ctr"/>
                </a:tc>
                <a:tc>
                  <a:txBody>
                    <a:bodyPr/>
                    <a:lstStyle/>
                    <a:p>
                      <a:pPr rtl="0" fontAlgn="ctr"/>
                      <a:r>
                        <a:rPr lang="fr-FR" sz="1100" b="0">
                          <a:effectLst/>
                        </a:rPr>
                        <a:t>1022</a:t>
                      </a:r>
                    </a:p>
                  </a:txBody>
                  <a:tcPr marL="42333" marR="42333" marT="42333" marB="42333" anchor="ctr"/>
                </a:tc>
                <a:extLst>
                  <a:ext uri="{0D108BD9-81ED-4DB2-BD59-A6C34878D82A}">
                    <a16:rowId xmlns:a16="http://schemas.microsoft.com/office/drawing/2014/main" val="2297882614"/>
                  </a:ext>
                </a:extLst>
              </a:tr>
              <a:tr h="409787">
                <a:tc>
                  <a:txBody>
                    <a:bodyPr/>
                    <a:lstStyle/>
                    <a:p>
                      <a:pPr rtl="0" fontAlgn="ctr"/>
                      <a:r>
                        <a:rPr lang="fr-FR" sz="1100" b="0">
                          <a:effectLst/>
                        </a:rPr>
                        <a:t>/23</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254</a:t>
                      </a:r>
                      <a:r>
                        <a:rPr lang="fr-FR" sz="1100" b="0">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nnnnnnn</a:t>
                      </a:r>
                      <a:r>
                        <a:rPr lang="fr-FR" sz="1100" b="0">
                          <a:effectLst/>
                          <a:latin typeface="Courier New" panose="02070309020205020404" pitchFamily="49" charset="0"/>
                          <a:cs typeface="Courier New" panose="02070309020205020404" pitchFamily="49" charset="0"/>
                        </a:rPr>
                        <a:t>h.hhhhhhhh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1111111</a:t>
                      </a:r>
                      <a:r>
                        <a:rPr lang="fr-FR" sz="1100" b="0">
                          <a:effectLst/>
                          <a:latin typeface="Courier New" panose="02070309020205020404" pitchFamily="49" charset="0"/>
                          <a:cs typeface="Courier New" panose="02070309020205020404" pitchFamily="49" charset="0"/>
                        </a:rPr>
                        <a:t>0.00000000</a:t>
                      </a:r>
                    </a:p>
                  </a:txBody>
                  <a:tcPr marL="42333" marR="42333" marT="42333" marB="42333" anchor="ctr"/>
                </a:tc>
                <a:tc>
                  <a:txBody>
                    <a:bodyPr/>
                    <a:lstStyle/>
                    <a:p>
                      <a:pPr rtl="0" fontAlgn="ctr"/>
                      <a:r>
                        <a:rPr lang="fr-FR" sz="1100" b="1">
                          <a:effectLst/>
                        </a:rPr>
                        <a:t>128</a:t>
                      </a:r>
                    </a:p>
                  </a:txBody>
                  <a:tcPr marL="42333" marR="42333" marT="42333" marB="42333" anchor="ctr"/>
                </a:tc>
                <a:tc>
                  <a:txBody>
                    <a:bodyPr/>
                    <a:lstStyle/>
                    <a:p>
                      <a:pPr rtl="0" fontAlgn="ctr"/>
                      <a:r>
                        <a:rPr lang="fr-FR" sz="1100" b="0">
                          <a:effectLst/>
                        </a:rPr>
                        <a:t>510</a:t>
                      </a:r>
                    </a:p>
                  </a:txBody>
                  <a:tcPr marL="42333" marR="42333" marT="42333" marB="42333" anchor="ctr"/>
                </a:tc>
                <a:extLst>
                  <a:ext uri="{0D108BD9-81ED-4DB2-BD59-A6C34878D82A}">
                    <a16:rowId xmlns:a16="http://schemas.microsoft.com/office/drawing/2014/main" val="4013125813"/>
                  </a:ext>
                </a:extLst>
              </a:tr>
              <a:tr h="409787">
                <a:tc>
                  <a:txBody>
                    <a:bodyPr/>
                    <a:lstStyle/>
                    <a:p>
                      <a:pPr rtl="0" fontAlgn="ctr"/>
                      <a:r>
                        <a:rPr lang="fr-FR" sz="1100" b="0">
                          <a:effectLst/>
                        </a:rPr>
                        <a:t>/24</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255</a:t>
                      </a:r>
                      <a:r>
                        <a:rPr lang="fr-FR" sz="1100" b="0">
                          <a:effectLst/>
                        </a:rPr>
                        <a:t>.</a:t>
                      </a:r>
                      <a:r>
                        <a:rPr lang="fr-FR" sz="1100" b="1">
                          <a:effectLst/>
                        </a:rPr>
                        <a:t>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nnnnnnnn</a:t>
                      </a:r>
                      <a:r>
                        <a:rPr lang="fr-FR" sz="1100" b="0">
                          <a:effectLst/>
                          <a:latin typeface="Courier New" panose="02070309020205020404" pitchFamily="49" charset="0"/>
                          <a:cs typeface="Courier New" panose="02070309020205020404" pitchFamily="49" charset="0"/>
                        </a:rPr>
                        <a:t>.hhhhhhh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11111111</a:t>
                      </a:r>
                      <a:r>
                        <a:rPr lang="fr-FR" sz="1100" b="0">
                          <a:effectLst/>
                          <a:latin typeface="Courier New" panose="02070309020205020404" pitchFamily="49" charset="0"/>
                          <a:cs typeface="Courier New" panose="02070309020205020404" pitchFamily="49" charset="0"/>
                        </a:rPr>
                        <a:t>.00000000</a:t>
                      </a:r>
                    </a:p>
                  </a:txBody>
                  <a:tcPr marL="42333" marR="42333" marT="42333" marB="42333" anchor="ctr"/>
                </a:tc>
                <a:tc>
                  <a:txBody>
                    <a:bodyPr/>
                    <a:lstStyle/>
                    <a:p>
                      <a:pPr rtl="0" fontAlgn="ctr"/>
                      <a:r>
                        <a:rPr lang="fr-FR" sz="1100" b="1">
                          <a:effectLst/>
                        </a:rPr>
                        <a:t>256</a:t>
                      </a:r>
                    </a:p>
                  </a:txBody>
                  <a:tcPr marL="42333" marR="42333" marT="42333" marB="42333" anchor="ctr"/>
                </a:tc>
                <a:tc>
                  <a:txBody>
                    <a:bodyPr/>
                    <a:lstStyle/>
                    <a:p>
                      <a:pPr rtl="0" fontAlgn="ctr"/>
                      <a:r>
                        <a:rPr lang="fr-FR" sz="1100" b="0">
                          <a:effectLst/>
                        </a:rPr>
                        <a:t>254</a:t>
                      </a:r>
                    </a:p>
                  </a:txBody>
                  <a:tcPr marL="42333" marR="42333" marT="42333" marB="42333" anchor="ctr"/>
                </a:tc>
                <a:extLst>
                  <a:ext uri="{0D108BD9-81ED-4DB2-BD59-A6C34878D82A}">
                    <a16:rowId xmlns:a16="http://schemas.microsoft.com/office/drawing/2014/main" val="2556719010"/>
                  </a:ext>
                </a:extLst>
              </a:tr>
              <a:tr h="409787">
                <a:tc>
                  <a:txBody>
                    <a:bodyPr/>
                    <a:lstStyle/>
                    <a:p>
                      <a:pPr rtl="0" fontAlgn="ctr"/>
                      <a:r>
                        <a:rPr lang="fr-FR" sz="1100" b="0" dirty="0">
                          <a:effectLst/>
                        </a:rPr>
                        <a:t>/25</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255</a:t>
                      </a:r>
                      <a:r>
                        <a:rPr lang="fr-FR" sz="1100" b="0">
                          <a:effectLst/>
                        </a:rPr>
                        <a:t>.</a:t>
                      </a:r>
                      <a:r>
                        <a:rPr lang="fr-FR" sz="1100" b="1">
                          <a:effectLst/>
                        </a:rPr>
                        <a:t>128</a:t>
                      </a:r>
                    </a:p>
                  </a:txBody>
                  <a:tcPr marL="42333" marR="42333" marT="42333" marB="42333" anchor="ctr"/>
                </a:tc>
                <a:tc>
                  <a:txBody>
                    <a:bodyPr/>
                    <a:lstStyle/>
                    <a:p>
                      <a:pPr rtl="0" fontAlgn="ctr"/>
                      <a:r>
                        <a:rPr lang="fr-FR" sz="1100" b="0" dirty="0" err="1">
                          <a:effectLst/>
                          <a:latin typeface="Courier New" panose="02070309020205020404" pitchFamily="49" charset="0"/>
                          <a:cs typeface="Courier New" panose="02070309020205020404" pitchFamily="49" charset="0"/>
                        </a:rPr>
                        <a:t>nnnnnnnnnnnnnnnnn</a:t>
                      </a:r>
                      <a:r>
                        <a:rPr lang="fr-FR" sz="1100" b="0" dirty="0">
                          <a:effectLst/>
                          <a:latin typeface="Courier New" panose="02070309020205020404" pitchFamily="49" charset="0"/>
                          <a:cs typeface="Courier New" panose="02070309020205020404" pitchFamily="49" charset="0"/>
                        </a:rPr>
                        <a:t>. </a:t>
                      </a:r>
                      <a:r>
                        <a:rPr lang="fr-FR" sz="1100" b="1" dirty="0" err="1">
                          <a:effectLst/>
                          <a:latin typeface="Courier New" panose="02070309020205020404" pitchFamily="49" charset="0"/>
                          <a:cs typeface="Courier New" panose="02070309020205020404" pitchFamily="49" charset="0"/>
                        </a:rPr>
                        <a:t>nnnnnnnnn.n</a:t>
                      </a:r>
                      <a:r>
                        <a:rPr lang="fr-FR" sz="1100" b="0" dirty="0" err="1">
                          <a:effectLst/>
                          <a:latin typeface="Courier New" panose="02070309020205020404" pitchFamily="49" charset="0"/>
                          <a:cs typeface="Courier New" panose="02070309020205020404" pitchFamily="49" charset="0"/>
                        </a:rPr>
                        <a:t>hhhhhhh</a:t>
                      </a:r>
                      <a:r>
                        <a:rPr lang="fr-FR" sz="1100" b="0" dirty="0">
                          <a:effectLst/>
                          <a:latin typeface="Courier New" panose="02070309020205020404" pitchFamily="49" charset="0"/>
                          <a:cs typeface="Courier New" panose="02070309020205020404" pitchFamily="49" charset="0"/>
                        </a:rPr>
                        <a:t> </a:t>
                      </a:r>
                      <a:br>
                        <a:rPr lang="en-CA" sz="1100" b="0" dirty="0">
                          <a:effectLst/>
                          <a:latin typeface="Courier New" panose="02070309020205020404" pitchFamily="49" charset="0"/>
                          <a:cs typeface="Courier New" panose="02070309020205020404" pitchFamily="49" charset="0"/>
                        </a:rPr>
                      </a:br>
                      <a:r>
                        <a:rPr lang="fr-FR" sz="1100" b="0" dirty="0">
                          <a:effectLst/>
                          <a:latin typeface="Courier New" panose="02070309020205020404" pitchFamily="49" charset="0"/>
                          <a:cs typeface="Courier New" panose="02070309020205020404" pitchFamily="49" charset="0"/>
                        </a:rPr>
                        <a:t>1111111111.</a:t>
                      </a:r>
                      <a:r>
                        <a:rPr lang="fr-FR" sz="1100" b="1" dirty="0">
                          <a:effectLst/>
                          <a:latin typeface="Courier New" panose="02070309020205020404" pitchFamily="49" charset="0"/>
                          <a:cs typeface="Courier New" panose="02070309020205020404" pitchFamily="49" charset="0"/>
                        </a:rPr>
                        <a:t>11111111.1</a:t>
                      </a:r>
                      <a:r>
                        <a:rPr lang="fr-FR" sz="1100" b="0" dirty="0">
                          <a:effectLst/>
                          <a:latin typeface="Courier New" panose="02070309020205020404" pitchFamily="49" charset="0"/>
                          <a:cs typeface="Courier New" panose="02070309020205020404" pitchFamily="49" charset="0"/>
                        </a:rPr>
                        <a:t>0000000</a:t>
                      </a:r>
                    </a:p>
                  </a:txBody>
                  <a:tcPr marL="42333" marR="42333" marT="42333" marB="42333" anchor="ctr"/>
                </a:tc>
                <a:tc>
                  <a:txBody>
                    <a:bodyPr/>
                    <a:lstStyle/>
                    <a:p>
                      <a:pPr rtl="0" fontAlgn="ctr"/>
                      <a:r>
                        <a:rPr lang="fr-FR" sz="1100" b="1">
                          <a:effectLst/>
                        </a:rPr>
                        <a:t>512  </a:t>
                      </a:r>
                    </a:p>
                  </a:txBody>
                  <a:tcPr marL="42333" marR="42333" marT="42333" marB="42333" anchor="ctr"/>
                </a:tc>
                <a:tc>
                  <a:txBody>
                    <a:bodyPr/>
                    <a:lstStyle/>
                    <a:p>
                      <a:pPr rtl="0" fontAlgn="ctr"/>
                      <a:r>
                        <a:rPr lang="fr-FR" sz="1100" b="0" dirty="0">
                          <a:effectLst/>
                        </a:rPr>
                        <a:t>126</a:t>
                      </a:r>
                    </a:p>
                  </a:txBody>
                  <a:tcPr marL="42333" marR="42333" marT="42333" marB="42333" anchor="ctr"/>
                </a:tc>
                <a:extLst>
                  <a:ext uri="{0D108BD9-81ED-4DB2-BD59-A6C34878D82A}">
                    <a16:rowId xmlns:a16="http://schemas.microsoft.com/office/drawing/2014/main" val="10009"/>
                  </a:ext>
                </a:extLst>
              </a:tr>
              <a:tr h="409787">
                <a:tc>
                  <a:txBody>
                    <a:bodyPr/>
                    <a:lstStyle/>
                    <a:p>
                      <a:pPr rtl="0" fontAlgn="ctr"/>
                      <a:r>
                        <a:rPr lang="fr-FR" sz="1100" b="0" dirty="0">
                          <a:effectLst/>
                        </a:rPr>
                        <a:t>/26</a:t>
                      </a:r>
                    </a:p>
                  </a:txBody>
                  <a:tcPr marL="42333" marR="42333" marT="42333" marB="42333" anchor="ctr"/>
                </a:tc>
                <a:tc>
                  <a:txBody>
                    <a:bodyPr/>
                    <a:lstStyle/>
                    <a:p>
                      <a:pPr rtl="0" fontAlgn="ctr"/>
                      <a:r>
                        <a:rPr lang="fr-FR" sz="1100" b="0" dirty="0">
                          <a:effectLst/>
                        </a:rPr>
                        <a:t>255.255.</a:t>
                      </a:r>
                      <a:r>
                        <a:rPr lang="fr-FR" sz="1100" b="1" kern="1200" dirty="0">
                          <a:solidFill>
                            <a:schemeClr val="dk1"/>
                          </a:solidFill>
                          <a:effectLst/>
                          <a:latin typeface="+mn-lt"/>
                          <a:ea typeface="+mn-ea"/>
                          <a:cs typeface="+mn-cs"/>
                        </a:rPr>
                        <a:t>255</a:t>
                      </a:r>
                      <a:r>
                        <a:rPr lang="fr-FR" sz="1100" b="0" dirty="0">
                          <a:effectLst/>
                        </a:rPr>
                        <a:t>.</a:t>
                      </a:r>
                      <a:r>
                        <a:rPr lang="fr-FR" sz="1100" b="1" dirty="0">
                          <a:effectLst/>
                        </a:rPr>
                        <a:t>192</a:t>
                      </a:r>
                    </a:p>
                  </a:txBody>
                  <a:tcPr marL="42333" marR="42333" marT="42333" marB="42333" anchor="ctr"/>
                </a:tc>
                <a:tc>
                  <a:txBody>
                    <a:bodyPr/>
                    <a:lstStyle/>
                    <a:p>
                      <a:pPr rtl="0" fontAlgn="ctr"/>
                      <a:r>
                        <a:rPr lang="fr-FR" sz="1100" b="0" dirty="0" err="1">
                          <a:effectLst/>
                          <a:latin typeface="Courier New" panose="02070309020205020404" pitchFamily="49" charset="0"/>
                          <a:cs typeface="Courier New" panose="02070309020205020404" pitchFamily="49" charset="0"/>
                        </a:rPr>
                        <a:t>nnnnnnnnnnnnnnnnn</a:t>
                      </a:r>
                      <a:r>
                        <a:rPr lang="fr-FR" sz="1100" b="0" dirty="0">
                          <a:effectLst/>
                          <a:latin typeface="Courier New" panose="02070309020205020404" pitchFamily="49" charset="0"/>
                          <a:cs typeface="Courier New" panose="02070309020205020404" pitchFamily="49" charset="0"/>
                        </a:rPr>
                        <a:t>. </a:t>
                      </a:r>
                      <a:r>
                        <a:rPr lang="fr-FR" sz="1100" b="1" dirty="0" err="1">
                          <a:effectLst/>
                          <a:latin typeface="Courier New" panose="02070309020205020404" pitchFamily="49" charset="0"/>
                          <a:cs typeface="Courier New" panose="02070309020205020404" pitchFamily="49" charset="0"/>
                        </a:rPr>
                        <a:t>nnnnnnnnn.nn</a:t>
                      </a:r>
                      <a:r>
                        <a:rPr lang="fr-FR" sz="1100" b="0" dirty="0" err="1">
                          <a:effectLst/>
                          <a:latin typeface="Courier New" panose="02070309020205020404" pitchFamily="49" charset="0"/>
                          <a:cs typeface="Courier New" panose="02070309020205020404" pitchFamily="49" charset="0"/>
                        </a:rPr>
                        <a:t>hhhhhhh</a:t>
                      </a:r>
                      <a:r>
                        <a:rPr lang="fr-FR" sz="1100" b="0" dirty="0">
                          <a:effectLst/>
                          <a:latin typeface="Courier New" panose="02070309020205020404" pitchFamily="49" charset="0"/>
                          <a:cs typeface="Courier New" panose="02070309020205020404" pitchFamily="49" charset="0"/>
                        </a:rPr>
                        <a:t> </a:t>
                      </a:r>
                      <a:br>
                        <a:rPr lang="en-CA" sz="1100" b="0" dirty="0">
                          <a:effectLst/>
                          <a:latin typeface="Courier New" panose="02070309020205020404" pitchFamily="49" charset="0"/>
                          <a:cs typeface="Courier New" panose="02070309020205020404" pitchFamily="49" charset="0"/>
                        </a:rPr>
                      </a:br>
                      <a:r>
                        <a:rPr lang="fr-FR" sz="1100" b="0" dirty="0">
                          <a:effectLst/>
                          <a:latin typeface="Courier New" panose="02070309020205020404" pitchFamily="49" charset="0"/>
                          <a:cs typeface="Courier New" panose="02070309020205020404" pitchFamily="49" charset="0"/>
                        </a:rPr>
                        <a:t>1111111111.</a:t>
                      </a:r>
                      <a:r>
                        <a:rPr lang="fr-FR" sz="1100" b="1" dirty="0">
                          <a:effectLst/>
                          <a:latin typeface="Courier New" panose="02070309020205020404" pitchFamily="49" charset="0"/>
                          <a:cs typeface="Courier New" panose="02070309020205020404" pitchFamily="49" charset="0"/>
                        </a:rPr>
                        <a:t>11111111.11</a:t>
                      </a:r>
                      <a:r>
                        <a:rPr lang="fr-FR" sz="1100" b="0" dirty="0">
                          <a:effectLst/>
                          <a:latin typeface="Courier New" panose="02070309020205020404" pitchFamily="49" charset="0"/>
                          <a:cs typeface="Courier New" panose="02070309020205020404" pitchFamily="49" charset="0"/>
                        </a:rPr>
                        <a:t>000000</a:t>
                      </a:r>
                    </a:p>
                  </a:txBody>
                  <a:tcPr marL="42333" marR="42333" marT="42333" marB="42333" anchor="ctr"/>
                </a:tc>
                <a:tc>
                  <a:txBody>
                    <a:bodyPr/>
                    <a:lstStyle/>
                    <a:p>
                      <a:pPr rtl="0" fontAlgn="ctr"/>
                      <a:r>
                        <a:rPr lang="fr-FR" sz="1100" b="1" dirty="0">
                          <a:effectLst/>
                        </a:rPr>
                        <a:t>1024</a:t>
                      </a:r>
                    </a:p>
                  </a:txBody>
                  <a:tcPr marL="42333" marR="42333" marT="42333" marB="42333" anchor="ctr"/>
                </a:tc>
                <a:tc>
                  <a:txBody>
                    <a:bodyPr/>
                    <a:lstStyle/>
                    <a:p>
                      <a:pPr rtl="0" fontAlgn="ctr"/>
                      <a:r>
                        <a:rPr lang="fr-FR" sz="1100" b="0" dirty="0">
                          <a:effectLst/>
                        </a:rPr>
                        <a:t>62</a:t>
                      </a:r>
                    </a:p>
                  </a:txBody>
                  <a:tcPr marL="42333" marR="42333" marT="42333" marB="42333" anchor="ctr"/>
                </a:tc>
                <a:extLst>
                  <a:ext uri="{0D108BD9-81ED-4DB2-BD59-A6C34878D82A}">
                    <a16:rowId xmlns:a16="http://schemas.microsoft.com/office/drawing/2014/main" val="884378750"/>
                  </a:ext>
                </a:extLst>
              </a:tr>
              <a:tr h="409787">
                <a:tc>
                  <a:txBody>
                    <a:bodyPr/>
                    <a:lstStyle/>
                    <a:p>
                      <a:pPr rtl="0" fontAlgn="ctr"/>
                      <a:r>
                        <a:rPr lang="fr-FR" sz="1100" b="0">
                          <a:effectLst/>
                        </a:rPr>
                        <a:t>/27</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255</a:t>
                      </a:r>
                      <a:r>
                        <a:rPr lang="fr-FR" sz="1100" b="0">
                          <a:effectLst/>
                        </a:rPr>
                        <a:t>.</a:t>
                      </a:r>
                      <a:r>
                        <a:rPr lang="fr-FR" sz="1100" b="1">
                          <a:effectLst/>
                        </a:rPr>
                        <a:t>224</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nnnnnnnnnnnnn</a:t>
                      </a:r>
                      <a:r>
                        <a:rPr lang="fr-FR" sz="1100" b="0">
                          <a:effectLst/>
                          <a:latin typeface="Courier New" panose="02070309020205020404" pitchFamily="49" charset="0"/>
                          <a:cs typeface="Courier New" panose="02070309020205020404" pitchFamily="49" charset="0"/>
                        </a:rPr>
                        <a:t>hhhhh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11111111.111</a:t>
                      </a:r>
                      <a:r>
                        <a:rPr lang="fr-FR" sz="1100" b="0">
                          <a:effectLst/>
                          <a:latin typeface="Courier New" panose="02070309020205020404" pitchFamily="49" charset="0"/>
                          <a:cs typeface="Courier New" panose="02070309020205020404" pitchFamily="49" charset="0"/>
                        </a:rPr>
                        <a:t>00000</a:t>
                      </a:r>
                    </a:p>
                  </a:txBody>
                  <a:tcPr marL="42333" marR="42333" marT="42333" marB="42333" anchor="ctr"/>
                </a:tc>
                <a:tc>
                  <a:txBody>
                    <a:bodyPr/>
                    <a:lstStyle/>
                    <a:p>
                      <a:pPr rtl="0" fontAlgn="ctr"/>
                      <a:r>
                        <a:rPr lang="fr-FR" sz="1100" b="1">
                          <a:effectLst/>
                        </a:rPr>
                        <a:t>2048</a:t>
                      </a:r>
                    </a:p>
                  </a:txBody>
                  <a:tcPr marL="42333" marR="42333" marT="42333" marB="42333" anchor="ctr"/>
                </a:tc>
                <a:tc>
                  <a:txBody>
                    <a:bodyPr/>
                    <a:lstStyle/>
                    <a:p>
                      <a:pPr rtl="0" fontAlgn="ctr"/>
                      <a:r>
                        <a:rPr lang="fr-FR" sz="1100" b="0">
                          <a:effectLst/>
                        </a:rPr>
                        <a:t>30</a:t>
                      </a:r>
                    </a:p>
                  </a:txBody>
                  <a:tcPr marL="42333" marR="42333" marT="42333" marB="42333" anchor="ctr"/>
                </a:tc>
                <a:extLst>
                  <a:ext uri="{0D108BD9-81ED-4DB2-BD59-A6C34878D82A}">
                    <a16:rowId xmlns:a16="http://schemas.microsoft.com/office/drawing/2014/main" val="3662949982"/>
                  </a:ext>
                </a:extLst>
              </a:tr>
              <a:tr h="409787">
                <a:tc>
                  <a:txBody>
                    <a:bodyPr/>
                    <a:lstStyle/>
                    <a:p>
                      <a:pPr rtl="0" fontAlgn="ctr"/>
                      <a:r>
                        <a:rPr lang="fr-FR" sz="1100" b="0">
                          <a:effectLst/>
                        </a:rPr>
                        <a:t>/28</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.255.</a:t>
                      </a:r>
                      <a:r>
                        <a:rPr lang="fr-FR" sz="1100" b="1">
                          <a:effectLst/>
                        </a:rPr>
                        <a:t>240</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nnnnnnnnnnnnnn</a:t>
                      </a:r>
                      <a:r>
                        <a:rPr lang="fr-FR" sz="1100" b="0">
                          <a:effectLst/>
                          <a:latin typeface="Courier New" panose="02070309020205020404" pitchFamily="49" charset="0"/>
                          <a:cs typeface="Courier New" panose="02070309020205020404" pitchFamily="49" charset="0"/>
                        </a:rPr>
                        <a:t>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11111111.1111</a:t>
                      </a:r>
                      <a:r>
                        <a:rPr lang="fr-FR" sz="1100" b="0">
                          <a:effectLst/>
                          <a:latin typeface="Courier New" panose="02070309020205020404" pitchFamily="49" charset="0"/>
                          <a:cs typeface="Courier New" panose="02070309020205020404" pitchFamily="49" charset="0"/>
                        </a:rPr>
                        <a:t>0000</a:t>
                      </a:r>
                    </a:p>
                  </a:txBody>
                  <a:tcPr marL="42333" marR="42333" marT="42333" marB="42333" anchor="ctr"/>
                </a:tc>
                <a:tc>
                  <a:txBody>
                    <a:bodyPr/>
                    <a:lstStyle/>
                    <a:p>
                      <a:pPr rtl="0" fontAlgn="ctr"/>
                      <a:r>
                        <a:rPr lang="fr-FR" sz="1100" b="1">
                          <a:effectLst/>
                        </a:rPr>
                        <a:t>4096</a:t>
                      </a:r>
                    </a:p>
                  </a:txBody>
                  <a:tcPr marL="42333" marR="42333" marT="42333" marB="42333" anchor="ctr"/>
                </a:tc>
                <a:tc>
                  <a:txBody>
                    <a:bodyPr/>
                    <a:lstStyle/>
                    <a:p>
                      <a:pPr rtl="0" fontAlgn="ctr"/>
                      <a:r>
                        <a:rPr lang="fr-FR" sz="1100" b="0">
                          <a:effectLst/>
                        </a:rPr>
                        <a:t>14</a:t>
                      </a:r>
                    </a:p>
                  </a:txBody>
                  <a:tcPr marL="42333" marR="42333" marT="42333" marB="42333" anchor="ctr"/>
                </a:tc>
                <a:extLst>
                  <a:ext uri="{0D108BD9-81ED-4DB2-BD59-A6C34878D82A}">
                    <a16:rowId xmlns:a16="http://schemas.microsoft.com/office/drawing/2014/main" val="247945818"/>
                  </a:ext>
                </a:extLst>
              </a:tr>
              <a:tr h="409787">
                <a:tc>
                  <a:txBody>
                    <a:bodyPr/>
                    <a:lstStyle/>
                    <a:p>
                      <a:pPr rtl="0" fontAlgn="ctr"/>
                      <a:r>
                        <a:rPr lang="fr-FR" sz="1100" b="0">
                          <a:effectLst/>
                        </a:rPr>
                        <a:t>/29</a:t>
                      </a:r>
                    </a:p>
                  </a:txBody>
                  <a:tcPr marL="42333" marR="42333" marT="42333" marB="42333" anchor="ctr"/>
                </a:tc>
                <a:tc>
                  <a:txBody>
                    <a:bodyPr/>
                    <a:lstStyle/>
                    <a:p>
                      <a:pPr rtl="0" fontAlgn="ctr"/>
                      <a:r>
                        <a:rPr lang="fr-FR" sz="1100" b="0">
                          <a:effectLst/>
                        </a:rPr>
                        <a:t>255.255.</a:t>
                      </a:r>
                      <a:r>
                        <a:rPr lang="fr-FR" sz="1100" b="1" kern="1200">
                          <a:solidFill>
                            <a:schemeClr val="dk1"/>
                          </a:solidFill>
                          <a:effectLst/>
                          <a:latin typeface="+mn-lt"/>
                          <a:ea typeface="+mn-ea"/>
                          <a:cs typeface="+mn-cs"/>
                        </a:rPr>
                        <a:t>255</a:t>
                      </a:r>
                      <a:r>
                        <a:rPr lang="fr-FR" sz="1100" b="0">
                          <a:effectLst/>
                        </a:rPr>
                        <a:t>.</a:t>
                      </a:r>
                      <a:r>
                        <a:rPr lang="fr-FR" sz="1100" b="1">
                          <a:effectLst/>
                        </a:rPr>
                        <a:t>248</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nnnnnnnnnnnnnn</a:t>
                      </a:r>
                      <a:r>
                        <a:rPr lang="fr-FR" sz="1100" b="0">
                          <a:effectLst/>
                          <a:latin typeface="Courier New" panose="02070309020205020404" pitchFamily="49" charset="0"/>
                          <a:cs typeface="Courier New" panose="02070309020205020404" pitchFamily="49" charset="0"/>
                        </a:rPr>
                        <a:t>hhhh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11111111.11111</a:t>
                      </a:r>
                      <a:r>
                        <a:rPr lang="fr-FR" sz="1100" b="0">
                          <a:effectLst/>
                          <a:latin typeface="Courier New" panose="02070309020205020404" pitchFamily="49" charset="0"/>
                          <a:cs typeface="Courier New" panose="02070309020205020404" pitchFamily="49" charset="0"/>
                        </a:rPr>
                        <a:t>000</a:t>
                      </a:r>
                    </a:p>
                  </a:txBody>
                  <a:tcPr marL="42333" marR="42333" marT="42333" marB="42333" anchor="ctr"/>
                </a:tc>
                <a:tc>
                  <a:txBody>
                    <a:bodyPr/>
                    <a:lstStyle/>
                    <a:p>
                      <a:pPr rtl="0" fontAlgn="ctr"/>
                      <a:r>
                        <a:rPr lang="fr-FR" sz="1100" b="1">
                          <a:effectLst/>
                        </a:rPr>
                        <a:t>8192</a:t>
                      </a:r>
                    </a:p>
                  </a:txBody>
                  <a:tcPr marL="42333" marR="42333" marT="42333" marB="42333" anchor="ctr"/>
                </a:tc>
                <a:tc>
                  <a:txBody>
                    <a:bodyPr/>
                    <a:lstStyle/>
                    <a:p>
                      <a:pPr rtl="0" fontAlgn="ctr"/>
                      <a:r>
                        <a:rPr lang="fr-FR" sz="1100" b="0">
                          <a:effectLst/>
                        </a:rPr>
                        <a:t>6</a:t>
                      </a:r>
                    </a:p>
                  </a:txBody>
                  <a:tcPr marL="42333" marR="42333" marT="42333" marB="42333" anchor="ctr"/>
                </a:tc>
                <a:extLst>
                  <a:ext uri="{0D108BD9-81ED-4DB2-BD59-A6C34878D82A}">
                    <a16:rowId xmlns:a16="http://schemas.microsoft.com/office/drawing/2014/main" val="2719294433"/>
                  </a:ext>
                </a:extLst>
              </a:tr>
              <a:tr h="409787">
                <a:tc>
                  <a:txBody>
                    <a:bodyPr/>
                    <a:lstStyle/>
                    <a:p>
                      <a:pPr rtl="0" fontAlgn="ctr"/>
                      <a:r>
                        <a:rPr lang="fr-FR" sz="1100" b="0">
                          <a:effectLst/>
                        </a:rPr>
                        <a:t>/30</a:t>
                      </a:r>
                    </a:p>
                  </a:txBody>
                  <a:tcPr marL="42333" marR="42333" marT="42333" marB="42333" anchor="ctr"/>
                </a:tc>
                <a:tc>
                  <a:txBody>
                    <a:bodyPr/>
                    <a:lstStyle/>
                    <a:p>
                      <a:pPr rtl="0" fontAlgn="ctr"/>
                      <a:r>
                        <a:rPr lang="fr-FR" sz="1100" b="0" dirty="0">
                          <a:effectLst/>
                        </a:rPr>
                        <a:t>255.255.</a:t>
                      </a:r>
                      <a:r>
                        <a:rPr lang="fr-FR" sz="1100" b="1" kern="1200" dirty="0">
                          <a:solidFill>
                            <a:schemeClr val="dk1"/>
                          </a:solidFill>
                          <a:effectLst/>
                          <a:latin typeface="+mn-lt"/>
                          <a:ea typeface="+mn-ea"/>
                          <a:cs typeface="+mn-cs"/>
                        </a:rPr>
                        <a:t>255.</a:t>
                      </a:r>
                      <a:r>
                        <a:rPr lang="fr-FR" sz="1100" b="1" dirty="0">
                          <a:effectLst/>
                        </a:rPr>
                        <a:t>252</a:t>
                      </a:r>
                    </a:p>
                  </a:txBody>
                  <a:tcPr marL="42333" marR="42333" marT="42333" marB="42333" anchor="ctr"/>
                </a:tc>
                <a:tc>
                  <a:txBody>
                    <a:bodyPr/>
                    <a:lstStyle/>
                    <a:p>
                      <a:pPr rtl="0" fontAlgn="ctr"/>
                      <a:r>
                        <a:rPr lang="fr-FR" sz="1100" b="0">
                          <a:effectLst/>
                          <a:latin typeface="Courier New" panose="02070309020205020404" pitchFamily="49" charset="0"/>
                          <a:cs typeface="Courier New" panose="02070309020205020404" pitchFamily="49" charset="0"/>
                        </a:rPr>
                        <a:t>nnnnnnnnnnnnnnnnn. </a:t>
                      </a:r>
                      <a:r>
                        <a:rPr lang="fr-FR" sz="1100" b="1">
                          <a:effectLst/>
                          <a:latin typeface="Courier New" panose="02070309020205020404" pitchFamily="49" charset="0"/>
                          <a:cs typeface="Courier New" panose="02070309020205020404" pitchFamily="49" charset="0"/>
                        </a:rPr>
                        <a:t>nnnnnnnnnnnnnnn</a:t>
                      </a:r>
                      <a:r>
                        <a:rPr lang="fr-FR" sz="1100" b="0">
                          <a:effectLst/>
                          <a:latin typeface="Courier New" panose="02070309020205020404" pitchFamily="49" charset="0"/>
                          <a:cs typeface="Courier New" panose="02070309020205020404" pitchFamily="49" charset="0"/>
                        </a:rPr>
                        <a:t>hh </a:t>
                      </a:r>
                      <a:br>
                        <a:rPr lang="en-CA" sz="1100" b="0" dirty="0">
                          <a:effectLst/>
                          <a:latin typeface="Courier New" panose="02070309020205020404" pitchFamily="49" charset="0"/>
                          <a:cs typeface="Courier New" panose="02070309020205020404" pitchFamily="49" charset="0"/>
                        </a:rPr>
                      </a:br>
                      <a:r>
                        <a:rPr lang="fr-FR" sz="1100" b="0">
                          <a:effectLst/>
                          <a:latin typeface="Courier New" panose="02070309020205020404" pitchFamily="49" charset="0"/>
                          <a:cs typeface="Courier New" panose="02070309020205020404" pitchFamily="49" charset="0"/>
                        </a:rPr>
                        <a:t>1111111111.</a:t>
                      </a:r>
                      <a:r>
                        <a:rPr lang="fr-FR" sz="1100" b="1">
                          <a:effectLst/>
                          <a:latin typeface="Courier New" panose="02070309020205020404" pitchFamily="49" charset="0"/>
                          <a:cs typeface="Courier New" panose="02070309020205020404" pitchFamily="49" charset="0"/>
                        </a:rPr>
                        <a:t>11111111.111111</a:t>
                      </a:r>
                      <a:r>
                        <a:rPr lang="fr-FR" sz="1100" b="0">
                          <a:effectLst/>
                          <a:latin typeface="Courier New" panose="02070309020205020404" pitchFamily="49" charset="0"/>
                          <a:cs typeface="Courier New" panose="02070309020205020404" pitchFamily="49" charset="0"/>
                        </a:rPr>
                        <a:t>00</a:t>
                      </a:r>
                    </a:p>
                  </a:txBody>
                  <a:tcPr marL="42333" marR="42333" marT="42333" marB="42333" anchor="ctr"/>
                </a:tc>
                <a:tc>
                  <a:txBody>
                    <a:bodyPr/>
                    <a:lstStyle/>
                    <a:p>
                      <a:pPr rtl="0" fontAlgn="ctr"/>
                      <a:r>
                        <a:rPr lang="fr-FR" sz="1100" b="1">
                          <a:effectLst/>
                        </a:rPr>
                        <a:t>16384</a:t>
                      </a:r>
                    </a:p>
                  </a:txBody>
                  <a:tcPr marL="42333" marR="42333" marT="42333" marB="42333" anchor="ctr"/>
                </a:tc>
                <a:tc>
                  <a:txBody>
                    <a:bodyPr/>
                    <a:lstStyle/>
                    <a:p>
                      <a:pPr rtl="0" fontAlgn="ctr"/>
                      <a:r>
                        <a:rPr lang="fr-FR" sz="1100" b="0" dirty="0">
                          <a:effectLst/>
                        </a:rPr>
                        <a:t>2</a:t>
                      </a:r>
                    </a:p>
                  </a:txBody>
                  <a:tcPr marL="42333" marR="42333" marT="42333" marB="42333"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4651" y="164777"/>
            <a:ext cx="11127317" cy="975783"/>
          </a:xfrm>
        </p:spPr>
        <p:txBody>
          <a:bodyPr/>
          <a:lstStyle/>
          <a:p>
            <a:pPr rtl="0"/>
            <a:r>
              <a:rPr lang="fr-FR" sz="2133" dirty="0"/>
              <a:t>Création de sous-réseaux avec le préfixe /16 et /8</a:t>
            </a:r>
            <a:br>
              <a:rPr lang="en-US" dirty="0"/>
            </a:br>
            <a:r>
              <a:rPr lang="fr-FR" sz="3200" dirty="0"/>
              <a:t>Créer 100 sous-réseaux avec un préfixe /16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53127"/>
            <a:ext cx="7204295" cy="4892596"/>
          </a:xfrm>
        </p:spPr>
        <p:txBody>
          <a:bodyPr/>
          <a:lstStyle/>
          <a:p>
            <a:pPr marL="0" indent="0" algn="l"/>
            <a:r>
              <a:rPr lang="fr-FR" sz="2133">
                <a:solidFill>
                  <a:srgbClr val="000000"/>
                </a:solidFill>
              </a:rPr>
              <a:t>Considérons une grande entreprise qui nécessite au moins 100 sous-réseaux et qui a choisi l'adresse privée 172.16.0.0/16 comme adresse de réseau interne.</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La figure indique le nombre de sous-réseaux qui peuvent être créés si l'on emprunte des bits au troisième et au quatrième octets. </a:t>
            </a:r>
          </a:p>
          <a:p>
            <a:pPr marL="457189" indent="-457189" algn="l">
              <a:buFont typeface="Arial" panose="020B0604020202020204" pitchFamily="34" charset="0"/>
              <a:buChar char="•"/>
            </a:pPr>
            <a:r>
              <a:rPr lang="fr-FR" sz="2133">
                <a:solidFill>
                  <a:srgbClr val="000000"/>
                </a:solidFill>
              </a:rPr>
              <a:t>Notez qu'il y a maintenant jusqu'à 14 bits hôtes qui peuvent être empruntés (c'est-à-dire que les deux derniers bits ne peuvent pas être empruntés).</a:t>
            </a:r>
          </a:p>
          <a:p>
            <a:pPr marL="457189" indent="-457189" algn="l">
              <a:buFont typeface="Arial" panose="020B0604020202020204" pitchFamily="34" charset="0"/>
              <a:buChar char="•"/>
            </a:pPr>
            <a:endParaRPr lang="en-CA" sz="2133" dirty="0">
              <a:solidFill>
                <a:srgbClr val="000000"/>
              </a:solidFill>
            </a:endParaRPr>
          </a:p>
          <a:p>
            <a:pPr marL="0" indent="0" algn="l"/>
            <a:r>
              <a:rPr lang="fr-FR" sz="2133">
                <a:solidFill>
                  <a:srgbClr val="000000"/>
                </a:solidFill>
              </a:rPr>
              <a:t>Pour obtenir les 100 sous-réseaux nécessaires à l'entreprise, il faudrait emprunter 7 bits (c'est-à-dire 2</a:t>
            </a:r>
            <a:r>
              <a:rPr lang="fr-FR" sz="2133" baseline="30000">
                <a:solidFill>
                  <a:srgbClr val="000000"/>
                </a:solidFill>
              </a:rPr>
              <a:t>7</a:t>
            </a:r>
            <a:r>
              <a:rPr lang="fr-FR" sz="2133">
                <a:solidFill>
                  <a:srgbClr val="000000"/>
                </a:solidFill>
              </a:rPr>
              <a:t>= 128 sous-réseaux) (pour un total de 128 sous-réseaux).</a:t>
            </a: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8136039" y="1140559"/>
            <a:ext cx="3886400" cy="3742459"/>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75647" y="72326"/>
            <a:ext cx="11127317" cy="975783"/>
          </a:xfrm>
        </p:spPr>
        <p:txBody>
          <a:bodyPr/>
          <a:lstStyle/>
          <a:p>
            <a:pPr rtl="0"/>
            <a:r>
              <a:rPr lang="fr-FR" sz="2133" dirty="0"/>
              <a:t>Création de sous-réseaux avec le préfixe /8</a:t>
            </a:r>
            <a:br>
              <a:rPr lang="en-US" dirty="0"/>
            </a:br>
            <a:r>
              <a:rPr lang="fr-FR" sz="3200" dirty="0"/>
              <a:t>Créer 100 sous-réseaux avec un préfixe /8</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44965" y="861589"/>
            <a:ext cx="6485239" cy="4098595"/>
          </a:xfrm>
        </p:spPr>
        <p:txBody>
          <a:bodyPr/>
          <a:lstStyle/>
          <a:p>
            <a:pPr marL="0" indent="0" algn="l"/>
            <a:r>
              <a:rPr lang="fr-FR" sz="2133" dirty="0">
                <a:solidFill>
                  <a:srgbClr val="000000"/>
                </a:solidFill>
              </a:rPr>
              <a:t>Prenons le cas d'un petit FAI qui exige 1000 sous-réseaux pour ses clients en utilisant l'adresse de réseau 10.0.0.0/8, ce qui signifie qu'il y a 8 bits dans la partie réseau et 24 bits d'hôte disponibles à emprunter pour le sous-réseau. </a:t>
            </a:r>
          </a:p>
          <a:p>
            <a:pPr marL="457189" indent="-457189" algn="l">
              <a:buFont typeface="Arial" panose="020B0604020202020204" pitchFamily="34" charset="0"/>
              <a:buChar char="•"/>
            </a:pPr>
            <a:r>
              <a:rPr lang="fr-FR" sz="1867" dirty="0">
                <a:solidFill>
                  <a:srgbClr val="000000"/>
                </a:solidFill>
              </a:rPr>
              <a:t>La figure indique le nombre de sous-réseaux qui peuvent être créés si l'on emprunte des bits au deuxième et au troisième octets. </a:t>
            </a:r>
          </a:p>
          <a:p>
            <a:pPr marL="457189" indent="-457189" algn="l">
              <a:buFont typeface="Arial" panose="020B0604020202020204" pitchFamily="34" charset="0"/>
              <a:buChar char="•"/>
            </a:pPr>
            <a:r>
              <a:rPr lang="fr-FR" sz="1867" dirty="0">
                <a:solidFill>
                  <a:srgbClr val="000000"/>
                </a:solidFill>
              </a:rPr>
              <a:t>Notez qu'il y a maintenant jusqu'à 22 bits hôtes qui peuvent être empruntés (c'est-à-dire que les deux derniers bits ne peuvent pas être empruntés).</a:t>
            </a:r>
          </a:p>
          <a:p>
            <a:pPr marL="457189" indent="-457189" algn="l">
              <a:buFont typeface="Arial" panose="020B0604020202020204" pitchFamily="34" charset="0"/>
              <a:buChar char="•"/>
            </a:pPr>
            <a:endParaRPr lang="en-CA" sz="2133" dirty="0">
              <a:solidFill>
                <a:srgbClr val="000000"/>
              </a:solidFill>
            </a:endParaRPr>
          </a:p>
          <a:p>
            <a:pPr marL="0" indent="0" algn="l"/>
            <a:r>
              <a:rPr lang="fr-FR" sz="2133" dirty="0">
                <a:solidFill>
                  <a:srgbClr val="000000"/>
                </a:solidFill>
              </a:rPr>
              <a:t>Pour obtenir les 1000 sous-réseaux nécessaires à l'entreprise, il faudrait emprunter 10 bits (c'est-à-dire 2</a:t>
            </a:r>
            <a:r>
              <a:rPr lang="fr-FR" sz="2133" baseline="30000" dirty="0">
                <a:solidFill>
                  <a:srgbClr val="000000"/>
                </a:solidFill>
              </a:rPr>
              <a:t>10</a:t>
            </a:r>
            <a:r>
              <a:rPr lang="fr-FR" sz="2133" dirty="0">
                <a:solidFill>
                  <a:srgbClr val="000000"/>
                </a:solidFill>
              </a:rPr>
              <a:t>= 1024 sous-réseaux) (pour un total de 128 sous-réseaux).</a:t>
            </a: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7199636" y="1659416"/>
            <a:ext cx="4864305" cy="3232984"/>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44286"/>
            <a:ext cx="11127317" cy="975783"/>
          </a:xfrm>
        </p:spPr>
        <p:txBody>
          <a:bodyPr>
            <a:normAutofit fontScale="90000"/>
          </a:bodyPr>
          <a:lstStyle/>
          <a:p>
            <a:pPr rtl="0"/>
            <a:r>
              <a:rPr lang="fr-FR" sz="2133" dirty="0"/>
              <a:t>Création de sous-réseaux avec le préfixe /16 et /8</a:t>
            </a:r>
            <a:br>
              <a:rPr lang="en-US" dirty="0"/>
            </a:br>
            <a:r>
              <a:rPr lang="fr-FR" sz="3200" dirty="0"/>
              <a:t>Démonstration vidéo - Segmentation en sous-réseaux sur plusieurs octets</a:t>
            </a:r>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575962" y="1502185"/>
            <a:ext cx="11127317" cy="4098595"/>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fr-FR" sz="2133" dirty="0">
                <a:solidFill>
                  <a:srgbClr val="000000"/>
                </a:solidFill>
              </a:rPr>
              <a:t>Cette vidéo présentera la création de sous-réseaux sur plusieurs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40963"/>
            <a:ext cx="11127317" cy="975783"/>
          </a:xfrm>
        </p:spPr>
        <p:txBody>
          <a:bodyPr/>
          <a:lstStyle/>
          <a:p>
            <a:pPr rtl="0"/>
            <a:r>
              <a:rPr lang="fr-FR" sz="2133" dirty="0"/>
              <a:t>Création de sous-réseaux avec le préfixe /16 et /8</a:t>
            </a:r>
            <a:br>
              <a:rPr lang="en-US" dirty="0"/>
            </a:br>
            <a:r>
              <a:rPr lang="fr-FR" sz="3200" dirty="0"/>
              <a:t>Travaux pratiques - Formules de calcul des sous-réseaux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719161"/>
            <a:ext cx="11040076" cy="4098595"/>
          </a:xfrm>
        </p:spPr>
        <p:txBody>
          <a:bodyPr/>
          <a:lstStyle/>
          <a:p>
            <a:pPr marL="0" indent="0" algn="l"/>
            <a:r>
              <a:rPr lang="fr-FR" sz="2133" dirty="0">
                <a:solidFill>
                  <a:srgbClr val="000000"/>
                </a:solidFill>
              </a:rPr>
              <a:t>Au cours de ce travaux pratiques, vous réaliserez les objectifs suivants :</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Partie 1: Déterminer le sous-réseau d'adresses IPv4</a:t>
            </a:r>
          </a:p>
          <a:p>
            <a:pPr marL="457189" indent="-457189" algn="l">
              <a:buFont typeface="Arial" panose="020B0604020202020204" pitchFamily="34" charset="0"/>
              <a:buChar char="•"/>
            </a:pPr>
            <a:r>
              <a:rPr lang="fr-FR" sz="2133" dirty="0">
                <a:solidFill>
                  <a:srgbClr val="000000"/>
                </a:solidFill>
              </a:rPr>
              <a:t>Partie 2: Calculer le sous-réseau d'adresses IPv4</a:t>
            </a: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3" y="2384213"/>
            <a:ext cx="10464459" cy="1239520"/>
          </a:xfrm>
        </p:spPr>
        <p:txBody>
          <a:bodyPr/>
          <a:lstStyle/>
          <a:p>
            <a:pPr rtl="0"/>
            <a:r>
              <a:rPr lang="fr-FR">
                <a:solidFill>
                  <a:schemeClr val="accent5">
                    <a:lumMod val="40000"/>
                    <a:lumOff val="60000"/>
                  </a:schemeClr>
                </a:solidFill>
              </a:rPr>
              <a:t>11.7 Segmentation du réseau selon ses besoins</a:t>
            </a: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Sous-réseau pour répondre aux exigences</a:t>
            </a:r>
            <a:br>
              <a:rPr lang="en-US" dirty="0"/>
            </a:br>
            <a:r>
              <a:rPr lang="fr-FR" sz="3200"/>
              <a:t>Sous-réseau privé et espace d'adressage IPv4 public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6647799" cy="4098595"/>
          </a:xfrm>
        </p:spPr>
        <p:txBody>
          <a:bodyPr/>
          <a:lstStyle/>
          <a:p>
            <a:pPr marL="0" indent="0" algn="l"/>
            <a:r>
              <a:rPr lang="fr-FR" sz="2133">
                <a:solidFill>
                  <a:srgbClr val="000000"/>
                </a:solidFill>
              </a:rPr>
              <a:t>Réseaux d'entreprises ont:</a:t>
            </a:r>
          </a:p>
          <a:p>
            <a:pPr marL="457189" indent="-457189" algn="l">
              <a:buFont typeface="Arial" panose="020B0604020202020204" pitchFamily="34" charset="0"/>
              <a:buChar char="•"/>
            </a:pPr>
            <a:r>
              <a:rPr lang="fr-FR" sz="2133">
                <a:solidFill>
                  <a:srgbClr val="000000"/>
                </a:solidFill>
              </a:rPr>
              <a:t>Intranet - Réseau interne d'une entreprise utilise généralement des adresses IPv4 privées.</a:t>
            </a:r>
          </a:p>
          <a:p>
            <a:pPr marL="457189" indent="-457189" algn="l">
              <a:buFont typeface="Arial" panose="020B0604020202020204" pitchFamily="34" charset="0"/>
              <a:buChar char="•"/>
            </a:pPr>
            <a:r>
              <a:rPr lang="fr-FR" sz="2133">
                <a:solidFill>
                  <a:srgbClr val="000000"/>
                </a:solidFill>
              </a:rPr>
              <a:t>DMZ — Une entreprise internet face aux serveurs. Les périphériques de la DMZ utilisent des adresses IPv4 publiques.</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Une entreprise pourrait utiliser le 10.0.0.0/8 et le sous-réseau sur la limite du réseau /16 ou /24. </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Les périphériques DMZ devraient être configurés avec des adresses IP publiques.</a:t>
            </a: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7165513" y="1491116"/>
            <a:ext cx="4775780" cy="3189817"/>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Segmentation du réseau selon ses besoins</a:t>
            </a:r>
            <a:br>
              <a:rPr lang="en-US" dirty="0"/>
            </a:br>
            <a:r>
              <a:rPr lang="fr-FR" sz="2667"/>
              <a:t>Réduire les adresses IPv4 de l'hôte inutilisées et maximiser les sous-réseaux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60"/>
            <a:ext cx="11040076" cy="1297841"/>
          </a:xfrm>
        </p:spPr>
        <p:txBody>
          <a:bodyPr/>
          <a:lstStyle/>
          <a:p>
            <a:pPr marL="0" indent="0" algn="l"/>
            <a:r>
              <a:rPr lang="fr-FR" sz="2133" dirty="0">
                <a:solidFill>
                  <a:srgbClr val="000000"/>
                </a:solidFill>
              </a:rPr>
              <a:t>Deux considérations sont à prendre en compte lors de la planification de sous-réseaux: </a:t>
            </a:r>
          </a:p>
          <a:p>
            <a:pPr marL="457189" indent="-457189" algn="l">
              <a:buFont typeface="Arial" panose="020B0604020202020204" pitchFamily="34" charset="0"/>
              <a:buChar char="•"/>
            </a:pPr>
            <a:r>
              <a:rPr lang="fr-FR" sz="2133" dirty="0">
                <a:solidFill>
                  <a:srgbClr val="000000"/>
                </a:solidFill>
              </a:rPr>
              <a:t>Le nombre d'adresses d'hôte nécessaires pour chaque réseau. </a:t>
            </a:r>
          </a:p>
          <a:p>
            <a:pPr marL="457189" indent="-457189" algn="l">
              <a:buFont typeface="Arial" panose="020B0604020202020204" pitchFamily="34" charset="0"/>
              <a:buChar char="•"/>
            </a:pPr>
            <a:r>
              <a:rPr lang="fr-FR" sz="2133" dirty="0">
                <a:solidFill>
                  <a:srgbClr val="000000"/>
                </a:solidFill>
              </a:rPr>
              <a:t>Le nombre de sous-réseaux nécessaires.</a:t>
            </a:r>
          </a:p>
          <a:p>
            <a:pPr marL="457189" indent="-457189" algn="l">
              <a:buFont typeface="Arial" panose="020B0604020202020204" pitchFamily="34" charset="0"/>
              <a:buChar char="•"/>
            </a:pPr>
            <a:endParaRPr lang="en-US" sz="2133"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nvGraphicFramePr>
        <p:xfrm>
          <a:off x="1610361" y="2468376"/>
          <a:ext cx="10013369" cy="3542921"/>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3173678455"/>
                    </a:ext>
                  </a:extLst>
                </a:gridCol>
                <a:gridCol w="1605280">
                  <a:extLst>
                    <a:ext uri="{9D8B030D-6E8A-4147-A177-3AD203B41FA5}">
                      <a16:colId xmlns:a16="http://schemas.microsoft.com/office/drawing/2014/main" val="1538934761"/>
                    </a:ext>
                  </a:extLst>
                </a:gridCol>
                <a:gridCol w="4123373">
                  <a:extLst>
                    <a:ext uri="{9D8B030D-6E8A-4147-A177-3AD203B41FA5}">
                      <a16:colId xmlns:a16="http://schemas.microsoft.com/office/drawing/2014/main" val="1045760004"/>
                    </a:ext>
                  </a:extLst>
                </a:gridCol>
                <a:gridCol w="1630373">
                  <a:extLst>
                    <a:ext uri="{9D8B030D-6E8A-4147-A177-3AD203B41FA5}">
                      <a16:colId xmlns:a16="http://schemas.microsoft.com/office/drawing/2014/main" val="2485496051"/>
                    </a:ext>
                  </a:extLst>
                </a:gridCol>
                <a:gridCol w="1374183">
                  <a:extLst>
                    <a:ext uri="{9D8B030D-6E8A-4147-A177-3AD203B41FA5}">
                      <a16:colId xmlns:a16="http://schemas.microsoft.com/office/drawing/2014/main" val="660007875"/>
                    </a:ext>
                  </a:extLst>
                </a:gridCol>
              </a:tblGrid>
              <a:tr h="576201">
                <a:tc>
                  <a:txBody>
                    <a:bodyPr/>
                    <a:lstStyle/>
                    <a:p>
                      <a:pPr algn="l" rtl="0" fontAlgn="ctr"/>
                      <a:r>
                        <a:rPr lang="fr-FR" sz="1300" b="1" dirty="0">
                          <a:effectLst/>
                        </a:rPr>
                        <a:t>Longueur de préfixe</a:t>
                      </a:r>
                    </a:p>
                  </a:txBody>
                  <a:tcPr marL="42333" marR="42333" marT="42333" marB="42333" anchor="ctr"/>
                </a:tc>
                <a:tc>
                  <a:txBody>
                    <a:bodyPr/>
                    <a:lstStyle/>
                    <a:p>
                      <a:pPr algn="l" rtl="0" fontAlgn="ctr"/>
                      <a:r>
                        <a:rPr lang="fr-FR" sz="1300" b="1">
                          <a:effectLst/>
                        </a:rPr>
                        <a:t>Masque de sous-réseau</a:t>
                      </a:r>
                    </a:p>
                  </a:txBody>
                  <a:tcPr marL="42333" marR="42333" marT="42333" marB="42333" anchor="ctr"/>
                </a:tc>
                <a:tc>
                  <a:txBody>
                    <a:bodyPr/>
                    <a:lstStyle/>
                    <a:p>
                      <a:pPr algn="l" rtl="0" fontAlgn="ctr"/>
                      <a:r>
                        <a:rPr lang="fr-FR" sz="1300" b="1" dirty="0">
                          <a:effectLst/>
                        </a:rPr>
                        <a:t>Masque de sous-réseau (binaire)</a:t>
                      </a:r>
                      <a:br>
                        <a:rPr lang="en-CA" sz="1300" b="1" dirty="0">
                          <a:effectLst/>
                        </a:rPr>
                      </a:br>
                      <a:r>
                        <a:rPr lang="fr-FR" sz="1300" b="1" dirty="0">
                          <a:effectLst/>
                        </a:rPr>
                        <a:t>(n = réseau, h = hôte)</a:t>
                      </a:r>
                    </a:p>
                  </a:txBody>
                  <a:tcPr marL="42333" marR="42333" marT="42333" marB="42333" anchor="ctr"/>
                </a:tc>
                <a:tc>
                  <a:txBody>
                    <a:bodyPr/>
                    <a:lstStyle/>
                    <a:p>
                      <a:pPr algn="l" rtl="0" fontAlgn="ctr"/>
                      <a:r>
                        <a:rPr lang="fr-FR" sz="1300" b="1">
                          <a:effectLst/>
                        </a:rPr>
                        <a:t>Nombre de sous-réseaux</a:t>
                      </a:r>
                    </a:p>
                  </a:txBody>
                  <a:tcPr marL="42333" marR="42333" marT="42333" marB="42333" anchor="ctr"/>
                </a:tc>
                <a:tc>
                  <a:txBody>
                    <a:bodyPr/>
                    <a:lstStyle/>
                    <a:p>
                      <a:pPr algn="l" rtl="0" fontAlgn="ctr"/>
                      <a:r>
                        <a:rPr lang="fr-FR" sz="1300" b="1">
                          <a:effectLst/>
                        </a:rPr>
                        <a:t>Nombre d'hôtes</a:t>
                      </a:r>
                    </a:p>
                  </a:txBody>
                  <a:tcPr marL="42333" marR="42333" marT="42333" marB="42333" anchor="ctr"/>
                </a:tc>
                <a:extLst>
                  <a:ext uri="{0D108BD9-81ED-4DB2-BD59-A6C34878D82A}">
                    <a16:rowId xmlns:a16="http://schemas.microsoft.com/office/drawing/2014/main" val="2275849055"/>
                  </a:ext>
                </a:extLst>
              </a:tr>
              <a:tr h="494453">
                <a:tc>
                  <a:txBody>
                    <a:bodyPr/>
                    <a:lstStyle/>
                    <a:p>
                      <a:pPr rtl="0" fontAlgn="ctr"/>
                      <a:r>
                        <a:rPr lang="fr-FR" sz="1300" b="0">
                          <a:effectLst/>
                        </a:rPr>
                        <a:t>/25</a:t>
                      </a:r>
                    </a:p>
                  </a:txBody>
                  <a:tcPr marL="42333" marR="42333" marT="42333" marB="42333" anchor="ctr"/>
                </a:tc>
                <a:tc>
                  <a:txBody>
                    <a:bodyPr/>
                    <a:lstStyle/>
                    <a:p>
                      <a:pPr rtl="0" fontAlgn="ctr"/>
                      <a:r>
                        <a:rPr lang="fr-FR" sz="1300" b="0">
                          <a:effectLst/>
                        </a:rPr>
                        <a:t>255.255.255.128</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a:t>
                      </a:r>
                      <a:r>
                        <a:rPr lang="fr-FR" sz="1300" b="0">
                          <a:effectLst/>
                          <a:latin typeface="Courier New" panose="02070309020205020404" pitchFamily="49" charset="0"/>
                          <a:cs typeface="Courier New" panose="02070309020205020404" pitchFamily="49" charset="0"/>
                        </a:rPr>
                        <a:t>hhhhhhh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a:t>
                      </a:r>
                      <a:r>
                        <a:rPr lang="fr-FR" sz="1300" b="0">
                          <a:effectLst/>
                          <a:latin typeface="Courier New" panose="02070309020205020404" pitchFamily="49" charset="0"/>
                          <a:cs typeface="Courier New" panose="02070309020205020404" pitchFamily="49" charset="0"/>
                        </a:rPr>
                        <a:t>0000000</a:t>
                      </a:r>
                    </a:p>
                  </a:txBody>
                  <a:tcPr marL="42333" marR="42333" marT="42333" marB="42333" anchor="ctr"/>
                </a:tc>
                <a:tc>
                  <a:txBody>
                    <a:bodyPr/>
                    <a:lstStyle/>
                    <a:p>
                      <a:pPr rtl="0" fontAlgn="ctr"/>
                      <a:r>
                        <a:rPr lang="fr-FR" sz="1300" b="1">
                          <a:effectLst/>
                        </a:rPr>
                        <a:t>2</a:t>
                      </a:r>
                    </a:p>
                  </a:txBody>
                  <a:tcPr marL="42333" marR="42333" marT="42333" marB="42333" anchor="ctr"/>
                </a:tc>
                <a:tc>
                  <a:txBody>
                    <a:bodyPr/>
                    <a:lstStyle/>
                    <a:p>
                      <a:pPr rtl="0" fontAlgn="ctr"/>
                      <a:r>
                        <a:rPr lang="fr-FR" sz="1300" b="0">
                          <a:effectLst/>
                        </a:rPr>
                        <a:t>126</a:t>
                      </a:r>
                    </a:p>
                  </a:txBody>
                  <a:tcPr marL="42333" marR="42333" marT="42333" marB="42333" anchor="ctr"/>
                </a:tc>
                <a:extLst>
                  <a:ext uri="{0D108BD9-81ED-4DB2-BD59-A6C34878D82A}">
                    <a16:rowId xmlns:a16="http://schemas.microsoft.com/office/drawing/2014/main" val="1601271128"/>
                  </a:ext>
                </a:extLst>
              </a:tr>
              <a:tr h="494453">
                <a:tc>
                  <a:txBody>
                    <a:bodyPr/>
                    <a:lstStyle/>
                    <a:p>
                      <a:pPr rtl="0" fontAlgn="ctr"/>
                      <a:r>
                        <a:rPr lang="fr-FR" sz="1300" b="0">
                          <a:effectLst/>
                        </a:rPr>
                        <a:t>/26</a:t>
                      </a:r>
                    </a:p>
                  </a:txBody>
                  <a:tcPr marL="42333" marR="42333" marT="42333" marB="42333" anchor="ctr"/>
                </a:tc>
                <a:tc>
                  <a:txBody>
                    <a:bodyPr/>
                    <a:lstStyle/>
                    <a:p>
                      <a:pPr rtl="0" fontAlgn="ctr"/>
                      <a:r>
                        <a:rPr lang="fr-FR" sz="1300" b="0">
                          <a:effectLst/>
                        </a:rPr>
                        <a:t>255.255.255.192</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a:t>
                      </a:r>
                      <a:r>
                        <a:rPr lang="fr-FR" sz="1300" b="0">
                          <a:effectLst/>
                          <a:latin typeface="Courier New" panose="02070309020205020404" pitchFamily="49" charset="0"/>
                          <a:cs typeface="Courier New" panose="02070309020205020404" pitchFamily="49" charset="0"/>
                        </a:rPr>
                        <a:t>hhhhhh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a:t>
                      </a:r>
                      <a:r>
                        <a:rPr lang="fr-FR" sz="1300" b="0">
                          <a:effectLst/>
                          <a:latin typeface="Courier New" panose="02070309020205020404" pitchFamily="49" charset="0"/>
                          <a:cs typeface="Courier New" panose="02070309020205020404" pitchFamily="49" charset="0"/>
                        </a:rPr>
                        <a:t>000000</a:t>
                      </a:r>
                    </a:p>
                  </a:txBody>
                  <a:tcPr marL="42333" marR="42333" marT="42333" marB="42333" anchor="ctr"/>
                </a:tc>
                <a:tc>
                  <a:txBody>
                    <a:bodyPr/>
                    <a:lstStyle/>
                    <a:p>
                      <a:pPr rtl="0" fontAlgn="ctr"/>
                      <a:r>
                        <a:rPr lang="fr-FR" sz="1300" b="1">
                          <a:effectLst/>
                        </a:rPr>
                        <a:t>4</a:t>
                      </a:r>
                    </a:p>
                  </a:txBody>
                  <a:tcPr marL="42333" marR="42333" marT="42333" marB="42333" anchor="ctr"/>
                </a:tc>
                <a:tc>
                  <a:txBody>
                    <a:bodyPr/>
                    <a:lstStyle/>
                    <a:p>
                      <a:pPr rtl="0" fontAlgn="ctr"/>
                      <a:r>
                        <a:rPr lang="fr-FR" sz="1300" b="0">
                          <a:effectLst/>
                        </a:rPr>
                        <a:t>62</a:t>
                      </a:r>
                    </a:p>
                  </a:txBody>
                  <a:tcPr marL="42333" marR="42333" marT="42333" marB="42333" anchor="ctr"/>
                </a:tc>
                <a:extLst>
                  <a:ext uri="{0D108BD9-81ED-4DB2-BD59-A6C34878D82A}">
                    <a16:rowId xmlns:a16="http://schemas.microsoft.com/office/drawing/2014/main" val="1999121572"/>
                  </a:ext>
                </a:extLst>
              </a:tr>
              <a:tr h="494453">
                <a:tc>
                  <a:txBody>
                    <a:bodyPr/>
                    <a:lstStyle/>
                    <a:p>
                      <a:pPr rtl="0" fontAlgn="ctr"/>
                      <a:r>
                        <a:rPr lang="fr-FR" sz="1300" b="0">
                          <a:effectLst/>
                        </a:rPr>
                        <a:t>/27</a:t>
                      </a:r>
                    </a:p>
                  </a:txBody>
                  <a:tcPr marL="42333" marR="42333" marT="42333" marB="42333" anchor="ctr"/>
                </a:tc>
                <a:tc>
                  <a:txBody>
                    <a:bodyPr/>
                    <a:lstStyle/>
                    <a:p>
                      <a:pPr rtl="0" fontAlgn="ctr"/>
                      <a:r>
                        <a:rPr lang="fr-FR" sz="1300" b="0">
                          <a:effectLst/>
                        </a:rPr>
                        <a:t>255.255.255.224</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a:t>
                      </a:r>
                      <a:r>
                        <a:rPr lang="fr-FR" sz="1300" b="0">
                          <a:effectLst/>
                          <a:latin typeface="Courier New" panose="02070309020205020404" pitchFamily="49" charset="0"/>
                          <a:cs typeface="Courier New" panose="02070309020205020404" pitchFamily="49" charset="0"/>
                        </a:rPr>
                        <a:t>hhhhh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a:t>
                      </a:r>
                      <a:r>
                        <a:rPr lang="fr-FR" sz="1300" b="0">
                          <a:effectLst/>
                          <a:latin typeface="Courier New" panose="02070309020205020404" pitchFamily="49" charset="0"/>
                          <a:cs typeface="Courier New" panose="02070309020205020404" pitchFamily="49" charset="0"/>
                        </a:rPr>
                        <a:t>00000</a:t>
                      </a:r>
                    </a:p>
                  </a:txBody>
                  <a:tcPr marL="42333" marR="42333" marT="42333" marB="42333" anchor="ctr"/>
                </a:tc>
                <a:tc>
                  <a:txBody>
                    <a:bodyPr/>
                    <a:lstStyle/>
                    <a:p>
                      <a:pPr rtl="0" fontAlgn="ctr"/>
                      <a:r>
                        <a:rPr lang="fr-FR" sz="1300" b="1">
                          <a:effectLst/>
                        </a:rPr>
                        <a:t>8</a:t>
                      </a:r>
                    </a:p>
                  </a:txBody>
                  <a:tcPr marL="42333" marR="42333" marT="42333" marB="42333" anchor="ctr"/>
                </a:tc>
                <a:tc>
                  <a:txBody>
                    <a:bodyPr/>
                    <a:lstStyle/>
                    <a:p>
                      <a:pPr rtl="0" fontAlgn="ctr"/>
                      <a:r>
                        <a:rPr lang="fr-FR" sz="1300" b="0">
                          <a:effectLst/>
                        </a:rPr>
                        <a:t>30</a:t>
                      </a:r>
                    </a:p>
                  </a:txBody>
                  <a:tcPr marL="42333" marR="42333" marT="42333" marB="42333" anchor="ctr"/>
                </a:tc>
                <a:extLst>
                  <a:ext uri="{0D108BD9-81ED-4DB2-BD59-A6C34878D82A}">
                    <a16:rowId xmlns:a16="http://schemas.microsoft.com/office/drawing/2014/main" val="346473952"/>
                  </a:ext>
                </a:extLst>
              </a:tr>
              <a:tr h="494453">
                <a:tc>
                  <a:txBody>
                    <a:bodyPr/>
                    <a:lstStyle/>
                    <a:p>
                      <a:pPr rtl="0" fontAlgn="ctr"/>
                      <a:r>
                        <a:rPr lang="fr-FR" sz="1300" b="0">
                          <a:effectLst/>
                        </a:rPr>
                        <a:t>/28</a:t>
                      </a:r>
                    </a:p>
                  </a:txBody>
                  <a:tcPr marL="42333" marR="42333" marT="42333" marB="42333" anchor="ctr"/>
                </a:tc>
                <a:tc>
                  <a:txBody>
                    <a:bodyPr/>
                    <a:lstStyle/>
                    <a:p>
                      <a:pPr rtl="0" fontAlgn="ctr"/>
                      <a:r>
                        <a:rPr lang="fr-FR" sz="1300" b="0">
                          <a:effectLst/>
                        </a:rPr>
                        <a:t>255.255.255.240</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nnnn</a:t>
                      </a:r>
                      <a:r>
                        <a:rPr lang="fr-FR" sz="1300" b="0">
                          <a:effectLst/>
                          <a:latin typeface="Courier New" panose="02070309020205020404" pitchFamily="49" charset="0"/>
                          <a:cs typeface="Courier New" panose="02070309020205020404" pitchFamily="49" charset="0"/>
                        </a:rPr>
                        <a:t>hhhh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1111</a:t>
                      </a:r>
                      <a:r>
                        <a:rPr lang="fr-FR" sz="1300" b="0">
                          <a:effectLst/>
                          <a:latin typeface="Courier New" panose="02070309020205020404" pitchFamily="49" charset="0"/>
                          <a:cs typeface="Courier New" panose="02070309020205020404" pitchFamily="49" charset="0"/>
                        </a:rPr>
                        <a:t>0000</a:t>
                      </a:r>
                    </a:p>
                  </a:txBody>
                  <a:tcPr marL="42333" marR="42333" marT="42333" marB="42333" anchor="ctr"/>
                </a:tc>
                <a:tc>
                  <a:txBody>
                    <a:bodyPr/>
                    <a:lstStyle/>
                    <a:p>
                      <a:pPr rtl="0" fontAlgn="ctr"/>
                      <a:r>
                        <a:rPr lang="fr-FR" sz="1300" b="1">
                          <a:effectLst/>
                        </a:rPr>
                        <a:t>16</a:t>
                      </a:r>
                    </a:p>
                  </a:txBody>
                  <a:tcPr marL="42333" marR="42333" marT="42333" marB="42333" anchor="ctr"/>
                </a:tc>
                <a:tc>
                  <a:txBody>
                    <a:bodyPr/>
                    <a:lstStyle/>
                    <a:p>
                      <a:pPr rtl="0" fontAlgn="ctr"/>
                      <a:r>
                        <a:rPr lang="fr-FR" sz="1300" b="0">
                          <a:effectLst/>
                        </a:rPr>
                        <a:t>14</a:t>
                      </a:r>
                    </a:p>
                  </a:txBody>
                  <a:tcPr marL="42333" marR="42333" marT="42333" marB="42333" anchor="ctr"/>
                </a:tc>
                <a:extLst>
                  <a:ext uri="{0D108BD9-81ED-4DB2-BD59-A6C34878D82A}">
                    <a16:rowId xmlns:a16="http://schemas.microsoft.com/office/drawing/2014/main" val="1694683452"/>
                  </a:ext>
                </a:extLst>
              </a:tr>
              <a:tr h="494453">
                <a:tc>
                  <a:txBody>
                    <a:bodyPr/>
                    <a:lstStyle/>
                    <a:p>
                      <a:pPr rtl="0" fontAlgn="ctr"/>
                      <a:r>
                        <a:rPr lang="fr-FR" sz="1300" b="0">
                          <a:effectLst/>
                        </a:rPr>
                        <a:t>/29</a:t>
                      </a:r>
                    </a:p>
                  </a:txBody>
                  <a:tcPr marL="42333" marR="42333" marT="42333" marB="42333" anchor="ctr"/>
                </a:tc>
                <a:tc>
                  <a:txBody>
                    <a:bodyPr/>
                    <a:lstStyle/>
                    <a:p>
                      <a:pPr rtl="0" fontAlgn="ctr"/>
                      <a:r>
                        <a:rPr lang="fr-FR" sz="1300" b="0">
                          <a:effectLst/>
                        </a:rPr>
                        <a:t>255.255.255.248</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nnnnn</a:t>
                      </a:r>
                      <a:r>
                        <a:rPr lang="fr-FR" sz="1300" b="0">
                          <a:effectLst/>
                          <a:latin typeface="Courier New" panose="02070309020205020404" pitchFamily="49" charset="0"/>
                          <a:cs typeface="Courier New" panose="02070309020205020404" pitchFamily="49" charset="0"/>
                        </a:rPr>
                        <a:t>hhh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11111</a:t>
                      </a:r>
                      <a:r>
                        <a:rPr lang="fr-FR" sz="1300" b="0">
                          <a:effectLst/>
                          <a:latin typeface="Courier New" panose="02070309020205020404" pitchFamily="49" charset="0"/>
                          <a:cs typeface="Courier New" panose="02070309020205020404" pitchFamily="49" charset="0"/>
                        </a:rPr>
                        <a:t>000</a:t>
                      </a:r>
                    </a:p>
                  </a:txBody>
                  <a:tcPr marL="42333" marR="42333" marT="42333" marB="42333" anchor="ctr"/>
                </a:tc>
                <a:tc>
                  <a:txBody>
                    <a:bodyPr/>
                    <a:lstStyle/>
                    <a:p>
                      <a:pPr rtl="0" fontAlgn="ctr"/>
                      <a:r>
                        <a:rPr lang="fr-FR" sz="1300" b="1">
                          <a:effectLst/>
                        </a:rPr>
                        <a:t>32</a:t>
                      </a:r>
                    </a:p>
                  </a:txBody>
                  <a:tcPr marL="42333" marR="42333" marT="42333" marB="42333" anchor="ctr"/>
                </a:tc>
                <a:tc>
                  <a:txBody>
                    <a:bodyPr/>
                    <a:lstStyle/>
                    <a:p>
                      <a:pPr rtl="0" fontAlgn="ctr"/>
                      <a:r>
                        <a:rPr lang="fr-FR" sz="1300" b="0">
                          <a:effectLst/>
                        </a:rPr>
                        <a:t>6</a:t>
                      </a:r>
                    </a:p>
                  </a:txBody>
                  <a:tcPr marL="42333" marR="42333" marT="42333" marB="42333" anchor="ctr"/>
                </a:tc>
                <a:extLst>
                  <a:ext uri="{0D108BD9-81ED-4DB2-BD59-A6C34878D82A}">
                    <a16:rowId xmlns:a16="http://schemas.microsoft.com/office/drawing/2014/main" val="2090259769"/>
                  </a:ext>
                </a:extLst>
              </a:tr>
              <a:tr h="494453">
                <a:tc>
                  <a:txBody>
                    <a:bodyPr/>
                    <a:lstStyle/>
                    <a:p>
                      <a:pPr rtl="0" fontAlgn="ctr"/>
                      <a:r>
                        <a:rPr lang="fr-FR" sz="1300" b="0">
                          <a:effectLst/>
                        </a:rPr>
                        <a:t>/30</a:t>
                      </a:r>
                    </a:p>
                  </a:txBody>
                  <a:tcPr marL="42333" marR="42333" marT="42333" marB="42333" anchor="ctr"/>
                </a:tc>
                <a:tc>
                  <a:txBody>
                    <a:bodyPr/>
                    <a:lstStyle/>
                    <a:p>
                      <a:pPr rtl="0" fontAlgn="ctr"/>
                      <a:r>
                        <a:rPr lang="fr-FR" sz="1300" b="0">
                          <a:effectLst/>
                        </a:rPr>
                        <a:t>255.255.255.252</a:t>
                      </a:r>
                    </a:p>
                  </a:txBody>
                  <a:tcPr marL="42333" marR="42333" marT="42333" marB="42333" anchor="ctr"/>
                </a:tc>
                <a:tc>
                  <a:txBody>
                    <a:bodyPr/>
                    <a:lstStyle/>
                    <a:p>
                      <a:pPr rtl="0" fontAlgn="ctr"/>
                      <a:r>
                        <a:rPr lang="fr-FR" sz="1300" b="0">
                          <a:effectLst/>
                          <a:latin typeface="Courier New" panose="02070309020205020404" pitchFamily="49" charset="0"/>
                          <a:cs typeface="Courier New" panose="02070309020205020404" pitchFamily="49" charset="0"/>
                        </a:rPr>
                        <a:t>nnnnnnnn.nnnnnnnn.nnnnnnnn.</a:t>
                      </a:r>
                      <a:r>
                        <a:rPr lang="fr-FR" sz="1300" b="1">
                          <a:effectLst/>
                          <a:latin typeface="Courier New" panose="02070309020205020404" pitchFamily="49" charset="0"/>
                          <a:cs typeface="Courier New" panose="02070309020205020404" pitchFamily="49" charset="0"/>
                        </a:rPr>
                        <a:t>nnnnnn</a:t>
                      </a:r>
                      <a:r>
                        <a:rPr lang="fr-FR" sz="1300" b="0">
                          <a:effectLst/>
                          <a:latin typeface="Courier New" panose="02070309020205020404" pitchFamily="49" charset="0"/>
                          <a:cs typeface="Courier New" panose="02070309020205020404" pitchFamily="49" charset="0"/>
                        </a:rPr>
                        <a:t>hh</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11111111.11111111.11111111.</a:t>
                      </a:r>
                      <a:r>
                        <a:rPr lang="fr-FR" sz="1300" b="1">
                          <a:effectLst/>
                          <a:latin typeface="Courier New" panose="02070309020205020404" pitchFamily="49" charset="0"/>
                          <a:cs typeface="Courier New" panose="02070309020205020404" pitchFamily="49" charset="0"/>
                        </a:rPr>
                        <a:t>111111</a:t>
                      </a:r>
                      <a:r>
                        <a:rPr lang="fr-FR" sz="1300" b="0">
                          <a:effectLst/>
                          <a:latin typeface="Courier New" panose="02070309020205020404" pitchFamily="49" charset="0"/>
                          <a:cs typeface="Courier New" panose="02070309020205020404" pitchFamily="49" charset="0"/>
                        </a:rPr>
                        <a:t>00</a:t>
                      </a:r>
                    </a:p>
                  </a:txBody>
                  <a:tcPr marL="42333" marR="42333" marT="42333" marB="42333" anchor="ctr"/>
                </a:tc>
                <a:tc>
                  <a:txBody>
                    <a:bodyPr/>
                    <a:lstStyle/>
                    <a:p>
                      <a:pPr rtl="0" fontAlgn="ctr"/>
                      <a:r>
                        <a:rPr lang="fr-FR" sz="1300" b="1">
                          <a:effectLst/>
                        </a:rPr>
                        <a:t>64</a:t>
                      </a:r>
                    </a:p>
                  </a:txBody>
                  <a:tcPr marL="42333" marR="42333" marT="42333" marB="42333" anchor="ctr"/>
                </a:tc>
                <a:tc>
                  <a:txBody>
                    <a:bodyPr/>
                    <a:lstStyle/>
                    <a:p>
                      <a:pPr rtl="0" fontAlgn="ctr"/>
                      <a:r>
                        <a:rPr lang="fr-FR" sz="1300" b="0" dirty="0">
                          <a:effectLst/>
                        </a:rPr>
                        <a:t>2</a:t>
                      </a:r>
                    </a:p>
                  </a:txBody>
                  <a:tcPr marL="42333" marR="42333" marT="42333" marB="42333" anchor="ctr"/>
                </a:tc>
                <a:extLst>
                  <a:ext uri="{0D108BD9-81ED-4DB2-BD59-A6C34878D82A}">
                    <a16:rowId xmlns:a16="http://schemas.microsoft.com/office/drawing/2014/main" val="4211026032"/>
                  </a:ext>
                </a:extLst>
              </a:tr>
            </a:tbl>
          </a:graphicData>
        </a:graphic>
      </p:graphicFrame>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6082569" y="2066722"/>
            <a:ext cx="2825441" cy="401653"/>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2">
            <a:extLst>
              <a:ext uri="{FF2B5EF4-FFF2-40B4-BE49-F238E27FC236}">
                <a16:creationId xmlns:a16="http://schemas.microsoft.com/office/drawing/2014/main" id="{FFFCA02D-B099-4C7E-83CA-8A71906FCE6C}"/>
              </a:ext>
            </a:extLst>
          </p:cNvPr>
          <p:cNvCxnSpPr>
            <a:cxnSpLocks/>
          </p:cNvCxnSpPr>
          <p:nvPr/>
        </p:nvCxnSpPr>
        <p:spPr>
          <a:xfrm>
            <a:off x="8414856" y="1847999"/>
            <a:ext cx="2825441" cy="401653"/>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2699" y="214489"/>
            <a:ext cx="11127317" cy="975783"/>
          </a:xfrm>
        </p:spPr>
        <p:txBody>
          <a:bodyPr/>
          <a:lstStyle/>
          <a:p>
            <a:pPr rtl="0"/>
            <a:r>
              <a:rPr lang="fr-FR" sz="2133" dirty="0"/>
              <a:t>La structure d'une adresse IPv4</a:t>
            </a:r>
            <a:br>
              <a:rPr lang="en-US" dirty="0"/>
            </a:br>
            <a:r>
              <a:rPr lang="fr-FR" sz="3200" dirty="0"/>
              <a:t>Les parties réseau et hôte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32406" y="1546959"/>
            <a:ext cx="11040076" cy="2780992"/>
          </a:xfrm>
        </p:spPr>
        <p:txBody>
          <a:bodyPr/>
          <a:lstStyle/>
          <a:p>
            <a:pPr marL="457189" indent="-457189" algn="l">
              <a:buFont typeface="Arial" panose="020B0604020202020204" pitchFamily="34" charset="0"/>
              <a:buChar char="•"/>
            </a:pPr>
            <a:r>
              <a:rPr lang="fr-FR" sz="2133" dirty="0">
                <a:solidFill>
                  <a:srgbClr val="000000"/>
                </a:solidFill>
              </a:rPr>
              <a:t>Une adresse IPv4 est une adresse hiérarchique de 32 bits qui se compose d'une partie réseau et d'une partie hôte. </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Lorsque vous déterminez la partie réseau et la partie hôte, il est nécessaire d'examiner le flux de 32 bits.</a:t>
            </a:r>
          </a:p>
          <a:p>
            <a:pPr marL="457189" indent="-457189" algn="l">
              <a:buFont typeface="Arial" panose="020B0604020202020204" pitchFamily="34" charset="0"/>
              <a:buChar char="•"/>
            </a:pPr>
            <a:r>
              <a:rPr lang="fr-FR" sz="2133" dirty="0">
                <a:solidFill>
                  <a:srgbClr val="000000"/>
                </a:solidFill>
              </a:rPr>
              <a:t>Le masque de sous-réseau sert à déterminer la partie réseau d'une adresse IP. </a:t>
            </a: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734406" y="4405164"/>
            <a:ext cx="5943905" cy="203210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Segmentation du réseau selon ses besoins</a:t>
            </a:r>
            <a:br>
              <a:rPr lang="en-US" dirty="0"/>
            </a:br>
            <a:r>
              <a:rPr lang="fr-FR" sz="3200"/>
              <a:t>Exemple de besoins d'un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6661" y="1140559"/>
            <a:ext cx="6279040" cy="4098595"/>
          </a:xfrm>
        </p:spPr>
        <p:txBody>
          <a:bodyPr/>
          <a:lstStyle/>
          <a:p>
            <a:pPr marL="457189" indent="-457189" algn="l">
              <a:buFont typeface="Arial" panose="020B0604020202020204" pitchFamily="34" charset="0"/>
              <a:buChar char="•"/>
            </a:pPr>
            <a:r>
              <a:rPr lang="fr-FR" sz="2133" dirty="0">
                <a:solidFill>
                  <a:srgbClr val="000000"/>
                </a:solidFill>
              </a:rPr>
              <a:t>Dans cet exemple, le siège social a attribué l'adresse réseau publique 172.16.0.0/22 (10 bits d'hôte) par son ISP (FAI) qui fournisse 1022 adresses d'hôte.</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Il y a cinq sites et donc cinq connexions Internet, ce qui signifie que l'organisation a besoin de 10 sous-réseaux avec le plus grand sous-réseau nécessite 40 adresses.</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Il a attribué 10 sous-réseaux avec un masque de sous-réseau /26 (c'est-à-dire 255.255.255.192).</a:t>
            </a:r>
          </a:p>
          <a:p>
            <a:pPr marL="457189" indent="-457189" algn="l">
              <a:buFont typeface="Arial" panose="020B0604020202020204" pitchFamily="34" charset="0"/>
              <a:buChar char="•"/>
            </a:pPr>
            <a:endParaRPr lang="en-US" sz="2133"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7467600" y="1234350"/>
            <a:ext cx="4042133" cy="1451329"/>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6896654" y="2944246"/>
            <a:ext cx="4821997" cy="320863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02957"/>
            <a:ext cx="11127317" cy="975783"/>
          </a:xfrm>
        </p:spPr>
        <p:txBody>
          <a:bodyPr/>
          <a:lstStyle/>
          <a:p>
            <a:pPr rtl="0"/>
            <a:r>
              <a:rPr lang="fr-FR" sz="2133" dirty="0"/>
              <a:t>Segmentation du réseau selon ses besoins</a:t>
            </a:r>
            <a:br>
              <a:rPr lang="en-US" dirty="0"/>
            </a:br>
            <a:r>
              <a:rPr lang="fr-FR" sz="3200" dirty="0" err="1"/>
              <a:t>Packet</a:t>
            </a:r>
            <a:r>
              <a:rPr lang="fr-FR" sz="3200" dirty="0"/>
              <a:t> Tracer - Scénario de segmentation en sous-réseaux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86295" y="1667501"/>
            <a:ext cx="11040076" cy="4098595"/>
          </a:xfrm>
        </p:spPr>
        <p:txBody>
          <a:bodyPr/>
          <a:lstStyle/>
          <a:p>
            <a:pPr marL="0" indent="0" algn="l">
              <a:spcBef>
                <a:spcPts val="0"/>
              </a:spcBef>
            </a:pPr>
            <a:r>
              <a:rPr lang="fr-FR" sz="2133" dirty="0">
                <a:solidFill>
                  <a:srgbClr val="000000"/>
                </a:solidFill>
              </a:rPr>
              <a:t>Dans le cadre de ce </a:t>
            </a:r>
            <a:r>
              <a:rPr lang="fr-FR" sz="2133" dirty="0" err="1">
                <a:solidFill>
                  <a:srgbClr val="000000"/>
                </a:solidFill>
              </a:rPr>
              <a:t>Packet</a:t>
            </a:r>
            <a:r>
              <a:rPr lang="fr-FR" sz="2133" dirty="0">
                <a:solidFill>
                  <a:srgbClr val="000000"/>
                </a:solidFill>
              </a:rPr>
              <a:t> Tracer, vous ferez ce qui suit :</a:t>
            </a:r>
          </a:p>
          <a:p>
            <a:pPr marL="0" indent="0" algn="l">
              <a:spcBef>
                <a:spcPts val="0"/>
              </a:spcBef>
            </a:pPr>
            <a:endParaRPr lang="en-US" sz="2133" dirty="0">
              <a:solidFill>
                <a:srgbClr val="000000"/>
              </a:solidFill>
            </a:endParaRP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Concevoir un schéma d'adressage IP</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Attribuer des adresses IP aux périphériques réseau et vérifier la connectivité</a:t>
            </a:r>
          </a:p>
          <a:p>
            <a:pPr marL="457189" indent="-457189" algn="l">
              <a:buFont typeface="Arial" panose="020B0604020202020204" pitchFamily="34" charset="0"/>
              <a:buChar char="•"/>
            </a:pPr>
            <a:endParaRPr lang="en-US" sz="2133"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3" y="2735508"/>
            <a:ext cx="10464459" cy="1239520"/>
          </a:xfrm>
        </p:spPr>
        <p:txBody>
          <a:bodyPr/>
          <a:lstStyle/>
          <a:p>
            <a:pPr rtl="0"/>
            <a:r>
              <a:rPr lang="fr-FR" dirty="0">
                <a:solidFill>
                  <a:schemeClr val="accent5">
                    <a:lumMod val="40000"/>
                    <a:lumOff val="60000"/>
                  </a:schemeClr>
                </a:solidFill>
              </a:rPr>
              <a:t>11.8 VLSM</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3655" y="289302"/>
            <a:ext cx="11127317" cy="975783"/>
          </a:xfrm>
        </p:spPr>
        <p:txBody>
          <a:bodyPr>
            <a:normAutofit fontScale="90000"/>
          </a:bodyPr>
          <a:lstStyle/>
          <a:p>
            <a:pPr rtl="0"/>
            <a:br>
              <a:rPr lang="en-US" dirty="0"/>
            </a:br>
            <a:r>
              <a:rPr lang="fr-FR" sz="3200" dirty="0"/>
              <a:t>Vidéo VLSM — Notions de base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460857"/>
            <a:ext cx="11040076" cy="4098595"/>
          </a:xfrm>
        </p:spPr>
        <p:txBody>
          <a:bodyPr/>
          <a:lstStyle/>
          <a:p>
            <a:pPr marL="457189" indent="-457189" algn="l">
              <a:buFont typeface="Arial" panose="020B0604020202020204" pitchFamily="34" charset="0"/>
              <a:buChar char="•"/>
            </a:pPr>
            <a:r>
              <a:rPr lang="fr-FR" sz="2133" dirty="0">
                <a:solidFill>
                  <a:srgbClr val="000000"/>
                </a:solidFill>
              </a:rPr>
              <a:t>Cette vidéo expliquera les bases de VLSM.</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413290"/>
            <a:ext cx="11127317" cy="975783"/>
          </a:xfrm>
        </p:spPr>
        <p:txBody>
          <a:bodyPr/>
          <a:lstStyle/>
          <a:p>
            <a:pPr rtl="0"/>
            <a:r>
              <a:rPr lang="fr-FR" sz="2133"/>
              <a:t>VLSM</a:t>
            </a:r>
            <a:br>
              <a:rPr lang="en-US" dirty="0"/>
            </a:br>
            <a:r>
              <a:rPr lang="fr-FR" sz="3200"/>
              <a:t>Vidéo - Exemple de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5630" y="1667501"/>
            <a:ext cx="11040076" cy="4098595"/>
          </a:xfrm>
        </p:spPr>
        <p:txBody>
          <a:bodyPr/>
          <a:lstStyle/>
          <a:p>
            <a:pPr marL="457189" indent="-457189" algn="l">
              <a:buFont typeface="Arial" panose="020B0604020202020204" pitchFamily="34" charset="0"/>
              <a:buChar char="•"/>
            </a:pPr>
            <a:r>
              <a:rPr lang="fr-FR" sz="2133" dirty="0">
                <a:solidFill>
                  <a:srgbClr val="000000"/>
                </a:solidFill>
              </a:rPr>
              <a:t>Cette vidéo présentera la création de sous-réseaux spécifiques aux besoins du réseau.</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37641"/>
            <a:ext cx="11127317" cy="975783"/>
          </a:xfrm>
        </p:spPr>
        <p:txBody>
          <a:bodyPr>
            <a:normAutofit fontScale="90000"/>
          </a:bodyPr>
          <a:lstStyle/>
          <a:p>
            <a:pPr rtl="0"/>
            <a:r>
              <a:rPr lang="fr-FR" sz="3200" dirty="0"/>
              <a:t>Conservation des adresses IPv4</a:t>
            </a:r>
            <a:r>
              <a:rPr lang="fr-FR" sz="2133" dirty="0"/>
              <a:t>VLSM</a:t>
            </a:r>
            <a:br>
              <a:rPr lang="en-US" dirty="0"/>
            </a:br>
            <a:endParaRPr lang="en-US"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076" cy="2014279"/>
          </a:xfrm>
        </p:spPr>
        <p:txBody>
          <a:bodyPr/>
          <a:lstStyle/>
          <a:p>
            <a:pPr marL="0" indent="0" algn="l"/>
            <a:r>
              <a:rPr lang="fr-FR" sz="2133" dirty="0">
                <a:solidFill>
                  <a:srgbClr val="000000"/>
                </a:solidFill>
              </a:rPr>
              <a:t>Compte tenu de la topologie, 7 sous-réseaux sont nécessaires (c'est-à-dire quatre LAN et trois liaisons WAN) et le plus grand nombre d'hôtes se trouve dans le bureau D avec 28 hôtes.</a:t>
            </a:r>
          </a:p>
          <a:p>
            <a:pPr marL="457189" indent="-457189" algn="l">
              <a:buFont typeface="Arial" panose="020B0604020202020204" pitchFamily="34" charset="0"/>
              <a:buChar char="•"/>
            </a:pPr>
            <a:endParaRPr lang="en-US" sz="2133" dirty="0">
              <a:solidFill>
                <a:srgbClr val="000000"/>
              </a:solidFill>
            </a:endParaRPr>
          </a:p>
          <a:p>
            <a:pPr marL="457189" indent="-457189" algn="l">
              <a:buFont typeface="Arial" panose="020B0604020202020204" pitchFamily="34" charset="0"/>
              <a:buChar char="•"/>
            </a:pPr>
            <a:r>
              <a:rPr lang="fr-FR" sz="2133" dirty="0">
                <a:solidFill>
                  <a:srgbClr val="000000"/>
                </a:solidFill>
              </a:rPr>
              <a:t>Un masque /27 fournirait 8 sous-réseaux de 30 adresses IP hôtes et prendrait donc en charge cette topologie.</a:t>
            </a:r>
          </a:p>
          <a:p>
            <a:pPr marL="457189" indent="-457189" algn="l">
              <a:buFont typeface="Arial" panose="020B0604020202020204" pitchFamily="34" charset="0"/>
              <a:buChar char="•"/>
            </a:pPr>
            <a:endParaRPr lang="en-US" sz="2133" dirty="0">
              <a:solidFill>
                <a:srgbClr val="000000"/>
              </a:solidFill>
            </a:endParaRPr>
          </a:p>
          <a:p>
            <a:pPr marL="457189" indent="-457189" algn="l">
              <a:buFont typeface="Arial" panose="020B0604020202020204" pitchFamily="34" charset="0"/>
              <a:buChar char="•"/>
            </a:pPr>
            <a:endParaRPr lang="en-US" sz="2133" dirty="0">
              <a:solidFill>
                <a:srgbClr val="000000"/>
              </a:solidFill>
            </a:endParaRPr>
          </a:p>
          <a:p>
            <a:pPr marL="457189" indent="-457189" algn="l">
              <a:buFont typeface="Arial" panose="020B0604020202020204" pitchFamily="34" charset="0"/>
              <a:buChar char="•"/>
            </a:pPr>
            <a:endParaRPr lang="en-US" sz="2133"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2306795" y="3694967"/>
            <a:ext cx="7578407" cy="2057296"/>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VLSM</a:t>
            </a:r>
            <a:br>
              <a:rPr lang="en-US" dirty="0"/>
            </a:br>
            <a:r>
              <a:rPr lang="fr-FR" sz="3200"/>
              <a:t>Conservation des adresses IPv4 (suite)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60"/>
            <a:ext cx="8121836" cy="1259793"/>
          </a:xfrm>
        </p:spPr>
        <p:txBody>
          <a:bodyPr/>
          <a:lstStyle/>
          <a:p>
            <a:pPr marL="0" indent="0" algn="l"/>
            <a:r>
              <a:rPr lang="fr-FR" sz="2133">
                <a:solidFill>
                  <a:srgbClr val="000000"/>
                </a:solidFill>
              </a:rPr>
              <a:t>Cependant, les liaisons WAN point à point nécessitent seulement deux adresses et gaspillent donc 28 adresses chacune pour un total de 84 adresses inutilisées.</a:t>
            </a:r>
          </a:p>
          <a:p>
            <a:pPr marL="457189" indent="-457189" algn="l">
              <a:buFont typeface="Arial" panose="020B0604020202020204" pitchFamily="34" charset="0"/>
              <a:buChar char="•"/>
            </a:pPr>
            <a:endParaRPr lang="en-US" sz="2133" dirty="0">
              <a:solidFill>
                <a:srgbClr val="000000"/>
              </a:solidFill>
            </a:endParaRPr>
          </a:p>
          <a:p>
            <a:pPr marL="457189" indent="-457189" algn="l">
              <a:buFont typeface="Arial" panose="020B0604020202020204" pitchFamily="34" charset="0"/>
              <a:buChar char="•"/>
            </a:pPr>
            <a:endParaRPr lang="en-US" sz="2133"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8842792" y="975784"/>
            <a:ext cx="2962385" cy="1259793"/>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2306797" y="2275613"/>
            <a:ext cx="7578407" cy="2057296"/>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575962" y="4457649"/>
            <a:ext cx="11040077" cy="1739952"/>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a:solidFill>
                  <a:srgbClr val="000000"/>
                </a:solidFill>
              </a:rPr>
              <a:t>L'application d'un schéma de création de sous-réseaux classique à un scénario n'est pas très efficace.</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a:solidFill>
                  <a:srgbClr val="000000"/>
                </a:solidFill>
              </a:rPr>
              <a:t>VLSM a été développé pour éviter le gaspillage d'adresses en nous permettant de segmenter un réseau en sous-réseau.</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16976" y="20665"/>
            <a:ext cx="11127317" cy="975783"/>
          </a:xfrm>
        </p:spPr>
        <p:txBody>
          <a:bodyPr/>
          <a:lstStyle/>
          <a:p>
            <a:pPr rtl="0"/>
            <a:r>
              <a:rPr lang="fr-FR" sz="2133" dirty="0"/>
              <a:t>VLSM</a:t>
            </a:r>
            <a:br>
              <a:rPr lang="en-US" dirty="0"/>
            </a:br>
            <a:r>
              <a:rPr lang="fr-FR" sz="32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84542" y="1140467"/>
            <a:ext cx="7358999" cy="3215187"/>
          </a:xfrm>
        </p:spPr>
        <p:txBody>
          <a:bodyPr/>
          <a:lstStyle/>
          <a:p>
            <a:pPr marL="457189" indent="-457189" algn="l">
              <a:buFont typeface="Arial" panose="020B0604020202020204" pitchFamily="34" charset="0"/>
              <a:buChar char="•"/>
            </a:pPr>
            <a:r>
              <a:rPr lang="fr-FR" sz="1867" dirty="0">
                <a:solidFill>
                  <a:srgbClr val="000000"/>
                </a:solidFill>
              </a:rPr>
              <a:t>Le côté gauche affiche le schéma de sous-réseau traditionnel (c'est-à-dire le même masque de sous-réseau) tandis que le côté droit illustre comment le VLSM peut être utilisé pour segmenter un réseau en sous-réseau et diviser le dernier sous-réseau en huit /30 sous-réseaux.</a:t>
            </a:r>
          </a:p>
          <a:p>
            <a:pPr marL="457189" indent="-457189" algn="l">
              <a:buFont typeface="Arial" panose="020B0604020202020204" pitchFamily="34" charset="0"/>
              <a:buChar char="•"/>
            </a:pPr>
            <a:endParaRPr lang="en-CA" sz="1867" dirty="0">
              <a:solidFill>
                <a:srgbClr val="000000"/>
              </a:solidFill>
            </a:endParaRPr>
          </a:p>
          <a:p>
            <a:pPr marL="457189" indent="-457189" algn="l">
              <a:buFont typeface="Arial" panose="020B0604020202020204" pitchFamily="34" charset="0"/>
              <a:buChar char="•"/>
            </a:pPr>
            <a:r>
              <a:rPr lang="fr-FR" sz="1867" dirty="0">
                <a:solidFill>
                  <a:srgbClr val="000000"/>
                </a:solidFill>
              </a:rPr>
              <a:t>Lorsque vous utilisez le VLSM, commencez toujours par vous assurer que les exigences en matière d'hôte du plus grand sous-réseau sont atteintes, puis continuez la segmentation de </a:t>
            </a:r>
            <a:r>
              <a:rPr lang="fr-FR" sz="1867" dirty="0" err="1">
                <a:solidFill>
                  <a:srgbClr val="000000"/>
                </a:solidFill>
              </a:rPr>
              <a:t>reseau</a:t>
            </a:r>
            <a:r>
              <a:rPr lang="fr-FR" sz="1867" dirty="0">
                <a:solidFill>
                  <a:srgbClr val="000000"/>
                </a:solidFill>
              </a:rPr>
              <a:t> jusqu'à ce que les exigences d'hôte du plus petit sous-réseau soient atteintes.</a:t>
            </a:r>
          </a:p>
          <a:p>
            <a:pPr marL="457189" indent="-457189" algn="l">
              <a:buFont typeface="Arial" panose="020B0604020202020204" pitchFamily="34" charset="0"/>
              <a:buChar char="•"/>
            </a:pPr>
            <a:endParaRPr lang="en-CA" sz="1867" dirty="0">
              <a:solidFill>
                <a:srgbClr val="000000"/>
              </a:solidFill>
            </a:endParaRPr>
          </a:p>
          <a:p>
            <a:pPr marL="457189" indent="-457189" algn="l">
              <a:buFont typeface="Arial" panose="020B0604020202020204" pitchFamily="34" charset="0"/>
              <a:buChar char="•"/>
            </a:pPr>
            <a:r>
              <a:rPr lang="fr-FR" sz="1867" dirty="0">
                <a:solidFill>
                  <a:srgbClr val="000000"/>
                </a:solidFill>
              </a:rPr>
              <a:t>La topologie ainsi obtenue grâce à l'application de VLSM.</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7743541" y="1885035"/>
            <a:ext cx="4265545" cy="2614619"/>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2944678" y="5094357"/>
            <a:ext cx="4798863" cy="1539932"/>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82659" y="144651"/>
            <a:ext cx="11127317" cy="975783"/>
          </a:xfrm>
        </p:spPr>
        <p:txBody>
          <a:bodyPr/>
          <a:lstStyle/>
          <a:p>
            <a:pPr rtl="0"/>
            <a:r>
              <a:rPr lang="fr-FR" sz="2133" dirty="0"/>
              <a:t>VLSM</a:t>
            </a:r>
            <a:br>
              <a:rPr lang="en-US" dirty="0"/>
            </a:br>
            <a:r>
              <a:rPr lang="fr-FR" sz="3200" dirty="0"/>
              <a:t>Attribution d'adresse de topologie VLSM</a:t>
            </a:r>
            <a:r>
              <a:rPr lang="fr-FR" sz="2133" dirty="0"/>
              <a: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1" y="1460858"/>
            <a:ext cx="11040076" cy="1051261"/>
          </a:xfrm>
        </p:spPr>
        <p:txBody>
          <a:bodyPr/>
          <a:lstStyle/>
          <a:p>
            <a:pPr marL="457189" indent="-457189" algn="l">
              <a:buFont typeface="Arial" panose="020B0604020202020204" pitchFamily="34" charset="0"/>
              <a:buChar char="•"/>
            </a:pPr>
            <a:r>
              <a:rPr lang="fr-FR" sz="2133" dirty="0">
                <a:solidFill>
                  <a:srgbClr val="000000"/>
                </a:solidFill>
              </a:rPr>
              <a:t>Grâce aux sous-réseaux VLSM, les réseaux LAN et les routeurs peuvent être traités sans gaspillage inutile, comme indiqué dans le diagramme de topologie logique.</a:t>
            </a:r>
          </a:p>
          <a:p>
            <a:pPr marL="457189" indent="-457189" algn="l">
              <a:buFont typeface="Arial" panose="020B0604020202020204" pitchFamily="34" charset="0"/>
              <a:buChar char="•"/>
            </a:pPr>
            <a:endParaRPr lang="en-CA" sz="2133"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1313066" y="2680525"/>
            <a:ext cx="9565868" cy="3671472"/>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233" y="3076471"/>
            <a:ext cx="10464459" cy="1239520"/>
          </a:xfrm>
        </p:spPr>
        <p:txBody>
          <a:bodyPr/>
          <a:lstStyle/>
          <a:p>
            <a:pPr rtl="0"/>
            <a:r>
              <a:rPr lang="fr-FR" dirty="0">
                <a:solidFill>
                  <a:schemeClr val="accent5">
                    <a:lumMod val="40000"/>
                    <a:lumOff val="60000"/>
                  </a:schemeClr>
                </a:solidFill>
              </a:rPr>
              <a:t>11.9 La conception structurée</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59644" y="270935"/>
            <a:ext cx="11127317" cy="975783"/>
          </a:xfrm>
        </p:spPr>
        <p:txBody>
          <a:bodyPr/>
          <a:lstStyle/>
          <a:p>
            <a:pPr rtl="0"/>
            <a:r>
              <a:rPr lang="fr-FR" sz="2133" dirty="0"/>
              <a:t>La structure d'une adresse IPv4</a:t>
            </a:r>
            <a:br>
              <a:rPr lang="en-US" dirty="0"/>
            </a:br>
            <a:r>
              <a:rPr lang="fr-FR" sz="3200" dirty="0"/>
              <a:t>Le masque de sous-réseau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305335"/>
            <a:ext cx="11040076" cy="975783"/>
          </a:xfrm>
        </p:spPr>
        <p:txBody>
          <a:bodyPr/>
          <a:lstStyle/>
          <a:p>
            <a:pPr marL="457189" indent="-457189" algn="l">
              <a:buFont typeface="Arial" panose="020B0604020202020204" pitchFamily="34" charset="0"/>
              <a:buChar char="•"/>
            </a:pPr>
            <a:r>
              <a:rPr lang="fr-FR" sz="2133" dirty="0">
                <a:solidFill>
                  <a:srgbClr val="000000"/>
                </a:solidFill>
              </a:rPr>
              <a:t>Pour identifier les parties réseau et hôte d'une adresse IPv4, chaque bit du masque de sous-réseau est comparé à l'adresse IPv4, de gauche à droite.</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endParaRPr lang="en-CA" sz="2133"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575961" y="3097462"/>
            <a:ext cx="4042655" cy="2062469"/>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dirty="0">
                <a:solidFill>
                  <a:srgbClr val="000000"/>
                </a:solidFill>
              </a:rPr>
              <a:t>En réalité, le processus utilisé pour identifier la partie réseau et la partie hôte est appelé l'opération AND.</a:t>
            </a:r>
          </a:p>
          <a:p>
            <a:pPr marL="457189" indent="-457189" algn="l">
              <a:buFont typeface="Arial" panose="020B0604020202020204" pitchFamily="34" charset="0"/>
              <a:buChar char="•"/>
            </a:pPr>
            <a:endParaRPr lang="en-CA" sz="2133"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5256788" y="2689290"/>
            <a:ext cx="5960840" cy="2878815"/>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La conception structurée </a:t>
            </a:r>
            <a:br>
              <a:rPr lang="en-US" dirty="0"/>
            </a:br>
            <a:r>
              <a:rPr lang="fr-FR" sz="3200"/>
              <a:t>Planification de l'adressage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076" cy="4098595"/>
          </a:xfrm>
        </p:spPr>
        <p:txBody>
          <a:bodyPr/>
          <a:lstStyle/>
          <a:p>
            <a:pPr marL="0" indent="0" algn="l"/>
            <a:r>
              <a:rPr lang="fr-FR" sz="2133">
                <a:solidFill>
                  <a:srgbClr val="000000"/>
                </a:solidFill>
              </a:rPr>
              <a:t>La planification des sous-réseaux nécessite de développer une solution évolutive pour un réseau d'entreprise. </a:t>
            </a:r>
          </a:p>
          <a:p>
            <a:pPr marL="457189" indent="-457189" algn="l">
              <a:buFont typeface="Arial" panose="020B0604020202020204" pitchFamily="34" charset="0"/>
              <a:buChar char="•"/>
            </a:pPr>
            <a:r>
              <a:rPr lang="fr-FR" sz="1867">
                <a:solidFill>
                  <a:srgbClr val="000000"/>
                </a:solidFill>
              </a:rPr>
              <a:t>Pour élaborer un schéma d'adressage IPv4 à l'échelle du réseau, vous devez savoir combien de sous-réseaux sont nécessaires, combien d'hôtes particulier un sous-réseau requiert, quels périphériques font partie du sous-réseau, quelles parties de votre réseau utilisent des adresses privées et lesquelles utilisent des adresses publiques, et bien d'autres facteurs déterminants. </a:t>
            </a:r>
          </a:p>
          <a:p>
            <a:pPr marL="457189" indent="-457189" algn="l">
              <a:buFont typeface="Arial" panose="020B0604020202020204" pitchFamily="34" charset="0"/>
              <a:buChar char="•"/>
            </a:pPr>
            <a:endParaRPr lang="en-CA" sz="1867" dirty="0">
              <a:solidFill>
                <a:srgbClr val="000000"/>
              </a:solidFill>
            </a:endParaRPr>
          </a:p>
          <a:p>
            <a:pPr marL="0" indent="0" algn="l"/>
            <a:r>
              <a:rPr lang="fr-FR" sz="2133">
                <a:solidFill>
                  <a:srgbClr val="000000"/>
                </a:solidFill>
              </a:rPr>
              <a:t>Observez les besoins de l'entreprise en termes d'utilisation du réseau et la structure appropriée des sous-réseaux. </a:t>
            </a:r>
          </a:p>
          <a:p>
            <a:pPr marL="457189" indent="-457189" algn="l">
              <a:buFont typeface="Arial" panose="020B0604020202020204" pitchFamily="34" charset="0"/>
              <a:buChar char="•"/>
            </a:pPr>
            <a:r>
              <a:rPr lang="fr-FR" sz="1867">
                <a:solidFill>
                  <a:srgbClr val="000000"/>
                </a:solidFill>
              </a:rPr>
              <a:t>Effectuer une étude des besoins du réseau en examinant l'ensemble du réseau afin de déterminer comment chaque zone sera segmentée. </a:t>
            </a:r>
          </a:p>
          <a:p>
            <a:pPr marL="457189" indent="-457189" algn="l">
              <a:buFont typeface="Arial" panose="020B0604020202020204" pitchFamily="34" charset="0"/>
              <a:buChar char="•"/>
            </a:pPr>
            <a:r>
              <a:rPr lang="fr-FR" sz="1867">
                <a:solidFill>
                  <a:srgbClr val="000000"/>
                </a:solidFill>
              </a:rPr>
              <a:t>Déterminez le nombre des sous-réseaux d'hôte disponibles et le nombre de sous-réseaux nécessaires. </a:t>
            </a:r>
          </a:p>
          <a:p>
            <a:pPr marL="457189" indent="-457189" algn="l">
              <a:buFont typeface="Arial" panose="020B0604020202020204" pitchFamily="34" charset="0"/>
              <a:buChar char="•"/>
            </a:pPr>
            <a:r>
              <a:rPr lang="fr-FR" sz="1867">
                <a:solidFill>
                  <a:srgbClr val="000000"/>
                </a:solidFill>
              </a:rPr>
              <a:t>Déterminez les pools d'adresses DHCP et les pools VLAN de couche 2.</a:t>
            </a: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pPr rtl="0"/>
            <a:r>
              <a:rPr lang="fr-FR" sz="2133"/>
              <a:t>Conception structurée</a:t>
            </a:r>
            <a:br>
              <a:rPr lang="en-US" dirty="0"/>
            </a:br>
            <a:r>
              <a:rPr lang="fr-FR" sz="3200"/>
              <a:t>Attribution d'adresse de périphérique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076" cy="4098595"/>
          </a:xfrm>
        </p:spPr>
        <p:txBody>
          <a:bodyPr/>
          <a:lstStyle/>
          <a:p>
            <a:pPr marL="0" indent="0" algn="l"/>
            <a:r>
              <a:rPr lang="fr-FR" sz="2133">
                <a:solidFill>
                  <a:srgbClr val="000000"/>
                </a:solidFill>
              </a:rPr>
              <a:t>Dans un réseau, il existe différents types d'appareils nécessitant des adresses:</a:t>
            </a:r>
          </a:p>
          <a:p>
            <a:pPr marL="457189" indent="-457189" algn="l">
              <a:buFont typeface="Arial" panose="020B0604020202020204" pitchFamily="34" charset="0"/>
              <a:buChar char="•"/>
            </a:pPr>
            <a:r>
              <a:rPr lang="fr-FR" sz="1867" b="1">
                <a:solidFill>
                  <a:srgbClr val="000000"/>
                </a:solidFill>
              </a:rPr>
              <a:t>Clients des utilisateurs finaux </a:t>
            </a:r>
            <a:r>
              <a:rPr lang="fr-FR" sz="1867">
                <a:solidFill>
                  <a:srgbClr val="000000"/>
                </a:solidFill>
              </a:rPr>
              <a:t>- La plupart utilisent DHCP pour réduire les erreurs et la charge pesant sur le personnel de support réseau. Les clients IPv6 peuvent obtenir des informations d'adressage avec DHCPv6 ou SLAAC.</a:t>
            </a:r>
          </a:p>
          <a:p>
            <a:pPr marL="457189" indent="-457189" algn="l">
              <a:buFont typeface="Arial" panose="020B0604020202020204" pitchFamily="34" charset="0"/>
              <a:buChar char="•"/>
            </a:pPr>
            <a:r>
              <a:rPr lang="fr-FR" sz="1867" b="1">
                <a:solidFill>
                  <a:srgbClr val="000000"/>
                </a:solidFill>
              </a:rPr>
              <a:t>Les serveurs et les périphériques </a:t>
            </a:r>
            <a:r>
              <a:rPr lang="fr-FR" sz="1867">
                <a:solidFill>
                  <a:srgbClr val="000000"/>
                </a:solidFill>
              </a:rPr>
              <a:t>doivent avoir une adresse IP statique prévisible.</a:t>
            </a:r>
            <a:r>
              <a:rPr lang="fr-FR" sz="1867" b="1">
                <a:solidFill>
                  <a:srgbClr val="000000"/>
                </a:solidFill>
              </a:rPr>
              <a:t> </a:t>
            </a:r>
          </a:p>
          <a:p>
            <a:pPr marL="457189" indent="-457189" algn="l">
              <a:buFont typeface="Arial" panose="020B0604020202020204" pitchFamily="34" charset="0"/>
              <a:buChar char="•"/>
            </a:pPr>
            <a:r>
              <a:rPr lang="fr-FR" sz="1867" b="1">
                <a:solidFill>
                  <a:srgbClr val="000000"/>
                </a:solidFill>
              </a:rPr>
              <a:t>Serveurs accessibles à partir l'internet </a:t>
            </a:r>
            <a:r>
              <a:rPr lang="fr-FR" sz="1867">
                <a:solidFill>
                  <a:srgbClr val="000000"/>
                </a:solidFill>
              </a:rPr>
              <a:t>— Les serveurs doivent avoir une adresse IPv4 publique, le plus souvent accessible via NAT.</a:t>
            </a:r>
            <a:r>
              <a:rPr lang="fr-FR" sz="1867" b="1">
                <a:solidFill>
                  <a:srgbClr val="000000"/>
                </a:solidFill>
              </a:rPr>
              <a:t> </a:t>
            </a:r>
          </a:p>
          <a:p>
            <a:pPr marL="457189" indent="-457189" algn="l">
              <a:buFont typeface="Arial" panose="020B0604020202020204" pitchFamily="34" charset="0"/>
              <a:buChar char="•"/>
            </a:pPr>
            <a:r>
              <a:rPr lang="fr-FR" sz="1867" b="1">
                <a:solidFill>
                  <a:srgbClr val="000000"/>
                </a:solidFill>
              </a:rPr>
              <a:t>Les périphériques intermédiaires </a:t>
            </a:r>
            <a:r>
              <a:rPr lang="fr-FR" sz="1867">
                <a:solidFill>
                  <a:srgbClr val="000000"/>
                </a:solidFill>
              </a:rPr>
              <a:t>– Des adresses sont attribuées à ces périphériques pour la gestion, la surveillance et la sécurité du réseau.</a:t>
            </a:r>
            <a:r>
              <a:rPr lang="fr-FR" sz="1867" b="1">
                <a:solidFill>
                  <a:srgbClr val="000000"/>
                </a:solidFill>
              </a:rPr>
              <a:t> </a:t>
            </a:r>
          </a:p>
          <a:p>
            <a:pPr marL="457189" indent="-457189" algn="l">
              <a:buFont typeface="Arial" panose="020B0604020202020204" pitchFamily="34" charset="0"/>
              <a:buChar char="•"/>
            </a:pPr>
            <a:r>
              <a:rPr lang="fr-FR" sz="1867" b="1">
                <a:solidFill>
                  <a:srgbClr val="000000"/>
                </a:solidFill>
              </a:rPr>
              <a:t>Passerelle</a:t>
            </a:r>
            <a:r>
              <a:rPr lang="fr-FR" sz="1867">
                <a:solidFill>
                  <a:srgbClr val="000000"/>
                </a:solidFill>
              </a:rPr>
              <a:t> : les routeurs et les périphériques de pare-feu sont une passerelle pour les hôtes de ce réseau. </a:t>
            </a:r>
          </a:p>
          <a:p>
            <a:pPr marL="457189" indent="-457189" algn="l">
              <a:buFont typeface="Arial" panose="020B0604020202020204" pitchFamily="34" charset="0"/>
              <a:buChar char="•"/>
            </a:pPr>
            <a:endParaRPr lang="en-CA" sz="2133" dirty="0">
              <a:solidFill>
                <a:srgbClr val="000000"/>
              </a:solidFill>
            </a:endParaRPr>
          </a:p>
          <a:p>
            <a:pPr marL="0" indent="0" algn="l"/>
            <a:r>
              <a:rPr lang="fr-FR" sz="2133">
                <a:solidFill>
                  <a:srgbClr val="000000"/>
                </a:solidFill>
              </a:rPr>
              <a:t>Lors du développement d'un schéma d'adressage IP, il est généralement recommandé que vous définissiez un modèle d'attribution des adresses pour chaque type de périphérique. </a:t>
            </a: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89302"/>
            <a:ext cx="11127317" cy="975783"/>
          </a:xfrm>
        </p:spPr>
        <p:txBody>
          <a:bodyPr>
            <a:normAutofit fontScale="90000"/>
          </a:bodyPr>
          <a:lstStyle/>
          <a:p>
            <a:pPr rtl="0"/>
            <a:r>
              <a:rPr lang="fr-FR" sz="2133" dirty="0"/>
              <a:t>Conception structurée</a:t>
            </a:r>
            <a:br>
              <a:rPr lang="en-US" dirty="0"/>
            </a:br>
            <a:r>
              <a:rPr lang="fr-FR" sz="3200" dirty="0" err="1"/>
              <a:t>Packet</a:t>
            </a:r>
            <a:r>
              <a:rPr lang="fr-FR" sz="3200" dirty="0"/>
              <a:t> Tracer - Pratique de conception et mise en œuvre d'un système d'adressage avec des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06959" y="1605508"/>
            <a:ext cx="11040076" cy="4098595"/>
          </a:xfrm>
        </p:spPr>
        <p:txBody>
          <a:bodyPr/>
          <a:lstStyle/>
          <a:p>
            <a:pPr marL="0" indent="0" algn="l">
              <a:spcBef>
                <a:spcPts val="0"/>
              </a:spcBef>
            </a:pPr>
            <a:r>
              <a:rPr lang="fr-FR" sz="2133" dirty="0">
                <a:solidFill>
                  <a:srgbClr val="000000"/>
                </a:solidFill>
              </a:rPr>
              <a:t>Dans le cadre de ce </a:t>
            </a:r>
            <a:r>
              <a:rPr lang="fr-FR" sz="2133" dirty="0" err="1">
                <a:solidFill>
                  <a:srgbClr val="000000"/>
                </a:solidFill>
              </a:rPr>
              <a:t>Packet</a:t>
            </a:r>
            <a:r>
              <a:rPr lang="fr-FR" sz="2133" dirty="0">
                <a:solidFill>
                  <a:srgbClr val="000000"/>
                </a:solidFill>
              </a:rPr>
              <a:t> Tracer, vous ferez ce qui suit :</a:t>
            </a:r>
          </a:p>
          <a:p>
            <a:pPr marL="0" indent="0" algn="l">
              <a:spcBef>
                <a:spcPts val="0"/>
              </a:spcBef>
            </a:pPr>
            <a:endParaRPr lang="en-US" sz="2133" dirty="0">
              <a:solidFill>
                <a:srgbClr val="000000"/>
              </a:solidFill>
            </a:endParaRP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Étudier les besoins du réseau</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Concevoir le schéma d'adressage VLSM</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Attribuer des adresses IP aux périphériques et vérifier la connectivité</a:t>
            </a:r>
          </a:p>
          <a:p>
            <a:pPr marL="457189" indent="-457189" algn="l">
              <a:buFont typeface="Arial" panose="020B0604020202020204" pitchFamily="34" charset="0"/>
              <a:buChar char="•"/>
            </a:pPr>
            <a:endParaRPr lang="en-CA" sz="2133"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563" y="2423017"/>
            <a:ext cx="11040419" cy="1293707"/>
          </a:xfrm>
        </p:spPr>
        <p:txBody>
          <a:bodyPr/>
          <a:lstStyle/>
          <a:p>
            <a:pPr rtl="0"/>
            <a:r>
              <a:rPr lang="fr-FR" dirty="0">
                <a:solidFill>
                  <a:schemeClr val="accent5">
                    <a:lumMod val="40000"/>
                    <a:lumOff val="60000"/>
                  </a:schemeClr>
                </a:solidFill>
              </a:rPr>
              <a:t>11.10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0598"/>
            <a:ext cx="12192000" cy="975783"/>
          </a:xfrm>
        </p:spPr>
        <p:txBody>
          <a:bodyPr/>
          <a:lstStyle/>
          <a:p>
            <a:pPr rtl="0"/>
            <a:r>
              <a:rPr lang="fr-FR" sz="2133" dirty="0"/>
              <a:t>La conception structurée</a:t>
            </a:r>
            <a:br>
              <a:rPr lang="en-US" dirty="0"/>
            </a:br>
            <a:r>
              <a:rPr lang="fr-FR" sz="3067" dirty="0" err="1"/>
              <a:t>Packet</a:t>
            </a:r>
            <a:r>
              <a:rPr lang="fr-FR" sz="3067" dirty="0"/>
              <a:t> Tracer - Conception et mise en œuvre d'un schéma d'adressage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5630" y="1853480"/>
            <a:ext cx="11040076" cy="4098595"/>
          </a:xfrm>
        </p:spPr>
        <p:txBody>
          <a:bodyPr/>
          <a:lstStyle/>
          <a:p>
            <a:pPr marL="0" indent="0" algn="l">
              <a:spcBef>
                <a:spcPts val="0"/>
              </a:spcBef>
            </a:pPr>
            <a:r>
              <a:rPr lang="fr-FR" sz="2133" dirty="0">
                <a:solidFill>
                  <a:srgbClr val="000000"/>
                </a:solidFill>
              </a:rPr>
              <a:t>Dans le cadre de ce </a:t>
            </a:r>
            <a:r>
              <a:rPr lang="fr-FR" sz="2133" dirty="0" err="1">
                <a:solidFill>
                  <a:srgbClr val="000000"/>
                </a:solidFill>
              </a:rPr>
              <a:t>Packet</a:t>
            </a:r>
            <a:r>
              <a:rPr lang="fr-FR" sz="2133" dirty="0">
                <a:solidFill>
                  <a:srgbClr val="000000"/>
                </a:solidFill>
              </a:rPr>
              <a:t> Tracer, vous ferez ce qui suit :</a:t>
            </a:r>
          </a:p>
          <a:p>
            <a:pPr marL="0" indent="0" algn="l">
              <a:spcBef>
                <a:spcPts val="0"/>
              </a:spcBef>
            </a:pPr>
            <a:endParaRPr lang="en-US" sz="2133" dirty="0">
              <a:solidFill>
                <a:srgbClr val="000000"/>
              </a:solidFill>
            </a:endParaRP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Concevoir un schéma d'adressage IP VLSM compte tenu des exigences</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Configurer l'adressage sur les périphériques réseau et les hôtes</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Vérifier la connectivité IP</a:t>
            </a:r>
          </a:p>
          <a:p>
            <a:pPr marL="380990" indent="-380990" algn="l" defTabSz="912261" fontAlgn="base">
              <a:spcBef>
                <a:spcPts val="800"/>
              </a:spcBef>
              <a:spcAft>
                <a:spcPts val="800"/>
              </a:spcAft>
              <a:buClr>
                <a:schemeClr val="tx2"/>
              </a:buClr>
              <a:buSzPct val="90000"/>
              <a:buFont typeface="Arial" panose="020B0604020202020204" pitchFamily="34" charset="0"/>
              <a:buChar char="•"/>
            </a:pPr>
            <a:r>
              <a:rPr lang="fr-FR" sz="2133" dirty="0">
                <a:solidFill>
                  <a:srgbClr val="000000"/>
                </a:solidFill>
              </a:rPr>
              <a:t>Résolution des problèmes de connectivité.</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2326" y="309967"/>
            <a:ext cx="11127317" cy="975783"/>
          </a:xfrm>
        </p:spPr>
        <p:txBody>
          <a:bodyPr>
            <a:normAutofit fontScale="90000"/>
          </a:bodyPr>
          <a:lstStyle/>
          <a:p>
            <a:pPr rtl="0"/>
            <a:r>
              <a:rPr lang="fr-FR" sz="2133" dirty="0"/>
              <a:t>La conception structurée</a:t>
            </a:r>
            <a:br>
              <a:rPr lang="en-US" dirty="0"/>
            </a:br>
            <a:r>
              <a:rPr lang="fr-FR" sz="3200" dirty="0"/>
              <a:t>Travaux pratiques - Conception et mise en œuvre d'un schéma d'adressage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667501"/>
            <a:ext cx="11040076" cy="4098595"/>
          </a:xfrm>
        </p:spPr>
        <p:txBody>
          <a:bodyPr/>
          <a:lstStyle/>
          <a:p>
            <a:pPr marL="0" indent="0" algn="l"/>
            <a:r>
              <a:rPr lang="fr-FR" sz="2133" dirty="0">
                <a:solidFill>
                  <a:srgbClr val="000000"/>
                </a:solidFill>
              </a:rPr>
              <a:t>Au cours de ce travaux pratiques, vous réaliserez les objectifs suivants :</a:t>
            </a:r>
          </a:p>
          <a:p>
            <a:pPr marL="0" indent="0" algn="l"/>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Étudier les besoins du réseau</a:t>
            </a:r>
          </a:p>
          <a:p>
            <a:pPr marL="457189" indent="-457189" algn="l">
              <a:buFont typeface="Arial" panose="020B0604020202020204" pitchFamily="34" charset="0"/>
              <a:buChar char="•"/>
            </a:pPr>
            <a:r>
              <a:rPr lang="fr-FR" sz="2133" dirty="0">
                <a:solidFill>
                  <a:srgbClr val="000000"/>
                </a:solidFill>
              </a:rPr>
              <a:t>Concevoir le schéma d'adresses VLSM</a:t>
            </a:r>
          </a:p>
          <a:p>
            <a:pPr marL="457189" indent="-457189" algn="l">
              <a:buFont typeface="Arial" panose="020B0604020202020204" pitchFamily="34" charset="0"/>
              <a:buChar char="•"/>
            </a:pPr>
            <a:r>
              <a:rPr lang="fr-FR" sz="2133" dirty="0">
                <a:solidFill>
                  <a:srgbClr val="000000"/>
                </a:solidFill>
              </a:rPr>
              <a:t>Câbler et configurer le réseau IPv4</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58044" y="146757"/>
            <a:ext cx="11127317" cy="975783"/>
          </a:xfrm>
        </p:spPr>
        <p:txBody>
          <a:bodyPr/>
          <a:lstStyle/>
          <a:p>
            <a:pPr rtl="0"/>
            <a:r>
              <a:rPr lang="fr-FR" sz="2133" dirty="0"/>
              <a:t>La structure d'une adresse</a:t>
            </a:r>
            <a:br>
              <a:rPr lang="en-US" dirty="0"/>
            </a:br>
            <a:r>
              <a:rPr lang="fr-FR" sz="3200" dirty="0"/>
              <a:t>La longueur de préfixe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59"/>
            <a:ext cx="11040076" cy="681069"/>
          </a:xfrm>
        </p:spPr>
        <p:txBody>
          <a:bodyPr/>
          <a:lstStyle/>
          <a:p>
            <a:pPr marL="457189" indent="-457189" algn="l">
              <a:buFont typeface="Arial" panose="020B0604020202020204" pitchFamily="34" charset="0"/>
              <a:buChar char="•"/>
            </a:pPr>
            <a:r>
              <a:rPr lang="fr-FR" sz="2133">
                <a:solidFill>
                  <a:srgbClr val="000000"/>
                </a:solidFill>
              </a:rPr>
              <a:t>Une longueur de préfixe est une méthode fastidieux d'exprimer une adresse de masque de sous-réseau.</a:t>
            </a: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63073" y="1929453"/>
            <a:ext cx="4501649" cy="4098595"/>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dirty="0">
                <a:solidFill>
                  <a:srgbClr val="000000"/>
                </a:solidFill>
              </a:rPr>
              <a:t>En fait, la longueur de préfixe correspond au nombre de bits définis sur 1 dans le masque de sous-réseau. </a:t>
            </a:r>
          </a:p>
          <a:p>
            <a:pPr marL="457189" indent="-457189" algn="l">
              <a:buFont typeface="Arial" panose="020B0604020202020204" pitchFamily="34" charset="0"/>
              <a:buChar char="•"/>
            </a:pPr>
            <a:endParaRPr lang="en-CA" sz="2133" dirty="0">
              <a:solidFill>
                <a:srgbClr val="000000"/>
              </a:solidFill>
            </a:endParaRPr>
          </a:p>
          <a:p>
            <a:pPr marL="457189" indent="-457189" algn="l">
              <a:buFont typeface="Arial" panose="020B0604020202020204" pitchFamily="34" charset="0"/>
              <a:buChar char="•"/>
            </a:pPr>
            <a:r>
              <a:rPr lang="fr-FR" sz="2133" dirty="0">
                <a:solidFill>
                  <a:srgbClr val="000000"/>
                </a:solidFill>
              </a:rPr>
              <a:t>Elle est notée au moyen de la « notation de barre oblique », il suffit donc de compter le nombre de bits du masque de sous-réseau et d'y ajouter une barre oblique.</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nvGraphicFramePr>
        <p:xfrm>
          <a:off x="5045005" y="1844205"/>
          <a:ext cx="6930251" cy="4602667"/>
        </p:xfrm>
        <a:graphic>
          <a:graphicData uri="http://schemas.openxmlformats.org/drawingml/2006/table">
            <a:tbl>
              <a:tblPr firstRow="1" bandRow="1">
                <a:tableStyleId>{5C22544A-7EE6-4342-B048-85BDC9FD1C3A}</a:tableStyleId>
              </a:tblPr>
              <a:tblGrid>
                <a:gridCol w="2150533">
                  <a:extLst>
                    <a:ext uri="{9D8B030D-6E8A-4147-A177-3AD203B41FA5}">
                      <a16:colId xmlns:a16="http://schemas.microsoft.com/office/drawing/2014/main" val="2853717215"/>
                    </a:ext>
                  </a:extLst>
                </a:gridCol>
                <a:gridCol w="3468304">
                  <a:extLst>
                    <a:ext uri="{9D8B030D-6E8A-4147-A177-3AD203B41FA5}">
                      <a16:colId xmlns:a16="http://schemas.microsoft.com/office/drawing/2014/main" val="3859420295"/>
                    </a:ext>
                  </a:extLst>
                </a:gridCol>
                <a:gridCol w="1311413">
                  <a:extLst>
                    <a:ext uri="{9D8B030D-6E8A-4147-A177-3AD203B41FA5}">
                      <a16:colId xmlns:a16="http://schemas.microsoft.com/office/drawing/2014/main" val="2152541703"/>
                    </a:ext>
                  </a:extLst>
                </a:gridCol>
              </a:tblGrid>
              <a:tr h="511387">
                <a:tc>
                  <a:txBody>
                    <a:bodyPr/>
                    <a:lstStyle/>
                    <a:p>
                      <a:pPr algn="l" rtl="0" fontAlgn="ctr"/>
                      <a:r>
                        <a:rPr lang="fr-FR" sz="1400" b="1" dirty="0">
                          <a:effectLst/>
                        </a:rPr>
                        <a:t>Masque de sous-réseau</a:t>
                      </a:r>
                    </a:p>
                  </a:txBody>
                  <a:tcPr marL="42333" marR="42333" marT="42333" marB="42333" anchor="ctr"/>
                </a:tc>
                <a:tc>
                  <a:txBody>
                    <a:bodyPr/>
                    <a:lstStyle/>
                    <a:p>
                      <a:pPr algn="l" rtl="0" fontAlgn="ctr"/>
                      <a:r>
                        <a:rPr lang="fr-FR" sz="1400" b="1">
                          <a:effectLst/>
                        </a:rPr>
                        <a:t>Adresse 32 bits</a:t>
                      </a:r>
                    </a:p>
                  </a:txBody>
                  <a:tcPr marL="42333" marR="42333" marT="42333" marB="42333" anchor="ctr"/>
                </a:tc>
                <a:tc>
                  <a:txBody>
                    <a:bodyPr/>
                    <a:lstStyle/>
                    <a:p>
                      <a:pPr algn="l" rtl="0" fontAlgn="ctr"/>
                      <a:r>
                        <a:rPr lang="fr-FR" sz="1400" b="1">
                          <a:effectLst/>
                        </a:rPr>
                        <a:t>Préfixe </a:t>
                      </a:r>
                    </a:p>
                    <a:p>
                      <a:pPr algn="l" rtl="0" fontAlgn="ctr"/>
                      <a:r>
                        <a:rPr lang="fr-FR" sz="1400" b="1">
                          <a:effectLst/>
                        </a:rPr>
                        <a:t>Longueur</a:t>
                      </a:r>
                    </a:p>
                  </a:txBody>
                  <a:tcPr marL="42333" marR="42333" marT="42333" marB="42333" anchor="ctr"/>
                </a:tc>
                <a:extLst>
                  <a:ext uri="{0D108BD9-81ED-4DB2-BD59-A6C34878D82A}">
                    <a16:rowId xmlns:a16="http://schemas.microsoft.com/office/drawing/2014/main" val="1617726287"/>
                  </a:ext>
                </a:extLst>
              </a:tr>
              <a:tr h="454587">
                <a:tc>
                  <a:txBody>
                    <a:bodyPr/>
                    <a:lstStyle/>
                    <a:p>
                      <a:pPr rtl="0" fontAlgn="ctr"/>
                      <a:r>
                        <a:rPr lang="fr-FR" sz="1300" b="0">
                          <a:effectLst/>
                        </a:rPr>
                        <a:t>255.0.0.0</a:t>
                      </a:r>
                    </a:p>
                  </a:txBody>
                  <a:tcPr marL="42333" marR="42333" marT="42333" marB="42333" anchor="ctr"/>
                </a:tc>
                <a:tc>
                  <a:txBody>
                    <a:bodyPr/>
                    <a:lstStyle/>
                    <a:p>
                      <a:pPr rtl="0" fontAlgn="ctr"/>
                      <a:r>
                        <a:rPr lang="fr-FR" sz="1300" b="0">
                          <a:effectLst/>
                        </a:rPr>
                        <a:t>11111111.00000000.00000000.00000000</a:t>
                      </a:r>
                    </a:p>
                  </a:txBody>
                  <a:tcPr marL="42333" marR="42333" marT="42333" marB="42333" anchor="ctr"/>
                </a:tc>
                <a:tc>
                  <a:txBody>
                    <a:bodyPr/>
                    <a:lstStyle/>
                    <a:p>
                      <a:pPr rtl="0" fontAlgn="ctr"/>
                      <a:r>
                        <a:rPr lang="fr-FR" sz="1300" b="0">
                          <a:effectLst/>
                        </a:rPr>
                        <a:t>/8</a:t>
                      </a:r>
                    </a:p>
                  </a:txBody>
                  <a:tcPr marL="42333" marR="42333" marT="42333" marB="42333" anchor="ctr"/>
                </a:tc>
                <a:extLst>
                  <a:ext uri="{0D108BD9-81ED-4DB2-BD59-A6C34878D82A}">
                    <a16:rowId xmlns:a16="http://schemas.microsoft.com/office/drawing/2014/main" val="3476665342"/>
                  </a:ext>
                </a:extLst>
              </a:tr>
              <a:tr h="454587">
                <a:tc>
                  <a:txBody>
                    <a:bodyPr/>
                    <a:lstStyle/>
                    <a:p>
                      <a:pPr rtl="0" fontAlgn="ctr"/>
                      <a:r>
                        <a:rPr lang="fr-FR" sz="1300" b="0">
                          <a:effectLst/>
                        </a:rPr>
                        <a:t>255.255.0.0</a:t>
                      </a:r>
                    </a:p>
                  </a:txBody>
                  <a:tcPr marL="42333" marR="42333" marT="42333" marB="42333" anchor="ctr"/>
                </a:tc>
                <a:tc>
                  <a:txBody>
                    <a:bodyPr/>
                    <a:lstStyle/>
                    <a:p>
                      <a:pPr rtl="0" fontAlgn="ctr"/>
                      <a:r>
                        <a:rPr lang="fr-FR" sz="1300" b="0">
                          <a:effectLst/>
                        </a:rPr>
                        <a:t>11111111.11111111.00000000.00000000</a:t>
                      </a:r>
                    </a:p>
                  </a:txBody>
                  <a:tcPr marL="42333" marR="42333" marT="42333" marB="42333" anchor="ctr"/>
                </a:tc>
                <a:tc>
                  <a:txBody>
                    <a:bodyPr/>
                    <a:lstStyle/>
                    <a:p>
                      <a:pPr rtl="0" fontAlgn="ctr"/>
                      <a:r>
                        <a:rPr lang="fr-FR" sz="1300" b="0">
                          <a:effectLst/>
                        </a:rPr>
                        <a:t>/16</a:t>
                      </a:r>
                    </a:p>
                  </a:txBody>
                  <a:tcPr marL="42333" marR="42333" marT="42333" marB="42333" anchor="ctr"/>
                </a:tc>
                <a:extLst>
                  <a:ext uri="{0D108BD9-81ED-4DB2-BD59-A6C34878D82A}">
                    <a16:rowId xmlns:a16="http://schemas.microsoft.com/office/drawing/2014/main" val="863355901"/>
                  </a:ext>
                </a:extLst>
              </a:tr>
              <a:tr h="454587">
                <a:tc>
                  <a:txBody>
                    <a:bodyPr/>
                    <a:lstStyle/>
                    <a:p>
                      <a:pPr rtl="0" fontAlgn="ctr"/>
                      <a:r>
                        <a:rPr lang="fr-FR" sz="1300" b="0">
                          <a:effectLst/>
                        </a:rPr>
                        <a:t>255.255.255.0</a:t>
                      </a:r>
                    </a:p>
                  </a:txBody>
                  <a:tcPr marL="42333" marR="42333" marT="42333" marB="42333" anchor="ctr"/>
                </a:tc>
                <a:tc>
                  <a:txBody>
                    <a:bodyPr/>
                    <a:lstStyle/>
                    <a:p>
                      <a:pPr rtl="0" fontAlgn="ctr"/>
                      <a:r>
                        <a:rPr lang="fr-FR" sz="1300" b="0" dirty="0">
                          <a:effectLst/>
                        </a:rPr>
                        <a:t>11111111.11111111.11111111.00000000</a:t>
                      </a:r>
                    </a:p>
                  </a:txBody>
                  <a:tcPr marL="42333" marR="42333" marT="42333" marB="42333" anchor="ctr"/>
                </a:tc>
                <a:tc>
                  <a:txBody>
                    <a:bodyPr/>
                    <a:lstStyle/>
                    <a:p>
                      <a:pPr rtl="0" fontAlgn="ctr"/>
                      <a:r>
                        <a:rPr lang="fr-FR" sz="1300" b="0">
                          <a:effectLst/>
                        </a:rPr>
                        <a:t>/24</a:t>
                      </a:r>
                    </a:p>
                  </a:txBody>
                  <a:tcPr marL="42333" marR="42333" marT="42333" marB="42333" anchor="ctr"/>
                </a:tc>
                <a:extLst>
                  <a:ext uri="{0D108BD9-81ED-4DB2-BD59-A6C34878D82A}">
                    <a16:rowId xmlns:a16="http://schemas.microsoft.com/office/drawing/2014/main" val="2609772987"/>
                  </a:ext>
                </a:extLst>
              </a:tr>
              <a:tr h="454587">
                <a:tc>
                  <a:txBody>
                    <a:bodyPr/>
                    <a:lstStyle/>
                    <a:p>
                      <a:pPr rtl="0" fontAlgn="ctr"/>
                      <a:r>
                        <a:rPr lang="fr-FR" sz="1300" b="0">
                          <a:effectLst/>
                        </a:rPr>
                        <a:t>255.255.255.128</a:t>
                      </a:r>
                    </a:p>
                  </a:txBody>
                  <a:tcPr marL="42333" marR="42333" marT="42333" marB="42333" anchor="ctr"/>
                </a:tc>
                <a:tc>
                  <a:txBody>
                    <a:bodyPr/>
                    <a:lstStyle/>
                    <a:p>
                      <a:pPr rtl="0" fontAlgn="ctr"/>
                      <a:r>
                        <a:rPr lang="fr-FR" sz="1300" b="0">
                          <a:effectLst/>
                        </a:rPr>
                        <a:t>11111111.111111.11111111.10000000</a:t>
                      </a:r>
                    </a:p>
                  </a:txBody>
                  <a:tcPr marL="42333" marR="42333" marT="42333" marB="42333" anchor="ctr"/>
                </a:tc>
                <a:tc>
                  <a:txBody>
                    <a:bodyPr/>
                    <a:lstStyle/>
                    <a:p>
                      <a:pPr rtl="0" fontAlgn="ctr"/>
                      <a:r>
                        <a:rPr lang="fr-FR" sz="1300" b="0">
                          <a:effectLst/>
                        </a:rPr>
                        <a:t>/25</a:t>
                      </a:r>
                    </a:p>
                  </a:txBody>
                  <a:tcPr marL="42333" marR="42333" marT="42333" marB="42333" anchor="ctr"/>
                </a:tc>
                <a:extLst>
                  <a:ext uri="{0D108BD9-81ED-4DB2-BD59-A6C34878D82A}">
                    <a16:rowId xmlns:a16="http://schemas.microsoft.com/office/drawing/2014/main" val="1362219286"/>
                  </a:ext>
                </a:extLst>
              </a:tr>
              <a:tr h="454587">
                <a:tc>
                  <a:txBody>
                    <a:bodyPr/>
                    <a:lstStyle/>
                    <a:p>
                      <a:pPr rtl="0" fontAlgn="ctr"/>
                      <a:r>
                        <a:rPr lang="fr-FR" sz="1300" b="0">
                          <a:effectLst/>
                        </a:rPr>
                        <a:t>255.255.255.192</a:t>
                      </a:r>
                    </a:p>
                  </a:txBody>
                  <a:tcPr marL="42333" marR="42333" marT="42333" marB="42333" anchor="ctr"/>
                </a:tc>
                <a:tc>
                  <a:txBody>
                    <a:bodyPr/>
                    <a:lstStyle/>
                    <a:p>
                      <a:pPr rtl="0" fontAlgn="ctr"/>
                      <a:r>
                        <a:rPr lang="fr-FR" sz="1300" b="0">
                          <a:effectLst/>
                        </a:rPr>
                        <a:t>11111111.11111111.11111111.11000000</a:t>
                      </a:r>
                    </a:p>
                  </a:txBody>
                  <a:tcPr marL="42333" marR="42333" marT="42333" marB="42333" anchor="ctr"/>
                </a:tc>
                <a:tc>
                  <a:txBody>
                    <a:bodyPr/>
                    <a:lstStyle/>
                    <a:p>
                      <a:pPr rtl="0" fontAlgn="ctr"/>
                      <a:r>
                        <a:rPr lang="fr-FR" sz="1300" b="0">
                          <a:effectLst/>
                        </a:rPr>
                        <a:t>/26</a:t>
                      </a:r>
                    </a:p>
                  </a:txBody>
                  <a:tcPr marL="42333" marR="42333" marT="42333" marB="42333" anchor="ctr"/>
                </a:tc>
                <a:extLst>
                  <a:ext uri="{0D108BD9-81ED-4DB2-BD59-A6C34878D82A}">
                    <a16:rowId xmlns:a16="http://schemas.microsoft.com/office/drawing/2014/main" val="2881816204"/>
                  </a:ext>
                </a:extLst>
              </a:tr>
              <a:tr h="454587">
                <a:tc>
                  <a:txBody>
                    <a:bodyPr/>
                    <a:lstStyle/>
                    <a:p>
                      <a:pPr rtl="0" fontAlgn="ctr"/>
                      <a:r>
                        <a:rPr lang="fr-FR" sz="1300" b="0">
                          <a:effectLst/>
                        </a:rPr>
                        <a:t>255.255.255.224</a:t>
                      </a:r>
                    </a:p>
                  </a:txBody>
                  <a:tcPr marL="42333" marR="42333" marT="42333" marB="42333" anchor="ctr"/>
                </a:tc>
                <a:tc>
                  <a:txBody>
                    <a:bodyPr/>
                    <a:lstStyle/>
                    <a:p>
                      <a:pPr rtl="0" fontAlgn="ctr"/>
                      <a:r>
                        <a:rPr lang="fr-FR" sz="1300" b="0">
                          <a:effectLst/>
                        </a:rPr>
                        <a:t>11111111.11111111.11111111.11100000</a:t>
                      </a:r>
                    </a:p>
                  </a:txBody>
                  <a:tcPr marL="42333" marR="42333" marT="42333" marB="42333" anchor="ctr"/>
                </a:tc>
                <a:tc>
                  <a:txBody>
                    <a:bodyPr/>
                    <a:lstStyle/>
                    <a:p>
                      <a:pPr rtl="0" fontAlgn="ctr"/>
                      <a:r>
                        <a:rPr lang="fr-FR" sz="1300" b="0">
                          <a:effectLst/>
                        </a:rPr>
                        <a:t>/27</a:t>
                      </a:r>
                    </a:p>
                  </a:txBody>
                  <a:tcPr marL="42333" marR="42333" marT="42333" marB="42333" anchor="ctr"/>
                </a:tc>
                <a:extLst>
                  <a:ext uri="{0D108BD9-81ED-4DB2-BD59-A6C34878D82A}">
                    <a16:rowId xmlns:a16="http://schemas.microsoft.com/office/drawing/2014/main" val="1859046036"/>
                  </a:ext>
                </a:extLst>
              </a:tr>
              <a:tr h="454587">
                <a:tc>
                  <a:txBody>
                    <a:bodyPr/>
                    <a:lstStyle/>
                    <a:p>
                      <a:pPr rtl="0" fontAlgn="ctr"/>
                      <a:r>
                        <a:rPr lang="fr-FR" sz="1300" b="0">
                          <a:effectLst/>
                        </a:rPr>
                        <a:t>255.255.255.240</a:t>
                      </a:r>
                    </a:p>
                  </a:txBody>
                  <a:tcPr marL="42333" marR="42333" marT="42333" marB="42333" anchor="ctr"/>
                </a:tc>
                <a:tc>
                  <a:txBody>
                    <a:bodyPr/>
                    <a:lstStyle/>
                    <a:p>
                      <a:pPr rtl="0" fontAlgn="ctr"/>
                      <a:r>
                        <a:rPr lang="fr-FR" sz="1300" b="0">
                          <a:effectLst/>
                        </a:rPr>
                        <a:t>11111111.11111111.11111111.11110000</a:t>
                      </a:r>
                    </a:p>
                  </a:txBody>
                  <a:tcPr marL="42333" marR="42333" marT="42333" marB="42333" anchor="ctr"/>
                </a:tc>
                <a:tc>
                  <a:txBody>
                    <a:bodyPr/>
                    <a:lstStyle/>
                    <a:p>
                      <a:pPr rtl="0" fontAlgn="ctr"/>
                      <a:r>
                        <a:rPr lang="fr-FR" sz="1300" b="0">
                          <a:effectLst/>
                        </a:rPr>
                        <a:t>/28</a:t>
                      </a:r>
                    </a:p>
                  </a:txBody>
                  <a:tcPr marL="42333" marR="42333" marT="42333" marB="42333" anchor="ctr"/>
                </a:tc>
                <a:extLst>
                  <a:ext uri="{0D108BD9-81ED-4DB2-BD59-A6C34878D82A}">
                    <a16:rowId xmlns:a16="http://schemas.microsoft.com/office/drawing/2014/main" val="2913653739"/>
                  </a:ext>
                </a:extLst>
              </a:tr>
              <a:tr h="454587">
                <a:tc>
                  <a:txBody>
                    <a:bodyPr/>
                    <a:lstStyle/>
                    <a:p>
                      <a:pPr rtl="0" fontAlgn="ctr"/>
                      <a:r>
                        <a:rPr lang="fr-FR" sz="1300" b="0">
                          <a:effectLst/>
                        </a:rPr>
                        <a:t>255.255.255.248</a:t>
                      </a:r>
                    </a:p>
                  </a:txBody>
                  <a:tcPr marL="42333" marR="42333" marT="42333" marB="42333" anchor="ctr"/>
                </a:tc>
                <a:tc>
                  <a:txBody>
                    <a:bodyPr/>
                    <a:lstStyle/>
                    <a:p>
                      <a:pPr rtl="0" fontAlgn="ctr"/>
                      <a:r>
                        <a:rPr lang="fr-FR" sz="1300" b="0">
                          <a:effectLst/>
                        </a:rPr>
                        <a:t>11111111.11111111.11111111.11111000</a:t>
                      </a:r>
                    </a:p>
                  </a:txBody>
                  <a:tcPr marL="42333" marR="42333" marT="42333" marB="42333" anchor="ctr"/>
                </a:tc>
                <a:tc>
                  <a:txBody>
                    <a:bodyPr/>
                    <a:lstStyle/>
                    <a:p>
                      <a:pPr rtl="0" fontAlgn="ctr"/>
                      <a:r>
                        <a:rPr lang="fr-FR" sz="1300" b="0">
                          <a:effectLst/>
                        </a:rPr>
                        <a:t>/29</a:t>
                      </a:r>
                    </a:p>
                  </a:txBody>
                  <a:tcPr marL="42333" marR="42333" marT="42333" marB="42333" anchor="ctr"/>
                </a:tc>
                <a:extLst>
                  <a:ext uri="{0D108BD9-81ED-4DB2-BD59-A6C34878D82A}">
                    <a16:rowId xmlns:a16="http://schemas.microsoft.com/office/drawing/2014/main" val="200304742"/>
                  </a:ext>
                </a:extLst>
              </a:tr>
              <a:tr h="454587">
                <a:tc>
                  <a:txBody>
                    <a:bodyPr/>
                    <a:lstStyle/>
                    <a:p>
                      <a:pPr rtl="0" fontAlgn="ctr"/>
                      <a:r>
                        <a:rPr lang="fr-FR" sz="1300" b="0">
                          <a:effectLst/>
                        </a:rPr>
                        <a:t>255.255.255.252</a:t>
                      </a:r>
                    </a:p>
                  </a:txBody>
                  <a:tcPr marL="42333" marR="42333" marT="42333" marB="42333" anchor="ctr"/>
                </a:tc>
                <a:tc>
                  <a:txBody>
                    <a:bodyPr/>
                    <a:lstStyle/>
                    <a:p>
                      <a:pPr rtl="0" fontAlgn="ctr"/>
                      <a:r>
                        <a:rPr lang="fr-FR" sz="1300" b="0">
                          <a:effectLst/>
                        </a:rPr>
                        <a:t>11111111.11111111.11111111.11111100</a:t>
                      </a:r>
                    </a:p>
                  </a:txBody>
                  <a:tcPr marL="42333" marR="42333" marT="42333" marB="42333" anchor="ctr"/>
                </a:tc>
                <a:tc>
                  <a:txBody>
                    <a:bodyPr/>
                    <a:lstStyle/>
                    <a:p>
                      <a:pPr rtl="0" fontAlgn="ctr"/>
                      <a:r>
                        <a:rPr lang="fr-FR" sz="1300" b="0" dirty="0">
                          <a:effectLst/>
                        </a:rPr>
                        <a:t>/30</a:t>
                      </a:r>
                    </a:p>
                  </a:txBody>
                  <a:tcPr marL="42333" marR="42333" marT="42333" marB="42333"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5067" y="146757"/>
            <a:ext cx="11127317" cy="975783"/>
          </a:xfrm>
        </p:spPr>
        <p:txBody>
          <a:bodyPr/>
          <a:lstStyle/>
          <a:p>
            <a:pPr rtl="0"/>
            <a:r>
              <a:rPr lang="fr-FR" sz="2133" dirty="0"/>
              <a:t>Structure d'adresse IPv4</a:t>
            </a:r>
            <a:br>
              <a:rPr lang="en-US" dirty="0"/>
            </a:br>
            <a:r>
              <a:rPr lang="fr-FR" sz="3200" dirty="0"/>
              <a:t>Détermination du réseau: AND (ET) logique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60"/>
            <a:ext cx="11040076" cy="2029361"/>
          </a:xfrm>
        </p:spPr>
        <p:txBody>
          <a:bodyPr/>
          <a:lstStyle/>
          <a:p>
            <a:pPr marL="457189" indent="-457189" algn="l">
              <a:buFont typeface="Arial" panose="020B0604020202020204" pitchFamily="34" charset="0"/>
              <a:buChar char="•"/>
            </a:pPr>
            <a:r>
              <a:rPr lang="fr-FR" sz="2133">
                <a:solidFill>
                  <a:srgbClr val="000000"/>
                </a:solidFill>
              </a:rPr>
              <a:t>Une opération logique AND est utilisée pour déterminer l'adresse réseau.</a:t>
            </a:r>
          </a:p>
          <a:p>
            <a:pPr marL="554633" lvl="1" indent="-457189"/>
            <a:r>
              <a:rPr lang="fr-FR">
                <a:solidFill>
                  <a:srgbClr val="000000"/>
                </a:solidFill>
              </a:rPr>
              <a:t>Le AND (ET) logique est la comparaison de deux bits où un 1 AND (ET) 1 produit un 1 et toutes les autres combinaisons produisent un 0.</a:t>
            </a:r>
          </a:p>
          <a:p>
            <a:pPr marL="554633" lvl="1" indent="-457189"/>
            <a:r>
              <a:rPr lang="fr-FR">
                <a:solidFill>
                  <a:srgbClr val="000000"/>
                </a:solidFill>
              </a:rPr>
              <a:t>1 AND 1 = 1, 0 AND 1 = 0, 1 AND 0 = 0, 0 AND 0 = 0</a:t>
            </a:r>
          </a:p>
          <a:p>
            <a:pPr marL="554633" lvl="1" indent="-457189"/>
            <a:r>
              <a:rPr lang="fr-FR">
                <a:solidFill>
                  <a:srgbClr val="000000"/>
                </a:solidFill>
              </a:rPr>
              <a:t>1 = Vrai et 0 = Faux</a:t>
            </a: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575962" y="3311385"/>
            <a:ext cx="5132764" cy="2650203"/>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57189" indent="-457189" algn="l">
              <a:buFont typeface="Arial" panose="020B0604020202020204" pitchFamily="34" charset="0"/>
              <a:buChar char="•"/>
            </a:pPr>
            <a:r>
              <a:rPr lang="fr-FR" sz="2133">
                <a:solidFill>
                  <a:srgbClr val="000000"/>
                </a:solidFill>
              </a:rPr>
              <a:t>Pour identifier l'adresse réseau , l'adresse IPv4 d'un hôte est soumise bit par bit à l'opération AND de manière logique avec le masque de sous-réseau</a:t>
            </a:r>
          </a:p>
          <a:p>
            <a:pPr marL="457189" indent="-457189" algn="l">
              <a:buFont typeface="Arial" panose="020B0604020202020204" pitchFamily="34" charset="0"/>
              <a:buChar char="•"/>
            </a:pPr>
            <a:endParaRPr lang="en-CA" sz="2133"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5841545" y="3169920"/>
            <a:ext cx="6045511" cy="2650203"/>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6755" y="316090"/>
            <a:ext cx="11127317" cy="975783"/>
          </a:xfrm>
        </p:spPr>
        <p:txBody>
          <a:bodyPr/>
          <a:lstStyle/>
          <a:p>
            <a:pPr rtl="0"/>
            <a:r>
              <a:rPr lang="fr-FR" sz="2133" dirty="0"/>
              <a:t>La structure d'une adresse IPv4</a:t>
            </a:r>
            <a:br>
              <a:rPr lang="en-US" dirty="0"/>
            </a:br>
            <a:r>
              <a:rPr lang="fr-FR" sz="3200" dirty="0"/>
              <a:t>Démonstration vidéo - réseau, hôte et adresses de diffusion</a:t>
            </a:r>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677562" y="1706284"/>
            <a:ext cx="11040076" cy="2029361"/>
          </a:xfrm>
          <a:prstGeom prst="rect">
            <a:avLst/>
          </a:prstGeom>
        </p:spPr>
        <p:txBody>
          <a:bodyPr lIns="121893" tIns="60947" rIns="121893" bIns="60947">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fr-FR" sz="2133" dirty="0">
                <a:solidFill>
                  <a:srgbClr val="000000"/>
                </a:solidFill>
              </a:rPr>
              <a:t>Cette vidéo présentera les points suivants :</a:t>
            </a:r>
          </a:p>
          <a:p>
            <a:pPr marL="457189" indent="-457189" algn="l">
              <a:buFont typeface="Arial" panose="020B0604020202020204" pitchFamily="34" charset="0"/>
              <a:buChar char="•"/>
            </a:pPr>
            <a:r>
              <a:rPr lang="fr-FR" sz="2133" dirty="0">
                <a:solidFill>
                  <a:srgbClr val="000000"/>
                </a:solidFill>
              </a:rPr>
              <a:t>Adresse réseau</a:t>
            </a:r>
          </a:p>
          <a:p>
            <a:pPr marL="457189" indent="-457189" algn="l">
              <a:buFont typeface="Arial" panose="020B0604020202020204" pitchFamily="34" charset="0"/>
              <a:buChar char="•"/>
            </a:pPr>
            <a:r>
              <a:rPr lang="fr-FR" sz="2133" dirty="0">
                <a:solidFill>
                  <a:srgbClr val="000000"/>
                </a:solidFill>
              </a:rPr>
              <a:t>Adresse de diffusion</a:t>
            </a:r>
          </a:p>
          <a:p>
            <a:pPr marL="457189" indent="-457189" algn="l">
              <a:buFont typeface="Arial" panose="020B0604020202020204" pitchFamily="34" charset="0"/>
              <a:buChar char="•"/>
            </a:pPr>
            <a:r>
              <a:rPr lang="fr-FR" sz="2133" dirty="0">
                <a:solidFill>
                  <a:srgbClr val="000000"/>
                </a:solidFill>
              </a:rPr>
              <a:t>Première hôte utilisable</a:t>
            </a:r>
          </a:p>
          <a:p>
            <a:pPr marL="457189" indent="-457189" algn="l">
              <a:buFont typeface="Arial" panose="020B0604020202020204" pitchFamily="34" charset="0"/>
              <a:buChar char="•"/>
            </a:pPr>
            <a:r>
              <a:rPr lang="fr-FR" sz="2133" dirty="0">
                <a:solidFill>
                  <a:srgbClr val="000000"/>
                </a:solidFill>
              </a:rPr>
              <a:t>Dernière hôte utilisable</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37067" y="225779"/>
            <a:ext cx="11127317" cy="975783"/>
          </a:xfrm>
        </p:spPr>
        <p:txBody>
          <a:bodyPr/>
          <a:lstStyle/>
          <a:p>
            <a:pPr rtl="0"/>
            <a:r>
              <a:rPr lang="fr-FR" sz="2133" dirty="0"/>
              <a:t>La structure d'une adresse IPv4</a:t>
            </a:r>
            <a:br>
              <a:rPr lang="en-US" dirty="0"/>
            </a:br>
            <a:r>
              <a:rPr lang="fr-FR" sz="3200" dirty="0"/>
              <a:t>Adresses réseau, d'hôte et de diffusion</a:t>
            </a:r>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51785" y="3583953"/>
            <a:ext cx="3864844" cy="2143232"/>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75962" y="1140560"/>
            <a:ext cx="7556820" cy="1771177"/>
          </a:xfrm>
        </p:spPr>
        <p:txBody>
          <a:bodyPr/>
          <a:lstStyle/>
          <a:p>
            <a:pPr marL="457189" indent="-457189" algn="l">
              <a:buFont typeface="Arial" panose="020B0604020202020204" pitchFamily="34" charset="0"/>
              <a:buChar char="•"/>
            </a:pPr>
            <a:r>
              <a:rPr lang="fr-FR" sz="2133">
                <a:solidFill>
                  <a:srgbClr val="000000"/>
                </a:solidFill>
              </a:rPr>
              <a:t>Au sein de chaque réseau se trouvent trois types d'adresses IP:</a:t>
            </a:r>
          </a:p>
          <a:p>
            <a:pPr marL="554633" lvl="1" indent="-457189"/>
            <a:r>
              <a:rPr lang="fr-FR">
                <a:solidFill>
                  <a:srgbClr val="000000"/>
                </a:solidFill>
              </a:rPr>
              <a:t>Adresse réseau</a:t>
            </a:r>
          </a:p>
          <a:p>
            <a:pPr marL="554633" lvl="1" indent="-457189"/>
            <a:r>
              <a:rPr lang="fr-FR">
                <a:solidFill>
                  <a:srgbClr val="000000"/>
                </a:solidFill>
              </a:rPr>
              <a:t>Adresses d'hôtes</a:t>
            </a:r>
          </a:p>
          <a:p>
            <a:pPr marL="554633" lvl="1" indent="-457189"/>
            <a:r>
              <a:rPr lang="fr-FR">
                <a:solidFill>
                  <a:srgbClr val="000000"/>
                </a:solidFill>
              </a:rPr>
              <a:t>Adresse de diffusion</a:t>
            </a: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nvGraphicFramePr>
        <p:xfrm>
          <a:off x="4683760" y="2996032"/>
          <a:ext cx="7325360" cy="3166533"/>
        </p:xfrm>
        <a:graphic>
          <a:graphicData uri="http://schemas.openxmlformats.org/drawingml/2006/table">
            <a:tbl>
              <a:tblPr firstRow="1" bandRow="1">
                <a:tableStyleId>{5C22544A-7EE6-4342-B048-85BDC9FD1C3A}</a:tableStyleId>
              </a:tblPr>
              <a:tblGrid>
                <a:gridCol w="1818640">
                  <a:extLst>
                    <a:ext uri="{9D8B030D-6E8A-4147-A177-3AD203B41FA5}">
                      <a16:colId xmlns:a16="http://schemas.microsoft.com/office/drawing/2014/main" val="6951079"/>
                    </a:ext>
                  </a:extLst>
                </a:gridCol>
                <a:gridCol w="3281680">
                  <a:extLst>
                    <a:ext uri="{9D8B030D-6E8A-4147-A177-3AD203B41FA5}">
                      <a16:colId xmlns:a16="http://schemas.microsoft.com/office/drawing/2014/main" val="3669600987"/>
                    </a:ext>
                  </a:extLst>
                </a:gridCol>
                <a:gridCol w="1097280">
                  <a:extLst>
                    <a:ext uri="{9D8B030D-6E8A-4147-A177-3AD203B41FA5}">
                      <a16:colId xmlns:a16="http://schemas.microsoft.com/office/drawing/2014/main" val="1195186617"/>
                    </a:ext>
                  </a:extLst>
                </a:gridCol>
                <a:gridCol w="1127760">
                  <a:extLst>
                    <a:ext uri="{9D8B030D-6E8A-4147-A177-3AD203B41FA5}">
                      <a16:colId xmlns:a16="http://schemas.microsoft.com/office/drawing/2014/main" val="3408647017"/>
                    </a:ext>
                  </a:extLst>
                </a:gridCol>
              </a:tblGrid>
              <a:tr h="494453">
                <a:tc>
                  <a:txBody>
                    <a:bodyPr/>
                    <a:lstStyle/>
                    <a:p>
                      <a:endParaRPr lang="en-CA" sz="1600" dirty="0"/>
                    </a:p>
                  </a:txBody>
                  <a:tcPr marL="42333" marR="42333" marT="42333" marB="42333" anchor="ctr">
                    <a:noFill/>
                  </a:tcPr>
                </a:tc>
                <a:tc>
                  <a:txBody>
                    <a:bodyPr/>
                    <a:lstStyle/>
                    <a:p>
                      <a:pPr algn="ctr" rtl="0" fontAlgn="ctr"/>
                      <a:r>
                        <a:rPr lang="fr-FR" sz="1400" b="1">
                          <a:effectLst/>
                        </a:rPr>
                        <a:t>Partie réseau</a:t>
                      </a:r>
                    </a:p>
                  </a:txBody>
                  <a:tcPr marL="42333" marR="42333" marT="42333" marB="42333" anchor="ctr"/>
                </a:tc>
                <a:tc>
                  <a:txBody>
                    <a:bodyPr/>
                    <a:lstStyle/>
                    <a:p>
                      <a:pPr algn="ctr" rtl="0" fontAlgn="ctr"/>
                      <a:r>
                        <a:rPr lang="fr-FR" sz="1400" b="1">
                          <a:effectLst/>
                        </a:rPr>
                        <a:t>Partie hôte</a:t>
                      </a:r>
                    </a:p>
                  </a:txBody>
                  <a:tcPr marL="42333" marR="42333" marT="42333" marB="42333" anchor="ctr"/>
                </a:tc>
                <a:tc>
                  <a:txBody>
                    <a:bodyPr/>
                    <a:lstStyle/>
                    <a:p>
                      <a:pPr algn="ctr" rtl="0" fontAlgn="ctr"/>
                      <a:r>
                        <a:rPr lang="fr-FR" sz="1400" b="1">
                          <a:effectLst/>
                        </a:rPr>
                        <a:t>Bits d'hôte</a:t>
                      </a:r>
                    </a:p>
                  </a:txBody>
                  <a:tcPr marL="42333" marR="42333" marT="42333" marB="42333" anchor="ctr"/>
                </a:tc>
                <a:extLst>
                  <a:ext uri="{0D108BD9-81ED-4DB2-BD59-A6C34878D82A}">
                    <a16:rowId xmlns:a16="http://schemas.microsoft.com/office/drawing/2014/main" val="1417013316"/>
                  </a:ext>
                </a:extLst>
              </a:tr>
              <a:tr h="494453">
                <a:tc>
                  <a:txBody>
                    <a:bodyPr/>
                    <a:lstStyle/>
                    <a:p>
                      <a:pPr rtl="0" fontAlgn="ctr"/>
                      <a:r>
                        <a:rPr lang="fr-FR" sz="1300" b="0">
                          <a:effectLst/>
                        </a:rPr>
                        <a:t>Masque de sous-réseau .</a:t>
                      </a:r>
                    </a:p>
                    <a:p>
                      <a:pPr rtl="0" fontAlgn="ctr"/>
                      <a:r>
                        <a:rPr lang="fr-FR" sz="1300" b="1">
                          <a:effectLst/>
                        </a:rPr>
                        <a:t>255.255.255.</a:t>
                      </a:r>
                      <a:r>
                        <a:rPr lang="fr-FR" sz="1300" b="0">
                          <a:effectLst/>
                        </a:rPr>
                        <a:t>0 or </a:t>
                      </a:r>
                      <a:r>
                        <a:rPr lang="fr-FR" sz="1300" b="1">
                          <a:effectLst/>
                        </a:rPr>
                        <a:t>/24</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255 255 255</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11111111 111111 111111</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0</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00000000</a:t>
                      </a:r>
                    </a:p>
                  </a:txBody>
                  <a:tcPr marL="42333" marR="42333" marT="42333" marB="42333" anchor="ctr"/>
                </a:tc>
                <a:tc>
                  <a:txBody>
                    <a:bodyPr/>
                    <a:lstStyle/>
                    <a:p>
                      <a:pPr fontAlgn="ctr"/>
                      <a:endParaRPr lang="en-CA" sz="1300" b="0" dirty="0">
                        <a:effectLst/>
                      </a:endParaRPr>
                    </a:p>
                  </a:txBody>
                  <a:tcPr marL="42333" marR="42333" marT="42333" marB="42333" anchor="ctr"/>
                </a:tc>
                <a:extLst>
                  <a:ext uri="{0D108BD9-81ED-4DB2-BD59-A6C34878D82A}">
                    <a16:rowId xmlns:a16="http://schemas.microsoft.com/office/drawing/2014/main" val="4212010678"/>
                  </a:ext>
                </a:extLst>
              </a:tr>
              <a:tr h="494453">
                <a:tc>
                  <a:txBody>
                    <a:bodyPr/>
                    <a:lstStyle/>
                    <a:p>
                      <a:pPr rtl="0" fontAlgn="ctr"/>
                      <a:r>
                        <a:rPr lang="fr-FR" sz="1300" b="0">
                          <a:effectLst/>
                        </a:rPr>
                        <a:t>Adresse réseau </a:t>
                      </a:r>
                    </a:p>
                    <a:p>
                      <a:pPr rtl="0" fontAlgn="ctr"/>
                      <a:r>
                        <a:rPr lang="fr-FR" sz="1300" b="1">
                          <a:effectLst/>
                        </a:rPr>
                        <a:t>192.168.10.</a:t>
                      </a:r>
                      <a:r>
                        <a:rPr lang="fr-FR" sz="1300" b="0">
                          <a:effectLst/>
                        </a:rPr>
                        <a:t>0 or </a:t>
                      </a:r>
                      <a:r>
                        <a:rPr lang="fr-FR" sz="1300" b="1">
                          <a:effectLst/>
                        </a:rPr>
                        <a:t>/24</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192 168 10</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11000000 10100000 00001010</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0</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00000000</a:t>
                      </a:r>
                    </a:p>
                  </a:txBody>
                  <a:tcPr marL="42333" marR="42333" marT="42333" marB="42333" anchor="ctr"/>
                </a:tc>
                <a:tc>
                  <a:txBody>
                    <a:bodyPr/>
                    <a:lstStyle/>
                    <a:p>
                      <a:pPr algn="ctr" rtl="0" fontAlgn="ctr"/>
                      <a:r>
                        <a:rPr lang="fr-FR" sz="1300" b="0">
                          <a:effectLst/>
                        </a:rPr>
                        <a:t>All 0s</a:t>
                      </a:r>
                    </a:p>
                  </a:txBody>
                  <a:tcPr marL="42333" marR="42333" marT="42333" marB="42333" anchor="ctr"/>
                </a:tc>
                <a:extLst>
                  <a:ext uri="{0D108BD9-81ED-4DB2-BD59-A6C34878D82A}">
                    <a16:rowId xmlns:a16="http://schemas.microsoft.com/office/drawing/2014/main" val="582796851"/>
                  </a:ext>
                </a:extLst>
              </a:tr>
              <a:tr h="494453">
                <a:tc>
                  <a:txBody>
                    <a:bodyPr/>
                    <a:lstStyle/>
                    <a:p>
                      <a:pPr rtl="0" fontAlgn="ctr"/>
                      <a:r>
                        <a:rPr lang="fr-FR" sz="1300" b="0">
                          <a:effectLst/>
                        </a:rPr>
                        <a:t>First address</a:t>
                      </a:r>
                    </a:p>
                    <a:p>
                      <a:pPr rtl="0" fontAlgn="ctr"/>
                      <a:r>
                        <a:rPr lang="fr-FR" sz="1300" b="1">
                          <a:effectLst/>
                        </a:rPr>
                        <a:t>192.168.10</a:t>
                      </a:r>
                      <a:r>
                        <a:rPr lang="fr-FR" sz="1300" b="0">
                          <a:effectLst/>
                        </a:rPr>
                        <a:t>.1 or </a:t>
                      </a:r>
                      <a:r>
                        <a:rPr lang="fr-FR" sz="1300" b="1">
                          <a:effectLst/>
                        </a:rPr>
                        <a:t>/24</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192 168 10</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11000000 10100000 00001010</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1</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00000001</a:t>
                      </a:r>
                    </a:p>
                  </a:txBody>
                  <a:tcPr marL="42333" marR="42333" marT="42333" marB="42333" anchor="ctr"/>
                </a:tc>
                <a:tc>
                  <a:txBody>
                    <a:bodyPr/>
                    <a:lstStyle/>
                    <a:p>
                      <a:pPr algn="ctr" rtl="0" fontAlgn="ctr"/>
                      <a:r>
                        <a:rPr lang="fr-FR" sz="1300" b="0">
                          <a:effectLst/>
                        </a:rPr>
                        <a:t>All 0s and a 1</a:t>
                      </a:r>
                    </a:p>
                  </a:txBody>
                  <a:tcPr marL="42333" marR="42333" marT="42333" marB="42333" anchor="ctr"/>
                </a:tc>
                <a:extLst>
                  <a:ext uri="{0D108BD9-81ED-4DB2-BD59-A6C34878D82A}">
                    <a16:rowId xmlns:a16="http://schemas.microsoft.com/office/drawing/2014/main" val="3315409547"/>
                  </a:ext>
                </a:extLst>
              </a:tr>
              <a:tr h="494453">
                <a:tc>
                  <a:txBody>
                    <a:bodyPr/>
                    <a:lstStyle/>
                    <a:p>
                      <a:pPr rtl="0" fontAlgn="ctr"/>
                      <a:r>
                        <a:rPr lang="fr-FR" sz="1300" b="0">
                          <a:effectLst/>
                        </a:rPr>
                        <a:t>Last address</a:t>
                      </a:r>
                    </a:p>
                    <a:p>
                      <a:pPr rtl="0" fontAlgn="ctr"/>
                      <a:r>
                        <a:rPr lang="fr-FR" sz="1300" b="1">
                          <a:effectLst/>
                        </a:rPr>
                        <a:t>192.168.10</a:t>
                      </a:r>
                      <a:r>
                        <a:rPr lang="fr-FR" sz="1300" b="0">
                          <a:effectLst/>
                        </a:rPr>
                        <a:t>.254 or </a:t>
                      </a:r>
                      <a:r>
                        <a:rPr lang="fr-FR" sz="1300" b="1">
                          <a:effectLst/>
                        </a:rPr>
                        <a:t>/24</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192 168 10</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11000000 10100000 00001010</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254</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11111110</a:t>
                      </a:r>
                    </a:p>
                  </a:txBody>
                  <a:tcPr marL="42333" marR="42333" marT="42333" marB="42333" anchor="ctr"/>
                </a:tc>
                <a:tc>
                  <a:txBody>
                    <a:bodyPr/>
                    <a:lstStyle/>
                    <a:p>
                      <a:pPr algn="ctr" rtl="0" fontAlgn="ctr"/>
                      <a:r>
                        <a:rPr lang="fr-FR" sz="1300" b="0">
                          <a:effectLst/>
                        </a:rPr>
                        <a:t>All 1s and a 0</a:t>
                      </a:r>
                    </a:p>
                  </a:txBody>
                  <a:tcPr marL="42333" marR="42333" marT="42333" marB="42333" anchor="ctr"/>
                </a:tc>
                <a:extLst>
                  <a:ext uri="{0D108BD9-81ED-4DB2-BD59-A6C34878D82A}">
                    <a16:rowId xmlns:a16="http://schemas.microsoft.com/office/drawing/2014/main" val="3018522862"/>
                  </a:ext>
                </a:extLst>
              </a:tr>
              <a:tr h="494453">
                <a:tc>
                  <a:txBody>
                    <a:bodyPr/>
                    <a:lstStyle/>
                    <a:p>
                      <a:pPr rtl="0" fontAlgn="ctr"/>
                      <a:r>
                        <a:rPr lang="fr-FR" sz="1300" b="0">
                          <a:effectLst/>
                        </a:rPr>
                        <a:t>Adresse de diffusion</a:t>
                      </a:r>
                    </a:p>
                    <a:p>
                      <a:pPr rtl="0" fontAlgn="ctr"/>
                      <a:r>
                        <a:rPr lang="fr-FR" sz="1300" b="1">
                          <a:effectLst/>
                        </a:rPr>
                        <a:t>192.168.10</a:t>
                      </a:r>
                      <a:r>
                        <a:rPr lang="fr-FR" sz="1300" b="0">
                          <a:effectLst/>
                        </a:rPr>
                        <a:t>.255 or </a:t>
                      </a:r>
                      <a:r>
                        <a:rPr lang="fr-FR" sz="1300" b="1">
                          <a:effectLst/>
                        </a:rPr>
                        <a:t>/24</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192 168 10</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11000000 10100000 00001010</a:t>
                      </a:r>
                    </a:p>
                  </a:txBody>
                  <a:tcPr marL="42333" marR="42333" marT="42333" marB="42333" anchor="ctr"/>
                </a:tc>
                <a:tc>
                  <a:txBody>
                    <a:bodyPr/>
                    <a:lstStyle/>
                    <a:p>
                      <a:pPr algn="ctr" rtl="0" fontAlgn="ctr"/>
                      <a:r>
                        <a:rPr lang="fr-FR" sz="1300" b="0">
                          <a:effectLst/>
                          <a:latin typeface="Courier New" panose="02070309020205020404" pitchFamily="49" charset="0"/>
                          <a:cs typeface="Courier New" panose="02070309020205020404" pitchFamily="49" charset="0"/>
                        </a:rPr>
                        <a:t>255</a:t>
                      </a:r>
                      <a:br>
                        <a:rPr lang="en-CA" sz="1300" b="0" dirty="0">
                          <a:effectLst/>
                          <a:latin typeface="Courier New" panose="02070309020205020404" pitchFamily="49" charset="0"/>
                          <a:cs typeface="Courier New" panose="02070309020205020404" pitchFamily="49" charset="0"/>
                        </a:rPr>
                      </a:br>
                      <a:r>
                        <a:rPr lang="fr-FR" sz="1300" b="0">
                          <a:effectLst/>
                          <a:latin typeface="Courier New" panose="02070309020205020404" pitchFamily="49" charset="0"/>
                          <a:cs typeface="Courier New" panose="02070309020205020404" pitchFamily="49" charset="0"/>
                        </a:rPr>
                        <a:t>11111111</a:t>
                      </a:r>
                    </a:p>
                  </a:txBody>
                  <a:tcPr marL="42333" marR="42333" marT="42333" marB="42333" anchor="ctr"/>
                </a:tc>
                <a:tc>
                  <a:txBody>
                    <a:bodyPr/>
                    <a:lstStyle/>
                    <a:p>
                      <a:pPr algn="ctr" rtl="0" fontAlgn="ctr"/>
                      <a:r>
                        <a:rPr lang="fr-FR" sz="1300" b="0">
                          <a:effectLst/>
                        </a:rPr>
                        <a:t>All 1s and a 0</a:t>
                      </a:r>
                    </a:p>
                  </a:txBody>
                  <a:tcPr marL="42333" marR="42333" marT="42333" marB="42333"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4926</Words>
  <Application>Microsoft Office PowerPoint</Application>
  <PresentationFormat>Grand écran</PresentationFormat>
  <Paragraphs>777</Paragraphs>
  <Slides>55</Slides>
  <Notes>55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55</vt:i4>
      </vt:variant>
    </vt:vector>
  </HeadingPairs>
  <TitlesOfParts>
    <vt:vector size="61" baseType="lpstr">
      <vt:lpstr>Arial</vt:lpstr>
      <vt:lpstr>Calibri</vt:lpstr>
      <vt:lpstr>Calibri Light</vt:lpstr>
      <vt:lpstr>Courier New</vt:lpstr>
      <vt:lpstr>Wingdings</vt:lpstr>
      <vt:lpstr>Thème Office</vt:lpstr>
      <vt:lpstr>Module 11: Adressage IPv4</vt:lpstr>
      <vt:lpstr>Objectifs du Module</vt:lpstr>
      <vt:lpstr>11.1 Structure de l'adresse IPv4 </vt:lpstr>
      <vt:lpstr>La structure d'une adresse IPv4 Les parties réseau et hôte</vt:lpstr>
      <vt:lpstr>La structure d'une adresse IPv4 Le masque de sous-réseau</vt:lpstr>
      <vt:lpstr>La structure d'une adresse La longueur de préfixe</vt:lpstr>
      <vt:lpstr>Structure d'adresse IPv4 Détermination du réseau: AND (ET) logique</vt:lpstr>
      <vt:lpstr>La structure d'une adresse IPv4 Démonstration vidéo - réseau, hôte et adresses de diffusion</vt:lpstr>
      <vt:lpstr>La structure d'une adresse IPv4 Adresses réseau, d'hôte et de diffusion</vt:lpstr>
      <vt:lpstr>11.2 Adresses IPv4 de monodiffusion, de diffusion et de multidiffusion</vt:lpstr>
      <vt:lpstr>Adresses IPv4 de monodiffusion, de diffusion et de multidiffusion Monodiffusion</vt:lpstr>
      <vt:lpstr>Adresses IPv4 de monodiffusion, de diffusion et de multidiffusion Diffusion</vt:lpstr>
      <vt:lpstr>Adresses IPv4 de monodiffusion, de diffusion et de multidiffusion Multidiffusion</vt:lpstr>
      <vt:lpstr>11.3 Types d'adresses IPv4</vt:lpstr>
      <vt:lpstr>Types d'adresses IPv4 Les adresses IPv4 publiques et privées</vt:lpstr>
      <vt:lpstr>Types d'adresses IPv4 Routage vers l'internet</vt:lpstr>
      <vt:lpstr>Les types d'adresses IPv4 Les adresses IPv4 des utilisateurs spéciaux</vt:lpstr>
      <vt:lpstr>Les types d'adresses IPv4 Ancien système d'adressage par classe</vt:lpstr>
      <vt:lpstr>Types d'adresses IPv4  Attribution des adresses IP</vt:lpstr>
      <vt:lpstr>11.4 Segmentation du réseau </vt:lpstr>
      <vt:lpstr>La segmentation du réseau  Domaines de diffusion et de segmentation</vt:lpstr>
      <vt:lpstr>Segmentation du réseau Problèmes liés aux domaines de diffusion importants</vt:lpstr>
      <vt:lpstr>Segmentation du réseau Pourquoi créer des sous-réseaux ?</vt:lpstr>
      <vt:lpstr>11.5 Segmentation un réseau IPv4 en sous-réseaux </vt:lpstr>
      <vt:lpstr>Segmenter un réseau IPv4 en sous-réseaux Segmentation des réseaux à la limite d'octet</vt:lpstr>
      <vt:lpstr>Segmenter un réseau IPv4 en sous-réseaux  Création de sous-réseaux au niveau de la limite d'octet (suite)</vt:lpstr>
      <vt:lpstr>Segmenter un réseau IPv4 en sous-réseaux Création de sous-réseaux au niveau de la limite d'octet</vt:lpstr>
      <vt:lpstr>Segmenter un réseau IPv4 en sous-réseaux Démonstration vidéo – Le masque de sous-réseau</vt:lpstr>
      <vt:lpstr>Segmentation un réseau IPv4 en sous-réseaux Démonstration vidéo – Segmenter en sous-réseaux à l'aide du nombre magique</vt:lpstr>
      <vt:lpstr>Segmentation un réseau IPv4 en sous- réseaux Packet Tracer - Segmentation un réseau IPv4 en sous- réseaux</vt:lpstr>
      <vt:lpstr>11.6 Création de sous-réseaux avec le préfixe /16 et /8</vt:lpstr>
      <vt:lpstr>Sous-réseaux avec le préfixe /16 et /8 Créer des sous-réseaux avec un préfixe /16</vt:lpstr>
      <vt:lpstr>Création de sous-réseaux avec le préfixe /16 et /8 Créer 100 sous-réseaux avec un préfixe /16</vt:lpstr>
      <vt:lpstr>Création de sous-réseaux avec le préfixe /8 Créer 100 sous-réseaux avec un préfixe /8</vt:lpstr>
      <vt:lpstr>Création de sous-réseaux avec le préfixe /16 et /8 Démonstration vidéo - Segmentation en sous-réseaux sur plusieurs octets</vt:lpstr>
      <vt:lpstr>Création de sous-réseaux avec le préfixe /16 et /8 Travaux pratiques - Formules de calcul des sous-réseaux IPv4</vt:lpstr>
      <vt:lpstr>11.7 Segmentation du réseau selon ses besoins</vt:lpstr>
      <vt:lpstr>Sous-réseau pour répondre aux exigences Sous-réseau privé et espace d'adressage IPv4 public</vt:lpstr>
      <vt:lpstr>Segmentation du réseau selon ses besoins Réduire les adresses IPv4 de l'hôte inutilisées et maximiser les sous-réseaux</vt:lpstr>
      <vt:lpstr>Segmentation du réseau selon ses besoins Exemple de besoins d'un réseau</vt:lpstr>
      <vt:lpstr>Segmentation du réseau selon ses besoins Packet Tracer - Scénario de segmentation en sous-réseaux</vt:lpstr>
      <vt:lpstr>11.8 VLSM </vt:lpstr>
      <vt:lpstr> Vidéo VLSM — Notions de base VLSM</vt:lpstr>
      <vt:lpstr>VLSM Vidéo - Exemple de VLSM</vt:lpstr>
      <vt:lpstr>Conservation des adresses IPv4VLSM </vt:lpstr>
      <vt:lpstr>VLSM Conservation des adresses IPv4 (suite)</vt:lpstr>
      <vt:lpstr>VLSM VLSM</vt:lpstr>
      <vt:lpstr>VLSM Attribution d'adresse de topologie VLSM </vt:lpstr>
      <vt:lpstr>11.9 La conception structurée </vt:lpstr>
      <vt:lpstr>La conception structurée  Planification de l'adressage réseau</vt:lpstr>
      <vt:lpstr>Conception structurée Attribution d'adresse de périphérique</vt:lpstr>
      <vt:lpstr>Conception structurée Packet Tracer - Pratique de conception et mise en œuvre d'un système d'adressage avec des VLSM</vt:lpstr>
      <vt:lpstr>11.10 Module pratique et questionnaire</vt:lpstr>
      <vt:lpstr>La conception structurée Packet Tracer - Conception et mise en œuvre d'un schéma d'adressage VLSM</vt:lpstr>
      <vt:lpstr>La conception structurée Travaux pratiques - Conception et mise en œuvre d'un schéma d'adressage VLSM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Adressage IPv4</dc:title>
  <dc:creator>user 1</dc:creator>
  <cp:lastModifiedBy>user 1</cp:lastModifiedBy>
  <cp:revision>1</cp:revision>
  <dcterms:created xsi:type="dcterms:W3CDTF">2022-05-12T11:50:32Z</dcterms:created>
  <dcterms:modified xsi:type="dcterms:W3CDTF">2022-05-12T11:51:21Z</dcterms:modified>
</cp:coreProperties>
</file>