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876" r:id="rId3"/>
    <p:sldId id="925" r:id="rId4"/>
    <p:sldId id="759" r:id="rId5"/>
    <p:sldId id="628" r:id="rId6"/>
    <p:sldId id="926" r:id="rId7"/>
    <p:sldId id="1059" r:id="rId8"/>
    <p:sldId id="1060" r:id="rId9"/>
    <p:sldId id="1061" r:id="rId10"/>
    <p:sldId id="1062" r:id="rId11"/>
    <p:sldId id="1123" r:id="rId12"/>
    <p:sldId id="927" r:id="rId13"/>
    <p:sldId id="788" r:id="rId14"/>
    <p:sldId id="1070" r:id="rId15"/>
    <p:sldId id="1124" r:id="rId16"/>
    <p:sldId id="1071" r:id="rId17"/>
    <p:sldId id="886" r:id="rId18"/>
    <p:sldId id="936" r:id="rId19"/>
    <p:sldId id="1072" r:id="rId20"/>
    <p:sldId id="1074" r:id="rId21"/>
    <p:sldId id="1075" r:id="rId22"/>
    <p:sldId id="1125" r:id="rId23"/>
    <p:sldId id="1076" r:id="rId24"/>
    <p:sldId id="942" r:id="rId25"/>
    <p:sldId id="957" r:id="rId26"/>
    <p:sldId id="1126" r:id="rId27"/>
    <p:sldId id="1078" r:id="rId28"/>
    <p:sldId id="1079" r:id="rId29"/>
    <p:sldId id="1081" r:id="rId30"/>
    <p:sldId id="952" r:id="rId31"/>
    <p:sldId id="966" r:id="rId32"/>
    <p:sldId id="1082" r:id="rId33"/>
    <p:sldId id="1083" r:id="rId34"/>
    <p:sldId id="1127" r:id="rId35"/>
    <p:sldId id="1086" r:id="rId36"/>
    <p:sldId id="1087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2C540-CC5B-4435-AF21-651C57D85C20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451A7-2DB5-49E3-A972-6A8A2C73A5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3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de L’Académie Réseau de Cisco (Cisco Networking Academy Program)</a:t>
            </a:r>
          </a:p>
          <a:p>
            <a:pPr rtl="0">
              <a:buFontTx/>
              <a:buNone/>
            </a:pPr>
            <a:r>
              <a:rPr lang="fr-FR" b="0"/>
              <a:t>Présentation des réseaux V7.0 (ITN)</a:t>
            </a:r>
          </a:p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 : Couche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11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8.1.6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</a:t>
            </a:r>
            <a:r>
              <a:rPr lang="fr-FR" sz="1200" b="0" baseline="0"/>
              <a:t> </a:t>
            </a:r>
            <a:r>
              <a:rPr lang="fr-FR"/>
              <a:t>Indépendant vis-à-vis des supports</a:t>
            </a:r>
          </a:p>
          <a:p>
            <a:pPr rtl="0">
              <a:buFontTx/>
              <a:buNone/>
            </a:pPr>
            <a:r>
              <a:rPr lang="fr-FR"/>
              <a:t>8.1.7</a:t>
            </a:r>
            <a:r>
              <a:rPr lang="fr-FR" baseline="0"/>
              <a:t> </a:t>
            </a:r>
            <a:r>
              <a:rPr lang="fr-FR" sz="1200">
                <a:effectLst/>
              </a:rPr>
              <a:t>Vérifiez votre compréhension – </a:t>
            </a:r>
            <a:r>
              <a:rPr lang="fr-FR"/>
              <a:t>IP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 Caractéristiques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de l'IP</a:t>
            </a:r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fr-FR"/>
              <a:t>En-tête de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Champs de l'en-tête du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Champs de l'en-tête du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Démonstration vidéo - Exemples d'en-têtes IPv4 dans Wireshark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>
                <a:effectLst/>
              </a:rPr>
              <a:t>— Vérifiez votre compréhension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 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Limites du protocole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 Présentation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 Champs d'en-tête de paquet IPv4 dans l'en-tête de paquet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3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8.0 – Présentation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Qu'</a:t>
            </a:r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est-ce que je vais apprendre dans ce module?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-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8.3 -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En-tête de paquet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En-tête de paquet IPv6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 Vidéo – Exemples d'en-têtes IPv6 dans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8.3.6 </a:t>
            </a:r>
            <a:r>
              <a:rPr lang="fr-FR" sz="1200">
                <a:effectLst/>
              </a:rPr>
              <a:t>— Vérifiez votre compréhension —</a:t>
            </a:r>
            <a:r>
              <a:rPr lang="fr-FR" sz="1200" baseline="0">
                <a:effectLst/>
              </a:rPr>
              <a:t>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8.4.1</a:t>
            </a:r>
            <a:r>
              <a:rPr lang="fr-FR" baseline="0"/>
              <a:t> – </a:t>
            </a:r>
            <a:r>
              <a:rPr lang="fr-FR"/>
              <a:t>Décisions relatives aux transmissions des hôtes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8.4.1</a:t>
            </a:r>
            <a:r>
              <a:rPr lang="fr-FR" baseline="0"/>
              <a:t> – </a:t>
            </a:r>
            <a:r>
              <a:rPr lang="fr-FR"/>
              <a:t>Décisions relatives aux transmissions des hôtes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8.4.2</a:t>
            </a:r>
            <a:r>
              <a:rPr lang="fr-FR" baseline="0"/>
              <a:t> – </a:t>
            </a:r>
            <a:r>
              <a:rPr lang="fr-FR"/>
              <a:t>Utilisation de la passerelle par défaut.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8.4.3</a:t>
            </a:r>
            <a:r>
              <a:rPr lang="fr-FR" baseline="0"/>
              <a:t> – </a:t>
            </a:r>
            <a:r>
              <a:rPr lang="fr-FR"/>
              <a:t>Un hôte route vers la passerelle par défaut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8.4.4</a:t>
            </a:r>
            <a:r>
              <a:rPr lang="fr-FR" baseline="0"/>
              <a:t> – </a:t>
            </a:r>
            <a:r>
              <a:rPr lang="fr-FR"/>
              <a:t>Tabless de routage des hôtes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>
                <a:effectLst/>
              </a:rPr>
              <a:t>— Vérifiez votre compréhension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8.5.1 – </a:t>
            </a:r>
            <a:r>
              <a:rPr lang="fr-FR"/>
              <a:t>Décisions relatives à la transmission de paquet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8.5.2 — </a:t>
            </a:r>
            <a:r>
              <a:rPr lang="fr-FR"/>
              <a:t>Table de routage des routeurs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8.5.3 – </a:t>
            </a:r>
            <a:r>
              <a:rPr lang="fr-FR" sz="1200"/>
              <a:t>Routage Statique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8.5.4 – </a:t>
            </a:r>
            <a:r>
              <a:rPr lang="fr-FR" sz="1200"/>
              <a:t>Routage Dynamique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8.5.5 – </a:t>
            </a:r>
            <a:r>
              <a:rPr lang="fr-FR"/>
              <a:t>Vidéo - Table de routage d'un routeur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8.5.6 — </a:t>
            </a:r>
            <a:r>
              <a:rPr lang="fr-FR"/>
              <a:t>Introduction à une table de routage IPv4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latin typeface="Arial" charset="0"/>
              </a:rPr>
              <a:t>8.5.7 — </a:t>
            </a:r>
            <a:r>
              <a:rPr lang="fr-FR" sz="1200">
                <a:effectLst/>
              </a:rPr>
              <a:t>Vérifiez votre compréhension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5</a:t>
            </a:fld>
            <a:endParaRPr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— </a:t>
            </a:r>
            <a:r>
              <a:rPr lang="fr-FR"/>
              <a:t>La couche réseau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8.1.2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— </a:t>
            </a:r>
            <a:r>
              <a:rPr lang="fr-FR"/>
              <a:t>Encapsulation de l'IP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8.1.3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Caractéristiques de l'IP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8.1.4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Sans connexion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8.1.5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Acheminement au mieux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8.1.6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</a:t>
            </a:r>
            <a:r>
              <a:rPr lang="fr-FR" sz="1200" b="0" baseline="0"/>
              <a:t> </a:t>
            </a:r>
            <a:r>
              <a:rPr lang="fr-FR"/>
              <a:t>Indépendant vis-à-vis des supports</a:t>
            </a:r>
          </a:p>
          <a:p>
            <a:pPr rtl="0">
              <a:buFontTx/>
              <a:buNone/>
            </a:pPr>
            <a:r>
              <a:rPr lang="fr-FR"/>
              <a:t>8.1.7</a:t>
            </a:r>
            <a:r>
              <a:rPr lang="fr-FR" baseline="0"/>
              <a:t> </a:t>
            </a:r>
            <a:r>
              <a:rPr lang="fr-FR" sz="1200">
                <a:effectLst/>
              </a:rPr>
              <a:t>Vérifiez votre compréhension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 Caractéristiques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de l'IP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3D770-5C29-4A31-9166-B079568B5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21AC29-D679-4FD4-86DA-F6A514371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1CC4F-D732-4C15-B029-77867ACF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E671E-B098-49E9-86DB-7B50F37C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414AB-12B9-4195-ADF0-C922F93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6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3934C-1703-4092-AB4C-A7DE94F8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608ACF-3F31-4976-9F5E-903864EF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D65ED-9603-4A61-A39B-B055A4FD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A92D4-04CB-4F61-8141-D88251DA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6EDAA-538A-440A-B72C-C98EF6EB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5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BF2097-A775-460B-96CA-2DBC2507C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108994-3F22-4E91-9380-72D3DD4B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5538E-987A-48BA-A5F6-5BE84507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B11B0-F75D-46E8-8AB2-AB36D6D6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5A5C1-7306-4B13-A345-234C551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4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34684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065260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12192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2996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11308139" y="6323876"/>
            <a:ext cx="337356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8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8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7823344" y="6199094"/>
            <a:ext cx="3544024" cy="3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677386" y="6286929"/>
            <a:ext cx="453676" cy="241299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1270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93837-98B0-4BBF-8A96-03B0618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608D5-56CB-4CF5-A36B-1A083296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74043-EFDC-4A97-96E2-26E5779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23417-861B-4D8E-8945-AF6B55D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411A54-6580-4E26-A011-8DFCAF69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2738-3629-42E7-B833-8860EE1F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DE69A-642F-4160-88CA-95DBB3F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9FA5F-42E7-4F18-AEF9-16FF6C7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A517E-3CC3-4F25-906A-0F1DF621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8012-7893-4652-A8CB-3E752846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6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2F6D0-5DA3-4F6F-BC0D-D6B545E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3C1D7-C57D-4E46-8713-0447AF6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B22C3D-1BF4-4558-BB36-1EF5C342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CF533B-0BB5-422A-AD91-D4FDE29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CE0C4-4394-43F7-A27A-A3460836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B4E5CB-0BF8-4832-9351-1958A881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BC63D-B279-4962-9BF1-A6DDCAB2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F57D9-9D03-4682-85EF-49D798D9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A93D32-B5A3-44CA-B25A-6A412408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161112-3C3D-4979-AA7D-E58A25B9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68841F-ADCD-4599-AD33-1DF1D0AA5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6548-4446-4075-AB74-1FB391E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6B5FA4-BFF2-4065-9EB5-7ED551D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930CBF-D260-4BA8-A54E-7CEF560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9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8E53A-7DEE-4944-8616-CB604D41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54ABED-82FD-42EC-96FD-C8D3DE0B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B6DFE2-96DA-4220-A9E1-D83BB2F9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8E6F6-81A9-42DA-88AD-F4EDFEB7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8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1C1083-BB21-49B2-922C-F0194BC3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4B4604-69A0-45FF-90EC-EFEEF325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2D255-1D2A-4611-8B3A-E9F7B25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F190A-27BA-4D86-9EF7-9EBE2342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25BB8-20EB-40FF-AF4E-89856ACA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8FC92C-0D0B-4984-A983-2E806EEB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91048-AC00-4274-8D55-8F4B2470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5BACA5-3F96-439B-852D-E61A251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23E105-2EA1-4A6C-A23D-E2D8B610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AA2F4-901A-443B-830B-F6B83D47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C87B5C-B274-4FB6-B2A4-3FA2E7F6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480A77-3143-46DE-BF6D-143C225F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97936-D9BB-499B-937A-E7861E95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15404-C974-404B-AA74-EECFD218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309730-D917-4F49-BA45-D6537D24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3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B07778-9D91-4AA4-82A6-62E86EB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605D5-AB84-4FE4-ADB3-A8F52DB2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1FBCC-BD4D-40D1-A23E-D5F50C70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D6FA-D175-4E4E-9C41-D4BEACD1AB05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BCD2A-8497-4EBC-A350-C9E48C21A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C362C-BD6D-4936-BBE9-2EAC27D5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C42F-9FDE-4A86-A6DE-A81AF2CDC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6664E-70C4-4312-884A-2A53BC40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4DDC7A-0E51-4127-85BA-16008EDCA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Indépendant vis-à-vis des supports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4478" y="1065260"/>
            <a:ext cx="5555121" cy="51356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67" dirty="0"/>
              <a:t>L'IP n'est pas fiable :  </a:t>
            </a:r>
          </a:p>
          <a:p>
            <a:pPr lvl="1" rtl="0"/>
            <a:r>
              <a:rPr lang="fr-FR" dirty="0"/>
              <a:t>Il ne peut pas gérer ou réparer les paquets non livrés ou corrompus.</a:t>
            </a:r>
          </a:p>
          <a:p>
            <a:pPr lvl="1" rtl="0"/>
            <a:r>
              <a:rPr lang="fr-FR" dirty="0"/>
              <a:t>L'IP ne peut pas être retransmis après une erreur.</a:t>
            </a:r>
          </a:p>
          <a:p>
            <a:pPr lvl="1" rtl="0"/>
            <a:r>
              <a:rPr lang="fr-FR" dirty="0"/>
              <a:t>IP ne peut pas se réaligner sur des paquets hors séquence.</a:t>
            </a:r>
          </a:p>
          <a:p>
            <a:pPr lvl="1" rtl="0"/>
            <a:r>
              <a:rPr lang="fr-FR" dirty="0"/>
              <a:t>IP doit s'appuyer sur d'autres protocoles grâce à ces caractéristiques.</a:t>
            </a:r>
          </a:p>
          <a:p>
            <a:pPr marL="0" indent="0">
              <a:buNone/>
            </a:pPr>
            <a:r>
              <a:rPr lang="fr-FR" sz="1867" dirty="0"/>
              <a:t>L'IP est indépendant vis-à-vis des supports.</a:t>
            </a:r>
          </a:p>
          <a:p>
            <a:pPr lvl="1" rtl="0"/>
            <a:r>
              <a:rPr lang="fr-FR" dirty="0"/>
              <a:t>IP ne concerne pas le type de trame requis dans la couche de liaison de données ou le type de support dans la couche physique.</a:t>
            </a:r>
          </a:p>
          <a:p>
            <a:pPr lvl="1" rtl="0"/>
            <a:r>
              <a:rPr lang="fr-FR" dirty="0"/>
              <a:t>IP peut être envoyé sur n'importe quel type de support: cuivre, fibre ou sans fil.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99" y="943731"/>
            <a:ext cx="6365356" cy="42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Indépendant vis-à-vis des supports (suite)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64958" y="1256354"/>
            <a:ext cx="5371585" cy="5056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867" dirty="0"/>
              <a:t>La couche réseau établira l'unité de transmission maximale (MTU).</a:t>
            </a:r>
          </a:p>
          <a:p>
            <a:pPr lvl="1" rtl="0"/>
            <a:r>
              <a:rPr lang="fr-FR" dirty="0"/>
              <a:t>La couche réseau reçoit ce message à partir des informations de contrôle envoyées par la couche de liaison de données.</a:t>
            </a:r>
          </a:p>
          <a:p>
            <a:pPr lvl="1" rtl="0"/>
            <a:r>
              <a:rPr lang="fr-FR" dirty="0"/>
              <a:t>Le réseau établit ensuite la taille MTU.</a:t>
            </a:r>
          </a:p>
          <a:p>
            <a:pPr marL="0" indent="0">
              <a:buNone/>
            </a:pPr>
            <a:r>
              <a:rPr lang="fr-FR" sz="1867" dirty="0"/>
              <a:t>La fragmentation est lorsque la couche 3 divise le paquet IPv4 en unités plus petites.</a:t>
            </a:r>
          </a:p>
          <a:p>
            <a:pPr lvl="1" rtl="0"/>
            <a:r>
              <a:rPr lang="fr-FR" dirty="0"/>
              <a:t>La fragmentation provoque une latence.</a:t>
            </a:r>
          </a:p>
          <a:p>
            <a:pPr lvl="1" rtl="0"/>
            <a:r>
              <a:rPr lang="fr-FR" dirty="0"/>
              <a:t>IPv6 ne fragmente pas les paquets.</a:t>
            </a:r>
          </a:p>
          <a:p>
            <a:pPr lvl="1" rtl="0"/>
            <a:r>
              <a:rPr lang="fr-FR" dirty="0"/>
              <a:t>Exemple : Le routeur passe d'Ethernet à un WAN lent avec une MTU est inférieure.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99" y="1472051"/>
            <a:ext cx="6365356" cy="42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3" y="1220546"/>
            <a:ext cx="10130723" cy="2403188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8.2 Paquet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1" y="32951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Paquet IPv4</a:t>
            </a:r>
            <a:br>
              <a:rPr lang="en-US" altLang="en-US" dirty="0"/>
            </a:br>
            <a:r>
              <a:rPr lang="fr-FR" dirty="0"/>
              <a:t>En-tête de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28990" y="1329422"/>
            <a:ext cx="10912033" cy="4663045"/>
          </a:xfrm>
        </p:spPr>
        <p:txBody>
          <a:bodyPr/>
          <a:lstStyle/>
          <a:p>
            <a:pPr marL="0" indent="0">
              <a:buNone/>
            </a:pPr>
            <a:r>
              <a:rPr lang="fr-FR" sz="2133" dirty="0"/>
              <a:t>IPv4 est le protocole de communication principal pour la couche réseau.</a:t>
            </a:r>
          </a:p>
          <a:p>
            <a:pPr marL="0" indent="0">
              <a:buNone/>
            </a:pPr>
            <a:r>
              <a:rPr lang="fr-FR" sz="2133" dirty="0"/>
              <a:t>L'en-tête réseau a de nombreux objectifs :</a:t>
            </a:r>
          </a:p>
          <a:p>
            <a:pPr lvl="1" rtl="0"/>
            <a:r>
              <a:rPr lang="fr-FR" sz="2133" dirty="0"/>
              <a:t>Il garantit que le paquet est envoyé vers la meilleure direction (vers la destination).</a:t>
            </a:r>
          </a:p>
          <a:p>
            <a:pPr lvl="1" rtl="0"/>
            <a:r>
              <a:rPr lang="fr-FR" sz="2133" dirty="0"/>
              <a:t>Il contient des informations pour la gestion de couche réseau dans différents domaines.</a:t>
            </a:r>
          </a:p>
          <a:p>
            <a:pPr lvl="1" rtl="0"/>
            <a:r>
              <a:rPr lang="fr-FR" sz="2133" dirty="0"/>
              <a:t>Les informations contenues dans l'en-tête sont utilisées par tous les périphériques de couche 3 qui gèrent le paquet</a:t>
            </a:r>
          </a:p>
          <a:p>
            <a:pPr lvl="1"/>
            <a:endParaRPr lang="en-US" altLang="en-US" sz="2133" dirty="0"/>
          </a:p>
          <a:p>
            <a:pPr marL="0" indent="0">
              <a:buNone/>
            </a:pPr>
            <a:r>
              <a:rPr lang="fr-FR" sz="2133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223521"/>
            <a:ext cx="12191999" cy="975360"/>
          </a:xfrm>
        </p:spPr>
        <p:txBody>
          <a:bodyPr/>
          <a:lstStyle/>
          <a:p>
            <a:pPr rtl="0"/>
            <a:r>
              <a:rPr lang="fr-FR" sz="2133" dirty="0"/>
              <a:t>Paquet IPv4</a:t>
            </a:r>
            <a:br>
              <a:rPr lang="en-US" altLang="en-US" dirty="0"/>
            </a:br>
            <a:r>
              <a:rPr lang="fr-FR" dirty="0"/>
              <a:t>Champs de l'en-tête du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1921" y="1361248"/>
            <a:ext cx="6254496" cy="384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133" dirty="0"/>
              <a:t>Caractéristiques de l'en-tête réseau IPv4 :</a:t>
            </a:r>
          </a:p>
          <a:p>
            <a:pPr lvl="1" rtl="0"/>
            <a:r>
              <a:rPr lang="fr-FR" sz="2133" dirty="0"/>
              <a:t>C'est en binaire.</a:t>
            </a:r>
          </a:p>
          <a:p>
            <a:pPr lvl="1" rtl="0"/>
            <a:r>
              <a:rPr lang="fr-FR" sz="2133" dirty="0"/>
              <a:t>Contient plusieurs champs d'information</a:t>
            </a:r>
          </a:p>
          <a:p>
            <a:pPr lvl="1" rtl="0"/>
            <a:r>
              <a:rPr lang="fr-FR" sz="2133" dirty="0"/>
              <a:t>Le diagramme est lu de gauche à droite, 4 octets par ligne</a:t>
            </a:r>
          </a:p>
          <a:p>
            <a:pPr lvl="1" rtl="0"/>
            <a:r>
              <a:rPr lang="fr-FR" sz="2133" dirty="0"/>
              <a:t>Les deux champs les plus importants sont la source et la destination.</a:t>
            </a:r>
          </a:p>
          <a:p>
            <a:pPr marL="0" indent="0">
              <a:buNone/>
            </a:pPr>
            <a:endParaRPr lang="en-US" altLang="ja-JP" sz="2133" dirty="0"/>
          </a:p>
          <a:p>
            <a:pPr marL="0" indent="0">
              <a:buNone/>
            </a:pPr>
            <a:r>
              <a:rPr lang="fr-FR" sz="2133" dirty="0"/>
              <a:t>Les protocoles peuvent avoir une ou plusieurs fonctions.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60" y="1280160"/>
            <a:ext cx="5154757" cy="494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12191999" cy="975360"/>
          </a:xfrm>
        </p:spPr>
        <p:txBody>
          <a:bodyPr/>
          <a:lstStyle/>
          <a:p>
            <a:pPr rtl="0"/>
            <a:r>
              <a:rPr lang="fr-FR" sz="2133"/>
              <a:t>Paquet IPv4</a:t>
            </a:r>
            <a:br>
              <a:rPr lang="en-US" altLang="en-US" dirty="0"/>
            </a:br>
            <a:r>
              <a:rPr lang="fr-FR"/>
              <a:t>Champs de l'en-tête du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7264" y="1056448"/>
            <a:ext cx="11631168" cy="723585"/>
          </a:xfrm>
        </p:spPr>
        <p:txBody>
          <a:bodyPr/>
          <a:lstStyle/>
          <a:p>
            <a:pPr marL="0" indent="0">
              <a:buNone/>
            </a:pPr>
            <a:r>
              <a:rPr lang="fr-FR" sz="2133"/>
              <a:t>Les champs importants de l'en-tête IPv4 sont 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9456" y="1889759"/>
          <a:ext cx="11667744" cy="439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Fonction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Description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Version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Ce</a:t>
                      </a:r>
                      <a:r>
                        <a:rPr lang="fr-FR" sz="2400" baseline="0"/>
                        <a:t> sera pour v4, par opposition à v6, un champ de 4 bits = 0100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Des services différenciés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Utilisé pour la QoS</a:t>
                      </a:r>
                      <a:r>
                        <a:rPr lang="fr-FR" sz="2400" baseline="0"/>
                        <a:t>: champ DiffServ — DS ou l'ancien InServ — TOS ou Type de service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Somme de contrôle d'en-tête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Détecter la corruption dans l'en-tête IPv4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Durée de vie (Time to Live, TTL)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Nombre de tronçon de couche 3. Quand il devient zéro, le routeur</a:t>
                      </a:r>
                      <a:r>
                        <a:rPr lang="fr-FR" sz="2400" baseline="0"/>
                        <a:t> rejettera le paquet.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79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Protocole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aseline="0"/>
                        <a:t> Protocole de niveau suivant : ICMP, TCP, UDP, etc.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Adresse IPv4 source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Adresse source 32 bits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Adresse IP de destination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aseline="0"/>
                        <a:t> Adresse</a:t>
                      </a:r>
                      <a:r>
                        <a:rPr lang="fr-FR" sz="2400"/>
                        <a:t> de destination 32 bits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191"/>
            <a:ext cx="12192000" cy="1105952"/>
          </a:xfrm>
        </p:spPr>
        <p:txBody>
          <a:bodyPr>
            <a:normAutofit fontScale="90000"/>
          </a:bodyPr>
          <a:lstStyle/>
          <a:p>
            <a:pPr rtl="0"/>
            <a:br>
              <a:rPr lang="en-US" altLang="en-US" dirty="0"/>
            </a:br>
            <a:r>
              <a:rPr lang="fr-FR"/>
              <a:t>Démonstration vidéo de paquet IP – Exemples d'en-têtes IPv4 dans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91254" y="1519161"/>
            <a:ext cx="11457769" cy="2804935"/>
          </a:xfrm>
        </p:spPr>
        <p:txBody>
          <a:bodyPr/>
          <a:lstStyle/>
          <a:p>
            <a:pPr marL="0" indent="0">
              <a:buNone/>
            </a:pPr>
            <a:r>
              <a:rPr lang="fr-FR" sz="2133" dirty="0"/>
              <a:t>Cette vidéo présentera les points suivants 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Les paquets Ethernet IPv4 dans </a:t>
            </a:r>
            <a:r>
              <a:rPr lang="fr-FR" sz="2133" dirty="0" err="1"/>
              <a:t>Wireshark</a:t>
            </a:r>
            <a:endParaRPr lang="fr-FR" sz="2133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les information de contrôle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La différence entre les paquets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4" y="1220546"/>
            <a:ext cx="10975285" cy="2403188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8.3 Paquets IPv6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Paquets IPv6</a:t>
            </a:r>
            <a:br>
              <a:rPr lang="en-US" altLang="en-US" dirty="0"/>
            </a:br>
            <a:r>
              <a:rPr lang="fr-FR"/>
              <a:t>Limites du protocole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5085" y="1228383"/>
            <a:ext cx="11563939" cy="4764565"/>
          </a:xfrm>
        </p:spPr>
        <p:txBody>
          <a:bodyPr/>
          <a:lstStyle/>
          <a:p>
            <a:pPr marL="0" indent="0">
              <a:buNone/>
            </a:pPr>
            <a:r>
              <a:rPr lang="fr-FR" sz="2133" dirty="0"/>
              <a:t>l'IPv4 présente trois problèmes majeurs :</a:t>
            </a:r>
          </a:p>
          <a:p>
            <a:pPr lvl="1" rtl="0"/>
            <a:r>
              <a:rPr lang="fr-FR" sz="2133" dirty="0"/>
              <a:t>La pénurie des adresses IPv4 — Nous sommes trouvé à court d'adresses IPv4.</a:t>
            </a:r>
          </a:p>
          <a:p>
            <a:pPr lvl="1" rtl="0"/>
            <a:r>
              <a:rPr lang="fr-FR" sz="2133" dirty="0"/>
              <a:t>La manque de connectivité de bout en bout — Pour que IPv4 survienne aussi longtemps, l'adressage privé et NAT ont été créés. Cela a mis fin aux communications directes avec l'adressage public.</a:t>
            </a:r>
          </a:p>
          <a:p>
            <a:pPr lvl="1" rtl="0"/>
            <a:r>
              <a:rPr lang="fr-FR" sz="2133" dirty="0"/>
              <a:t>Augmentation de la complexité du réseau — NAT a été conçu comme une solution temporaire et crée des problèmes sur le réseau comme un effet secondaire de la manipulation des en-têtes réseau adressant. NAT provoque des problèmes de latence et de dépannage.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 dirty="0"/>
              <a:t>Paquets IPv6</a:t>
            </a:r>
            <a:br>
              <a:rPr lang="fr-FR" sz="2133" dirty="0"/>
            </a:br>
            <a:r>
              <a:rPr lang="fr-FR" dirty="0"/>
              <a:t>Présentation d'IPv6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766" y="1157262"/>
            <a:ext cx="5330173" cy="5121617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IPv6 a été développé par l'Internet Engineering </a:t>
            </a:r>
            <a:r>
              <a:rPr lang="fr-FR" sz="1867" dirty="0" err="1"/>
              <a:t>Task</a:t>
            </a:r>
            <a:r>
              <a:rPr lang="fr-FR" sz="1867" dirty="0"/>
              <a:t> Force (IETF)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IPv6 dépasse les limites des adresses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Améliorations apportées par IPv6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Espace d'adressage plus important </a:t>
            </a:r>
            <a:r>
              <a:rPr lang="fr-FR" dirty="0"/>
              <a:t>— basé sur l'adresse 128 bits et pas sur 32 bits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Traitement plus efficace des paquet </a:t>
            </a:r>
            <a:r>
              <a:rPr lang="fr-FR" dirty="0"/>
              <a:t>– l'en-tête a été simplifié et comporte moins de champs.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Traduction d'adresses réseau inutile </a:t>
            </a:r>
            <a:r>
              <a:rPr lang="fr-FR" dirty="0"/>
              <a:t>— grâce au grand nombre d'adressage, il n'est plus nécessaire d'utiliser une adressage privée interne et d'être mappé à une adresse publique partagée.</a:t>
            </a:r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006" y="1245616"/>
            <a:ext cx="651599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5768" y="1950323"/>
            <a:ext cx="10218552" cy="1694588"/>
          </a:xfrm>
        </p:spPr>
        <p:txBody>
          <a:bodyPr/>
          <a:lstStyle/>
          <a:p>
            <a:pPr rtl="0"/>
            <a:r>
              <a:rPr lang="fr-FR" sz="6133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 : Couche Réseau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25996" y="5079368"/>
            <a:ext cx="3158605" cy="1202899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des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32081" y="14663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Paquets IPv6</a:t>
            </a:r>
            <a:br>
              <a:rPr lang="en-US" altLang="en-US" dirty="0"/>
            </a:br>
            <a:r>
              <a:rPr lang="fr-FR" dirty="0"/>
              <a:t>Champs d'en-tête de paquet IPv4 dans l'en-tête de paquet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766" y="1157263"/>
            <a:ext cx="4479807" cy="497744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L'en-tête IPv6 est simplifié, mais pas inférieure.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L'en-tête est fixé à 40 octets ou octets de longueur.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Plusieurs champs IPv4 ont été supprimés pour améliorer les performances.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Certains champs IPv4 ont été supprimés pour améliorer les performances:</a:t>
            </a:r>
          </a:p>
          <a:p>
            <a:pPr lvl="1" rtl="0"/>
            <a:r>
              <a:rPr lang="fr-FR" dirty="0"/>
              <a:t>Indicateur</a:t>
            </a:r>
          </a:p>
          <a:p>
            <a:pPr lvl="1" rtl="0"/>
            <a:r>
              <a:rPr lang="fr-FR" dirty="0"/>
              <a:t>Décalage du fragment</a:t>
            </a:r>
          </a:p>
          <a:p>
            <a:pPr lvl="1" rtl="0"/>
            <a:r>
              <a:rPr lang="fr-FR" dirty="0"/>
              <a:t>Somme de contrôle d'en-tête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1" y="1503681"/>
            <a:ext cx="7042699" cy="456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Paquet IPv6</a:t>
            </a:r>
            <a:br>
              <a:rPr lang="en-US" altLang="en-US" dirty="0"/>
            </a:br>
            <a:r>
              <a:rPr lang="fr-FR"/>
              <a:t>En-tête de paquet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765" y="1157264"/>
            <a:ext cx="10990915" cy="610577"/>
          </a:xfrm>
        </p:spPr>
        <p:txBody>
          <a:bodyPr/>
          <a:lstStyle/>
          <a:p>
            <a:pPr marL="0" indent="0">
              <a:buNone/>
            </a:pPr>
            <a:r>
              <a:rPr lang="fr-FR" sz="2133"/>
              <a:t>Les champs importants de l'en-tête IPv4 sont 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6480" y="1682250"/>
          <a:ext cx="10741152" cy="49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Fonction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Description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Version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Ce</a:t>
                      </a:r>
                      <a:r>
                        <a:rPr lang="fr-FR" sz="2400" baseline="0"/>
                        <a:t> sera pour v6, par opposition à v4, un champ de 4 bits = 0110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Classe de trafic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Utilisé pour la QoS</a:t>
                      </a:r>
                      <a:r>
                        <a:rPr lang="fr-FR" sz="2400" baseline="0"/>
                        <a:t>: Équivalent au champ DiffServ — DS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Étiquetage de flux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aseline="0"/>
                        <a:t>Informe l'appareil de traiter les étiquettes de flux identiques de la même manière, </a:t>
                      </a:r>
                      <a:r>
                        <a:rPr lang="fr-FR" sz="2400"/>
                        <a:t>champ 20 bits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Longueur des données utiles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ce champ de 16 bits indique la longueur de la partie données (utiles) du paquet IPv6.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En-tête suivant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aseline="0"/>
                        <a:t> Protocole de niveau suivant : ICMP, TCP, UDP, etc.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Limite de nombre de tronçons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/>
                        <a:t>Remplace le nombre de tronçons de couche 3 du</a:t>
                      </a:r>
                      <a:r>
                        <a:rPr lang="fr-FR" sz="2400" baseline="0"/>
                        <a:t> champ TTL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Adresse IPv4 source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Adresse source 128 bits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Adresse IP de destination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aseline="0" dirty="0"/>
                        <a:t> Adresse</a:t>
                      </a:r>
                      <a:r>
                        <a:rPr lang="fr-FR" sz="2400" dirty="0"/>
                        <a:t> de destination 128 bits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42241" y="17711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Paquet IPv6</a:t>
            </a:r>
            <a:br>
              <a:rPr lang="en-US" altLang="en-US" dirty="0"/>
            </a:br>
            <a:r>
              <a:rPr lang="fr-FR" dirty="0"/>
              <a:t>En-tête de paquet IPv6 (suite)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17165" y="1279184"/>
            <a:ext cx="10990915" cy="4097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133" dirty="0"/>
              <a:t>Le paquet IPv6 peut également contenir des en-têtes d'extension (EH). </a:t>
            </a:r>
          </a:p>
          <a:p>
            <a:pPr marL="0" indent="0">
              <a:buNone/>
            </a:pPr>
            <a:r>
              <a:rPr lang="fr-FR" sz="2133" dirty="0"/>
              <a:t>Caractéristiques des en-têtes EH :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fournisse des informations facultatives sur la couche réseau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sont facultatifs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sont placés entre l'en-tête IPv6 et la charge utile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ils sont utilisés pour la fragmentation, la sécurité, la prise en charge de la mobilité,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133" dirty="0"/>
          </a:p>
          <a:p>
            <a:pPr marL="0" indent="0">
              <a:buNone/>
            </a:pPr>
            <a:r>
              <a:rPr lang="fr-FR" sz="2133" b="1" dirty="0"/>
              <a:t>Remarque: </a:t>
            </a:r>
            <a:r>
              <a:rPr lang="fr-FR" sz="2133" dirty="0"/>
              <a:t>Contrairement à IPv4, les routeurs ne fragmentent pas les paquets IPv6 routés</a:t>
            </a:r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br>
              <a:rPr lang="en-US" altLang="en-US" dirty="0"/>
            </a:br>
            <a:r>
              <a:rPr lang="fr-FR"/>
              <a:t>Démonstration vidéo de paquet IP – Exemples d'en-têtes IPv6 dans Wireshark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4765" y="1462062"/>
            <a:ext cx="11442019" cy="2841713"/>
          </a:xfrm>
        </p:spPr>
        <p:txBody>
          <a:bodyPr/>
          <a:lstStyle/>
          <a:p>
            <a:pPr marL="0" indent="0">
              <a:buNone/>
            </a:pPr>
            <a:r>
              <a:rPr lang="fr-FR" sz="2133" dirty="0"/>
              <a:t>Cette vidéo présentera les points suivants 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Les paquets Ethernet IPv6 dans </a:t>
            </a:r>
            <a:r>
              <a:rPr lang="fr-FR" sz="2133" dirty="0" err="1"/>
              <a:t>Wireshark</a:t>
            </a:r>
            <a:endParaRPr lang="fr-FR" sz="2133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les information de contrôle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La différence entre les paquets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54" y="1393266"/>
            <a:ext cx="10975285" cy="2403188"/>
          </a:xfrm>
        </p:spPr>
        <p:txBody>
          <a:bodyPr/>
          <a:lstStyle/>
          <a:p>
            <a:pPr rtl="0"/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Méthode de routage des hôtes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" y="142241"/>
            <a:ext cx="12192000" cy="914400"/>
          </a:xfrm>
        </p:spPr>
        <p:txBody>
          <a:bodyPr/>
          <a:lstStyle/>
          <a:p>
            <a:pPr rtl="0"/>
            <a:r>
              <a:rPr lang="fr-FR" sz="2133" dirty="0"/>
              <a:t>Méthode de routage des hôtes </a:t>
            </a:r>
            <a:br>
              <a:rPr lang="en-US" altLang="en-US" sz="2133" dirty="0"/>
            </a:br>
            <a:r>
              <a:rPr lang="fr-FR" dirty="0"/>
              <a:t> Décisions relatives aux transmissions des hôtes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584" y="1192513"/>
            <a:ext cx="11355421" cy="300110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2400" dirty="0"/>
              <a:t>Les paquets sont toujours créés à la source.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400" dirty="0"/>
              <a:t>Chaque unité hôte crée sa propre table de routage.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400" dirty="0"/>
              <a:t>Un hôte peut envoyer des paquets aux éléments suivants :</a:t>
            </a:r>
          </a:p>
          <a:p>
            <a:pPr lvl="1" rtl="0"/>
            <a:r>
              <a:rPr lang="fr-FR" sz="2267" dirty="0"/>
              <a:t>Lui-même — 127.0.0.1 (IPv4), ::1 (IPv6)</a:t>
            </a:r>
          </a:p>
          <a:p>
            <a:pPr lvl="1" rtl="0"/>
            <a:r>
              <a:rPr lang="fr-FR" sz="2267" dirty="0"/>
              <a:t>Hôtes locaux — la destination se trouve sur le même réseau local</a:t>
            </a:r>
          </a:p>
          <a:p>
            <a:pPr lvl="1" rtl="0"/>
            <a:r>
              <a:rPr lang="fr-FR" sz="2267" dirty="0"/>
              <a:t>Hôtes distants : les périphériques ne sont pas sur le même réseau local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7" y="4294704"/>
            <a:ext cx="6399276" cy="25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1"/>
            <a:ext cx="12192000" cy="914400"/>
          </a:xfrm>
        </p:spPr>
        <p:txBody>
          <a:bodyPr/>
          <a:lstStyle/>
          <a:p>
            <a:pPr rtl="0"/>
            <a:r>
              <a:rPr lang="fr-FR" sz="2133"/>
              <a:t>Méthode de routage des hôtes </a:t>
            </a:r>
            <a:br>
              <a:rPr lang="en-US" altLang="en-US" sz="2133" dirty="0"/>
            </a:br>
            <a:r>
              <a:rPr lang="fr-FR"/>
              <a:t> Décisions relatives aux transmissions des hôtes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1552"/>
            <a:ext cx="11887200" cy="337394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2400" dirty="0"/>
              <a:t>Le périphérique source détermine si la destination est locale ou distante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400" dirty="0"/>
              <a:t>Méthode de détermination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 dirty="0"/>
              <a:t>IPv4 — La source utilise sa propre adresse IP et masque de sous-réseau, ainsi que l'adresse IP de destination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 dirty="0"/>
              <a:t>IPv6 — La source utilise l'adresse réseau et le préfixe annoncés par le routeur local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267" dirty="0"/>
              <a:t>Le trafic local est déchargé de l'interface hôte pour être géré par un périphérique intermédiaire.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267" dirty="0"/>
              <a:t>Le trafic distant est transféré directement à la passerelle par défaut sur le réseau local.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70" y="4797717"/>
            <a:ext cx="5728716" cy="206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" y="22352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Méthode de routage d'un hôte </a:t>
            </a:r>
            <a:br>
              <a:rPr lang="en-US" altLang="en-US" sz="2133" dirty="0"/>
            </a:br>
            <a:r>
              <a:rPr lang="fr-FR" dirty="0"/>
              <a:t>Utilisation de la passerelle par défaut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881" y="1490976"/>
            <a:ext cx="11380580" cy="450139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Un routeur ou un commutateur de couche 3 peut être une passerelle par défaut.</a:t>
            </a:r>
          </a:p>
          <a:p>
            <a:pPr marL="0" indent="0">
              <a:buNone/>
            </a:pPr>
            <a:r>
              <a:rPr lang="fr-FR" sz="2400" dirty="0"/>
              <a:t>Caractéristiques d'une passerelle par défaut (DGW)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267" dirty="0"/>
              <a:t>Il doit avoir une adresse IP dans la même gamme que le reste du réseau local.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267" dirty="0"/>
              <a:t>Il peut accepter les données du réseau local et est capable de transférer le trafic hors du réseau local.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267" dirty="0"/>
              <a:t>Il peut acheminer vers d'autres réseaux.</a:t>
            </a:r>
          </a:p>
          <a:p>
            <a:pPr marL="0" indent="0">
              <a:buNone/>
            </a:pPr>
            <a:r>
              <a:rPr lang="fr-FR" sz="2400" dirty="0"/>
              <a:t>Si un périphérique n'a pas de passerelle par défaut configuré ou une passerelle par défaut est incorrecte, son trafic ne pourra pas quitter le réseau local.</a:t>
            </a:r>
          </a:p>
          <a:p>
            <a:pPr lvl="1"/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17272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Comment un hôte achemine</a:t>
            </a:r>
            <a:br>
              <a:rPr lang="en-US" altLang="en-US" sz="2133" dirty="0"/>
            </a:br>
            <a:r>
              <a:rPr lang="fr-FR" dirty="0"/>
              <a:t>Un hôte achemine vers la passerelle par défaut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21" y="1470656"/>
            <a:ext cx="5487663" cy="505932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L'hôte connaîtra la passerelle par défaut (DGW) statiquement ou via DHCP dans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IPv6 envoie le DGW via une sollicitation de routeur (RS) ou peut être configuré manuellement.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 Une DGW est une route statique qui sera une route de dernier recours dans la table de routage.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Tous les périphériques sur le LAN auront besoin de la DGW du routeur s'ils ont l'intention d'envoyer du trafic à distance.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87" y="1899961"/>
            <a:ext cx="6354445" cy="297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213197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La méthode de routage des hôtes </a:t>
            </a:r>
            <a:br>
              <a:rPr lang="en-US" altLang="en-US" sz="2133" dirty="0"/>
            </a:br>
            <a:r>
              <a:rPr lang="fr-FR" dirty="0"/>
              <a:t>Les tables de routage des routeurs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99" y="1430016"/>
            <a:ext cx="4356220" cy="505932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2267" dirty="0"/>
              <a:t>Sous Windows, utilisez les commandes route </a:t>
            </a:r>
            <a:r>
              <a:rPr lang="fr-FR" sz="2267" dirty="0" err="1"/>
              <a:t>print</a:t>
            </a:r>
            <a:r>
              <a:rPr lang="fr-FR" sz="2267" dirty="0"/>
              <a:t> ou </a:t>
            </a:r>
            <a:r>
              <a:rPr lang="fr-FR" sz="2267" dirty="0" err="1"/>
              <a:t>netstat</a:t>
            </a:r>
            <a:r>
              <a:rPr lang="fr-FR" sz="2267" dirty="0"/>
              <a:t> -r pour afficher la table de routage PC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267" dirty="0"/>
              <a:t>Trois sections affichées par ces deux commandes :</a:t>
            </a:r>
          </a:p>
          <a:p>
            <a:pPr lvl="1" rtl="0"/>
            <a:r>
              <a:rPr lang="fr-FR" sz="2133" dirty="0"/>
              <a:t>Liste des interfaces - toutes les interfaces potentielles et l'adressage MAC</a:t>
            </a:r>
          </a:p>
          <a:p>
            <a:pPr lvl="1" rtl="0"/>
            <a:r>
              <a:rPr lang="fr-FR" sz="2133" dirty="0"/>
              <a:t>Table de routage IPv4</a:t>
            </a:r>
          </a:p>
          <a:p>
            <a:pPr lvl="1" rtl="0"/>
            <a:r>
              <a:rPr lang="fr-FR" sz="2133" dirty="0"/>
              <a:t>Table de routage IPv6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53" y="1243585"/>
            <a:ext cx="7314439" cy="498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5192"/>
            <a:ext cx="12192000" cy="817083"/>
          </a:xfrm>
        </p:spPr>
        <p:txBody>
          <a:bodyPr/>
          <a:lstStyle/>
          <a:p>
            <a:pPr rtl="0" eaLnBrk="1" hangingPunct="1"/>
            <a:r>
              <a:rPr lang="fr-FR"/>
              <a:t>Module 8: Rubriques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2615" y="872275"/>
            <a:ext cx="11692035" cy="375615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fr-FR"/>
              <a:t>Qu'est-ce que je vais apprendre dans ce module?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119060" indent="0">
              <a:spcBef>
                <a:spcPct val="30000"/>
              </a:spcBef>
              <a:buNone/>
            </a:pPr>
            <a:endParaRPr lang="en-US" dirty="0"/>
          </a:p>
          <a:p>
            <a:pPr marL="119060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6683" y="1520045"/>
          <a:ext cx="11131140" cy="4259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rtl="0"/>
                      <a:r>
                        <a:rPr lang="fr-FR" sz="2400" b="1">
                          <a:effectLst/>
                        </a:rPr>
                        <a:t>Titre du rubrique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Objectif du rubrique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Caractéristiques de la couche réseau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Expliquer comment la couche réseau utilise les protocoles IP pour des communications fiables.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Paquet IPv4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Expliquer le rôle des principaux champs d'en-tête dans le paquet IPv4.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Paquet IPv6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Expliquer le rôle des principaux champs d'en-tête dans le paquet IPv6.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Méthode de routage des hôtes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Expliquer de quelle manière les périphériques réseau utilisent les tables de routage pour diriger les paquets vers un réseau de destination.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rtl="0"/>
                      <a:r>
                        <a:rPr lang="fr-FR" sz="2400" b="1"/>
                        <a:t>Tables de routage des routeurs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/>
                        <a:t>Expliquer la fonction des champs dans la table de routage d'un routeur.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4" y="1220546"/>
            <a:ext cx="10975285" cy="2403188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8.5 Présentation au routage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Présentation au Routage</a:t>
            </a:r>
            <a:br>
              <a:rPr lang="en-US" altLang="en-US" dirty="0"/>
            </a:br>
            <a:r>
              <a:rPr lang="fr-FR"/>
              <a:t>La décision relatives à la transmission de paquet du routeur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31007" y="1096132"/>
            <a:ext cx="11742821" cy="718625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Que se passe-t-il lorsque le routeur reçoit la trame du périphérique hôte?</a:t>
            </a:r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7" y="1814757"/>
            <a:ext cx="7252096" cy="44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48" y="2774177"/>
            <a:ext cx="3978443" cy="250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Présentation au Routage</a:t>
            </a:r>
            <a:br>
              <a:rPr lang="en-US" altLang="en-US" dirty="0"/>
            </a:br>
            <a:r>
              <a:rPr lang="fr-FR"/>
              <a:t>La table de routage du routeur 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7049" y="1065258"/>
            <a:ext cx="11804953" cy="3230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Il existe trois types d'itinéraires dans la table de routage d'un routeur: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Directement connecté </a:t>
            </a:r>
            <a:r>
              <a:rPr lang="fr-FR" dirty="0"/>
              <a:t>— Ces routes sont automatiquement ajoutées par le routeur, lorsqu'une interface est configurée avec une adresse IP et qu'elle est activée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Routes distantes</a:t>
            </a:r>
            <a:r>
              <a:rPr lang="fr-FR" dirty="0"/>
              <a:t> — Ce sont les routes que le routeur n'a pas de connexion directe et peuvent être appris: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dirty="0"/>
              <a:t>Manuellement — avec un itinéraire statique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dirty="0"/>
              <a:t>Dynamiquement — en utilisant un protocole de routage pour que les routeurs partagent leurs informations entre eux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Route par défaut </a:t>
            </a:r>
            <a:r>
              <a:rPr lang="fr-FR" dirty="0"/>
              <a:t>- cela transfère tout le trafic vers une direction spécifique s'il n'existe aucune autre route jusqu'au un réseau souhaité dans la table de routage.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79" y="4980637"/>
            <a:ext cx="6466572" cy="18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" y="55191"/>
            <a:ext cx="4106777" cy="1010068"/>
          </a:xfrm>
        </p:spPr>
        <p:txBody>
          <a:bodyPr/>
          <a:lstStyle/>
          <a:p>
            <a:pPr rtl="0"/>
            <a:r>
              <a:rPr lang="fr-FR" sz="2133"/>
              <a:t>Présentation au Routage</a:t>
            </a:r>
            <a:br>
              <a:rPr lang="en-US" altLang="en-US" dirty="0"/>
            </a:br>
            <a:r>
              <a:rPr lang="fr-FR"/>
              <a:t>Routage Statique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" y="1237980"/>
            <a:ext cx="5128059" cy="40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133" dirty="0"/>
              <a:t>Caractéristiques de routage statique 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Doit être configurées manuellement.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Doit être ajusté manuellement par l'administrateur en cas de modification de la topologie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Idéal pour les petits réseaux non redondants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 dirty="0"/>
              <a:t>Souvent utilisé conjointement avec un protocole de routage dynamique pour configurer une chemin par défaut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5" y="305309"/>
            <a:ext cx="6677008" cy="31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3583798"/>
            <a:ext cx="6677009" cy="282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3682" y="207591"/>
            <a:ext cx="4106777" cy="1010068"/>
          </a:xfrm>
        </p:spPr>
        <p:txBody>
          <a:bodyPr/>
          <a:lstStyle/>
          <a:p>
            <a:pPr rtl="0"/>
            <a:r>
              <a:rPr lang="fr-FR" sz="2133" dirty="0"/>
              <a:t>Présentation au Routage</a:t>
            </a:r>
            <a:br>
              <a:rPr lang="en-US" altLang="en-US" sz="2133" dirty="0"/>
            </a:br>
            <a:r>
              <a:rPr lang="fr-FR" dirty="0"/>
              <a:t>Routage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" y="1441180"/>
            <a:ext cx="5128059" cy="3950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67" dirty="0"/>
              <a:t>Routes dynamiques automatiquement: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Découvrir les réseaux distants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Assurer l'actualisation des informations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Sélectionner le chemin le plus approprié vers un réseau de destination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67" dirty="0"/>
              <a:t>Trouver de nouveaux meilleurs chemins lorsqu'il y a une modification de topologie</a:t>
            </a:r>
          </a:p>
          <a:p>
            <a:pPr marL="0" indent="0">
              <a:buNone/>
            </a:pPr>
            <a:r>
              <a:rPr lang="fr-FR" sz="1867" dirty="0"/>
              <a:t>Le routage dynamique peut également partager des routes statiques par défaut avec les autres routeurs.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477407"/>
            <a:ext cx="6677009" cy="25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46" y="3082951"/>
            <a:ext cx="6192981" cy="329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82881" y="339671"/>
            <a:ext cx="12192000" cy="1010068"/>
          </a:xfrm>
        </p:spPr>
        <p:txBody>
          <a:bodyPr/>
          <a:lstStyle/>
          <a:p>
            <a:pPr rtl="0"/>
            <a:r>
              <a:rPr lang="fr-FR" sz="2133" dirty="0"/>
              <a:t>Présentation au Routage</a:t>
            </a:r>
            <a:br>
              <a:rPr lang="en-US" altLang="en-US" dirty="0"/>
            </a:br>
            <a:r>
              <a:rPr lang="fr-FR" dirty="0"/>
              <a:t>Vidéo - La table de routage du routeur 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2831" y="1166859"/>
            <a:ext cx="11236035" cy="4124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sz="2400" dirty="0"/>
              <a:t>Cette vidéo expliquera les informations contenues dans la table de routage du routeur IPv4.</a:t>
            </a:r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Présentation au routage</a:t>
            </a:r>
            <a:br>
              <a:rPr lang="en-US" altLang="en-US" dirty="0"/>
            </a:br>
            <a:r>
              <a:rPr lang="fr-FR"/>
              <a:t>Présentation au table de routage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0109" y="1089749"/>
            <a:ext cx="5306291" cy="49646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867" dirty="0"/>
              <a:t>La commande </a:t>
            </a:r>
            <a:r>
              <a:rPr lang="fr-FR" sz="1867" b="1" dirty="0"/>
              <a:t>show </a:t>
            </a:r>
            <a:r>
              <a:rPr lang="fr-FR" sz="1867" b="1" dirty="0" err="1"/>
              <a:t>ip</a:t>
            </a:r>
            <a:r>
              <a:rPr lang="fr-FR" sz="1867" b="1" dirty="0"/>
              <a:t> route </a:t>
            </a:r>
            <a:r>
              <a:rPr lang="fr-FR" sz="1867" dirty="0"/>
              <a:t>affiche les sources de route suivantes:</a:t>
            </a:r>
          </a:p>
          <a:p>
            <a:pPr lvl="1" rtl="0"/>
            <a:r>
              <a:rPr lang="fr-FR" b="1" dirty="0"/>
              <a:t>L</a:t>
            </a:r>
            <a:r>
              <a:rPr lang="fr-FR" dirty="0"/>
              <a:t> - Adresse IP de l'interface locale directement connectée</a:t>
            </a:r>
          </a:p>
          <a:p>
            <a:pPr lvl="1" rtl="0"/>
            <a:r>
              <a:rPr lang="fr-FR" b="1" dirty="0"/>
              <a:t>C</a:t>
            </a:r>
            <a:r>
              <a:rPr lang="fr-FR" dirty="0"/>
              <a:t> - Réseau connecté directement</a:t>
            </a:r>
          </a:p>
          <a:p>
            <a:pPr lvl="1" rtl="0"/>
            <a:r>
              <a:rPr lang="fr-FR" b="1" dirty="0"/>
              <a:t>S</a:t>
            </a:r>
            <a:r>
              <a:rPr lang="fr-FR" dirty="0"/>
              <a:t> - La route statique a été configurée manuellement par un administrateur</a:t>
            </a:r>
          </a:p>
          <a:p>
            <a:pPr lvl="1" rtl="0"/>
            <a:r>
              <a:rPr lang="fr-FR" b="1" dirty="0"/>
              <a:t>O</a:t>
            </a:r>
            <a:r>
              <a:rPr lang="fr-FR" dirty="0"/>
              <a:t> - OSPF</a:t>
            </a:r>
          </a:p>
          <a:p>
            <a:pPr lvl="1" rtl="0"/>
            <a:r>
              <a:rPr lang="fr-FR" b="1" dirty="0"/>
              <a:t>D</a:t>
            </a:r>
            <a:r>
              <a:rPr lang="fr-FR" dirty="0"/>
              <a:t> - EIGRP</a:t>
            </a:r>
          </a:p>
          <a:p>
            <a:pPr marL="0" indent="0">
              <a:buNone/>
            </a:pPr>
            <a:r>
              <a:rPr lang="fr-FR" sz="1867" dirty="0"/>
              <a:t>Cette commande affiche les types de routes suivants:</a:t>
            </a:r>
          </a:p>
          <a:p>
            <a:pPr lvl="1" rtl="0"/>
            <a:r>
              <a:rPr lang="fr-FR" dirty="0"/>
              <a:t>Directement Connecté – C et L</a:t>
            </a:r>
          </a:p>
          <a:p>
            <a:pPr lvl="1" rtl="0"/>
            <a:r>
              <a:rPr lang="fr-FR" dirty="0"/>
              <a:t>Routes Distantes – O, D, etc.</a:t>
            </a:r>
          </a:p>
          <a:p>
            <a:pPr lvl="1" rtl="0"/>
            <a:r>
              <a:rPr lang="fr-FR" dirty="0"/>
              <a:t>Routes par défaut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16" y="1130390"/>
            <a:ext cx="6539345" cy="520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3" y="1220546"/>
            <a:ext cx="10130723" cy="2403188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8.1 Caractéristiques de la couche réseau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5191"/>
            <a:ext cx="7026784" cy="1053173"/>
          </a:xfrm>
        </p:spPr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Couche réseau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337" y="1112761"/>
            <a:ext cx="6868448" cy="423598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Fournit des services qui permettent aux périphériques finaux d'échanger des données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version 4 (IPv4) et IP version 6 (IPv6) sont les principaux protocoles de communication de couche réseau.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La couche réseau effectue quatre opérations de base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/>
              <a:t>Adressage des périphériques finaux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/>
              <a:t>Encapsulation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/>
              <a:t>Routage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2133"/>
              <a:t>Désencapsulation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817" y="133646"/>
            <a:ext cx="4089692" cy="2688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785" y="3140734"/>
            <a:ext cx="4307759" cy="3277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Encapsulation de l'IP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66146" y="1207932"/>
            <a:ext cx="4933519" cy="501916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Le protocole IP encapsule le segment de couche transport.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peut utiliser un paquet IPv4 ou IPv6 et n'affecte pas le segment de couche 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Les paquets IP seront examinés par tous les périphériques de couche 3 lorsqu'ils traversent le réseau.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L'adresse IP est identique de la source à la destination.</a:t>
            </a:r>
          </a:p>
          <a:p>
            <a:pPr marL="0" indent="0">
              <a:buNone/>
            </a:pPr>
            <a:r>
              <a:rPr lang="fr-FR" sz="2133" b="1"/>
              <a:t>Remarque: </a:t>
            </a:r>
            <a:r>
              <a:rPr lang="fr-FR" sz="2133"/>
              <a:t>le NAT modifiera l'adressage, mais sera abordé dans un module ultérieur.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63" y="1207932"/>
            <a:ext cx="6835879" cy="3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Caractéristiques de l'IP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66145" y="1192097"/>
            <a:ext cx="12025855" cy="2596600"/>
          </a:xfrm>
        </p:spPr>
        <p:txBody>
          <a:bodyPr/>
          <a:lstStyle/>
          <a:p>
            <a:pPr marL="0" indent="0">
              <a:buNone/>
            </a:pPr>
            <a:r>
              <a:rPr lang="fr-FR" sz="2400"/>
              <a:t>IP est conçu pour avoir de faibles frais généraux et peut être décrit comme :</a:t>
            </a:r>
          </a:p>
          <a:p>
            <a:pPr lvl="1" rtl="0"/>
            <a:r>
              <a:rPr lang="fr-FR"/>
              <a:t>Sans connexion </a:t>
            </a:r>
          </a:p>
          <a:p>
            <a:pPr lvl="1" rtl="0"/>
            <a:r>
              <a:rPr lang="fr-FR"/>
              <a:t>Acheminement au mieux</a:t>
            </a:r>
          </a:p>
          <a:p>
            <a:pPr lvl="1" rtl="0"/>
            <a:r>
              <a:rPr lang="fr-FR"/>
              <a:t>Indépendant vis-à-vis des supports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Sans connexion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4478" y="1144595"/>
            <a:ext cx="11804381" cy="2813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133"/>
              <a:t>IP est Sans connexion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L'IP n'établit pas de connexion avec la destination avant d'envoyer le paquet.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Aucune information de contrôle n'est nécessaire (synchronisations, accusés de réception, etc.).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La destination recevra le paquet à son arrivée, mais aucune pré-notification n'est envoyée par 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S'il y a un besoin de trafic orienté de connexion, un autre protocole s'en chargera (typiquement TCP au niveau de la couche de transport).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98" y="4037379"/>
            <a:ext cx="7845804" cy="23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2133"/>
              <a:t>Caractéristiques de la couche réseau</a:t>
            </a:r>
            <a:br>
              <a:rPr lang="en-US" altLang="en-US" dirty="0"/>
            </a:br>
            <a:r>
              <a:rPr lang="fr-FR"/>
              <a:t>Acheminement au mieux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4477" y="1144595"/>
            <a:ext cx="5030736" cy="3799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133"/>
              <a:t>L'IP est l'acheminement au mieux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ne garantit pas la livraison du paquet.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a réduit les frais généraux car il n'existe aucun mécanisme qui permet de renvoyer des données qui ne sont pas reçues.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ne s'attend pas à des accusés de réception.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2133"/>
              <a:t>IP ne sait pas si l'autre périphérique est opérationnel ou s'il a reçu le paquet.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38" y="1144595"/>
            <a:ext cx="6442005" cy="37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2938</Words>
  <Application>Microsoft Office PowerPoint</Application>
  <PresentationFormat>Grand écran</PresentationFormat>
  <Paragraphs>376</Paragraphs>
  <Slides>36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Thème Office</vt:lpstr>
      <vt:lpstr>Présentation PowerPoint</vt:lpstr>
      <vt:lpstr>Module 8 : Couche Réseau</vt:lpstr>
      <vt:lpstr>Module 8: Rubriques</vt:lpstr>
      <vt:lpstr>8.1 Caractéristiques de la couche réseau</vt:lpstr>
      <vt:lpstr>Caractéristiques de la couche réseau Couche réseau</vt:lpstr>
      <vt:lpstr>Caractéristiques de la couche réseau Encapsulation de l'IP</vt:lpstr>
      <vt:lpstr>Caractéristiques de la couche réseau Caractéristiques de l'IP</vt:lpstr>
      <vt:lpstr>Caractéristiques de la couche réseau Sans connexion</vt:lpstr>
      <vt:lpstr>Caractéristiques de la couche réseau Acheminement au mieux</vt:lpstr>
      <vt:lpstr>Caractéristiques de la couche réseau Indépendant vis-à-vis des supports</vt:lpstr>
      <vt:lpstr>Caractéristiques de la couche réseau Indépendant vis-à-vis des supports (suite)</vt:lpstr>
      <vt:lpstr>8.2 Paquet IPv4</vt:lpstr>
      <vt:lpstr>Paquet IPv4 En-tête de paquet IPv4</vt:lpstr>
      <vt:lpstr>Paquet IPv4 Champs de l'en-tête du paquet IPv4</vt:lpstr>
      <vt:lpstr>Paquet IPv4 Champs de l'en-tête du paquet IPv4</vt:lpstr>
      <vt:lpstr> Démonstration vidéo de paquet IP – Exemples d'en-têtes IPv4 dans Wireshark</vt:lpstr>
      <vt:lpstr>8.3 Paquets IPv6</vt:lpstr>
      <vt:lpstr>Paquets IPv6 Limites du protocole IPv4</vt:lpstr>
      <vt:lpstr>Paquets IPv6 Présentation d'IPv6</vt:lpstr>
      <vt:lpstr>Paquets IPv6 Champs d'en-tête de paquet IPv4 dans l'en-tête de paquet IPv6</vt:lpstr>
      <vt:lpstr>Paquet IPv6 En-tête de paquet IPv6</vt:lpstr>
      <vt:lpstr>Paquet IPv6 En-tête de paquet IPv6 (suite)</vt:lpstr>
      <vt:lpstr> Démonstration vidéo de paquet IP – Exemples d'en-têtes IPv6 dans Wireshark</vt:lpstr>
      <vt:lpstr>8.4 Méthode de routage des hôtes</vt:lpstr>
      <vt:lpstr>Méthode de routage des hôtes   Décisions relatives aux transmissions des hôtes</vt:lpstr>
      <vt:lpstr>Méthode de routage des hôtes   Décisions relatives aux transmissions des hôtes (Cont.)</vt:lpstr>
      <vt:lpstr>Méthode de routage d'un hôte  Utilisation de la passerelle par défaut</vt:lpstr>
      <vt:lpstr>Comment un hôte achemine Un hôte achemine vers la passerelle par défaut</vt:lpstr>
      <vt:lpstr>La méthode de routage des hôtes  Les tables de routage des routeurs</vt:lpstr>
      <vt:lpstr>8.5 Présentation au routage</vt:lpstr>
      <vt:lpstr>Présentation au Routage La décision relatives à la transmission de paquet du routeur</vt:lpstr>
      <vt:lpstr>Présentation au Routage La table de routage du routeur IP</vt:lpstr>
      <vt:lpstr>Présentation au Routage Routage Statique</vt:lpstr>
      <vt:lpstr>Présentation au Routage Routage Dynamique</vt:lpstr>
      <vt:lpstr>Présentation au Routage Vidéo - La table de routage du routeur IP</vt:lpstr>
      <vt:lpstr>Présentation au routage Présentation au table de routage IPv4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 1</dc:creator>
  <cp:lastModifiedBy>user 1</cp:lastModifiedBy>
  <cp:revision>1</cp:revision>
  <dcterms:created xsi:type="dcterms:W3CDTF">2022-05-10T11:21:16Z</dcterms:created>
  <dcterms:modified xsi:type="dcterms:W3CDTF">2022-05-10T11:22:33Z</dcterms:modified>
</cp:coreProperties>
</file>