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76" r:id="rId2"/>
    <p:sldId id="860" r:id="rId3"/>
    <p:sldId id="759" r:id="rId4"/>
    <p:sldId id="1054" r:id="rId5"/>
    <p:sldId id="1090" r:id="rId6"/>
    <p:sldId id="1101" r:id="rId7"/>
    <p:sldId id="1056" r:id="rId8"/>
    <p:sldId id="1057" r:id="rId9"/>
    <p:sldId id="1091" r:id="rId10"/>
    <p:sldId id="1092" r:id="rId11"/>
    <p:sldId id="1093" r:id="rId12"/>
    <p:sldId id="1094" r:id="rId13"/>
    <p:sldId id="1095" r:id="rId14"/>
    <p:sldId id="1096" r:id="rId15"/>
    <p:sldId id="1097" r:id="rId16"/>
    <p:sldId id="1102" r:id="rId17"/>
    <p:sldId id="1063" r:id="rId18"/>
    <p:sldId id="1098" r:id="rId19"/>
    <p:sldId id="1099" r:id="rId20"/>
    <p:sldId id="1100" r:id="rId21"/>
    <p:sldId id="110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0D9F-426C-4539-8C57-A6D57563419E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6AB2-713D-4851-8EBC-7A0DBCF9E3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8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Programme Cisco Networking Academy</a:t>
            </a:r>
          </a:p>
          <a:p>
            <a:pPr rtl="0">
              <a:buFontTx/>
              <a:buNone/>
            </a:pPr>
            <a:r>
              <a:rPr lang="fr-FR" b="0"/>
              <a:t>Introduction aux Réseaux v7.0 (ITN)</a:t>
            </a:r>
          </a:p>
          <a:p>
            <a:pPr rtl="0">
              <a:buFontTx/>
              <a:buNone/>
            </a:pPr>
            <a:r>
              <a:rPr lang="fr-FR" sz="1200" b="0"/>
              <a:t>Module 9: Résolution d'adresse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9.2.3 — Vidéo - Requête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9.2.4 – Vidéo ARP - Opération ARP - Réponse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9.2.5 – Vidéo ARP – Rôle d'ARP dans les communications à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9.2.6 - Suppression des entrées d'une table 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9.2.7 – Tables ARP sur les périphériques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9.2.8 — Problèmes ARP — Diffusion de l'ARP et usurpation d'identité de l'ARP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9.2.9 – Packet Tracer - Examiner le tableau ARP</a:t>
            </a:r>
          </a:p>
          <a:p>
            <a:pPr rtl="0"/>
            <a:r>
              <a:rPr lang="fr-FR"/>
              <a:t>9.2.10 – Vérifiez votre compréhension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9.3 Câblage en cuivre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9.3 – Découverte de voisins IPv6</a:t>
            </a:r>
          </a:p>
          <a:p>
            <a:pPr rtl="0"/>
            <a:r>
              <a:rPr lang="fr-FR"/>
              <a:t>9.3.1 - Vidéo - Découverte de voisins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9.3 – Découverte de voisins IPv6</a:t>
            </a:r>
          </a:p>
          <a:p>
            <a:pPr rtl="0"/>
            <a:r>
              <a:rPr lang="fr-FR"/>
              <a:t>9.3.2 — Messages de découverte de voisins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9.0.2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9.3 – Découverte de voisins IPv6</a:t>
            </a:r>
          </a:p>
          <a:p>
            <a:pPr rtl="0"/>
            <a:r>
              <a:rPr lang="fr-FR"/>
              <a:t>9.3.3 — Découverte de voisins IPv6 — Résolution d'adresses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9.3 – Découverte de voisins IPv6</a:t>
            </a:r>
          </a:p>
          <a:p>
            <a:pPr rtl="0"/>
            <a:r>
              <a:rPr lang="fr-FR"/>
              <a:t>9.3.4 — Traceur de paquets — Découverte de voisins IPv6</a:t>
            </a:r>
          </a:p>
          <a:p>
            <a:pPr rtl="0"/>
            <a:r>
              <a:rPr lang="fr-FR"/>
              <a:t>9.3.5 — Vérifiez votre compréhension — Découverte des voisins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9.1 MAC et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9.1 — MAC et IP</a:t>
            </a:r>
          </a:p>
          <a:p>
            <a:pPr rtl="0"/>
            <a:r>
              <a:rPr lang="fr-FR"/>
              <a:t>9.1.1 – Destination sur le même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9.1 - MAC et IP</a:t>
            </a:r>
          </a:p>
          <a:p>
            <a:pPr rtl="0"/>
            <a:r>
              <a:rPr lang="fr-FR"/>
              <a:t>9.1.2 - Destination sur un réseau distant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9 - Résolution d'adresse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9.1 - MAC et IP</a:t>
            </a:r>
          </a:p>
          <a:p>
            <a:pPr rtl="0"/>
            <a:r>
              <a:rPr lang="fr-FR"/>
              <a:t>9.1.3 - Identification des adresses MAC et IP par Packet Tracer</a:t>
            </a:r>
          </a:p>
          <a:p>
            <a:pPr rtl="0"/>
            <a:r>
              <a:rPr lang="fr-FR"/>
              <a:t>9.1.4 — Vérifiez votre compréhension — MAC et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9.2 —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9.2.1 - Aperçu de l'ARP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9.2.2 - Fonctions du protocole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8EF8A-5680-4B67-A92C-D54B7D30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D1F793-847D-41D4-BAFF-8190E149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2C221-8B5A-43AB-8AC9-1688B18A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8E1BB-63B1-4970-A62E-C22FFCDB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2F1D4-9C91-4002-83B3-2366CA8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3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0EEC1-56E3-4FE1-85DC-807AAC51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6F6344-D5C3-4B31-B310-9BA96D56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05E14-EB34-4176-AC2A-AB0BF00D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09CB4-2F27-4604-B256-3ECE5F4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3D77B-5739-48E5-ABB7-E521467E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F23DE5-C3B3-47DC-A446-F6A075D1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997A35-4F99-4DE5-AA9E-B3182E7BF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38163-071E-4D93-8A82-93AD7B14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3288DF-E4F1-4E1A-9072-1AEA57F4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230C9-3999-4BA8-AD46-B61DF5C2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8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chemeClr val="bg2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656167" y="527051"/>
            <a:ext cx="1062565" cy="565151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49925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297921" y="6605684"/>
            <a:ext cx="902547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pPr defTabSz="514338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514338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2087" y="1065260"/>
            <a:ext cx="11804381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226478" indent="-22647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12192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732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11308139" y="6323876"/>
            <a:ext cx="337356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8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8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7823344" y="6199094"/>
            <a:ext cx="3544024" cy="32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677386" y="6286929"/>
            <a:ext cx="453676" cy="241299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5911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5A276-8B00-41EC-8EAC-C6B4C25F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C9DD26-A1E3-4EB4-A56C-9A04AEFA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44BE03-F011-471C-8855-0A226CC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C0E4D-2A78-45F1-8820-71B1A5CD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E8FE2-F4AB-4957-B8EC-EE4A8F7F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7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FED5E-0D4F-4A8E-A6CF-1E2F5508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CE065-8EB8-4E3A-9EB1-AA64CEF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2E2BD0-FCC3-4FD3-A4AC-B4E23B76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73359-FD9D-42A7-8BED-6F5A59A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9131-C000-4EE1-8856-20AE524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6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C024D-68C8-4582-8F75-185681AA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65C78-46CF-4662-862E-76CCEEBE3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F6F14F-0B7C-4D21-93DB-A93DBDB36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6B7D2D-5CB8-4C96-AB31-78C3E657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9EDB7-DD63-44A5-8EA6-A8DAC012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F4DC25-AE24-44E8-988C-9C928540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18F7-7E3E-4873-9E32-8F4B2666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F1EBC-A286-4652-B8DD-D23EBC69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AB1C5-B5A5-402B-BD23-5C306620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C3DEB1-DC21-4057-B122-3B243E764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937267-4EF1-4169-978B-3CE508E0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03136E-BE85-4153-9175-FECEA433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C39286-122D-4E47-BB7F-8219EFEA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F80F13-025B-4F05-9482-4DC93590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7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862E9-1B26-49C8-B086-3C0E2DA5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B06D14-DF10-4410-9573-901FB71E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72FAE6-9ED6-43A5-B358-692B5198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23B5FF-7143-4AA6-822F-600F43AB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03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BC6B32-30C9-4A52-97C7-64A3EA3D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D739F6-7462-411E-BC3B-A093132C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744325-6F08-496A-AC76-565489A0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0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11B4A-6088-4CBF-AF45-7BF6AD2A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9B87B-5448-42C1-B55E-A5043024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ECAA99-ACDC-4613-A4C4-DF4190F2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D0610-95E5-4453-8F37-C9672E6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0FBFF3-22CC-420A-A5CF-07B780DA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AD3B4F-777A-4288-901E-5FBC963D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42422-39AB-44BF-94D8-6DB8D14D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7FBC8-51D7-4745-B711-9A120C977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9763BF-68E7-4A79-A52D-2AD7A8C6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C4FD2-8188-4DD5-A584-2C241E2F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DA831D-3D77-4A0B-BA8C-FBAD9416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D23621-4C8C-4205-A0D3-7FE60DB9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9E0496-47FE-4CD5-9A34-44E66EF1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ED6723-30BC-492B-B5DF-1E19A9BA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F3AA6-79E9-4217-AC6F-D8C285D5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5111-4992-4533-A49C-85C490C43148}" type="datetimeFigureOut">
              <a:rPr lang="fr-FR" smtClean="0"/>
              <a:t>10/05/2022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F238C-C231-4D6B-B86A-74BFD69A8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7F483-64FA-480D-88D4-2DADB2890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6354-E613-4910-A40E-ED986668D2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5996" y="3088641"/>
            <a:ext cx="8896944" cy="1440191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Résolution d'adresse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25996" y="5079368"/>
            <a:ext cx="3158605" cy="1202899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aux Réseaux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fr-FR" sz="3200"/>
              <a:t>Vidéo ARP - Requête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11040076" cy="4770229"/>
          </a:xfrm>
        </p:spPr>
        <p:txBody>
          <a:bodyPr/>
          <a:lstStyle/>
          <a:p>
            <a:pPr marL="0" indent="0" algn="l"/>
            <a:r>
              <a:rPr lang="fr-FR" sz="2400">
                <a:solidFill>
                  <a:srgbClr val="000000"/>
                </a:solidFill>
              </a:rPr>
              <a:t>Cette vidéo couvrira une requête ARP pour une adresse MAC.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fr-FR" sz="3200"/>
              <a:t>Vidéo ARP - Opération ARP - Réponse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11040076" cy="4770229"/>
          </a:xfrm>
        </p:spPr>
        <p:txBody>
          <a:bodyPr/>
          <a:lstStyle/>
          <a:p>
            <a:pPr marL="0" indent="0" algn="l"/>
            <a:r>
              <a:rPr lang="fr-FR" sz="2400">
                <a:solidFill>
                  <a:srgbClr val="000000"/>
                </a:solidFill>
              </a:rPr>
              <a:t>Cette vidéo couvrira une réponse ARP en réponse à une requête ARP.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fr-FR" sz="3200"/>
              <a:t>Vidéo ARP – Rôle d'ARP dans les communications à distance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11040076" cy="4770229"/>
          </a:xfrm>
        </p:spPr>
        <p:txBody>
          <a:bodyPr/>
          <a:lstStyle/>
          <a:p>
            <a:pPr marL="0" indent="0" algn="l"/>
            <a:r>
              <a:rPr lang="fr-FR" sz="2400">
                <a:solidFill>
                  <a:srgbClr val="000000"/>
                </a:solidFill>
              </a:rPr>
              <a:t>Cette vidéo couvrira comment une requête ARP fournira à un hôte l'adresse MAC de la passerelle par défaut.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ARP</a:t>
            </a:r>
            <a:br>
              <a:rPr lang="en-US" dirty="0"/>
            </a:br>
            <a:r>
              <a:rPr lang="fr-FR" sz="3200"/>
              <a:t>Suppression des entrées d'une table 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11040076" cy="1512675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Les entrées de la table ARP ne sont pas permanentes et sont supprimées lorsqu'une minuterie de cache ARP expire après une période spécifiée.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Cette période varie en fonction du système d'exploitation du périphérique.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Les entrées de table ARP peuvent également être supprimées manuellement par l'administrateur. 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56" y="2638091"/>
            <a:ext cx="6664960" cy="35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ARP</a:t>
            </a:r>
            <a:br>
              <a:rPr lang="en-US" dirty="0"/>
            </a:br>
            <a:r>
              <a:rPr lang="fr-FR" sz="3200"/>
              <a:t>Tables ARP sur les périphériques réseau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7"/>
            <a:ext cx="11040076" cy="975783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La commande </a:t>
            </a:r>
            <a:r>
              <a:rPr lang="fr-FR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fr-FR" sz="2133">
                <a:solidFill>
                  <a:srgbClr val="000000"/>
                </a:solidFill>
              </a:rPr>
              <a:t>affiche le tableau ARP sur un routeur Cisco.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La commande </a:t>
            </a:r>
            <a:r>
              <a:rPr lang="fr-FR" sz="2133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—a</a:t>
            </a:r>
            <a:r>
              <a:rPr lang="fr-FR" sz="2133">
                <a:solidFill>
                  <a:srgbClr val="000000"/>
                </a:solidFill>
              </a:rPr>
              <a:t> affiche la table ARP sur un PC Windows 10.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839885" y="2341735"/>
            <a:ext cx="8084264" cy="1077218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fr-FR" sz="16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600" b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</a:t>
            </a:r>
          </a:p>
          <a:p>
            <a:pPr rtl="0"/>
            <a:r>
              <a:rPr lang="fr-FR" sz="16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Address Age (min) Hardware Addr Type Interface</a:t>
            </a:r>
          </a:p>
          <a:p>
            <a:pPr rtl="0"/>
            <a:r>
              <a:rPr lang="fr-FR" sz="16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192.168.10.1 - a0e0.af0d.e140 ARPA GigabiteThernet0/0/0</a:t>
            </a:r>
          </a:p>
          <a:p>
            <a:endParaRPr lang="en-US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839885" y="4015232"/>
            <a:ext cx="10287432" cy="156966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 &gt; </a:t>
            </a:r>
            <a:r>
              <a:rPr lang="fr-FR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pPr rtl="0"/>
            <a:r>
              <a:rPr lang="fr-FR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rtl="0"/>
            <a:r>
              <a:rPr lang="fr-FR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 : 192.168.1.124 — 0x10</a:t>
            </a:r>
          </a:p>
          <a:p>
            <a:pPr rtl="0"/>
            <a:r>
              <a:rPr lang="fr-FR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Adresse Internet Type d'adresse physique</a:t>
            </a:r>
          </a:p>
          <a:p>
            <a:pPr rtl="0"/>
            <a:r>
              <a:rPr lang="fr-FR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c8-d7-19-cc-a0-86 dynamique</a:t>
            </a:r>
          </a:p>
          <a:p>
            <a:pPr rtl="0"/>
            <a:r>
              <a:rPr lang="fr-FR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08-3e-0c-f5-f7-77 dynamique</a:t>
            </a: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r>
              <a:rPr lang="fr-FR" sz="2133"/>
              <a:t>ARP</a:t>
            </a:r>
            <a:br>
              <a:rPr lang="en-US" dirty="0"/>
            </a:br>
            <a:r>
              <a:rPr lang="fr-FR" sz="3200"/>
              <a:t>Problèmes ARP - Diffusion de l'ARP et usurpation d'identité de l'ARP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7"/>
            <a:ext cx="11040076" cy="1614641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Les requêtes ARP sont reçues et traitées par chaque appareil du réseau local.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Les diffusions ARP excessives peuvent entraîner une réduction des performances.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Les réponses ARP peuvent être usurpées par un acteur de menace pour effectuer une attaque ARP par empoisonnement ARP.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133">
                <a:solidFill>
                  <a:srgbClr val="000000"/>
                </a:solidFill>
              </a:rPr>
              <a:t>Les commutateurs de niveau entreprise incluent des techniques d'atténuation pour se protéger contre les attaques ARP.</a:t>
            </a:r>
          </a:p>
          <a:p>
            <a:pPr marL="0" indent="0" algn="l"/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00000"/>
              </a:solidFill>
            </a:endParaRPr>
          </a:p>
          <a:p>
            <a:pPr marL="457189" indent="-457189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20" y="2851707"/>
            <a:ext cx="6697472" cy="35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1" y="379670"/>
            <a:ext cx="12091447" cy="975783"/>
          </a:xfrm>
        </p:spPr>
        <p:txBody>
          <a:bodyPr/>
          <a:lstStyle/>
          <a:p>
            <a:pPr rtl="0"/>
            <a:r>
              <a:rPr lang="fr-FR" sz="2133"/>
              <a:t>ARP</a:t>
            </a:r>
            <a:br>
              <a:rPr lang="en-US" dirty="0"/>
            </a:br>
            <a:r>
              <a:rPr lang="fr-FR" sz="3200"/>
              <a:t>Packet Tracer – Examiner le tableau ARP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62" y="1533100"/>
            <a:ext cx="11040076" cy="4098595"/>
          </a:xfrm>
        </p:spPr>
        <p:txBody>
          <a:bodyPr/>
          <a:lstStyle/>
          <a:p>
            <a:pPr algn="l" rtl="0"/>
            <a:r>
              <a:rPr lang="fr-FR">
                <a:solidFill>
                  <a:srgbClr val="000000"/>
                </a:solidFill>
              </a:rPr>
              <a:t>Dans ce Packet Tracer, vous aborderez les points suivants :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Examiner une requête ARP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Analyser la table d'adresses MAC du commutateur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Examiner le processus ARP dans les communications distantes</a:t>
            </a:r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3" y="2384213"/>
            <a:ext cx="10464459" cy="123952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9.3 Câblage en cuivre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fr-FR" sz="3200"/>
              <a:t>Vidéo de Découverte de voisins IPv6 — Découverte de voisins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21" y="1131216"/>
            <a:ext cx="11396439" cy="4764429"/>
          </a:xfrm>
        </p:spPr>
        <p:txBody>
          <a:bodyPr/>
          <a:lstStyle/>
          <a:p>
            <a:pPr marL="0" indent="0" algn="l"/>
            <a:r>
              <a:rPr lang="fr-FR" sz="2400">
                <a:solidFill>
                  <a:srgbClr val="000000"/>
                </a:solidFill>
              </a:rPr>
              <a:t>Cette vidéo expliquera le processus de résolution d'adresses par IPv6 en utilisant les messages de sollicitation et de publicité des voisins ICMPv6.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Découverte de voisins IPv6</a:t>
            </a:r>
            <a:br>
              <a:rPr lang="en-US" dirty="0"/>
            </a:br>
            <a:r>
              <a:rPr lang="fr-FR" sz="3200"/>
              <a:t>Messages de découverte de voisins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11040076" cy="4770229"/>
          </a:xfrm>
        </p:spPr>
        <p:txBody>
          <a:bodyPr/>
          <a:lstStyle/>
          <a:p>
            <a:pPr marL="0" indent="0" algn="l"/>
            <a:r>
              <a:rPr lang="fr-FR" sz="2400">
                <a:solidFill>
                  <a:srgbClr val="000000"/>
                </a:solidFill>
              </a:rPr>
              <a:t>Le protocole IPv6 Neighbor Discovery (ND) fournit:</a:t>
            </a:r>
          </a:p>
          <a:p>
            <a:pPr marL="554633" lvl="1" indent="-457189"/>
            <a:r>
              <a:rPr lang="fr-FR">
                <a:solidFill>
                  <a:srgbClr val="000000"/>
                </a:solidFill>
              </a:rPr>
              <a:t>Résolution d'adresse</a:t>
            </a:r>
          </a:p>
          <a:p>
            <a:pPr marL="554633" lvl="1" indent="-457189"/>
            <a:r>
              <a:rPr lang="fr-FR">
                <a:solidFill>
                  <a:srgbClr val="000000"/>
                </a:solidFill>
              </a:rPr>
              <a:t>Détection de routeur </a:t>
            </a:r>
          </a:p>
          <a:p>
            <a:pPr marL="554633" lvl="1" indent="-457189"/>
            <a:r>
              <a:rPr lang="fr-FR">
                <a:solidFill>
                  <a:srgbClr val="000000"/>
                </a:solidFill>
              </a:rPr>
              <a:t>Services de redirection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Les messages ICMPv6 de sollicitation de voisins (NS) et de publicité de voisins (NA) sont utilisés pour les messages de dispositif à dispositif tels que la résolution d'adresse.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Les messages ICMTPv6 de sollicitation de routeur (RS) et de publicité de routeur (RA) sont utilisés pour la messagerie entre les appareils et les routeurs pour la découverte de routeurs.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Les messages de redirection ICMPv6 sont utilisés par les routeurs pour une meilleure sélection de saut suivant.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fr-FR"/>
              <a:t>Objectifs de ce module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5" y="931654"/>
            <a:ext cx="10683431" cy="180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b="1">
                <a:ea typeface="Calibri" panose="020F0502020204030204" pitchFamily="34" charset="0"/>
                <a:cs typeface="Calibri" panose="020F0502020204030204" pitchFamily="34" charset="0"/>
              </a:rPr>
              <a:t>Titre du module: </a:t>
            </a:r>
            <a:r>
              <a:rPr lang="fr-FR" sz="2133">
                <a:ea typeface="Calibri" panose="020F0502020204030204" pitchFamily="34" charset="0"/>
                <a:cs typeface="Calibri" panose="020F0502020204030204" pitchFamily="34" charset="0"/>
              </a:rPr>
              <a:t>Résolution d'adresses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133" dirty="0"/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133" b="1">
                <a:ea typeface="Calibri" panose="020F0502020204030204" pitchFamily="34" charset="0"/>
                <a:cs typeface="Calibri" panose="020F0502020204030204" pitchFamily="34" charset="0"/>
              </a:rPr>
              <a:t>Objectif du module</a:t>
            </a:r>
            <a:r>
              <a:rPr lang="fr-FR" sz="2133">
                <a:ea typeface="Calibri" panose="020F0502020204030204" pitchFamily="34" charset="0"/>
                <a:cs typeface="Calibri" panose="020F0502020204030204" pitchFamily="34" charset="0"/>
              </a:rPr>
              <a:t>: Expliquer comment l'ARP et la ND permettent la communication sur un réseau</a:t>
            </a:r>
            <a:r>
              <a:rPr lang="fr-F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/>
        </p:nvGraphicFramePr>
        <p:xfrm>
          <a:off x="466272" y="2603417"/>
          <a:ext cx="11259456" cy="2033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565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7440891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30976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Titre du rubrique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Objectif du rubrique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Adresses MAC et IP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</a:rPr>
                        <a:t>Comparer les rôles de l'adresse MAC et de l'adresse IP.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45234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ARP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</a:rPr>
                        <a:t>Décrire l'objectif du protocole ARP.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35935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Protocole NDP (Neighbor Discovery Protocol)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>
                          <a:solidFill>
                            <a:srgbClr val="000000"/>
                          </a:solidFill>
                          <a:effectLst/>
                        </a:rPr>
                        <a:t>Décrire le fonctionnement du protocole NDP IPv6.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Découverte de voisins</a:t>
            </a:r>
            <a:br>
              <a:rPr lang="en-US" dirty="0"/>
            </a:br>
            <a:r>
              <a:rPr lang="fr-FR" sz="3200"/>
              <a:t>IPv6 Découverte de voisins IPv6 — Résolution d'adresses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973" y="1033301"/>
            <a:ext cx="5031328" cy="3638263"/>
          </a:xfrm>
        </p:spPr>
        <p:txBody>
          <a:bodyPr/>
          <a:lstStyle/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Les périphériques IPv6 utilisent ND pour résoudre l'adresse MAC d'une adresse IPv6 connue.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 sz="2400">
                <a:solidFill>
                  <a:srgbClr val="000000"/>
                </a:solidFill>
              </a:rPr>
              <a:t>Les messages de sollicitation de voisin ICMPv6 sont envoyés à l'aide d'adresses de multidiffusion Ethernet et IPv6 spéciales.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0" y="1198720"/>
            <a:ext cx="6368089" cy="44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5" y="1231443"/>
            <a:ext cx="11040076" cy="4098595"/>
          </a:xfrm>
        </p:spPr>
        <p:txBody>
          <a:bodyPr/>
          <a:lstStyle/>
          <a:p>
            <a:pPr algn="l" rtl="0"/>
            <a:r>
              <a:rPr lang="fr-FR">
                <a:solidFill>
                  <a:srgbClr val="000000"/>
                </a:solidFill>
              </a:rPr>
              <a:t>Dans ce Packet Tracer, vous aborderez les points suivants :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Partie 1: Réseau local de détection de voisin IPv6 (ND)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Partie 2 : Réseau distant de découverte des voisins IPv6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0582"/>
            <a:ext cx="12091447" cy="975783"/>
          </a:xfrm>
        </p:spPr>
        <p:txBody>
          <a:bodyPr/>
          <a:lstStyle/>
          <a:p>
            <a:pPr rtl="0"/>
            <a:r>
              <a:rPr lang="fr-FR" sz="2133"/>
              <a:t>Découverte de voisins IPv6</a:t>
            </a:r>
            <a:br>
              <a:rPr lang="en-US" dirty="0"/>
            </a:br>
            <a:r>
              <a:rPr lang="fr-FR" sz="3200"/>
              <a:t>Packet Tracer –Découverte de voisins IPv6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3" y="2384213"/>
            <a:ext cx="10130723" cy="123952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et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Adresses MAC et IP</a:t>
            </a:r>
            <a:br>
              <a:rPr lang="en-US" dirty="0"/>
            </a:br>
            <a:r>
              <a:rPr lang="fr-FR" sz="3200"/>
              <a:t>Destination sur le même réseau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12" y="975784"/>
            <a:ext cx="11377227" cy="3121733"/>
          </a:xfrm>
        </p:spPr>
        <p:txBody>
          <a:bodyPr/>
          <a:lstStyle/>
          <a:p>
            <a:pPr marL="0" indent="0" algn="l"/>
            <a:r>
              <a:rPr lang="fr-FR" sz="2133"/>
              <a:t> </a:t>
            </a:r>
            <a:r>
              <a:rPr lang="fr-FR" sz="2133">
                <a:solidFill>
                  <a:srgbClr val="000000"/>
                </a:solidFill>
              </a:rPr>
              <a:t>Deux adresses primaires sont attribuées à un appareil sur un réseau local Ethernet :</a:t>
            </a:r>
          </a:p>
          <a:p>
            <a:pPr marL="554633" lvl="1" indent="-457189"/>
            <a:r>
              <a:rPr lang="fr-FR" sz="2133" b="1">
                <a:solidFill>
                  <a:srgbClr val="000000"/>
                </a:solidFill>
              </a:rPr>
              <a:t>Adresse physique de couche 2 (l'adresse MAC)</a:t>
            </a:r>
            <a:r>
              <a:rPr lang="fr-FR" sz="2133">
                <a:solidFill>
                  <a:srgbClr val="000000"/>
                </a:solidFill>
              </a:rPr>
              <a:t> - Utilisée pour les communications de NIC à NIC sur le même réseau Ethernet.</a:t>
            </a:r>
          </a:p>
          <a:p>
            <a:pPr marL="554633" lvl="1" indent="-457189"/>
            <a:r>
              <a:rPr lang="fr-FR" sz="2133" b="1">
                <a:solidFill>
                  <a:srgbClr val="000000"/>
                </a:solidFill>
              </a:rPr>
              <a:t>Adresse logique de couche 3 (l'adresse IP)</a:t>
            </a:r>
            <a:r>
              <a:rPr lang="fr-FR" sz="2133">
                <a:solidFill>
                  <a:srgbClr val="000000"/>
                </a:solidFill>
              </a:rPr>
              <a:t> - Utilisée pour envoyer le paquet de l'appareil source à l'appareil de destination.</a:t>
            </a:r>
            <a:r>
              <a:rPr lang="fr-FR" sz="2133" b="1">
                <a:solidFill>
                  <a:srgbClr val="000000"/>
                </a:solidFill>
              </a:rPr>
              <a:t> </a:t>
            </a:r>
          </a:p>
          <a:p>
            <a:pPr marL="97444" lvl="1" indent="0">
              <a:buNone/>
            </a:pPr>
            <a:r>
              <a:rPr lang="fr-FR" sz="2133">
                <a:solidFill>
                  <a:srgbClr val="000000"/>
                </a:solidFill>
              </a:rPr>
              <a:t>Les adresses de couche 2 sont utilisées pour livrer des trames d'un NIC à un autre NIC sur le même réseau. Si l'adresse IP de destination appartient au même réseau, l'adresse MAC de destination est celle du périphérique de destination.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04" y="4210308"/>
            <a:ext cx="5803392" cy="22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Adresses MAC et IP</a:t>
            </a:r>
            <a:br>
              <a:rPr lang="en-US" dirty="0"/>
            </a:br>
            <a:r>
              <a:rPr lang="fr-FR" sz="3200"/>
              <a:t>Destination sur un réseau distant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13" y="975783"/>
            <a:ext cx="11264104" cy="2119365"/>
          </a:xfrm>
        </p:spPr>
        <p:txBody>
          <a:bodyPr/>
          <a:lstStyle/>
          <a:p>
            <a:pPr marL="0" indent="0" algn="l"/>
            <a:r>
              <a:rPr lang="fr-FR" sz="2133">
                <a:solidFill>
                  <a:srgbClr val="000000"/>
                </a:solidFill>
              </a:rPr>
              <a:t>Lorsque l'adresse IP de destination se trouve sur un réseau distant, l'adresse MAC de destination est celle de la passerelle par défaut.</a:t>
            </a:r>
          </a:p>
          <a:p>
            <a:pPr marL="554633" lvl="1" indent="-457189"/>
            <a:r>
              <a:rPr lang="fr-FR" sz="2133">
                <a:solidFill>
                  <a:srgbClr val="000000"/>
                </a:solidFill>
              </a:rPr>
              <a:t>ICMPv6 est utilisé par IPv6 pour associer l'adresse IPv6 d'un périphérique à l'adresse MAC de la carte réseau du périphérique.</a:t>
            </a:r>
          </a:p>
          <a:p>
            <a:pPr marL="554633" lvl="1" indent="-457189"/>
            <a:r>
              <a:rPr lang="fr-FR" sz="2133">
                <a:solidFill>
                  <a:srgbClr val="000000"/>
                </a:solidFill>
              </a:rPr>
              <a:t>ICMPv6 est utilisé par IPv6 pour associer l'adresse IPv6 d'un périphérique à l'adresse MAC de la carte réseau du périphérique.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98" y="3095148"/>
            <a:ext cx="8641333" cy="32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3" y="90581"/>
            <a:ext cx="12091447" cy="975783"/>
          </a:xfrm>
        </p:spPr>
        <p:txBody>
          <a:bodyPr/>
          <a:lstStyle/>
          <a:p>
            <a:pPr rtl="0"/>
            <a:r>
              <a:rPr lang="fr-FR" sz="2133"/>
              <a:t>MAC et IP</a:t>
            </a:r>
            <a:br>
              <a:rPr lang="en-US" dirty="0"/>
            </a:br>
            <a:r>
              <a:rPr lang="fr-FR" sz="3200"/>
              <a:t>Packet Tracer– Identification des adresses MAC et IP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62" y="1495392"/>
            <a:ext cx="11040076" cy="4098595"/>
          </a:xfrm>
        </p:spPr>
        <p:txBody>
          <a:bodyPr/>
          <a:lstStyle/>
          <a:p>
            <a:pPr algn="l" rtl="0"/>
            <a:r>
              <a:rPr lang="fr-FR">
                <a:solidFill>
                  <a:srgbClr val="000000"/>
                </a:solidFill>
              </a:rPr>
              <a:t>Dans ce Packet Tracer, vous aborderez les points suivants :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Collecter les informations du PDU pour la communication sur les réseaux locaux</a:t>
            </a:r>
          </a:p>
          <a:p>
            <a:pPr marL="457189" indent="-457189" algn="l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Collecter des informations sur les PDU pour la communication réseau à distance</a:t>
            </a:r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233" y="2384213"/>
            <a:ext cx="10464459" cy="123952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9.2 —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ARP</a:t>
            </a:r>
            <a:br>
              <a:rPr lang="en-US" dirty="0"/>
            </a:br>
            <a:r>
              <a:rPr lang="fr-FR" sz="3200"/>
              <a:t>ARP Présentation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5583004" cy="4053041"/>
          </a:xfrm>
        </p:spPr>
        <p:txBody>
          <a:bodyPr/>
          <a:lstStyle/>
          <a:p>
            <a:pPr marL="0" indent="0" algn="l"/>
            <a:r>
              <a:rPr lang="fr-FR" sz="2400">
                <a:solidFill>
                  <a:srgbClr val="000000"/>
                </a:solidFill>
              </a:rPr>
              <a:t>Un périphérique utilise ARP pour déterminer l'adresse MAC de destination d'un périphérique local lorsqu'il connaît son adresse IPv4.</a:t>
            </a:r>
          </a:p>
          <a:p>
            <a:pPr marL="0" indent="0" algn="l"/>
            <a:endParaRPr lang="en-US" sz="2400" dirty="0">
              <a:solidFill>
                <a:srgbClr val="000000"/>
              </a:solidFill>
            </a:endParaRPr>
          </a:p>
          <a:p>
            <a:pPr marL="0" indent="0" algn="l"/>
            <a:r>
              <a:rPr lang="fr-FR" sz="2400">
                <a:solidFill>
                  <a:srgbClr val="000000"/>
                </a:solidFill>
              </a:rPr>
              <a:t>Le protocole ARP assure deux fonctions principales :</a:t>
            </a:r>
          </a:p>
          <a:p>
            <a:pPr marL="554633" lvl="1" indent="-457189"/>
            <a:r>
              <a:rPr lang="fr-FR">
                <a:solidFill>
                  <a:srgbClr val="000000"/>
                </a:solidFill>
              </a:rPr>
              <a:t>la résolution des adresses IPv4 en adresses MAC ;</a:t>
            </a:r>
          </a:p>
          <a:p>
            <a:pPr marL="554633" lvl="1" indent="-457189"/>
            <a:r>
              <a:rPr lang="fr-FR">
                <a:solidFill>
                  <a:srgbClr val="000000"/>
                </a:solidFill>
              </a:rPr>
              <a:t>Maintien d'un tableau ARP des mappages d'adresses IPv4 à MAC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87" y="1125415"/>
            <a:ext cx="5439549" cy="37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127317" cy="975783"/>
          </a:xfrm>
        </p:spPr>
        <p:txBody>
          <a:bodyPr/>
          <a:lstStyle/>
          <a:p>
            <a:pPr rtl="0"/>
            <a:r>
              <a:rPr lang="fr-FR" sz="2133"/>
              <a:t>ARP</a:t>
            </a:r>
            <a:br>
              <a:rPr lang="en-US" dirty="0"/>
            </a:br>
            <a:r>
              <a:rPr lang="fr-FR" sz="3200"/>
              <a:t>Fonctions du protocole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1125416"/>
            <a:ext cx="11040076" cy="4770229"/>
          </a:xfrm>
        </p:spPr>
        <p:txBody>
          <a:bodyPr/>
          <a:lstStyle/>
          <a:p>
            <a:pPr marL="0" indent="0" algn="l"/>
            <a:r>
              <a:rPr lang="fr-FR" sz="2133">
                <a:solidFill>
                  <a:srgbClr val="000000"/>
                </a:solidFill>
              </a:rPr>
              <a:t>Pour envoyer une trame, un appareil cherchera dans sa table ARP une adresse IPv4 de destination et une adresse MAC correspondante.</a:t>
            </a:r>
          </a:p>
          <a:p>
            <a:pPr marL="554633" lvl="1" indent="-457189"/>
            <a:r>
              <a:rPr lang="fr-FR" sz="2133">
                <a:solidFill>
                  <a:srgbClr val="000000"/>
                </a:solidFill>
              </a:rPr>
              <a:t>Si l'adresse IPv4 de destination du paquet se trouve sur le même réseau, l'appareil recherchera l'adresse IPv4 de destination dans la table ARP.</a:t>
            </a:r>
          </a:p>
          <a:p>
            <a:pPr marL="554633" lvl="1" indent="-457189"/>
            <a:r>
              <a:rPr lang="fr-FR" sz="2133">
                <a:solidFill>
                  <a:srgbClr val="000000"/>
                </a:solidFill>
              </a:rPr>
              <a:t>Si l'adresse IPv4 de destination se trouve sur un réseau différent, l'appareil cherchera dans la table ARP l'adresse IPv4 de la passerelle par défaut.</a:t>
            </a:r>
          </a:p>
          <a:p>
            <a:pPr marL="554633" lvl="1" indent="-457189"/>
            <a:r>
              <a:rPr lang="fr-FR" sz="2133">
                <a:solidFill>
                  <a:srgbClr val="000000"/>
                </a:solidFill>
              </a:rPr>
              <a:t>Si le périphérique localise l'adresse IPv4, l'adresse MAC correspondante est utilisée comme adresse MAC de destination dans la trame. </a:t>
            </a:r>
          </a:p>
          <a:p>
            <a:pPr marL="554633" lvl="1" indent="-457189"/>
            <a:r>
              <a:rPr lang="fr-FR" sz="2133">
                <a:solidFill>
                  <a:srgbClr val="000000"/>
                </a:solidFill>
              </a:rPr>
              <a:t>Si aucune entrée de table ARP n'est trouvée, l'appareil envoie alors une demande ARP.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Microsoft Office PowerPoint</Application>
  <PresentationFormat>Grand écran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Thème Office</vt:lpstr>
      <vt:lpstr>Module 9: Résolution d'adresse</vt:lpstr>
      <vt:lpstr>Objectifs de ce module</vt:lpstr>
      <vt:lpstr>9.1 MAC et IP</vt:lpstr>
      <vt:lpstr>Adresses MAC et IP Destination sur le même réseau</vt:lpstr>
      <vt:lpstr>Adresses MAC et IP Destination sur un réseau distant</vt:lpstr>
      <vt:lpstr>MAC et IP Packet Tracer– Identification des adresses MAC et IP</vt:lpstr>
      <vt:lpstr>9.2 — ARP</vt:lpstr>
      <vt:lpstr>ARP ARP Présentation</vt:lpstr>
      <vt:lpstr>ARP Fonctions du protocole ARP</vt:lpstr>
      <vt:lpstr> Vidéo ARP - Requête ARP</vt:lpstr>
      <vt:lpstr> Vidéo ARP - Opération ARP - Réponse ARP</vt:lpstr>
      <vt:lpstr> Vidéo ARP – Rôle d'ARP dans les communications à distance</vt:lpstr>
      <vt:lpstr>ARP Suppression des entrées d'une table ARP</vt:lpstr>
      <vt:lpstr>ARP Tables ARP sur les périphériques réseau</vt:lpstr>
      <vt:lpstr>ARP Problèmes ARP - Diffusion de l'ARP et usurpation d'identité de l'ARP</vt:lpstr>
      <vt:lpstr>ARP Packet Tracer – Examiner le tableau ARP</vt:lpstr>
      <vt:lpstr>9.3 Câblage en cuivre</vt:lpstr>
      <vt:lpstr> Vidéo de Découverte de voisins IPv6 — Découverte de voisins IPv6</vt:lpstr>
      <vt:lpstr>Découverte de voisins IPv6 Messages de découverte de voisins</vt:lpstr>
      <vt:lpstr>Découverte de voisins IPv6 Découverte de voisins IPv6 — Résolution d'adresses</vt:lpstr>
      <vt:lpstr>Découverte de voisins IPv6 Packet Tracer –Découverte de voisins 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9: Résolution d'adresse</dc:title>
  <dc:creator>user 1</dc:creator>
  <cp:lastModifiedBy>user 1</cp:lastModifiedBy>
  <cp:revision>1</cp:revision>
  <dcterms:created xsi:type="dcterms:W3CDTF">2022-05-10T12:44:23Z</dcterms:created>
  <dcterms:modified xsi:type="dcterms:W3CDTF">2022-05-10T12:45:03Z</dcterms:modified>
</cp:coreProperties>
</file>