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8A7AAF-FB9F-47ED-8DEB-9EDAF5AB81DC}">
  <a:tblStyle styleId="{698A7AAF-FB9F-47ED-8DEB-9EDAF5AB81D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Programme de L’Académie Réseau de Cisco</a:t>
            </a:r>
            <a:endParaRPr/>
          </a:p>
          <a:p>
            <a:pPr marL="0" lvl="0" indent="0" algn="l" rtl="0">
              <a:spcBef>
                <a:spcPts val="0"/>
              </a:spcBef>
              <a:spcAft>
                <a:spcPts val="0"/>
              </a:spcAft>
              <a:buNone/>
            </a:pPr>
            <a:r>
              <a:rPr lang="fr-FR"/>
              <a:t>Présentation des réseaux V7.0 (ITN)</a:t>
            </a:r>
            <a:endParaRPr/>
          </a:p>
          <a:p>
            <a:pPr marL="0" lvl="0" indent="0" algn="l" rtl="0">
              <a:spcBef>
                <a:spcPts val="0"/>
              </a:spcBef>
              <a:spcAft>
                <a:spcPts val="0"/>
              </a:spcAft>
              <a:buNone/>
            </a:pPr>
            <a:r>
              <a:rPr lang="fr-FR"/>
              <a:t>Module 2: Configuration des paramètres de base de commutateur et de périphérique final</a:t>
            </a:r>
            <a:endParaRPr/>
          </a:p>
          <a:p>
            <a:pPr marL="0" lvl="0" indent="0" algn="l" rtl="0">
              <a:spcBef>
                <a:spcPts val="0"/>
              </a:spcBef>
              <a:spcAft>
                <a:spcPts val="0"/>
              </a:spcAft>
              <a:buNone/>
            </a:pPr>
            <a:endParaRPr/>
          </a:p>
        </p:txBody>
      </p:sp>
      <p:sp>
        <p:nvSpPr>
          <p:cNvPr id="133" name="Google Shape;13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10</a:t>
            </a:fld>
            <a:endParaRPr sz="800">
              <a:solidFill>
                <a:srgbClr val="000000"/>
              </a:solidFill>
              <a:latin typeface="Arial"/>
              <a:ea typeface="Arial"/>
              <a:cs typeface="Arial"/>
              <a:sym typeface="Arial"/>
            </a:endParaRPr>
          </a:p>
        </p:txBody>
      </p:sp>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2.2.1 - Principaux modes de commande</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11</a:t>
            </a:fld>
            <a:endParaRPr sz="800">
              <a:solidFill>
                <a:srgbClr val="000000"/>
              </a:solidFill>
              <a:latin typeface="Arial"/>
              <a:ea typeface="Arial"/>
              <a:cs typeface="Arial"/>
              <a:sym typeface="Arial"/>
            </a:endParaRPr>
          </a:p>
        </p:txBody>
      </p:sp>
      <p:sp>
        <p:nvSpPr>
          <p:cNvPr id="215" name="Google Shape;21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2.2.2 - Mode de configuration et sous-modes de configuration</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12</a:t>
            </a:fld>
            <a:endParaRPr sz="800">
              <a:solidFill>
                <a:schemeClr val="dk1"/>
              </a:solidFill>
              <a:latin typeface="Arial"/>
              <a:ea typeface="Arial"/>
              <a:cs typeface="Arial"/>
              <a:sym typeface="Arial"/>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2.2.3 - Vidéo - Principaux modes de commande de la CLI d'IOS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2.2.4 - Navigation entre les différents modes IOS</a:t>
            </a:r>
            <a:endParaRPr/>
          </a:p>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13</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2.2.4 - Navigation entre les différents modes IOS</a:t>
            </a:r>
            <a:endParaRPr/>
          </a:p>
          <a:p>
            <a:pPr marL="0" lvl="0" indent="0" algn="l" rtl="0">
              <a:spcBef>
                <a:spcPts val="0"/>
              </a:spcBef>
              <a:spcAft>
                <a:spcPts val="0"/>
              </a:spcAft>
              <a:buNone/>
            </a:pPr>
            <a:endParaRPr/>
          </a:p>
        </p:txBody>
      </p:sp>
      <p:sp>
        <p:nvSpPr>
          <p:cNvPr id="243" name="Google Shape;243;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14</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15</a:t>
            </a:fld>
            <a:endParaRPr sz="800">
              <a:solidFill>
                <a:schemeClr val="dk1"/>
              </a:solidFill>
              <a:latin typeface="Arial"/>
              <a:ea typeface="Arial"/>
              <a:cs typeface="Arial"/>
              <a:sym typeface="Arial"/>
            </a:endParaRPr>
          </a:p>
        </p:txBody>
      </p:sp>
      <p:sp>
        <p:nvSpPr>
          <p:cNvPr id="251" name="Google Shape;2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2.2.5 - Vidéo - Navigation entre les différents modes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2.2.6 - Remarque sur le contrôleur de syntaxe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2.2.7 - Contrôleur de syntaxe - Navigation entre les différents modes IOS</a:t>
            </a:r>
            <a:endParaRPr/>
          </a:p>
          <a:p>
            <a:pPr marL="0" lvl="0" indent="0" algn="l" rtl="0">
              <a:lnSpc>
                <a:spcPct val="80000"/>
              </a:lnSpc>
              <a:spcBef>
                <a:spcPts val="0"/>
              </a:spcBef>
              <a:spcAft>
                <a:spcPts val="0"/>
              </a:spcAft>
              <a:buClr>
                <a:schemeClr val="dk1"/>
              </a:buClr>
              <a:buSzPts val="1200"/>
              <a:buFont typeface="Calibri"/>
              <a:buNone/>
            </a:pPr>
            <a:r>
              <a:rPr lang="fr-FR"/>
              <a:t>2.2.8 - Vérifiez votre compréhension - Navigation d'IOS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p:txBody>
      </p:sp>
      <p:sp>
        <p:nvSpPr>
          <p:cNvPr id="259" name="Google Shape;259;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16</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2.3.1 - Structure des commandes IOS de base</a:t>
            </a:r>
            <a:endParaRPr/>
          </a:p>
          <a:p>
            <a:pPr marL="0" lvl="0" indent="0" algn="l" rtl="0">
              <a:spcBef>
                <a:spcPts val="0"/>
              </a:spcBef>
              <a:spcAft>
                <a:spcPts val="0"/>
              </a:spcAft>
              <a:buNone/>
            </a:pPr>
            <a:endParaRPr/>
          </a:p>
        </p:txBody>
      </p:sp>
      <p:sp>
        <p:nvSpPr>
          <p:cNvPr id="265" name="Google Shape;26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17</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Structure de commande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2.3.2 - Vérification de la syntaxe des commandes IOS</a:t>
            </a:r>
            <a:endParaRPr/>
          </a:p>
          <a:p>
            <a:pPr marL="0" lvl="0" indent="0" algn="l" rtl="0">
              <a:spcBef>
                <a:spcPts val="0"/>
              </a:spcBef>
              <a:spcAft>
                <a:spcPts val="0"/>
              </a:spcAft>
              <a:buNone/>
            </a:pPr>
            <a:endParaRPr/>
          </a:p>
        </p:txBody>
      </p:sp>
      <p:sp>
        <p:nvSpPr>
          <p:cNvPr id="273" name="Google Shape;27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18</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Structure de commande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2.3.2 - Vérification de la syntaxe des commandes IOS </a:t>
            </a:r>
            <a:endParaRPr/>
          </a:p>
          <a:p>
            <a:pPr marL="0" lvl="0" indent="0" algn="l" rtl="0">
              <a:spcBef>
                <a:spcPts val="0"/>
              </a:spcBef>
              <a:spcAft>
                <a:spcPts val="0"/>
              </a:spcAft>
              <a:buNone/>
            </a:pPr>
            <a:endParaRPr/>
          </a:p>
        </p:txBody>
      </p:sp>
      <p:sp>
        <p:nvSpPr>
          <p:cNvPr id="281" name="Google Shape;28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19</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p:nvPr/>
        </p:nvSpPr>
        <p:spPr>
          <a:xfrm>
            <a:off x="5929313" y="8680450"/>
            <a:ext cx="812800" cy="287338"/>
          </a:xfrm>
          <a:prstGeom prst="rect">
            <a:avLst/>
          </a:prstGeom>
          <a:noFill/>
          <a:ln>
            <a:noFill/>
          </a:ln>
        </p:spPr>
        <p:txBody>
          <a:bodyPr spcFirstLastPara="1" wrap="square" lIns="18800" tIns="0" rIns="18800" bIns="0" anchor="b" anchorCtr="0">
            <a:noAutofit/>
          </a:bodyPr>
          <a:lstStyle/>
          <a:p>
            <a:pPr marL="0" marR="0" lvl="0" indent="0" algn="r" rtl="0">
              <a:spcBef>
                <a:spcPts val="0"/>
              </a:spcBef>
              <a:spcAft>
                <a:spcPts val="0"/>
              </a:spcAft>
              <a:buNone/>
            </a:pPr>
            <a:fld id="{00000000-1234-1234-1234-123412341234}" type="slidenum">
              <a:rPr lang="fr-FR" sz="800" b="0">
                <a:solidFill>
                  <a:srgbClr val="000000"/>
                </a:solidFill>
                <a:latin typeface="Arial"/>
                <a:ea typeface="Arial"/>
                <a:cs typeface="Arial"/>
                <a:sym typeface="Arial"/>
              </a:rPr>
              <a:t>2</a:t>
            </a:fld>
            <a:endParaRPr sz="800" b="0">
              <a:solidFill>
                <a:srgbClr val="000000"/>
              </a:solidFill>
              <a:latin typeface="Arial"/>
              <a:ea typeface="Arial"/>
              <a:cs typeface="Arial"/>
              <a:sym typeface="Arial"/>
            </a:endParaRPr>
          </a:p>
        </p:txBody>
      </p:sp>
      <p:sp>
        <p:nvSpPr>
          <p:cNvPr id="139" name="Google Shape;1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2.0.2 - Que dois-je apprendre à faire dans le module?</a:t>
            </a:r>
            <a:endParaRPr/>
          </a:p>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Structure de commande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2.3.3 - Fonctionnalités d'aide d'IOS</a:t>
            </a:r>
            <a:endParaRPr/>
          </a:p>
          <a:p>
            <a:pPr marL="0" lvl="0" indent="0" algn="l" rtl="0">
              <a:spcBef>
                <a:spcPts val="0"/>
              </a:spcBef>
              <a:spcAft>
                <a:spcPts val="0"/>
              </a:spcAft>
              <a:buNone/>
            </a:pPr>
            <a:endParaRPr/>
          </a:p>
        </p:txBody>
      </p:sp>
      <p:sp>
        <p:nvSpPr>
          <p:cNvPr id="294" name="Google Shape;29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20</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21</a:t>
            </a:fld>
            <a:endParaRPr sz="800">
              <a:solidFill>
                <a:schemeClr val="dk1"/>
              </a:solidFill>
              <a:latin typeface="Arial"/>
              <a:ea typeface="Arial"/>
              <a:cs typeface="Arial"/>
              <a:sym typeface="Arial"/>
            </a:endParaRPr>
          </a:p>
        </p:txBody>
      </p:sp>
      <p:sp>
        <p:nvSpPr>
          <p:cNvPr id="304" name="Google Shape;3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2.3.4 - Vidéo - Aide contextuelle et Vérificateur de syntaxe des commandes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2.3.5 - Touches d’accès rapide et raccourcis</a:t>
            </a:r>
            <a:endParaRPr/>
          </a:p>
          <a:p>
            <a:pPr marL="0" lvl="0" indent="0" algn="l" rtl="0">
              <a:spcBef>
                <a:spcPts val="0"/>
              </a:spcBef>
              <a:spcAft>
                <a:spcPts val="0"/>
              </a:spcAft>
              <a:buNone/>
            </a:pPr>
            <a:endParaRPr/>
          </a:p>
        </p:txBody>
      </p:sp>
      <p:sp>
        <p:nvSpPr>
          <p:cNvPr id="312" name="Google Shape;31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22</a:t>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2.3.5 - Touches d’accès rapide et raccourcis</a:t>
            </a:r>
            <a:endParaRPr/>
          </a:p>
          <a:p>
            <a:pPr marL="0" lvl="0" indent="0" algn="l" rtl="0">
              <a:spcBef>
                <a:spcPts val="0"/>
              </a:spcBef>
              <a:spcAft>
                <a:spcPts val="0"/>
              </a:spcAft>
              <a:buNone/>
            </a:pPr>
            <a:endParaRPr/>
          </a:p>
        </p:txBody>
      </p:sp>
      <p:sp>
        <p:nvSpPr>
          <p:cNvPr id="321" name="Google Shape;32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23</a:t>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2.3.5 - Touches d’accès rapide et raccourcis</a:t>
            </a:r>
            <a:endParaRPr/>
          </a:p>
          <a:p>
            <a:pPr marL="0" lvl="0" indent="0" algn="l" rtl="0">
              <a:spcBef>
                <a:spcPts val="0"/>
              </a:spcBef>
              <a:spcAft>
                <a:spcPts val="0"/>
              </a:spcAft>
              <a:buNone/>
            </a:pPr>
            <a:endParaRPr/>
          </a:p>
        </p:txBody>
      </p:sp>
      <p:sp>
        <p:nvSpPr>
          <p:cNvPr id="329" name="Google Shape;32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24</a:t>
            </a:fld>
            <a:endParaRP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25</a:t>
            </a:fld>
            <a:endParaRPr sz="800">
              <a:solidFill>
                <a:schemeClr val="dk1"/>
              </a:solidFill>
              <a:latin typeface="Arial"/>
              <a:ea typeface="Arial"/>
              <a:cs typeface="Arial"/>
              <a:sym typeface="Arial"/>
            </a:endParaRPr>
          </a:p>
        </p:txBody>
      </p:sp>
      <p:sp>
        <p:nvSpPr>
          <p:cNvPr id="339" name="Google Shape;3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2.3.6 - Vidéo - Raccourcis et touches de raccourci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26</a:t>
            </a:fld>
            <a:endParaRPr sz="800">
              <a:solidFill>
                <a:schemeClr val="dk1"/>
              </a:solidFill>
              <a:latin typeface="Arial"/>
              <a:ea typeface="Arial"/>
              <a:cs typeface="Arial"/>
              <a:sym typeface="Arial"/>
            </a:endParaRPr>
          </a:p>
        </p:txBody>
      </p:sp>
      <p:sp>
        <p:nvSpPr>
          <p:cNvPr id="346" name="Google Shape;34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2.3.7 – Packet Tracer – Naviguer dans Cisco IOS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27</a:t>
            </a:fld>
            <a:endParaRPr sz="800">
              <a:solidFill>
                <a:schemeClr val="dk1"/>
              </a:solidFill>
              <a:latin typeface="Arial"/>
              <a:ea typeface="Arial"/>
              <a:cs typeface="Arial"/>
              <a:sym typeface="Arial"/>
            </a:endParaRPr>
          </a:p>
        </p:txBody>
      </p:sp>
      <p:sp>
        <p:nvSpPr>
          <p:cNvPr id="353" name="Google Shape;35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2.3 - La Structure des commandes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2.3.8 - Travaux Pratiques - Navigation dans l'IOS en utilisant Tera Term pour la connectivité des consoles.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spcBef>
                <a:spcPts val="0"/>
              </a:spcBef>
              <a:spcAft>
                <a:spcPts val="0"/>
              </a:spcAft>
              <a:buClr>
                <a:schemeClr val="dk1"/>
              </a:buClr>
              <a:buSzPts val="1200"/>
              <a:buFont typeface="Calibri"/>
              <a:buNone/>
            </a:pPr>
            <a:endParaRPr/>
          </a:p>
        </p:txBody>
      </p:sp>
      <p:sp>
        <p:nvSpPr>
          <p:cNvPr id="361" name="Google Shape;36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29</a:t>
            </a:fld>
            <a:endParaRPr sz="800">
              <a:solidFill>
                <a:srgbClr val="000000"/>
              </a:solidFill>
              <a:latin typeface="Arial"/>
              <a:ea typeface="Arial"/>
              <a:cs typeface="Arial"/>
              <a:sym typeface="Arial"/>
            </a:endParaRPr>
          </a:p>
        </p:txBody>
      </p:sp>
      <p:sp>
        <p:nvSpPr>
          <p:cNvPr id="366" name="Google Shape;3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 base de périphérique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2.4.1 - Nom du périphérique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Accès à Cisco IOS</a:t>
            </a:r>
            <a:endParaRPr/>
          </a:p>
          <a:p>
            <a:pPr marL="0" lvl="0" indent="0" algn="l" rtl="0">
              <a:spcBef>
                <a:spcPts val="0"/>
              </a:spcBef>
              <a:spcAft>
                <a:spcPts val="0"/>
              </a:spcAft>
              <a:buNone/>
            </a:pPr>
            <a:endParaRPr/>
          </a:p>
        </p:txBody>
      </p:sp>
      <p:sp>
        <p:nvSpPr>
          <p:cNvPr id="148" name="Google Shape;14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30</a:t>
            </a:fld>
            <a:endParaRPr sz="800">
              <a:solidFill>
                <a:srgbClr val="000000"/>
              </a:solidFill>
              <a:latin typeface="Arial"/>
              <a:ea typeface="Arial"/>
              <a:cs typeface="Arial"/>
              <a:sym typeface="Arial"/>
            </a:endParaRPr>
          </a:p>
        </p:txBody>
      </p:sp>
      <p:sp>
        <p:nvSpPr>
          <p:cNvPr id="376" name="Google Shape;37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2.4.2 - Recommandations relatives aux mots de passe forts</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31</a:t>
            </a:fld>
            <a:endParaRPr sz="800">
              <a:solidFill>
                <a:srgbClr val="000000"/>
              </a:solidFill>
              <a:latin typeface="Arial"/>
              <a:ea typeface="Arial"/>
              <a:cs typeface="Arial"/>
              <a:sym typeface="Arial"/>
            </a:endParaRPr>
          </a:p>
        </p:txBody>
      </p:sp>
      <p:sp>
        <p:nvSpPr>
          <p:cNvPr id="386" name="Google Shape;38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2.4.3 - Configurer les mots de passe</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32</a:t>
            </a:fld>
            <a:endParaRPr sz="800">
              <a:solidFill>
                <a:srgbClr val="000000"/>
              </a:solidFill>
              <a:latin typeface="Arial"/>
              <a:ea typeface="Arial"/>
              <a:cs typeface="Arial"/>
              <a:sym typeface="Arial"/>
            </a:endParaRPr>
          </a:p>
        </p:txBody>
      </p:sp>
      <p:sp>
        <p:nvSpPr>
          <p:cNvPr id="396" name="Google Shape;39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2.4.3 - Configurer les mots de passe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33</a:t>
            </a:fld>
            <a:endParaRPr sz="800">
              <a:solidFill>
                <a:srgbClr val="000000"/>
              </a:solidFill>
              <a:latin typeface="Arial"/>
              <a:ea typeface="Arial"/>
              <a:cs typeface="Arial"/>
              <a:sym typeface="Arial"/>
            </a:endParaRPr>
          </a:p>
        </p:txBody>
      </p:sp>
      <p:sp>
        <p:nvSpPr>
          <p:cNvPr id="405" name="Google Shape;40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2.4.4 - Chiffrer les mots de passe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34</a:t>
            </a:fld>
            <a:endParaRPr sz="800">
              <a:solidFill>
                <a:srgbClr val="000000"/>
              </a:solidFill>
              <a:latin typeface="Arial"/>
              <a:ea typeface="Arial"/>
              <a:cs typeface="Arial"/>
              <a:sym typeface="Arial"/>
            </a:endParaRPr>
          </a:p>
        </p:txBody>
      </p:sp>
      <p:sp>
        <p:nvSpPr>
          <p:cNvPr id="415" name="Google Shape;41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2.4.5 - Messages de bannière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35</a:t>
            </a:fld>
            <a:endParaRPr sz="800">
              <a:solidFill>
                <a:schemeClr val="dk1"/>
              </a:solidFill>
              <a:latin typeface="Arial"/>
              <a:ea typeface="Arial"/>
              <a:cs typeface="Arial"/>
              <a:sym typeface="Arial"/>
            </a:endParaRPr>
          </a:p>
        </p:txBody>
      </p:sp>
      <p:sp>
        <p:nvSpPr>
          <p:cNvPr id="427" name="Google Shape;42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2.4 - Configuration des périphériques de base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2.4.6 - Vidéo -Accès administratif sécurisé à un commutateur</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2.4.7 - Contrôleur de syntaxe - Configuration de base de périphérique</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2.4.8 - Vérifiez votre compréhension - Configuration de base de périphérique</a:t>
            </a:r>
            <a:endParaRPr/>
          </a:p>
          <a:p>
            <a:pPr marL="0" lvl="0" indent="0" algn="l" rtl="0">
              <a:spcBef>
                <a:spcPts val="0"/>
              </a:spcBef>
              <a:spcAft>
                <a:spcPts val="0"/>
              </a:spcAft>
              <a:buNone/>
            </a:pPr>
            <a:endParaRPr/>
          </a:p>
          <a:p>
            <a:pPr marL="0" lvl="0" indent="0" algn="l" rtl="0">
              <a:lnSpc>
                <a:spcPct val="80000"/>
              </a:lnSpc>
              <a:spcBef>
                <a:spcPts val="0"/>
              </a:spcBef>
              <a:spcAft>
                <a:spcPts val="0"/>
              </a:spcAft>
              <a:buClr>
                <a:schemeClr val="dk1"/>
              </a:buClr>
              <a:buSzPts val="1200"/>
              <a:buFont typeface="Calibri"/>
              <a:buNone/>
            </a:pPr>
            <a:endParaRPr sz="12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spcBef>
                <a:spcPts val="0"/>
              </a:spcBef>
              <a:spcAft>
                <a:spcPts val="0"/>
              </a:spcAft>
              <a:buClr>
                <a:schemeClr val="dk1"/>
              </a:buClr>
              <a:buSzPts val="1200"/>
              <a:buFont typeface="Calibri"/>
              <a:buNone/>
            </a:pPr>
            <a:endParaRPr/>
          </a:p>
        </p:txBody>
      </p:sp>
      <p:sp>
        <p:nvSpPr>
          <p:cNvPr id="435" name="Google Shape;43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37</a:t>
            </a:fld>
            <a:endParaRPr sz="800">
              <a:solidFill>
                <a:srgbClr val="000000"/>
              </a:solidFill>
              <a:latin typeface="Arial"/>
              <a:ea typeface="Arial"/>
              <a:cs typeface="Arial"/>
              <a:sym typeface="Arial"/>
            </a:endParaRPr>
          </a:p>
        </p:txBody>
      </p:sp>
      <p:sp>
        <p:nvSpPr>
          <p:cNvPr id="440" name="Google Shape;44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2.5.1 - Fichier de configuration</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38</a:t>
            </a:fld>
            <a:endParaRPr sz="800">
              <a:solidFill>
                <a:srgbClr val="000000"/>
              </a:solidFill>
              <a:latin typeface="Arial"/>
              <a:ea typeface="Arial"/>
              <a:cs typeface="Arial"/>
              <a:sym typeface="Arial"/>
            </a:endParaRPr>
          </a:p>
        </p:txBody>
      </p:sp>
      <p:sp>
        <p:nvSpPr>
          <p:cNvPr id="449" name="Google Shape;44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2.5.2 - Modifier la configuration en cours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39</a:t>
            </a:fld>
            <a:endParaRPr sz="800">
              <a:solidFill>
                <a:schemeClr val="dk1"/>
              </a:solidFill>
              <a:latin typeface="Arial"/>
              <a:ea typeface="Arial"/>
              <a:cs typeface="Arial"/>
              <a:sym typeface="Arial"/>
            </a:endParaRPr>
          </a:p>
        </p:txBody>
      </p:sp>
      <p:sp>
        <p:nvSpPr>
          <p:cNvPr id="458" name="Google Shape;45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2.5.3 - Vidéo - Modifier la configuration en cours</a:t>
            </a:r>
            <a:endParaRPr/>
          </a:p>
          <a:p>
            <a:pPr marL="0" lvl="0" indent="0" algn="l" rtl="0">
              <a:lnSpc>
                <a:spcPct val="80000"/>
              </a:lnSpc>
              <a:spcBef>
                <a:spcPts val="0"/>
              </a:spcBef>
              <a:spcAft>
                <a:spcPts val="0"/>
              </a:spcAft>
              <a:buClr>
                <a:schemeClr val="dk1"/>
              </a:buClr>
              <a:buSzPts val="1200"/>
              <a:buFont typeface="Calibri"/>
              <a:buNone/>
            </a:pPr>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a:t>
            </a:fld>
            <a:endParaRPr sz="800">
              <a:solidFill>
                <a:srgbClr val="000000"/>
              </a:solidFill>
              <a:latin typeface="Arial"/>
              <a:ea typeface="Arial"/>
              <a:cs typeface="Arial"/>
              <a:sym typeface="Arial"/>
            </a:endParaRPr>
          </a:p>
        </p:txBody>
      </p:sp>
      <p:sp>
        <p:nvSpPr>
          <p:cNvPr id="153" name="Google Shape;1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t>
            </a:r>
            <a:r>
              <a:rPr lang="fr-FR" sz="1200">
                <a:solidFill>
                  <a:srgbClr val="B6DDE7"/>
                </a:solidFill>
                <a:latin typeface="Arial"/>
                <a:ea typeface="Arial"/>
                <a:cs typeface="Arial"/>
                <a:sym typeface="Arial"/>
              </a:rPr>
              <a:t>Accès à Cisco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2.1.1 - Systèmes d'exploitation</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40</a:t>
            </a:fld>
            <a:endParaRPr sz="800">
              <a:solidFill>
                <a:srgbClr val="000000"/>
              </a:solidFill>
              <a:latin typeface="Arial"/>
              <a:ea typeface="Arial"/>
              <a:cs typeface="Arial"/>
              <a:sym typeface="Arial"/>
            </a:endParaRPr>
          </a:p>
        </p:txBody>
      </p:sp>
      <p:sp>
        <p:nvSpPr>
          <p:cNvPr id="465" name="Google Shape;46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2.5.4 - Capture de la configuration dans un fichier texte</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41</a:t>
            </a:fld>
            <a:endParaRPr sz="800">
              <a:solidFill>
                <a:srgbClr val="000000"/>
              </a:solidFill>
              <a:latin typeface="Arial"/>
              <a:ea typeface="Arial"/>
              <a:cs typeface="Arial"/>
              <a:sym typeface="Arial"/>
            </a:endParaRPr>
          </a:p>
        </p:txBody>
      </p:sp>
      <p:sp>
        <p:nvSpPr>
          <p:cNvPr id="473" name="Google Shape;47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4" name="Google Shape;474;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2.5.4 - Capture de la configuration dans un fichier texte</a:t>
            </a: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42</a:t>
            </a:fld>
            <a:endParaRPr sz="800">
              <a:solidFill>
                <a:schemeClr val="dk1"/>
              </a:solidFill>
              <a:latin typeface="Arial"/>
              <a:ea typeface="Arial"/>
              <a:cs typeface="Arial"/>
              <a:sym typeface="Arial"/>
            </a:endParaRPr>
          </a:p>
        </p:txBody>
      </p:sp>
      <p:sp>
        <p:nvSpPr>
          <p:cNvPr id="483" name="Google Shape;48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2.5 - Enregistrement des configurations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2.5.5 - Packet Tracer - Configuration des paramètres initiaux du commutateur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2.6 - Ports et adresses</a:t>
            </a:r>
            <a:endParaRPr/>
          </a:p>
        </p:txBody>
      </p:sp>
      <p:sp>
        <p:nvSpPr>
          <p:cNvPr id="491" name="Google Shape;491;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44</a:t>
            </a:fld>
            <a:endParaRPr sz="800">
              <a:solidFill>
                <a:srgbClr val="000000"/>
              </a:solidFill>
              <a:latin typeface="Arial"/>
              <a:ea typeface="Arial"/>
              <a:cs typeface="Arial"/>
              <a:sym typeface="Arial"/>
            </a:endParaRPr>
          </a:p>
        </p:txBody>
      </p:sp>
      <p:sp>
        <p:nvSpPr>
          <p:cNvPr id="496" name="Google Shape;49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2.6 - Ports et adresses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2.6.1 - Adresses IP</a:t>
            </a: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45</a:t>
            </a:fld>
            <a:endParaRPr sz="800">
              <a:solidFill>
                <a:srgbClr val="000000"/>
              </a:solidFill>
              <a:latin typeface="Arial"/>
              <a:ea typeface="Arial"/>
              <a:cs typeface="Arial"/>
              <a:sym typeface="Arial"/>
            </a:endParaRPr>
          </a:p>
        </p:txBody>
      </p:sp>
      <p:sp>
        <p:nvSpPr>
          <p:cNvPr id="504" name="Google Shape;5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2.6 - Ports et adresses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2.6.1 - Adresses IP</a:t>
            </a: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46</a:t>
            </a:fld>
            <a:endParaRPr sz="800">
              <a:solidFill>
                <a:srgbClr val="000000"/>
              </a:solidFill>
              <a:latin typeface="Arial"/>
              <a:ea typeface="Arial"/>
              <a:cs typeface="Arial"/>
              <a:sym typeface="Arial"/>
            </a:endParaRPr>
          </a:p>
        </p:txBody>
      </p:sp>
      <p:sp>
        <p:nvSpPr>
          <p:cNvPr id="513" name="Google Shape;51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2.6 - Ports et adresses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2.6.2 - Interfaces et ports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2.6.3 - Vérifiez votre compréhension - Ports et adresses</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2.7 - Configuration de l'adressage IP</a:t>
            </a:r>
            <a:endParaRPr/>
          </a:p>
        </p:txBody>
      </p:sp>
      <p:sp>
        <p:nvSpPr>
          <p:cNvPr id="522" name="Google Shape;52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48</a:t>
            </a:fld>
            <a:endParaRPr sz="800">
              <a:solidFill>
                <a:srgbClr val="000000"/>
              </a:solidFill>
              <a:latin typeface="Arial"/>
              <a:ea typeface="Arial"/>
              <a:cs typeface="Arial"/>
              <a:sym typeface="Arial"/>
            </a:endParaRPr>
          </a:p>
        </p:txBody>
      </p:sp>
      <p:sp>
        <p:nvSpPr>
          <p:cNvPr id="527" name="Google Shape;52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2.7 - Configuration de l'adressage IP</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2.7.1 - Configuration manuelle des adresses IP pour les périphériques finaux</a:t>
            </a:r>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49</a:t>
            </a:fld>
            <a:endParaRPr sz="800">
              <a:solidFill>
                <a:srgbClr val="000000"/>
              </a:solidFill>
              <a:latin typeface="Arial"/>
              <a:ea typeface="Arial"/>
              <a:cs typeface="Arial"/>
              <a:sym typeface="Arial"/>
            </a:endParaRPr>
          </a:p>
        </p:txBody>
      </p:sp>
      <p:sp>
        <p:nvSpPr>
          <p:cNvPr id="536" name="Google Shape;53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2.7 - Configuration de l'adressage IP</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 2.7.2 - Configuration automatique des adresses IP des périphériques finaux</a:t>
            </a:r>
            <a:endParaRPr/>
          </a:p>
          <a:p>
            <a:pPr marL="0" lvl="0" indent="0" algn="l" rtl="0">
              <a:spcBef>
                <a:spcPts val="0"/>
              </a:spcBef>
              <a:spcAft>
                <a:spcPts val="0"/>
              </a:spcAft>
              <a:buNone/>
            </a:pPr>
            <a:r>
              <a:rPr lang="fr-FR"/>
              <a:t>2.7.3 - Contrôleur de syntaxe - Vérification de la configuration IP de Windows PC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5</a:t>
            </a:fld>
            <a:endParaRPr sz="800">
              <a:solidFill>
                <a:srgbClr val="000000"/>
              </a:solidFill>
              <a:latin typeface="Arial"/>
              <a:ea typeface="Arial"/>
              <a:cs typeface="Arial"/>
              <a:sym typeface="Arial"/>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t>
            </a:r>
            <a:r>
              <a:rPr lang="fr-FR" sz="1200">
                <a:solidFill>
                  <a:srgbClr val="B6DDE7"/>
                </a:solidFill>
                <a:latin typeface="Arial"/>
                <a:ea typeface="Arial"/>
                <a:cs typeface="Arial"/>
                <a:sym typeface="Arial"/>
              </a:rPr>
              <a:t>Accès à Cisco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2.1.2 - GUI</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50</a:t>
            </a:fld>
            <a:endParaRPr sz="800">
              <a:solidFill>
                <a:srgbClr val="000000"/>
              </a:solidFill>
              <a:latin typeface="Arial"/>
              <a:ea typeface="Arial"/>
              <a:cs typeface="Arial"/>
              <a:sym typeface="Arial"/>
            </a:endParaRPr>
          </a:p>
        </p:txBody>
      </p:sp>
      <p:sp>
        <p:nvSpPr>
          <p:cNvPr id="545" name="Google Shape;54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2.7 - Configuration de l'adressage IP</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2.7.4 - Configuration de l'interface de commutateur virtuelle</a:t>
            </a:r>
            <a:endParaRPr/>
          </a:p>
          <a:p>
            <a:pPr marL="0" lvl="0" indent="0" algn="l" rtl="0">
              <a:spcBef>
                <a:spcPts val="0"/>
              </a:spcBef>
              <a:spcAft>
                <a:spcPts val="0"/>
              </a:spcAft>
              <a:buNone/>
            </a:pPr>
            <a:r>
              <a:rPr lang="fr-FR"/>
              <a:t>2.7.5 - Contrôleur de syntaxe - Configuration de l'interface de commutateur virtuelle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51</a:t>
            </a:fld>
            <a:endParaRPr sz="800">
              <a:solidFill>
                <a:schemeClr val="dk1"/>
              </a:solidFill>
              <a:latin typeface="Arial"/>
              <a:ea typeface="Arial"/>
              <a:cs typeface="Arial"/>
              <a:sym typeface="Arial"/>
            </a:endParaRPr>
          </a:p>
        </p:txBody>
      </p:sp>
      <p:sp>
        <p:nvSpPr>
          <p:cNvPr id="553" name="Google Shape;55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2.7 - Configuration de l'adressage IP</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2.7.6 - Packet Tracer- Mise en œuvre de la connectivité de base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2.8 - Vérification de la connectivité</a:t>
            </a:r>
            <a:endParaRPr/>
          </a:p>
        </p:txBody>
      </p:sp>
      <p:sp>
        <p:nvSpPr>
          <p:cNvPr id="561" name="Google Shape;561;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52</a:t>
            </a:fld>
            <a:endParaRPr>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53</a:t>
            </a:fld>
            <a:endParaRPr sz="800">
              <a:solidFill>
                <a:schemeClr val="dk1"/>
              </a:solidFill>
              <a:latin typeface="Arial"/>
              <a:ea typeface="Arial"/>
              <a:cs typeface="Arial"/>
              <a:sym typeface="Arial"/>
            </a:endParaRPr>
          </a:p>
        </p:txBody>
      </p:sp>
      <p:sp>
        <p:nvSpPr>
          <p:cNvPr id="566" name="Google Shape;56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7" name="Google Shape;567;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2.8 - Vérification de la connectivité</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2.8.1 - Vidéo - Tester l'attribution de l'interface</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6</a:t>
            </a:fld>
            <a:endParaRPr sz="800">
              <a:solidFill>
                <a:srgbClr val="000000"/>
              </a:solidFill>
              <a:latin typeface="Arial"/>
              <a:ea typeface="Arial"/>
              <a:cs typeface="Arial"/>
              <a:sym typeface="Arial"/>
            </a:endParaRPr>
          </a:p>
        </p:txBody>
      </p:sp>
      <p:sp>
        <p:nvSpPr>
          <p:cNvPr id="169" name="Google Shape;1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t>
            </a:r>
            <a:r>
              <a:rPr lang="fr-FR" sz="1200">
                <a:solidFill>
                  <a:srgbClr val="B6DDE7"/>
                </a:solidFill>
                <a:latin typeface="Arial"/>
                <a:ea typeface="Arial"/>
                <a:cs typeface="Arial"/>
                <a:sym typeface="Arial"/>
              </a:rPr>
              <a:t>Accès à Cisco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2.1.3 - Objectif d'un OS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7</a:t>
            </a:fld>
            <a:endParaRPr sz="800">
              <a:solidFill>
                <a:srgbClr val="000000"/>
              </a:solidFill>
              <a:latin typeface="Arial"/>
              <a:ea typeface="Arial"/>
              <a:cs typeface="Arial"/>
              <a:sym typeface="Arial"/>
            </a:endParaRPr>
          </a:p>
        </p:txBody>
      </p:sp>
      <p:sp>
        <p:nvSpPr>
          <p:cNvPr id="179" name="Google Shape;1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t>
            </a:r>
            <a:r>
              <a:rPr lang="fr-FR" sz="1200">
                <a:solidFill>
                  <a:srgbClr val="B6DDE7"/>
                </a:solidFill>
                <a:latin typeface="Arial"/>
                <a:ea typeface="Arial"/>
                <a:cs typeface="Arial"/>
                <a:sym typeface="Arial"/>
              </a:rPr>
              <a:t>Accès à Cisco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2.1.4 - Méthodes d'accès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rgbClr val="000000"/>
                </a:solidFill>
                <a:latin typeface="Arial"/>
                <a:ea typeface="Arial"/>
                <a:cs typeface="Arial"/>
                <a:sym typeface="Arial"/>
              </a:rPr>
              <a:t>8</a:t>
            </a:fld>
            <a:endParaRPr sz="800">
              <a:solidFill>
                <a:srgbClr val="000000"/>
              </a:solidFill>
              <a:latin typeface="Arial"/>
              <a:ea typeface="Arial"/>
              <a:cs typeface="Arial"/>
              <a:sym typeface="Arial"/>
            </a:endParaRPr>
          </a:p>
        </p:txBody>
      </p:sp>
      <p:sp>
        <p:nvSpPr>
          <p:cNvPr id="188" name="Google Shape;18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2.1 - </a:t>
            </a:r>
            <a:r>
              <a:rPr lang="fr-FR" sz="1200">
                <a:solidFill>
                  <a:srgbClr val="B6DDE7"/>
                </a:solidFill>
                <a:latin typeface="Arial"/>
                <a:ea typeface="Arial"/>
                <a:cs typeface="Arial"/>
                <a:sym typeface="Arial"/>
              </a:rPr>
              <a:t>Accès à Cisco IOS</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2.1.5 - Programmes d'émulation de terminal</a:t>
            </a:r>
            <a:endParaRPr/>
          </a:p>
          <a:p>
            <a:pPr marL="0" lvl="0" indent="0" algn="l" rtl="0">
              <a:lnSpc>
                <a:spcPct val="80000"/>
              </a:lnSpc>
              <a:spcBef>
                <a:spcPts val="0"/>
              </a:spcBef>
              <a:spcAft>
                <a:spcPts val="0"/>
              </a:spcAft>
              <a:buClr>
                <a:schemeClr val="dk1"/>
              </a:buClr>
              <a:buSzPts val="1200"/>
              <a:buFont typeface="Arial"/>
              <a:buNone/>
            </a:pPr>
            <a:r>
              <a:rPr lang="fr-FR">
                <a:latin typeface="Arial"/>
                <a:ea typeface="Arial"/>
                <a:cs typeface="Arial"/>
                <a:sym typeface="Arial"/>
              </a:rPr>
              <a:t>2.1.6 - Vérifiez votre compréhension - Accès à Cisco IOS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2 - Configuration de base de commutateur et de périphérique final</a:t>
            </a:r>
            <a:endParaRPr/>
          </a:p>
          <a:p>
            <a:pPr marL="0" lvl="0" indent="0" algn="l" rtl="0">
              <a:lnSpc>
                <a:spcPct val="8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2.2 - </a:t>
            </a:r>
            <a:r>
              <a:rPr lang="fr-FR" sz="1200">
                <a:solidFill>
                  <a:srgbClr val="B6DDE7"/>
                </a:solidFill>
                <a:latin typeface="Arial"/>
                <a:ea typeface="Arial"/>
                <a:cs typeface="Arial"/>
                <a:sym typeface="Arial"/>
              </a:rPr>
              <a:t>Navigation</a:t>
            </a:r>
            <a:r>
              <a:rPr lang="fr-FR" sz="1200">
                <a:solidFill>
                  <a:schemeClr val="dk1"/>
                </a:solidFill>
                <a:latin typeface="Arial"/>
                <a:ea typeface="Arial"/>
                <a:cs typeface="Arial"/>
                <a:sym typeface="Arial"/>
              </a:rPr>
              <a:t> IOS</a:t>
            </a:r>
            <a:endParaRPr/>
          </a:p>
        </p:txBody>
      </p:sp>
      <p:sp>
        <p:nvSpPr>
          <p:cNvPr id="198" name="Google Shape;19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solidFill>
                  <a:srgbClr val="000000"/>
                </a:solidFill>
              </a:rPr>
              <a:t>9</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3_Title Slide-animated gradient">
  <p:cSld name="3_Title Slide-animated gradient">
    <p:bg>
      <p:bgPr>
        <a:solidFill>
          <a:schemeClr val="accent5"/>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Google Shape;17;p2"/>
          <p:cNvSpPr txBox="1">
            <a:spLocks noGrp="1"/>
          </p:cNvSpPr>
          <p:nvPr>
            <p:ph type="subTitle" idx="1"/>
          </p:nvPr>
        </p:nvSpPr>
        <p:spPr>
          <a:xfrm>
            <a:off x="469497" y="5079369"/>
            <a:ext cx="4319105" cy="384175"/>
          </a:xfrm>
          <a:prstGeom prst="rect">
            <a:avLst/>
          </a:prstGeom>
          <a:noFill/>
          <a:ln>
            <a:noFill/>
          </a:ln>
        </p:spPr>
        <p:txBody>
          <a:bodyPr spcFirstLastPara="1" wrap="square" lIns="91400" tIns="45700" rIns="91400" bIns="45700" anchor="b" anchorCtr="0">
            <a:noAutofit/>
          </a:bodyPr>
          <a:lstStyle>
            <a:lvl1pPr lvl="0" algn="l">
              <a:spcBef>
                <a:spcPts val="240"/>
              </a:spcBef>
              <a:spcAft>
                <a:spcPts val="0"/>
              </a:spcAft>
              <a:buClr>
                <a:schemeClr val="accent5"/>
              </a:buClr>
              <a:buSzPts val="1200"/>
              <a:buNone/>
              <a:defRPr sz="1200" b="0" i="0">
                <a:solidFill>
                  <a:schemeClr val="accent5"/>
                </a:solidFill>
                <a:latin typeface="Calibri"/>
                <a:ea typeface="Calibri"/>
                <a:cs typeface="Calibri"/>
                <a:sym typeface="Calibri"/>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body" idx="2"/>
          </p:nvPr>
        </p:nvSpPr>
        <p:spPr>
          <a:xfrm>
            <a:off x="469497" y="5399365"/>
            <a:ext cx="4319105" cy="384175"/>
          </a:xfrm>
          <a:prstGeom prst="rect">
            <a:avLst/>
          </a:prstGeom>
          <a:noFill/>
          <a:ln>
            <a:noFill/>
          </a:ln>
        </p:spPr>
        <p:txBody>
          <a:bodyPr spcFirstLastPara="1" wrap="square" lIns="91400" tIns="45700" rIns="91400" bIns="45700" anchor="t" anchorCtr="0">
            <a:normAutofit/>
          </a:bodyPr>
          <a:lstStyle>
            <a:lvl1pPr marL="457200" lvl="0" indent="-228600" algn="l">
              <a:spcBef>
                <a:spcPts val="240"/>
              </a:spcBef>
              <a:spcAft>
                <a:spcPts val="0"/>
              </a:spcAft>
              <a:buClr>
                <a:schemeClr val="accent5"/>
              </a:buClr>
              <a:buSzPts val="1200"/>
              <a:buFont typeface="Calibri"/>
              <a:buNone/>
              <a:defRPr sz="1200" b="0" i="0">
                <a:solidFill>
                  <a:schemeClr val="accent5"/>
                </a:solidFill>
                <a:latin typeface="Calibri"/>
                <a:ea typeface="Calibri"/>
                <a:cs typeface="Calibri"/>
                <a:sym typeface="Calibri"/>
              </a:defRPr>
            </a:lvl1pPr>
            <a:lvl2pPr marL="914400" lvl="1"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2pPr>
            <a:lvl3pPr marL="1371600" lvl="2"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3pPr>
            <a:lvl4pPr marL="1828800" lvl="3"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4pPr>
            <a:lvl5pPr marL="2286000" lvl="4"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2"/>
          <p:cNvSpPr txBox="1">
            <a:spLocks noGrp="1"/>
          </p:cNvSpPr>
          <p:nvPr>
            <p:ph type="body" idx="3"/>
          </p:nvPr>
        </p:nvSpPr>
        <p:spPr>
          <a:xfrm>
            <a:off x="469497" y="5719361"/>
            <a:ext cx="4319105" cy="384175"/>
          </a:xfrm>
          <a:prstGeom prst="rect">
            <a:avLst/>
          </a:prstGeom>
          <a:noFill/>
          <a:ln>
            <a:noFill/>
          </a:ln>
        </p:spPr>
        <p:txBody>
          <a:bodyPr spcFirstLastPara="1" wrap="square" lIns="91400" tIns="45700" rIns="91400" bIns="45700" anchor="t" anchorCtr="0">
            <a:normAutofit/>
          </a:bodyPr>
          <a:lstStyle>
            <a:lvl1pPr marL="457200" lvl="0" indent="-228600" algn="l">
              <a:spcBef>
                <a:spcPts val="240"/>
              </a:spcBef>
              <a:spcAft>
                <a:spcPts val="0"/>
              </a:spcAft>
              <a:buClr>
                <a:schemeClr val="accent5"/>
              </a:buClr>
              <a:buSzPts val="1200"/>
              <a:buFont typeface="Calibri"/>
              <a:buNone/>
              <a:defRPr sz="1200" b="0" i="0">
                <a:solidFill>
                  <a:schemeClr val="accent5"/>
                </a:solidFill>
                <a:latin typeface="Calibri"/>
                <a:ea typeface="Calibri"/>
                <a:cs typeface="Calibri"/>
                <a:sym typeface="Calibri"/>
              </a:defRPr>
            </a:lvl1pPr>
            <a:lvl2pPr marL="914400" lvl="1"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2pPr>
            <a:lvl3pPr marL="1371600" lvl="2"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3pPr>
            <a:lvl4pPr marL="1828800" lvl="3"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4pPr>
            <a:lvl5pPr marL="2286000" lvl="4" indent="-228600" algn="l">
              <a:spcBef>
                <a:spcPts val="300"/>
              </a:spcBef>
              <a:spcAft>
                <a:spcPts val="0"/>
              </a:spcAft>
              <a:buClr>
                <a:schemeClr val="lt1"/>
              </a:buClr>
              <a:buSzPts val="1500"/>
              <a:buFont typeface="Calibri"/>
              <a:buNone/>
              <a:defRPr sz="1500">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body" idx="4"/>
          </p:nvPr>
        </p:nvSpPr>
        <p:spPr>
          <a:xfrm>
            <a:off x="463292" y="3829649"/>
            <a:ext cx="5925246" cy="398668"/>
          </a:xfrm>
          <a:prstGeom prst="rect">
            <a:avLst/>
          </a:prstGeom>
          <a:noFill/>
          <a:ln>
            <a:noFill/>
          </a:ln>
        </p:spPr>
        <p:txBody>
          <a:bodyPr spcFirstLastPara="1" wrap="square" lIns="91400" tIns="45700" rIns="91400" bIns="45700" anchor="t" anchorCtr="0">
            <a:normAutofit/>
          </a:bodyPr>
          <a:lstStyle>
            <a:lvl1pPr marL="457200" lvl="0" indent="-228600" algn="l">
              <a:spcBef>
                <a:spcPts val="400"/>
              </a:spcBef>
              <a:spcAft>
                <a:spcPts val="0"/>
              </a:spcAft>
              <a:buClr>
                <a:schemeClr val="lt2"/>
              </a:buClr>
              <a:buSzPts val="2000"/>
              <a:buFont typeface="Arial"/>
              <a:buNone/>
              <a:defRPr sz="2000">
                <a:solidFill>
                  <a:schemeClr val="lt2"/>
                </a:solidFill>
                <a:latin typeface="Calibri"/>
                <a:ea typeface="Calibri"/>
                <a:cs typeface="Calibri"/>
                <a:sym typeface="Calibri"/>
              </a:defRPr>
            </a:lvl1pPr>
            <a:lvl2pPr marL="914400" lvl="1" indent="-228600" algn="l">
              <a:spcBef>
                <a:spcPts val="560"/>
              </a:spcBef>
              <a:spcAft>
                <a:spcPts val="0"/>
              </a:spcAft>
              <a:buClr>
                <a:schemeClr val="dk1"/>
              </a:buClr>
              <a:buSzPts val="2800"/>
              <a:buNone/>
              <a:defRPr/>
            </a:lvl2pPr>
            <a:lvl3pPr marL="1371600" lvl="2" indent="-228600" algn="l">
              <a:spcBef>
                <a:spcPts val="480"/>
              </a:spcBef>
              <a:spcAft>
                <a:spcPts val="0"/>
              </a:spcAft>
              <a:buClr>
                <a:schemeClr val="dk1"/>
              </a:buClr>
              <a:buSzPts val="24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2"/>
          <p:cNvSpPr txBox="1">
            <a:spLocks noGrp="1"/>
          </p:cNvSpPr>
          <p:nvPr>
            <p:ph type="ctrTitle"/>
          </p:nvPr>
        </p:nvSpPr>
        <p:spPr>
          <a:xfrm>
            <a:off x="425766" y="3067667"/>
            <a:ext cx="5955513" cy="859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8C6F4"/>
              </a:buClr>
              <a:buSzPts val="3600"/>
              <a:buFont typeface="Arial"/>
              <a:buNone/>
              <a:defRPr sz="3600" b="0" i="0">
                <a:solidFill>
                  <a:srgbClr val="38C6F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 name="Google Shape;22;p2"/>
          <p:cNvGrpSpPr/>
          <p:nvPr/>
        </p:nvGrpSpPr>
        <p:grpSpPr>
          <a:xfrm>
            <a:off x="492125" y="527051"/>
            <a:ext cx="796924" cy="565151"/>
            <a:chOff x="310" y="249"/>
            <a:chExt cx="502" cy="267"/>
          </a:xfrm>
        </p:grpSpPr>
        <p:sp>
          <p:nvSpPr>
            <p:cNvPr id="23" name="Google Shape;23;p2"/>
            <p:cNvSpPr/>
            <p:nvPr/>
          </p:nvSpPr>
          <p:spPr>
            <a:xfrm>
              <a:off x="452" y="426"/>
              <a:ext cx="22" cy="8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2"/>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2"/>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2"/>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2"/>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2"/>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2"/>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2"/>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2"/>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2"/>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2"/>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ransition spd="slow">
    <p:fade thruBlk="1"/>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00"/>
        <p:cNvGrpSpPr/>
        <p:nvPr/>
      </p:nvGrpSpPr>
      <p:grpSpPr>
        <a:xfrm>
          <a:off x="0" y="0"/>
          <a:ext cx="0" cy="0"/>
          <a:chOff x="0" y="0"/>
          <a:chExt cx="0" cy="0"/>
        </a:xfrm>
      </p:grpSpPr>
      <p:sp>
        <p:nvSpPr>
          <p:cNvPr id="101" name="Google Shape;10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104"/>
        <p:cNvGrpSpPr/>
        <p:nvPr/>
      </p:nvGrpSpPr>
      <p:grpSpPr>
        <a:xfrm>
          <a:off x="0" y="0"/>
          <a:ext cx="0" cy="0"/>
          <a:chOff x="0" y="0"/>
          <a:chExt cx="0" cy="0"/>
        </a:xfrm>
      </p:grpSpPr>
      <p:sp>
        <p:nvSpPr>
          <p:cNvPr id="105" name="Google Shape;105;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7" name="Google Shape;107;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8" name="Google Shape;10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3"/>
          <p:cNvSpPr>
            <a:spLocks noGrp="1"/>
          </p:cNvSpPr>
          <p:nvPr>
            <p:ph type="pic" idx="2"/>
          </p:nvPr>
        </p:nvSpPr>
        <p:spPr>
          <a:xfrm>
            <a:off x="1792288" y="612775"/>
            <a:ext cx="5486400" cy="4114800"/>
          </a:xfrm>
          <a:prstGeom prst="rect">
            <a:avLst/>
          </a:prstGeom>
          <a:noFill/>
          <a:ln>
            <a:noFill/>
          </a:ln>
        </p:spPr>
      </p:sp>
      <p:sp>
        <p:nvSpPr>
          <p:cNvPr id="114" name="Google Shape;114;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5" name="Google Shape;11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3"/>
          <p:cNvSpPr txBox="1">
            <a:spLocks noGrp="1"/>
          </p:cNvSpPr>
          <p:nvPr>
            <p:ph type="sldNum" idx="12"/>
          </p:nvPr>
        </p:nvSpPr>
        <p:spPr>
          <a:xfrm>
            <a:off x="8473441" y="6605684"/>
            <a:ext cx="676910" cy="25231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525">
                <a:solidFill>
                  <a:srgbClr val="595959"/>
                </a:solidFill>
                <a:latin typeface="Calibri"/>
                <a:ea typeface="Calibri"/>
                <a:cs typeface="Calibri"/>
                <a:sym typeface="Calibri"/>
              </a:defRPr>
            </a:lvl1pPr>
            <a:lvl2pPr marL="0" marR="0" lvl="1" indent="0" algn="r">
              <a:spcBef>
                <a:spcPts val="0"/>
              </a:spcBef>
              <a:buNone/>
              <a:defRPr sz="525">
                <a:solidFill>
                  <a:srgbClr val="595959"/>
                </a:solidFill>
                <a:latin typeface="Calibri"/>
                <a:ea typeface="Calibri"/>
                <a:cs typeface="Calibri"/>
                <a:sym typeface="Calibri"/>
              </a:defRPr>
            </a:lvl2pPr>
            <a:lvl3pPr marL="0" marR="0" lvl="2" indent="0" algn="r">
              <a:spcBef>
                <a:spcPts val="0"/>
              </a:spcBef>
              <a:buNone/>
              <a:defRPr sz="525">
                <a:solidFill>
                  <a:srgbClr val="595959"/>
                </a:solidFill>
                <a:latin typeface="Calibri"/>
                <a:ea typeface="Calibri"/>
                <a:cs typeface="Calibri"/>
                <a:sym typeface="Calibri"/>
              </a:defRPr>
            </a:lvl3pPr>
            <a:lvl4pPr marL="0" marR="0" lvl="3" indent="0" algn="r">
              <a:spcBef>
                <a:spcPts val="0"/>
              </a:spcBef>
              <a:buNone/>
              <a:defRPr sz="525">
                <a:solidFill>
                  <a:srgbClr val="595959"/>
                </a:solidFill>
                <a:latin typeface="Calibri"/>
                <a:ea typeface="Calibri"/>
                <a:cs typeface="Calibri"/>
                <a:sym typeface="Calibri"/>
              </a:defRPr>
            </a:lvl4pPr>
            <a:lvl5pPr marL="0" marR="0" lvl="4" indent="0" algn="r">
              <a:spcBef>
                <a:spcPts val="0"/>
              </a:spcBef>
              <a:buNone/>
              <a:defRPr sz="525">
                <a:solidFill>
                  <a:srgbClr val="595959"/>
                </a:solidFill>
                <a:latin typeface="Calibri"/>
                <a:ea typeface="Calibri"/>
                <a:cs typeface="Calibri"/>
                <a:sym typeface="Calibri"/>
              </a:defRPr>
            </a:lvl5pPr>
            <a:lvl6pPr marL="0" marR="0" lvl="5" indent="0" algn="r">
              <a:spcBef>
                <a:spcPts val="0"/>
              </a:spcBef>
              <a:buNone/>
              <a:defRPr sz="525">
                <a:solidFill>
                  <a:srgbClr val="595959"/>
                </a:solidFill>
                <a:latin typeface="Calibri"/>
                <a:ea typeface="Calibri"/>
                <a:cs typeface="Calibri"/>
                <a:sym typeface="Calibri"/>
              </a:defRPr>
            </a:lvl6pPr>
            <a:lvl7pPr marL="0" marR="0" lvl="6" indent="0" algn="r">
              <a:spcBef>
                <a:spcPts val="0"/>
              </a:spcBef>
              <a:buNone/>
              <a:defRPr sz="525">
                <a:solidFill>
                  <a:srgbClr val="595959"/>
                </a:solidFill>
                <a:latin typeface="Calibri"/>
                <a:ea typeface="Calibri"/>
                <a:cs typeface="Calibri"/>
                <a:sym typeface="Calibri"/>
              </a:defRPr>
            </a:lvl7pPr>
            <a:lvl8pPr marL="0" marR="0" lvl="7" indent="0" algn="r">
              <a:spcBef>
                <a:spcPts val="0"/>
              </a:spcBef>
              <a:buNone/>
              <a:defRPr sz="525">
                <a:solidFill>
                  <a:srgbClr val="595959"/>
                </a:solidFill>
                <a:latin typeface="Calibri"/>
                <a:ea typeface="Calibri"/>
                <a:cs typeface="Calibri"/>
                <a:sym typeface="Calibri"/>
              </a:defRPr>
            </a:lvl8pPr>
            <a:lvl9pPr marL="0" marR="0" lvl="8" indent="0" algn="r">
              <a:spcBef>
                <a:spcPts val="0"/>
              </a:spcBef>
              <a:buNone/>
              <a:defRPr sz="525">
                <a:solidFill>
                  <a:srgbClr val="59595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9" name="Google Shape;39;p3"/>
          <p:cNvSpPr txBox="1">
            <a:spLocks noGrp="1"/>
          </p:cNvSpPr>
          <p:nvPr>
            <p:ph type="body" idx="1"/>
          </p:nvPr>
        </p:nvSpPr>
        <p:spPr>
          <a:xfrm>
            <a:off x="144065" y="1065260"/>
            <a:ext cx="8853286" cy="5540425"/>
          </a:xfrm>
          <a:prstGeom prst="rect">
            <a:avLst/>
          </a:prstGeom>
          <a:noFill/>
          <a:ln>
            <a:noFill/>
          </a:ln>
        </p:spPr>
        <p:txBody>
          <a:bodyPr spcFirstLastPara="1" wrap="square" lIns="91425" tIns="45700" rIns="182875" bIns="45700" anchor="t" anchorCtr="0">
            <a:normAutofit/>
          </a:bodyPr>
          <a:lstStyle>
            <a:lvl1pPr marL="457200" lvl="0" indent="-431800" algn="l">
              <a:lnSpc>
                <a:spcPct val="100000"/>
              </a:lnSpc>
              <a:spcBef>
                <a:spcPts val="600"/>
              </a:spcBef>
              <a:spcAft>
                <a:spcPts val="0"/>
              </a:spcAft>
              <a:buClr>
                <a:srgbClr val="000000"/>
              </a:buClr>
              <a:buSzPts val="3200"/>
              <a:buFont typeface="Noto Sans Symbols"/>
              <a:buChar char="▪"/>
              <a:defRPr>
                <a:solidFill>
                  <a:srgbClr val="000000"/>
                </a:solidFill>
              </a:defRPr>
            </a:lvl1pPr>
            <a:lvl2pPr marL="914400" lvl="1" indent="-406400" algn="l">
              <a:lnSpc>
                <a:spcPct val="100000"/>
              </a:lnSpc>
              <a:spcBef>
                <a:spcPts val="600"/>
              </a:spcBef>
              <a:spcAft>
                <a:spcPts val="0"/>
              </a:spcAft>
              <a:buClr>
                <a:srgbClr val="000000"/>
              </a:buClr>
              <a:buSzPts val="2800"/>
              <a:buChar char="–"/>
              <a:defRPr>
                <a:solidFill>
                  <a:srgbClr val="000000"/>
                </a:solidFill>
              </a:defRPr>
            </a:lvl2pPr>
            <a:lvl3pPr marL="1371600" lvl="2" indent="-381000" algn="l">
              <a:lnSpc>
                <a:spcPct val="100000"/>
              </a:lnSpc>
              <a:spcBef>
                <a:spcPts val="300"/>
              </a:spcBef>
              <a:spcAft>
                <a:spcPts val="0"/>
              </a:spcAft>
              <a:buClr>
                <a:srgbClr val="000000"/>
              </a:buClr>
              <a:buSzPts val="2400"/>
              <a:buChar char="•"/>
              <a:defRPr>
                <a:solidFill>
                  <a:srgbClr val="000000"/>
                </a:solidFill>
              </a:defRPr>
            </a:lvl3pPr>
            <a:lvl4pPr marL="1828800" lvl="3" indent="-355600" algn="l">
              <a:lnSpc>
                <a:spcPct val="100000"/>
              </a:lnSpc>
              <a:spcBef>
                <a:spcPts val="300"/>
              </a:spcBef>
              <a:spcAft>
                <a:spcPts val="0"/>
              </a:spcAft>
              <a:buClr>
                <a:srgbClr val="000000"/>
              </a:buClr>
              <a:buSzPts val="2000"/>
              <a:buChar char="–"/>
              <a:defRPr>
                <a:solidFill>
                  <a:srgbClr val="000000"/>
                </a:solidFill>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3"/>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3_Segue">
  <p:cSld name="3_Segue">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p:nvPr/>
        </p:nvSpPr>
        <p:spPr>
          <a:xfrm>
            <a:off x="0" y="1"/>
            <a:ext cx="9144000" cy="6857999"/>
          </a:xfrm>
          <a:prstGeom prst="rect">
            <a:avLst/>
          </a:prstGeom>
          <a:solidFill>
            <a:srgbClr val="0039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4"/>
          <p:cNvSpPr txBox="1">
            <a:spLocks noGrp="1"/>
          </p:cNvSpPr>
          <p:nvPr>
            <p:ph type="ctrTitle"/>
          </p:nvPr>
        </p:nvSpPr>
        <p:spPr>
          <a:xfrm>
            <a:off x="416425" y="1220545"/>
            <a:ext cx="7598042" cy="342659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5"/>
              </a:buClr>
              <a:buSzPts val="4600"/>
              <a:buFont typeface="Arial"/>
              <a:buNone/>
              <a:defRPr sz="4600" b="0" i="0">
                <a:solidFill>
                  <a:schemeClr val="accent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
          <p:cNvSpPr/>
          <p:nvPr/>
        </p:nvSpPr>
        <p:spPr>
          <a:xfrm>
            <a:off x="8478300" y="6375382"/>
            <a:ext cx="255821" cy="154518"/>
          </a:xfrm>
          <a:prstGeom prst="rect">
            <a:avLst/>
          </a:prstGeom>
          <a:noFill/>
          <a:ln>
            <a:noFill/>
          </a:ln>
        </p:spPr>
        <p:txBody>
          <a:bodyPr spcFirstLastPara="1" wrap="square" lIns="61575" tIns="30775" rIns="61575" bIns="30775" anchor="b" anchorCtr="0">
            <a:noAutofit/>
          </a:bodyPr>
          <a:lstStyle/>
          <a:p>
            <a:pPr marL="0" marR="0" lvl="0" indent="0" algn="r" rtl="0">
              <a:spcBef>
                <a:spcPts val="0"/>
              </a:spcBef>
              <a:spcAft>
                <a:spcPts val="0"/>
              </a:spcAft>
              <a:buNone/>
            </a:pPr>
            <a:fld id="{00000000-1234-1234-1234-123412341234}" type="slidenum">
              <a:rPr lang="fr-FR" sz="600">
                <a:solidFill>
                  <a:srgbClr val="205867"/>
                </a:solidFill>
                <a:latin typeface="Calibri"/>
                <a:ea typeface="Calibri"/>
                <a:cs typeface="Calibri"/>
                <a:sym typeface="Calibri"/>
              </a:rPr>
              <a:t>‹N°›</a:t>
            </a:fld>
            <a:endParaRPr sz="600">
              <a:solidFill>
                <a:srgbClr val="205867"/>
              </a:solidFill>
              <a:latin typeface="Calibri"/>
              <a:ea typeface="Calibri"/>
              <a:cs typeface="Calibri"/>
              <a:sym typeface="Calibri"/>
            </a:endParaRPr>
          </a:p>
        </p:txBody>
      </p:sp>
      <p:sp>
        <p:nvSpPr>
          <p:cNvPr id="45" name="Google Shape;45;p4"/>
          <p:cNvSpPr/>
          <p:nvPr/>
        </p:nvSpPr>
        <p:spPr>
          <a:xfrm>
            <a:off x="5867508" y="6281377"/>
            <a:ext cx="2658018" cy="246851"/>
          </a:xfrm>
          <a:prstGeom prst="rect">
            <a:avLst/>
          </a:prstGeom>
          <a:noFill/>
          <a:ln>
            <a:noFill/>
          </a:ln>
        </p:spPr>
        <p:txBody>
          <a:bodyPr spcFirstLastPara="1" wrap="square" lIns="61575" tIns="30775" rIns="61575" bIns="30775" anchor="b" anchorCtr="0">
            <a:noAutofit/>
          </a:bodyPr>
          <a:lstStyle/>
          <a:p>
            <a:pPr marL="0" marR="0" lvl="0" indent="0" algn="l" rtl="0">
              <a:spcBef>
                <a:spcPts val="0"/>
              </a:spcBef>
              <a:spcAft>
                <a:spcPts val="0"/>
              </a:spcAft>
              <a:buNone/>
            </a:pPr>
            <a:r>
              <a:rPr lang="fr-FR" sz="600">
                <a:solidFill>
                  <a:srgbClr val="205867"/>
                </a:solidFill>
                <a:latin typeface="Calibri"/>
                <a:ea typeface="Calibri"/>
                <a:cs typeface="Calibri"/>
                <a:sym typeface="Calibri"/>
              </a:rPr>
              <a:t>© 2016 Cisco et/ou ses filiales. Tous droits réservés.   Informations confidentielles de Cisco</a:t>
            </a:r>
            <a:endParaRPr/>
          </a:p>
        </p:txBody>
      </p:sp>
      <p:grpSp>
        <p:nvGrpSpPr>
          <p:cNvPr id="46" name="Google Shape;46;p4"/>
          <p:cNvGrpSpPr/>
          <p:nvPr/>
        </p:nvGrpSpPr>
        <p:grpSpPr>
          <a:xfrm>
            <a:off x="508040" y="6286929"/>
            <a:ext cx="340257" cy="241299"/>
            <a:chOff x="310" y="249"/>
            <a:chExt cx="502" cy="267"/>
          </a:xfrm>
        </p:grpSpPr>
        <p:sp>
          <p:nvSpPr>
            <p:cNvPr id="47" name="Google Shape;47;p4"/>
            <p:cNvSpPr/>
            <p:nvPr/>
          </p:nvSpPr>
          <p:spPr>
            <a:xfrm>
              <a:off x="452" y="426"/>
              <a:ext cx="22" cy="88"/>
            </a:xfrm>
            <a:prstGeom prst="rect">
              <a:avLst/>
            </a:pr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4"/>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4"/>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4"/>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4"/>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4"/>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4"/>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4"/>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4"/>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4"/>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4"/>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4"/>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4"/>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61"/>
        <p:cNvGrpSpPr/>
        <p:nvPr/>
      </p:nvGrpSpPr>
      <p:grpSpPr>
        <a:xfrm>
          <a:off x="0" y="0"/>
          <a:ext cx="0" cy="0"/>
          <a:chOff x="0" y="0"/>
          <a:chExt cx="0" cy="0"/>
        </a:xfrm>
      </p:grpSpPr>
      <p:sp>
        <p:nvSpPr>
          <p:cNvPr id="62" name="Google Shape;62;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4" name="Google Shape;6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6" name="Google Shape;7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2" name="Google Shape;82;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9" name="Google Shape;8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0" name="Google Shape;9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subTitle" idx="1"/>
          </p:nvPr>
        </p:nvSpPr>
        <p:spPr>
          <a:xfrm>
            <a:off x="469497" y="5079368"/>
            <a:ext cx="2368954" cy="1202899"/>
          </a:xfrm>
          <a:prstGeom prst="rect">
            <a:avLst/>
          </a:prstGeom>
          <a:noFill/>
          <a:ln>
            <a:noFill/>
          </a:ln>
        </p:spPr>
        <p:txBody>
          <a:bodyPr spcFirstLastPara="1" wrap="square" lIns="91400" tIns="45700" rIns="91400" bIns="45700" anchor="b" anchorCtr="0">
            <a:noAutofit/>
          </a:bodyPr>
          <a:lstStyle/>
          <a:p>
            <a:pPr marL="0" lvl="0" indent="0" algn="l" rtl="0">
              <a:spcBef>
                <a:spcPts val="0"/>
              </a:spcBef>
              <a:spcAft>
                <a:spcPts val="0"/>
              </a:spcAft>
              <a:buClr>
                <a:srgbClr val="B6DDE7"/>
              </a:buClr>
              <a:buSzPts val="1200"/>
              <a:buNone/>
            </a:pPr>
            <a:r>
              <a:rPr lang="fr-FR" dirty="0">
                <a:solidFill>
                  <a:srgbClr val="B6DDE7"/>
                </a:solidFill>
              </a:rPr>
              <a:t>Présentation des réseaux V7.0 (ITN)</a:t>
            </a:r>
            <a:endParaRPr dirty="0"/>
          </a:p>
          <a:p>
            <a:pPr marL="0" lvl="0" indent="0" algn="l" rtl="0">
              <a:spcBef>
                <a:spcPts val="240"/>
              </a:spcBef>
              <a:spcAft>
                <a:spcPts val="0"/>
              </a:spcAft>
              <a:buClr>
                <a:schemeClr val="accent5"/>
              </a:buClr>
              <a:buSzPts val="1200"/>
              <a:buNone/>
            </a:pPr>
            <a:endParaRPr dirty="0"/>
          </a:p>
        </p:txBody>
      </p:sp>
      <p:sp>
        <p:nvSpPr>
          <p:cNvPr id="136" name="Google Shape;136;p16"/>
          <p:cNvSpPr txBox="1">
            <a:spLocks noGrp="1"/>
          </p:cNvSpPr>
          <p:nvPr>
            <p:ph type="ctrTitle"/>
          </p:nvPr>
        </p:nvSpPr>
        <p:spPr>
          <a:xfrm>
            <a:off x="469497" y="3088640"/>
            <a:ext cx="6672708" cy="144019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B6DDE7"/>
              </a:buClr>
              <a:buSzPct val="100000"/>
              <a:buNone/>
            </a:pPr>
            <a:r>
              <a:rPr lang="fr-FR">
                <a:solidFill>
                  <a:srgbClr val="B6DDE7"/>
                </a:solidFill>
              </a:rPr>
              <a:t>Module 2: Configuration des paramètres de base de commutateur et de périphérique final</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 </a:t>
            </a:r>
            <a:br>
              <a:rPr lang="fr-FR"/>
            </a:br>
            <a:r>
              <a:rPr lang="fr-FR"/>
              <a:t> Principaux modes de commande</a:t>
            </a:r>
            <a:endParaRPr/>
          </a:p>
        </p:txBody>
      </p:sp>
      <p:sp>
        <p:nvSpPr>
          <p:cNvPr id="207" name="Google Shape;207;p25"/>
          <p:cNvSpPr txBox="1">
            <a:spLocks noGrp="1"/>
          </p:cNvSpPr>
          <p:nvPr>
            <p:ph type="body" idx="1"/>
          </p:nvPr>
        </p:nvSpPr>
        <p:spPr>
          <a:xfrm>
            <a:off x="522436" y="1065259"/>
            <a:ext cx="3085941" cy="2099472"/>
          </a:xfrm>
          <a:prstGeom prst="rect">
            <a:avLst/>
          </a:prstGeom>
          <a:noFill/>
          <a:ln>
            <a:noFill/>
          </a:ln>
        </p:spPr>
        <p:txBody>
          <a:bodyPr spcFirstLastPara="1" wrap="square" lIns="91425" tIns="45700" rIns="182875" bIns="45700" anchor="t" anchorCtr="0">
            <a:noAutofit/>
          </a:bodyPr>
          <a:lstStyle/>
          <a:p>
            <a:pPr marL="0" lvl="0" indent="0" algn="l" rtl="0">
              <a:lnSpc>
                <a:spcPct val="100000"/>
              </a:lnSpc>
              <a:spcBef>
                <a:spcPts val="0"/>
              </a:spcBef>
              <a:spcAft>
                <a:spcPts val="0"/>
              </a:spcAft>
              <a:buClr>
                <a:srgbClr val="000000"/>
              </a:buClr>
              <a:buSzPts val="3200"/>
              <a:buNone/>
            </a:pPr>
            <a:r>
              <a:rPr lang="fr-FR" sz="1600" b="1" dirty="0"/>
              <a:t>Mode d'exécution utilisateur: </a:t>
            </a:r>
            <a:endParaRPr sz="1600" dirty="0"/>
          </a:p>
          <a:p>
            <a:pPr marL="742950" lvl="1" indent="-285750" algn="l" rtl="0">
              <a:lnSpc>
                <a:spcPct val="100000"/>
              </a:lnSpc>
              <a:spcBef>
                <a:spcPts val="900"/>
              </a:spcBef>
              <a:spcAft>
                <a:spcPts val="0"/>
              </a:spcAft>
              <a:buClr>
                <a:srgbClr val="000000"/>
              </a:buClr>
              <a:buSzPts val="2800"/>
              <a:buChar char="–"/>
            </a:pPr>
            <a:r>
              <a:rPr lang="fr-FR" sz="1600" dirty="0"/>
              <a:t>Ce mode n'autorise l'accès qu'à un nombre limité de commandes de surveillance de base</a:t>
            </a:r>
            <a:endParaRPr sz="1600" dirty="0"/>
          </a:p>
          <a:p>
            <a:pPr marL="742950" lvl="1" indent="-285750" algn="l" rtl="0">
              <a:lnSpc>
                <a:spcPct val="100000"/>
              </a:lnSpc>
              <a:spcBef>
                <a:spcPts val="600"/>
              </a:spcBef>
              <a:spcAft>
                <a:spcPts val="0"/>
              </a:spcAft>
              <a:buClr>
                <a:srgbClr val="000000"/>
              </a:buClr>
              <a:buSzPts val="2800"/>
              <a:buChar char="–"/>
            </a:pPr>
            <a:r>
              <a:rPr lang="fr-FR" sz="1600" dirty="0"/>
              <a:t>Identifier à l'invite CLI qui se termine par le symbole &gt;.</a:t>
            </a:r>
            <a:endParaRPr sz="1600" dirty="0"/>
          </a:p>
          <a:p>
            <a:pPr marL="742950" lvl="1" indent="-107950" algn="l" rtl="0">
              <a:lnSpc>
                <a:spcPct val="100000"/>
              </a:lnSpc>
              <a:spcBef>
                <a:spcPts val="600"/>
              </a:spcBef>
              <a:spcAft>
                <a:spcPts val="0"/>
              </a:spcAft>
              <a:buClr>
                <a:srgbClr val="000000"/>
              </a:buClr>
              <a:buSzPts val="2800"/>
              <a:buNone/>
            </a:pPr>
            <a:endParaRPr sz="1600" dirty="0"/>
          </a:p>
          <a:p>
            <a:pPr marL="169863" lvl="0" indent="0" algn="l" rtl="0">
              <a:lnSpc>
                <a:spcPct val="100000"/>
              </a:lnSpc>
              <a:spcBef>
                <a:spcPts val="900"/>
              </a:spcBef>
              <a:spcAft>
                <a:spcPts val="0"/>
              </a:spcAft>
              <a:buClr>
                <a:srgbClr val="000000"/>
              </a:buClr>
              <a:buSzPts val="3200"/>
              <a:buFont typeface="Noto Sans Symbols"/>
              <a:buNone/>
            </a:pPr>
            <a:endParaRPr sz="1600" dirty="0"/>
          </a:p>
          <a:p>
            <a:pPr marL="0" lvl="0" indent="0" algn="l" rtl="0">
              <a:lnSpc>
                <a:spcPct val="100000"/>
              </a:lnSpc>
              <a:spcBef>
                <a:spcPts val="1200"/>
              </a:spcBef>
              <a:spcAft>
                <a:spcPts val="0"/>
              </a:spcAft>
              <a:buClr>
                <a:srgbClr val="000000"/>
              </a:buClr>
              <a:buSzPts val="3200"/>
              <a:buNone/>
            </a:pPr>
            <a:endParaRPr sz="1600" dirty="0"/>
          </a:p>
        </p:txBody>
      </p:sp>
      <p:sp>
        <p:nvSpPr>
          <p:cNvPr id="208" name="Google Shape;208;p25"/>
          <p:cNvSpPr txBox="1"/>
          <p:nvPr/>
        </p:nvSpPr>
        <p:spPr>
          <a:xfrm>
            <a:off x="522435" y="3433659"/>
            <a:ext cx="3085941" cy="2099472"/>
          </a:xfrm>
          <a:prstGeom prst="rect">
            <a:avLst/>
          </a:prstGeom>
          <a:noFill/>
          <a:ln>
            <a:noFill/>
          </a:ln>
        </p:spPr>
        <p:txBody>
          <a:bodyPr spcFirstLastPara="1" wrap="square" lIns="91425" tIns="45700" rIns="182875" bIns="45700" anchor="t" anchorCtr="0">
            <a:noAutofit/>
          </a:bodyPr>
          <a:lstStyle/>
          <a:p>
            <a:pPr marL="0" marR="0" lvl="0" indent="0" algn="l" rtl="0">
              <a:lnSpc>
                <a:spcPct val="100000"/>
              </a:lnSpc>
              <a:spcBef>
                <a:spcPts val="0"/>
              </a:spcBef>
              <a:spcAft>
                <a:spcPts val="0"/>
              </a:spcAft>
              <a:buClr>
                <a:schemeClr val="dk2"/>
              </a:buClr>
              <a:buSzPts val="1350"/>
              <a:buFont typeface="Noto Sans Symbols"/>
              <a:buNone/>
            </a:pPr>
            <a:r>
              <a:rPr lang="fr-FR" sz="1600" b="1" dirty="0">
                <a:solidFill>
                  <a:srgbClr val="000000"/>
                </a:solidFill>
                <a:latin typeface="Calibri"/>
                <a:ea typeface="Calibri"/>
                <a:cs typeface="Calibri"/>
                <a:sym typeface="Calibri"/>
              </a:rPr>
              <a:t>Mode d'exécution privilégié: </a:t>
            </a:r>
            <a:endParaRPr sz="1600" dirty="0"/>
          </a:p>
          <a:p>
            <a:pPr marL="358775" marR="0" lvl="1" indent="-215900" algn="l" rtl="0">
              <a:lnSpc>
                <a:spcPct val="100000"/>
              </a:lnSpc>
              <a:spcBef>
                <a:spcPts val="900"/>
              </a:spcBef>
              <a:spcAft>
                <a:spcPts val="0"/>
              </a:spcAft>
              <a:buClr>
                <a:schemeClr val="dk2"/>
              </a:buClr>
              <a:buSzPts val="1400"/>
              <a:buFont typeface="Arial"/>
              <a:buChar char="•"/>
            </a:pPr>
            <a:r>
              <a:rPr lang="fr-FR" sz="1600" b="0" i="0" u="none" strike="noStrike" cap="none" dirty="0">
                <a:solidFill>
                  <a:srgbClr val="000000"/>
                </a:solidFill>
                <a:latin typeface="Calibri"/>
                <a:ea typeface="Calibri"/>
                <a:cs typeface="Calibri"/>
                <a:sym typeface="Calibri"/>
              </a:rPr>
              <a:t>Permet d'accéder à toutes les commandes et fonctionnalités.</a:t>
            </a:r>
            <a:endParaRPr sz="1600" dirty="0"/>
          </a:p>
          <a:p>
            <a:pPr marL="358775" marR="0" lvl="1" indent="-215900" algn="l" rtl="0">
              <a:lnSpc>
                <a:spcPct val="100000"/>
              </a:lnSpc>
              <a:spcBef>
                <a:spcPts val="600"/>
              </a:spcBef>
              <a:spcAft>
                <a:spcPts val="0"/>
              </a:spcAft>
              <a:buClr>
                <a:schemeClr val="dk2"/>
              </a:buClr>
              <a:buSzPts val="1400"/>
              <a:buFont typeface="Arial"/>
              <a:buChar char="•"/>
            </a:pPr>
            <a:r>
              <a:rPr lang="fr-FR" sz="1600" b="0" i="0" u="none" strike="noStrike" cap="none" dirty="0">
                <a:solidFill>
                  <a:srgbClr val="000000"/>
                </a:solidFill>
                <a:latin typeface="Calibri"/>
                <a:ea typeface="Calibri"/>
                <a:cs typeface="Calibri"/>
                <a:sym typeface="Calibri"/>
              </a:rPr>
              <a:t>Identifier à l'invite CLI qui se termine par le symbole #.</a:t>
            </a:r>
            <a:endParaRPr sz="1600" b="0" i="0" u="none" strike="noStrike" cap="none" dirty="0">
              <a:solidFill>
                <a:srgbClr val="000000"/>
              </a:solidFill>
              <a:latin typeface="Calibri"/>
              <a:ea typeface="Calibri"/>
              <a:cs typeface="Calibri"/>
              <a:sym typeface="Calibri"/>
            </a:endParaRPr>
          </a:p>
        </p:txBody>
      </p:sp>
      <p:pic>
        <p:nvPicPr>
          <p:cNvPr id="209" name="Google Shape;209;p25"/>
          <p:cNvPicPr preferRelativeResize="0"/>
          <p:nvPr/>
        </p:nvPicPr>
        <p:blipFill rotWithShape="1">
          <a:blip r:embed="rId3">
            <a:alphaModFix/>
          </a:blip>
          <a:srcRect/>
          <a:stretch/>
        </p:blipFill>
        <p:spPr>
          <a:xfrm>
            <a:off x="4957694" y="1318127"/>
            <a:ext cx="2121408" cy="926012"/>
          </a:xfrm>
          <a:prstGeom prst="rect">
            <a:avLst/>
          </a:prstGeom>
          <a:noFill/>
          <a:ln>
            <a:noFill/>
          </a:ln>
        </p:spPr>
      </p:pic>
      <p:pic>
        <p:nvPicPr>
          <p:cNvPr id="210" name="Google Shape;210;p25"/>
          <p:cNvPicPr preferRelativeResize="0"/>
          <p:nvPr/>
        </p:nvPicPr>
        <p:blipFill rotWithShape="1">
          <a:blip r:embed="rId4">
            <a:alphaModFix/>
          </a:blip>
          <a:srcRect/>
          <a:stretch/>
        </p:blipFill>
        <p:spPr>
          <a:xfrm>
            <a:off x="4957948" y="1931678"/>
            <a:ext cx="2120900" cy="931333"/>
          </a:xfrm>
          <a:prstGeom prst="rect">
            <a:avLst/>
          </a:prstGeom>
          <a:noFill/>
          <a:ln>
            <a:noFill/>
          </a:ln>
        </p:spPr>
      </p:pic>
      <p:pic>
        <p:nvPicPr>
          <p:cNvPr id="211" name="Google Shape;211;p25"/>
          <p:cNvPicPr preferRelativeResize="0"/>
          <p:nvPr/>
        </p:nvPicPr>
        <p:blipFill rotWithShape="1">
          <a:blip r:embed="rId5">
            <a:alphaModFix/>
          </a:blip>
          <a:srcRect/>
          <a:stretch/>
        </p:blipFill>
        <p:spPr>
          <a:xfrm>
            <a:off x="4944994" y="3864523"/>
            <a:ext cx="2133600" cy="931333"/>
          </a:xfrm>
          <a:prstGeom prst="rect">
            <a:avLst/>
          </a:prstGeom>
          <a:noFill/>
          <a:ln>
            <a:noFill/>
          </a:ln>
        </p:spPr>
      </p:pic>
      <p:pic>
        <p:nvPicPr>
          <p:cNvPr id="212" name="Google Shape;212;p25"/>
          <p:cNvPicPr preferRelativeResize="0"/>
          <p:nvPr/>
        </p:nvPicPr>
        <p:blipFill rotWithShape="1">
          <a:blip r:embed="rId6">
            <a:alphaModFix/>
          </a:blip>
          <a:srcRect/>
          <a:stretch/>
        </p:blipFill>
        <p:spPr>
          <a:xfrm>
            <a:off x="4944994" y="4483395"/>
            <a:ext cx="2133600" cy="8636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66255" y="256713"/>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a:t>
            </a:r>
            <a:br>
              <a:rPr lang="fr-FR"/>
            </a:br>
            <a:r>
              <a:rPr lang="fr-FR"/>
              <a:t>Mode de configuration et de sous-modes de configuration</a:t>
            </a:r>
            <a:endParaRPr/>
          </a:p>
        </p:txBody>
      </p:sp>
      <p:sp>
        <p:nvSpPr>
          <p:cNvPr id="219" name="Google Shape;219;p26"/>
          <p:cNvSpPr txBox="1">
            <a:spLocks noGrp="1"/>
          </p:cNvSpPr>
          <p:nvPr>
            <p:ph type="body" idx="1"/>
          </p:nvPr>
        </p:nvSpPr>
        <p:spPr>
          <a:xfrm>
            <a:off x="732834" y="1486996"/>
            <a:ext cx="3235526" cy="4578035"/>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1400"/>
              <a:buNone/>
            </a:pPr>
            <a:r>
              <a:rPr lang="fr-FR" sz="1600" b="1" dirty="0"/>
              <a:t>Mode de configuration globale:</a:t>
            </a:r>
            <a:endParaRPr sz="1600" dirty="0"/>
          </a:p>
          <a:p>
            <a:pPr marL="742950" lvl="1" indent="-285750" algn="l" rtl="0">
              <a:lnSpc>
                <a:spcPct val="100000"/>
              </a:lnSpc>
              <a:spcBef>
                <a:spcPts val="400"/>
              </a:spcBef>
              <a:spcAft>
                <a:spcPts val="0"/>
              </a:spcAft>
              <a:buClr>
                <a:srgbClr val="000000"/>
              </a:buClr>
              <a:buSzPts val="2800"/>
              <a:buChar char="–"/>
            </a:pPr>
            <a:r>
              <a:rPr lang="fr-FR" sz="1600" dirty="0"/>
              <a:t>Utilisé pour accéder aux options de configuration sur l'appareil </a:t>
            </a:r>
            <a:endParaRPr sz="1600" dirty="0"/>
          </a:p>
          <a:p>
            <a:pPr marL="142875" lvl="1" indent="0" algn="l" rtl="0">
              <a:lnSpc>
                <a:spcPct val="100000"/>
              </a:lnSpc>
              <a:spcBef>
                <a:spcPts val="400"/>
              </a:spcBef>
              <a:spcAft>
                <a:spcPts val="0"/>
              </a:spcAft>
              <a:buClr>
                <a:srgbClr val="000000"/>
              </a:buClr>
              <a:buSzPts val="2800"/>
              <a:buNone/>
            </a:pPr>
            <a:endParaRPr sz="1600" dirty="0"/>
          </a:p>
          <a:p>
            <a:pPr marL="0" lvl="0" indent="0" algn="l" rtl="0">
              <a:lnSpc>
                <a:spcPct val="100000"/>
              </a:lnSpc>
              <a:spcBef>
                <a:spcPts val="700"/>
              </a:spcBef>
              <a:spcAft>
                <a:spcPts val="0"/>
              </a:spcAft>
              <a:buClr>
                <a:srgbClr val="000000"/>
              </a:buClr>
              <a:buSzPts val="1400"/>
              <a:buNone/>
            </a:pPr>
            <a:r>
              <a:rPr lang="fr-FR" sz="1600" b="1" dirty="0"/>
              <a:t>Mode de configuration de ligne: </a:t>
            </a:r>
            <a:endParaRPr sz="1600" dirty="0"/>
          </a:p>
          <a:p>
            <a:pPr marL="742950" lvl="1" indent="-285750" algn="l" rtl="0">
              <a:lnSpc>
                <a:spcPct val="100000"/>
              </a:lnSpc>
              <a:spcBef>
                <a:spcPts val="400"/>
              </a:spcBef>
              <a:spcAft>
                <a:spcPts val="0"/>
              </a:spcAft>
              <a:buClr>
                <a:srgbClr val="000000"/>
              </a:buClr>
              <a:buSzPts val="2800"/>
              <a:buChar char="–"/>
            </a:pPr>
            <a:r>
              <a:rPr lang="fr-FR" sz="1600" dirty="0"/>
              <a:t>Utilisé pour configurer l'accès par la console, par SSH, par Telnet, ou l'accès AUX.</a:t>
            </a:r>
            <a:endParaRPr sz="1600" dirty="0"/>
          </a:p>
          <a:p>
            <a:pPr marL="142875" lvl="1" indent="0" algn="l" rtl="0">
              <a:lnSpc>
                <a:spcPct val="100000"/>
              </a:lnSpc>
              <a:spcBef>
                <a:spcPts val="600"/>
              </a:spcBef>
              <a:spcAft>
                <a:spcPts val="0"/>
              </a:spcAft>
              <a:buClr>
                <a:srgbClr val="000000"/>
              </a:buClr>
              <a:buSzPts val="2800"/>
              <a:buNone/>
            </a:pPr>
            <a:endParaRPr sz="1600" dirty="0"/>
          </a:p>
          <a:p>
            <a:pPr marL="0" lvl="0" indent="0" algn="l" rtl="0">
              <a:lnSpc>
                <a:spcPct val="100000"/>
              </a:lnSpc>
              <a:spcBef>
                <a:spcPts val="700"/>
              </a:spcBef>
              <a:spcAft>
                <a:spcPts val="0"/>
              </a:spcAft>
              <a:buClr>
                <a:srgbClr val="000000"/>
              </a:buClr>
              <a:buSzPts val="1400"/>
              <a:buNone/>
            </a:pPr>
            <a:r>
              <a:rPr lang="fr-FR" sz="1600" b="1" dirty="0"/>
              <a:t>Mode de configuration d’interface:</a:t>
            </a:r>
            <a:r>
              <a:rPr lang="fr-FR" sz="1600" dirty="0"/>
              <a:t> </a:t>
            </a:r>
            <a:endParaRPr sz="1600" dirty="0"/>
          </a:p>
          <a:p>
            <a:pPr marL="742950" lvl="1" indent="-285750" algn="l" rtl="0">
              <a:lnSpc>
                <a:spcPct val="100000"/>
              </a:lnSpc>
              <a:spcBef>
                <a:spcPts val="400"/>
              </a:spcBef>
              <a:spcAft>
                <a:spcPts val="0"/>
              </a:spcAft>
              <a:buClr>
                <a:srgbClr val="000000"/>
              </a:buClr>
              <a:buSzPts val="2800"/>
              <a:buChar char="–"/>
            </a:pPr>
            <a:r>
              <a:rPr lang="fr-FR" sz="1600" dirty="0"/>
              <a:t>Utilisé pour configurer un port de commutateur ou une interface de routeur</a:t>
            </a:r>
            <a:endParaRPr sz="1600" dirty="0"/>
          </a:p>
          <a:p>
            <a:pPr marL="742950" lvl="1" indent="-107950" algn="l" rtl="0">
              <a:lnSpc>
                <a:spcPct val="100000"/>
              </a:lnSpc>
              <a:spcBef>
                <a:spcPts val="600"/>
              </a:spcBef>
              <a:spcAft>
                <a:spcPts val="0"/>
              </a:spcAft>
              <a:buClr>
                <a:srgbClr val="000000"/>
              </a:buClr>
              <a:buSzPts val="2800"/>
              <a:buNone/>
            </a:pPr>
            <a:endParaRPr sz="1600" dirty="0"/>
          </a:p>
        </p:txBody>
      </p:sp>
      <p:pic>
        <p:nvPicPr>
          <p:cNvPr id="220" name="Google Shape;220;p26"/>
          <p:cNvPicPr preferRelativeResize="0"/>
          <p:nvPr/>
        </p:nvPicPr>
        <p:blipFill rotWithShape="1">
          <a:blip r:embed="rId3">
            <a:alphaModFix/>
          </a:blip>
          <a:srcRect/>
          <a:stretch/>
        </p:blipFill>
        <p:spPr>
          <a:xfrm>
            <a:off x="5342070" y="1533671"/>
            <a:ext cx="2857500" cy="1032933"/>
          </a:xfrm>
          <a:prstGeom prst="rect">
            <a:avLst/>
          </a:prstGeom>
          <a:noFill/>
          <a:ln>
            <a:noFill/>
          </a:ln>
        </p:spPr>
      </p:pic>
      <p:pic>
        <p:nvPicPr>
          <p:cNvPr id="221" name="Google Shape;221;p26"/>
          <p:cNvPicPr preferRelativeResize="0"/>
          <p:nvPr/>
        </p:nvPicPr>
        <p:blipFill rotWithShape="1">
          <a:blip r:embed="rId4">
            <a:alphaModFix/>
          </a:blip>
          <a:srcRect/>
          <a:stretch/>
        </p:blipFill>
        <p:spPr>
          <a:xfrm>
            <a:off x="5402526" y="3101515"/>
            <a:ext cx="2857500" cy="1032933"/>
          </a:xfrm>
          <a:prstGeom prst="rect">
            <a:avLst/>
          </a:prstGeom>
          <a:noFill/>
          <a:ln>
            <a:noFill/>
          </a:ln>
        </p:spPr>
      </p:pic>
      <p:pic>
        <p:nvPicPr>
          <p:cNvPr id="222" name="Google Shape;222;p26"/>
          <p:cNvPicPr preferRelativeResize="0"/>
          <p:nvPr/>
        </p:nvPicPr>
        <p:blipFill rotWithShape="1">
          <a:blip r:embed="rId5">
            <a:alphaModFix/>
          </a:blip>
          <a:srcRect/>
          <a:stretch/>
        </p:blipFill>
        <p:spPr>
          <a:xfrm>
            <a:off x="5402526" y="4749970"/>
            <a:ext cx="2857500" cy="1032933"/>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249383" y="218954"/>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a:t>
            </a:r>
            <a:br>
              <a:rPr lang="fr-FR" sz="1600"/>
            </a:br>
            <a:r>
              <a:rPr lang="fr-FR"/>
              <a:t>Vidéo - Principaux modes de commande de la CLI d'IOS</a:t>
            </a:r>
            <a:endParaRPr/>
          </a:p>
        </p:txBody>
      </p:sp>
      <p:sp>
        <p:nvSpPr>
          <p:cNvPr id="229" name="Google Shape;229;p27"/>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dirty="0"/>
              <a:t>Cette vidéo présentera les points suivants : </a:t>
            </a:r>
            <a:endParaRPr dirty="0"/>
          </a:p>
          <a:p>
            <a:pPr marL="742950" lvl="1" indent="-285750" algn="l" rtl="0">
              <a:lnSpc>
                <a:spcPct val="100000"/>
              </a:lnSpc>
              <a:spcBef>
                <a:spcPts val="900"/>
              </a:spcBef>
              <a:spcAft>
                <a:spcPts val="0"/>
              </a:spcAft>
              <a:buClr>
                <a:srgbClr val="000000"/>
              </a:buClr>
              <a:buSzPts val="1500"/>
              <a:buChar char="–"/>
            </a:pPr>
            <a:r>
              <a:rPr lang="fr-FR" sz="1600" dirty="0"/>
              <a:t>Mode d’exécution utilisateur</a:t>
            </a:r>
            <a:endParaRPr sz="1600" dirty="0"/>
          </a:p>
          <a:p>
            <a:pPr marL="742950" lvl="1" indent="-285750" algn="l" rtl="0">
              <a:lnSpc>
                <a:spcPct val="100000"/>
              </a:lnSpc>
              <a:spcBef>
                <a:spcPts val="600"/>
              </a:spcBef>
              <a:spcAft>
                <a:spcPts val="0"/>
              </a:spcAft>
              <a:buClr>
                <a:srgbClr val="000000"/>
              </a:buClr>
              <a:buSzPts val="1500"/>
              <a:buChar char="–"/>
            </a:pPr>
            <a:r>
              <a:rPr lang="fr-FR" sz="1600" dirty="0"/>
              <a:t>Mode d'exécution privilégié</a:t>
            </a:r>
            <a:endParaRPr sz="1600" dirty="0"/>
          </a:p>
          <a:p>
            <a:pPr marL="742950" lvl="1" indent="-285750" algn="l" rtl="0">
              <a:lnSpc>
                <a:spcPct val="100000"/>
              </a:lnSpc>
              <a:spcBef>
                <a:spcPts val="600"/>
              </a:spcBef>
              <a:spcAft>
                <a:spcPts val="0"/>
              </a:spcAft>
              <a:buClr>
                <a:srgbClr val="000000"/>
              </a:buClr>
              <a:buSzPts val="1500"/>
              <a:buChar char="–"/>
            </a:pPr>
            <a:r>
              <a:rPr lang="fr-FR" sz="1600" dirty="0"/>
              <a:t>Mode de config globale.</a:t>
            </a:r>
            <a:endParaRPr sz="1600" dirty="0"/>
          </a:p>
          <a:p>
            <a:pPr marL="169863" lvl="0" indent="0" algn="l" rtl="0">
              <a:lnSpc>
                <a:spcPct val="100000"/>
              </a:lnSpc>
              <a:spcBef>
                <a:spcPts val="900"/>
              </a:spcBef>
              <a:spcAft>
                <a:spcPts val="0"/>
              </a:spcAft>
              <a:buClr>
                <a:srgbClr val="000000"/>
              </a:buClr>
              <a:buSzPts val="3200"/>
              <a:buFont typeface="Noto Sans Symbols"/>
              <a:buNone/>
            </a:pPr>
            <a:endParaRPr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a:t>
            </a:r>
            <a:br>
              <a:rPr lang="fr-FR" sz="1600"/>
            </a:br>
            <a:r>
              <a:rPr lang="fr-FR"/>
              <a:t>Navigation entre les différents modes IOS</a:t>
            </a:r>
            <a:endParaRPr/>
          </a:p>
        </p:txBody>
      </p:sp>
      <p:sp>
        <p:nvSpPr>
          <p:cNvPr id="236" name="Google Shape;236;p28"/>
          <p:cNvSpPr txBox="1">
            <a:spLocks noGrp="1"/>
          </p:cNvSpPr>
          <p:nvPr>
            <p:ph type="body" idx="1"/>
          </p:nvPr>
        </p:nvSpPr>
        <p:spPr>
          <a:xfrm>
            <a:off x="194793" y="1033746"/>
            <a:ext cx="4096002" cy="5256218"/>
          </a:xfrm>
          <a:prstGeom prst="rect">
            <a:avLst/>
          </a:prstGeom>
          <a:noFill/>
          <a:ln>
            <a:noFill/>
          </a:ln>
        </p:spPr>
        <p:txBody>
          <a:bodyPr spcFirstLastPara="1" wrap="square" lIns="91425" tIns="45700" rIns="182875" bIns="45700" anchor="t" anchorCtr="0">
            <a:noAutofit/>
          </a:bodyPr>
          <a:lstStyle/>
          <a:p>
            <a:pPr marL="169863" lvl="0" indent="-203200" algn="l" rtl="0">
              <a:lnSpc>
                <a:spcPct val="100000"/>
              </a:lnSpc>
              <a:spcBef>
                <a:spcPts val="0"/>
              </a:spcBef>
              <a:spcAft>
                <a:spcPts val="0"/>
              </a:spcAft>
              <a:buClr>
                <a:srgbClr val="000000"/>
              </a:buClr>
              <a:buSzPts val="3200"/>
              <a:buChar char="▪"/>
            </a:pPr>
            <a:r>
              <a:rPr lang="fr-FR" sz="1600" b="1" dirty="0"/>
              <a:t>Mode d'exécution privilégié:</a:t>
            </a:r>
            <a:endParaRPr sz="1600" dirty="0"/>
          </a:p>
          <a:p>
            <a:pPr marL="742950" lvl="1" indent="-285750" algn="l" rtl="0">
              <a:lnSpc>
                <a:spcPct val="100000"/>
              </a:lnSpc>
              <a:spcBef>
                <a:spcPts val="900"/>
              </a:spcBef>
              <a:spcAft>
                <a:spcPts val="0"/>
              </a:spcAft>
              <a:buClr>
                <a:srgbClr val="000000"/>
              </a:buClr>
              <a:buSzPts val="2800"/>
              <a:buChar char="–"/>
            </a:pPr>
            <a:r>
              <a:rPr lang="fr-FR" sz="1600" dirty="0"/>
              <a:t>Pour passer du mode utilisateur au mode privilégié, utilisez la commande </a:t>
            </a:r>
            <a:r>
              <a:rPr lang="fr-FR" sz="1600" b="1" dirty="0"/>
              <a:t>enable </a:t>
            </a:r>
            <a:r>
              <a:rPr lang="fr-FR" sz="1600" dirty="0"/>
              <a:t>.</a:t>
            </a:r>
            <a:endParaRPr sz="1600" dirty="0"/>
          </a:p>
          <a:p>
            <a:pPr marL="169863" lvl="0" indent="-203200" algn="l" rtl="0">
              <a:lnSpc>
                <a:spcPct val="100000"/>
              </a:lnSpc>
              <a:spcBef>
                <a:spcPts val="1000"/>
              </a:spcBef>
              <a:spcAft>
                <a:spcPts val="0"/>
              </a:spcAft>
              <a:buClr>
                <a:srgbClr val="000000"/>
              </a:buClr>
              <a:buSzPts val="3200"/>
              <a:buChar char="▪"/>
            </a:pPr>
            <a:r>
              <a:rPr lang="fr-FR" sz="1600" b="1" dirty="0"/>
              <a:t>Mode de configuration globale: </a:t>
            </a:r>
            <a:endParaRPr sz="1600" dirty="0"/>
          </a:p>
          <a:p>
            <a:pPr marL="742950" lvl="1" indent="-285750" algn="l" rtl="0">
              <a:lnSpc>
                <a:spcPct val="100000"/>
              </a:lnSpc>
              <a:spcBef>
                <a:spcPts val="900"/>
              </a:spcBef>
              <a:spcAft>
                <a:spcPts val="0"/>
              </a:spcAft>
              <a:buClr>
                <a:srgbClr val="000000"/>
              </a:buClr>
              <a:buSzPts val="2800"/>
              <a:buChar char="–"/>
            </a:pPr>
            <a:r>
              <a:rPr lang="fr-FR" sz="1600" dirty="0"/>
              <a:t>Pour passer en mode de configuration globale et le quitter, utilisez la commande </a:t>
            </a:r>
            <a:r>
              <a:rPr lang="fr-FR" sz="1600" b="1" dirty="0"/>
              <a:t>configure terminal</a:t>
            </a:r>
            <a:r>
              <a:rPr lang="fr-FR" sz="1600" dirty="0"/>
              <a:t>. Revenez en mode d'exécution privilégié avec la commande </a:t>
            </a:r>
            <a:r>
              <a:rPr lang="fr-FR" sz="1600" b="1" dirty="0"/>
              <a:t>exit</a:t>
            </a:r>
            <a:r>
              <a:rPr lang="fr-FR" sz="1600" dirty="0"/>
              <a:t>. </a:t>
            </a:r>
            <a:endParaRPr sz="1600" dirty="0"/>
          </a:p>
          <a:p>
            <a:pPr marL="169863" lvl="0" indent="-203200" algn="l" rtl="0">
              <a:lnSpc>
                <a:spcPct val="100000"/>
              </a:lnSpc>
              <a:spcBef>
                <a:spcPts val="900"/>
              </a:spcBef>
              <a:spcAft>
                <a:spcPts val="0"/>
              </a:spcAft>
              <a:buClr>
                <a:srgbClr val="000000"/>
              </a:buClr>
              <a:buSzPts val="3200"/>
              <a:buChar char="▪"/>
            </a:pPr>
            <a:r>
              <a:rPr lang="fr-FR" sz="1600" b="1" dirty="0"/>
              <a:t>Mode de configuration de ligne: </a:t>
            </a:r>
            <a:endParaRPr sz="1600" dirty="0"/>
          </a:p>
          <a:p>
            <a:pPr marL="742950" lvl="1" indent="-285750" algn="l" rtl="0">
              <a:lnSpc>
                <a:spcPct val="100000"/>
              </a:lnSpc>
              <a:spcBef>
                <a:spcPts val="900"/>
              </a:spcBef>
              <a:spcAft>
                <a:spcPts val="0"/>
              </a:spcAft>
              <a:buClr>
                <a:srgbClr val="000000"/>
              </a:buClr>
              <a:buSzPts val="2800"/>
              <a:buChar char="–"/>
            </a:pPr>
            <a:r>
              <a:rPr lang="fr-FR" sz="1600" dirty="0"/>
              <a:t>Pour entrer et sortir du mode de configuration de ligne, utilisez la commande de </a:t>
            </a:r>
            <a:r>
              <a:rPr lang="fr-FR" sz="1600" b="1" dirty="0"/>
              <a:t>ligne </a:t>
            </a:r>
            <a:r>
              <a:rPr lang="fr-FR" sz="1600" dirty="0"/>
              <a:t>suivie du type de ligne de gestion. Pour retourner au mode de configuration globale, utilisez la commande </a:t>
            </a:r>
            <a:r>
              <a:rPr lang="fr-FR" sz="1600" b="1" dirty="0"/>
              <a:t>exit</a:t>
            </a:r>
            <a:r>
              <a:rPr lang="fr-FR" sz="1600" dirty="0"/>
              <a:t>. </a:t>
            </a:r>
            <a:endParaRPr sz="1600" dirty="0"/>
          </a:p>
          <a:p>
            <a:pPr marL="169863" lvl="0" indent="0" algn="l" rtl="0">
              <a:lnSpc>
                <a:spcPct val="100000"/>
              </a:lnSpc>
              <a:spcBef>
                <a:spcPts val="1200"/>
              </a:spcBef>
              <a:spcAft>
                <a:spcPts val="0"/>
              </a:spcAft>
              <a:buClr>
                <a:srgbClr val="000000"/>
              </a:buClr>
              <a:buSzPts val="3200"/>
              <a:buFont typeface="Noto Sans Symbols"/>
              <a:buNone/>
            </a:pPr>
            <a:endParaRPr sz="1600" dirty="0"/>
          </a:p>
        </p:txBody>
      </p:sp>
      <p:pic>
        <p:nvPicPr>
          <p:cNvPr id="237" name="Google Shape;237;p28"/>
          <p:cNvPicPr preferRelativeResize="0"/>
          <p:nvPr/>
        </p:nvPicPr>
        <p:blipFill rotWithShape="1">
          <a:blip r:embed="rId3">
            <a:alphaModFix/>
          </a:blip>
          <a:srcRect/>
          <a:stretch/>
        </p:blipFill>
        <p:spPr>
          <a:xfrm>
            <a:off x="4843548" y="1359644"/>
            <a:ext cx="2908300" cy="728133"/>
          </a:xfrm>
          <a:prstGeom prst="rect">
            <a:avLst/>
          </a:prstGeom>
          <a:noFill/>
          <a:ln>
            <a:noFill/>
          </a:ln>
        </p:spPr>
      </p:pic>
      <p:pic>
        <p:nvPicPr>
          <p:cNvPr id="238" name="Google Shape;238;p28"/>
          <p:cNvPicPr preferRelativeResize="0"/>
          <p:nvPr/>
        </p:nvPicPr>
        <p:blipFill rotWithShape="1">
          <a:blip r:embed="rId4">
            <a:alphaModFix/>
          </a:blip>
          <a:srcRect/>
          <a:stretch/>
        </p:blipFill>
        <p:spPr>
          <a:xfrm>
            <a:off x="4843549" y="2827263"/>
            <a:ext cx="2991751" cy="743712"/>
          </a:xfrm>
          <a:prstGeom prst="rect">
            <a:avLst/>
          </a:prstGeom>
          <a:noFill/>
          <a:ln>
            <a:noFill/>
          </a:ln>
        </p:spPr>
      </p:pic>
      <p:pic>
        <p:nvPicPr>
          <p:cNvPr id="239" name="Google Shape;239;p28"/>
          <p:cNvPicPr preferRelativeResize="0"/>
          <p:nvPr/>
        </p:nvPicPr>
        <p:blipFill rotWithShape="1">
          <a:blip r:embed="rId5">
            <a:alphaModFix/>
          </a:blip>
          <a:srcRect/>
          <a:stretch/>
        </p:blipFill>
        <p:spPr>
          <a:xfrm>
            <a:off x="4843548" y="4704595"/>
            <a:ext cx="3009900" cy="7112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a:t>
            </a:r>
            <a:br>
              <a:rPr lang="fr-FR" sz="1600"/>
            </a:br>
            <a:r>
              <a:rPr lang="fr-FR"/>
              <a:t>Navigation entre les différents modes IOS (Suite)</a:t>
            </a:r>
            <a:endParaRPr/>
          </a:p>
        </p:txBody>
      </p:sp>
      <p:sp>
        <p:nvSpPr>
          <p:cNvPr id="246" name="Google Shape;246;p29"/>
          <p:cNvSpPr txBox="1">
            <a:spLocks noGrp="1"/>
          </p:cNvSpPr>
          <p:nvPr>
            <p:ph type="body" idx="1"/>
          </p:nvPr>
        </p:nvSpPr>
        <p:spPr>
          <a:xfrm>
            <a:off x="149451" y="1396483"/>
            <a:ext cx="4244686" cy="4228462"/>
          </a:xfrm>
          <a:prstGeom prst="rect">
            <a:avLst/>
          </a:prstGeom>
          <a:noFill/>
          <a:ln>
            <a:noFill/>
          </a:ln>
        </p:spPr>
        <p:txBody>
          <a:bodyPr spcFirstLastPara="1" wrap="square" lIns="91425" tIns="45700" rIns="182875" bIns="45700" anchor="t" anchorCtr="0">
            <a:noAutofit/>
          </a:bodyPr>
          <a:lstStyle/>
          <a:p>
            <a:pPr marL="0" lvl="0" indent="0" algn="l" rtl="0">
              <a:lnSpc>
                <a:spcPct val="100000"/>
              </a:lnSpc>
              <a:spcBef>
                <a:spcPts val="0"/>
              </a:spcBef>
              <a:spcAft>
                <a:spcPts val="0"/>
              </a:spcAft>
              <a:buClr>
                <a:srgbClr val="000000"/>
              </a:buClr>
              <a:buSzPts val="3200"/>
              <a:buNone/>
            </a:pPr>
            <a:r>
              <a:rPr lang="fr-FR" sz="1600" b="1" dirty="0" err="1"/>
              <a:t>Sous-modes</a:t>
            </a:r>
            <a:r>
              <a:rPr lang="fr-FR" sz="1600" b="1" dirty="0"/>
              <a:t> de configuration: </a:t>
            </a:r>
            <a:endParaRPr sz="1600" dirty="0"/>
          </a:p>
          <a:p>
            <a:pPr marL="742950" lvl="1" indent="-285750" algn="l" rtl="0">
              <a:lnSpc>
                <a:spcPct val="100000"/>
              </a:lnSpc>
              <a:spcBef>
                <a:spcPts val="900"/>
              </a:spcBef>
              <a:spcAft>
                <a:spcPts val="0"/>
              </a:spcAft>
              <a:buClr>
                <a:srgbClr val="000000"/>
              </a:buClr>
              <a:buSzPts val="2800"/>
              <a:buChar char="–"/>
            </a:pPr>
            <a:r>
              <a:rPr lang="fr-FR" sz="1600" dirty="0"/>
              <a:t>Pour quitter un </a:t>
            </a:r>
            <a:r>
              <a:rPr lang="fr-FR" sz="1600" dirty="0" err="1"/>
              <a:t>sous-mode</a:t>
            </a:r>
            <a:r>
              <a:rPr lang="fr-FR" sz="1600" dirty="0"/>
              <a:t> de configuration et retourner au mode de configuration globale, utilisez la commande </a:t>
            </a:r>
            <a:r>
              <a:rPr lang="fr-FR" sz="1600" b="1" dirty="0"/>
              <a:t>exit</a:t>
            </a:r>
            <a:r>
              <a:rPr lang="fr-FR" sz="1600" b="1" i="1" dirty="0"/>
              <a:t> </a:t>
            </a:r>
            <a:r>
              <a:rPr lang="fr-FR" sz="1600" dirty="0"/>
              <a:t>. Pour revenir au mode EXEC privilège, utilisez la commande de </a:t>
            </a:r>
            <a:r>
              <a:rPr lang="fr-FR" sz="1600" b="1" dirty="0"/>
              <a:t>end</a:t>
            </a:r>
            <a:r>
              <a:rPr lang="fr-FR" sz="1600" dirty="0"/>
              <a:t> ou la combinaison de touches </a:t>
            </a:r>
            <a:r>
              <a:rPr lang="fr-FR" sz="1600" b="1" dirty="0"/>
              <a:t>Ctrl +Z</a:t>
            </a:r>
            <a:r>
              <a:rPr lang="fr-FR" sz="1600" dirty="0"/>
              <a:t> . </a:t>
            </a:r>
            <a:endParaRPr sz="1600" dirty="0"/>
          </a:p>
          <a:p>
            <a:pPr marL="142875" lvl="1" indent="0" algn="l" rtl="0">
              <a:lnSpc>
                <a:spcPct val="100000"/>
              </a:lnSpc>
              <a:spcBef>
                <a:spcPts val="600"/>
              </a:spcBef>
              <a:spcAft>
                <a:spcPts val="0"/>
              </a:spcAft>
              <a:buClr>
                <a:srgbClr val="000000"/>
              </a:buClr>
              <a:buSzPts val="2800"/>
              <a:buNone/>
            </a:pPr>
            <a:endParaRPr sz="1600" dirty="0"/>
          </a:p>
          <a:p>
            <a:pPr marL="742950" lvl="1" indent="-285750" algn="l" rtl="0">
              <a:lnSpc>
                <a:spcPct val="100000"/>
              </a:lnSpc>
              <a:spcBef>
                <a:spcPts val="600"/>
              </a:spcBef>
              <a:spcAft>
                <a:spcPts val="0"/>
              </a:spcAft>
              <a:buClr>
                <a:srgbClr val="000000"/>
              </a:buClr>
              <a:buSzPts val="2800"/>
              <a:buChar char="–"/>
            </a:pPr>
            <a:r>
              <a:rPr lang="fr-FR" sz="1600" dirty="0"/>
              <a:t>Pour passer directement d'un mode de sous-configuration à un autre, tapez la commande de mode de sous-configuration souhaitée. Remarquez comment l'invite de commandes passe de </a:t>
            </a:r>
            <a:r>
              <a:rPr lang="fr-FR" sz="1600" b="1" dirty="0"/>
              <a:t>(config-line)# </a:t>
            </a:r>
            <a:r>
              <a:rPr lang="fr-FR" sz="1600" dirty="0"/>
              <a:t>to </a:t>
            </a:r>
            <a:r>
              <a:rPr lang="fr-FR" sz="1600" b="1" dirty="0"/>
              <a:t>(config-if)#</a:t>
            </a:r>
            <a:r>
              <a:rPr lang="fr-FR" sz="1600" dirty="0"/>
              <a:t>. </a:t>
            </a:r>
            <a:r>
              <a:rPr lang="fr-FR" sz="1600" b="1" dirty="0"/>
              <a:t> </a:t>
            </a:r>
            <a:endParaRPr sz="1600" dirty="0"/>
          </a:p>
        </p:txBody>
      </p:sp>
      <p:pic>
        <p:nvPicPr>
          <p:cNvPr id="247" name="Google Shape;247;p29"/>
          <p:cNvPicPr preferRelativeResize="0"/>
          <p:nvPr/>
        </p:nvPicPr>
        <p:blipFill rotWithShape="1">
          <a:blip r:embed="rId3">
            <a:alphaModFix/>
          </a:blip>
          <a:srcRect/>
          <a:stretch/>
        </p:blipFill>
        <p:spPr>
          <a:xfrm>
            <a:off x="4764978" y="2068653"/>
            <a:ext cx="3784600" cy="643467"/>
          </a:xfrm>
          <a:prstGeom prst="rect">
            <a:avLst/>
          </a:prstGeom>
          <a:noFill/>
          <a:ln>
            <a:noFill/>
          </a:ln>
        </p:spPr>
      </p:pic>
      <p:pic>
        <p:nvPicPr>
          <p:cNvPr id="248" name="Google Shape;248;p29"/>
          <p:cNvPicPr preferRelativeResize="0"/>
          <p:nvPr/>
        </p:nvPicPr>
        <p:blipFill rotWithShape="1">
          <a:blip r:embed="rId4">
            <a:alphaModFix/>
          </a:blip>
          <a:srcRect/>
          <a:stretch/>
        </p:blipFill>
        <p:spPr>
          <a:xfrm>
            <a:off x="4764978" y="4245184"/>
            <a:ext cx="3784600" cy="592667"/>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105799" y="198801"/>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Navigation IOS</a:t>
            </a:r>
            <a:br>
              <a:rPr lang="fr-FR"/>
            </a:br>
            <a:r>
              <a:rPr lang="fr-FR"/>
              <a:t>Vidéo - Navigation entre les différents modes IOS</a:t>
            </a:r>
            <a:endParaRPr/>
          </a:p>
        </p:txBody>
      </p:sp>
      <p:sp>
        <p:nvSpPr>
          <p:cNvPr id="255" name="Google Shape;255;p30"/>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dirty="0"/>
              <a:t>Cette vidéo couvre les points suivants: </a:t>
            </a:r>
            <a:endParaRPr dirty="0"/>
          </a:p>
          <a:p>
            <a:pPr marL="742950" lvl="1" indent="-285750" algn="l" rtl="0">
              <a:lnSpc>
                <a:spcPct val="100000"/>
              </a:lnSpc>
              <a:spcBef>
                <a:spcPts val="900"/>
              </a:spcBef>
              <a:spcAft>
                <a:spcPts val="0"/>
              </a:spcAft>
              <a:buClr>
                <a:srgbClr val="000000"/>
              </a:buClr>
              <a:buSzPts val="1500"/>
              <a:buChar char="–"/>
            </a:pPr>
            <a:r>
              <a:rPr lang="fr-FR" sz="1600" dirty="0"/>
              <a:t>enable</a:t>
            </a:r>
            <a:endParaRPr sz="1600" dirty="0"/>
          </a:p>
          <a:p>
            <a:pPr marL="742950" lvl="1" indent="-285750" algn="l" rtl="0">
              <a:lnSpc>
                <a:spcPct val="100000"/>
              </a:lnSpc>
              <a:spcBef>
                <a:spcPts val="600"/>
              </a:spcBef>
              <a:spcAft>
                <a:spcPts val="0"/>
              </a:spcAft>
              <a:buClr>
                <a:srgbClr val="000000"/>
              </a:buClr>
              <a:buSzPts val="1500"/>
              <a:buChar char="–"/>
            </a:pPr>
            <a:r>
              <a:rPr lang="fr-FR" sz="1600" dirty="0" err="1"/>
              <a:t>disable</a:t>
            </a:r>
            <a:endParaRPr sz="1600" dirty="0"/>
          </a:p>
          <a:p>
            <a:pPr marL="742950" lvl="1" indent="-285750" algn="l" rtl="0">
              <a:lnSpc>
                <a:spcPct val="100000"/>
              </a:lnSpc>
              <a:spcBef>
                <a:spcPts val="600"/>
              </a:spcBef>
              <a:spcAft>
                <a:spcPts val="0"/>
              </a:spcAft>
              <a:buClr>
                <a:srgbClr val="000000"/>
              </a:buClr>
              <a:buSzPts val="1500"/>
              <a:buChar char="–"/>
            </a:pPr>
            <a:r>
              <a:rPr lang="fr-FR" sz="1600" dirty="0"/>
              <a:t>configure terminal</a:t>
            </a:r>
            <a:endParaRPr sz="1600" dirty="0"/>
          </a:p>
          <a:p>
            <a:pPr marL="742950" lvl="1" indent="-285750" algn="l" rtl="0">
              <a:lnSpc>
                <a:spcPct val="100000"/>
              </a:lnSpc>
              <a:spcBef>
                <a:spcPts val="600"/>
              </a:spcBef>
              <a:spcAft>
                <a:spcPts val="0"/>
              </a:spcAft>
              <a:buClr>
                <a:srgbClr val="000000"/>
              </a:buClr>
              <a:buSzPts val="1500"/>
              <a:buChar char="–"/>
            </a:pPr>
            <a:r>
              <a:rPr lang="fr-FR" sz="1600" dirty="0"/>
              <a:t>exit</a:t>
            </a:r>
            <a:endParaRPr sz="1600" dirty="0"/>
          </a:p>
          <a:p>
            <a:pPr marL="742950" lvl="1" indent="-285750" algn="l" rtl="0">
              <a:lnSpc>
                <a:spcPct val="100000"/>
              </a:lnSpc>
              <a:spcBef>
                <a:spcPts val="600"/>
              </a:spcBef>
              <a:spcAft>
                <a:spcPts val="0"/>
              </a:spcAft>
              <a:buClr>
                <a:srgbClr val="000000"/>
              </a:buClr>
              <a:buSzPts val="1500"/>
              <a:buChar char="–"/>
            </a:pPr>
            <a:r>
              <a:rPr lang="fr-FR" sz="1600" dirty="0"/>
              <a:t>end</a:t>
            </a:r>
            <a:endParaRPr sz="1600" dirty="0"/>
          </a:p>
          <a:p>
            <a:pPr marL="742950" lvl="1" indent="-285750" algn="l" rtl="0">
              <a:lnSpc>
                <a:spcPct val="100000"/>
              </a:lnSpc>
              <a:spcBef>
                <a:spcPts val="600"/>
              </a:spcBef>
              <a:spcAft>
                <a:spcPts val="0"/>
              </a:spcAft>
              <a:buClr>
                <a:srgbClr val="000000"/>
              </a:buClr>
              <a:buSzPts val="1500"/>
              <a:buChar char="–"/>
            </a:pPr>
            <a:r>
              <a:rPr lang="fr-FR" sz="1600" dirty="0"/>
              <a:t>Contrôle + Z sur le clavier</a:t>
            </a:r>
            <a:endParaRPr sz="1600" dirty="0"/>
          </a:p>
          <a:p>
            <a:pPr marL="742950" lvl="1" indent="-285750" algn="l" rtl="0">
              <a:lnSpc>
                <a:spcPct val="100000"/>
              </a:lnSpc>
              <a:spcBef>
                <a:spcPts val="600"/>
              </a:spcBef>
              <a:spcAft>
                <a:spcPts val="0"/>
              </a:spcAft>
              <a:buClr>
                <a:srgbClr val="000000"/>
              </a:buClr>
              <a:buSzPts val="1500"/>
              <a:buChar char="–"/>
            </a:pPr>
            <a:r>
              <a:rPr lang="fr-FR" sz="1600" dirty="0"/>
              <a:t>Autres commandes pour entrer en mode de configuration secondaire</a:t>
            </a:r>
            <a:endParaRPr sz="1600" dirty="0"/>
          </a:p>
          <a:p>
            <a:pPr marL="169863" lvl="0" indent="0" algn="l" rtl="0">
              <a:lnSpc>
                <a:spcPct val="100000"/>
              </a:lnSpc>
              <a:spcBef>
                <a:spcPts val="900"/>
              </a:spcBef>
              <a:spcAft>
                <a:spcPts val="0"/>
              </a:spcAft>
              <a:buClr>
                <a:srgbClr val="000000"/>
              </a:buClr>
              <a:buSzPts val="3200"/>
              <a:buFont typeface="Noto Sans Symbols"/>
              <a:buNone/>
            </a:pPr>
            <a:endParaRPr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ctrTitle"/>
          </p:nvPr>
        </p:nvSpPr>
        <p:spPr>
          <a:xfrm>
            <a:off x="416425" y="2397760"/>
            <a:ext cx="8231464" cy="12259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000"/>
              <a:buNone/>
            </a:pPr>
            <a:r>
              <a:rPr lang="fr-FR" sz="4000">
                <a:solidFill>
                  <a:srgbClr val="B6DDE7"/>
                </a:solidFill>
              </a:rPr>
              <a:t>2.3 La Structure des commandes</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196483" y="297017"/>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La Structure des commandes IOS de base</a:t>
            </a:r>
            <a:endParaRPr/>
          </a:p>
        </p:txBody>
      </p:sp>
      <p:sp>
        <p:nvSpPr>
          <p:cNvPr id="268" name="Google Shape;268;p32"/>
          <p:cNvSpPr txBox="1">
            <a:spLocks noGrp="1"/>
          </p:cNvSpPr>
          <p:nvPr>
            <p:ph type="body" idx="1"/>
          </p:nvPr>
        </p:nvSpPr>
        <p:spPr>
          <a:xfrm>
            <a:off x="800100" y="4447395"/>
            <a:ext cx="7543801" cy="1602024"/>
          </a:xfrm>
          <a:prstGeom prst="rect">
            <a:avLst/>
          </a:prstGeom>
          <a:noFill/>
          <a:ln>
            <a:noFill/>
          </a:ln>
        </p:spPr>
        <p:txBody>
          <a:bodyPr spcFirstLastPara="1" wrap="square" lIns="91425" tIns="45700" rIns="182875" bIns="45700" anchor="t" anchorCtr="0">
            <a:normAutofit/>
          </a:bodyPr>
          <a:lstStyle/>
          <a:p>
            <a:pPr marL="169863" lvl="0" indent="-203200" algn="l" rtl="0">
              <a:lnSpc>
                <a:spcPct val="100000"/>
              </a:lnSpc>
              <a:spcBef>
                <a:spcPts val="0"/>
              </a:spcBef>
              <a:spcAft>
                <a:spcPts val="0"/>
              </a:spcAft>
              <a:buClr>
                <a:srgbClr val="000000"/>
              </a:buClr>
              <a:buSzPts val="3200"/>
              <a:buFont typeface="Arial"/>
              <a:buChar char="•"/>
            </a:pPr>
            <a:r>
              <a:rPr lang="fr-FR" sz="1600" b="1" dirty="0"/>
              <a:t>Mot-clé</a:t>
            </a:r>
            <a:r>
              <a:rPr lang="fr-FR" sz="1600" dirty="0"/>
              <a:t> - il s'agit d'un paramètre spécifique défini dans le système d'exploitation (dans la figure, les </a:t>
            </a:r>
            <a:r>
              <a:rPr lang="fr-FR" sz="1600" b="1" dirty="0"/>
              <a:t>protocoles IP</a:t>
            </a:r>
            <a:r>
              <a:rPr lang="fr-FR" sz="1600" dirty="0"/>
              <a:t>).</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b="1" dirty="0"/>
              <a:t>Argument</a:t>
            </a:r>
            <a:r>
              <a:rPr lang="fr-FR" sz="1600" dirty="0"/>
              <a:t> - il s'agit d'une valeur ou d'une variable définie par l'utilisateur (dans la figure, </a:t>
            </a:r>
            <a:r>
              <a:rPr lang="fr-FR" sz="1600" b="1" dirty="0"/>
              <a:t> 192.168.10.5</a:t>
            </a:r>
            <a:r>
              <a:rPr lang="fr-FR" sz="1600" dirty="0"/>
              <a:t>).</a:t>
            </a:r>
            <a:endParaRPr sz="1600" dirty="0"/>
          </a:p>
          <a:p>
            <a:pPr marL="169863" lvl="0" indent="0" algn="l" rtl="0">
              <a:lnSpc>
                <a:spcPct val="100000"/>
              </a:lnSpc>
              <a:spcBef>
                <a:spcPts val="1200"/>
              </a:spcBef>
              <a:spcAft>
                <a:spcPts val="0"/>
              </a:spcAft>
              <a:buClr>
                <a:srgbClr val="000000"/>
              </a:buClr>
              <a:buSzPts val="3200"/>
              <a:buFont typeface="Noto Sans Symbols"/>
              <a:buNone/>
            </a:pPr>
            <a:endParaRPr sz="1600" dirty="0"/>
          </a:p>
        </p:txBody>
      </p:sp>
      <p:pic>
        <p:nvPicPr>
          <p:cNvPr id="269" name="Google Shape;269;p32"/>
          <p:cNvPicPr preferRelativeResize="0"/>
          <p:nvPr/>
        </p:nvPicPr>
        <p:blipFill rotWithShape="1">
          <a:blip r:embed="rId3">
            <a:alphaModFix/>
          </a:blip>
          <a:srcRect/>
          <a:stretch/>
        </p:blipFill>
        <p:spPr>
          <a:xfrm>
            <a:off x="1962150" y="1554208"/>
            <a:ext cx="5219700" cy="2810933"/>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Contrôleur de syntaxe de la commande IOS</a:t>
            </a:r>
            <a:endParaRPr/>
          </a:p>
        </p:txBody>
      </p:sp>
      <p:sp>
        <p:nvSpPr>
          <p:cNvPr id="276" name="Google Shape;276;p33"/>
          <p:cNvSpPr txBox="1">
            <a:spLocks noGrp="1"/>
          </p:cNvSpPr>
          <p:nvPr>
            <p:ph type="body" idx="1"/>
          </p:nvPr>
        </p:nvSpPr>
        <p:spPr>
          <a:xfrm>
            <a:off x="670559" y="1065259"/>
            <a:ext cx="7518399" cy="1535701"/>
          </a:xfrm>
          <a:prstGeom prst="rect">
            <a:avLst/>
          </a:prstGeom>
          <a:noFill/>
          <a:ln>
            <a:noFill/>
          </a:ln>
        </p:spPr>
        <p:txBody>
          <a:bodyPr spcFirstLastPara="1" wrap="square" lIns="91425" tIns="45700" rIns="182875" bIns="45700" anchor="t" anchorCtr="0">
            <a:normAutofit fontScale="92500"/>
          </a:bodyPr>
          <a:lstStyle/>
          <a:p>
            <a:pPr marL="0" lvl="0" indent="0" algn="l" rtl="0">
              <a:lnSpc>
                <a:spcPct val="100000"/>
              </a:lnSpc>
              <a:spcBef>
                <a:spcPts val="0"/>
              </a:spcBef>
              <a:spcAft>
                <a:spcPts val="0"/>
              </a:spcAft>
              <a:buClr>
                <a:srgbClr val="000000"/>
              </a:buClr>
              <a:buSzPts val="1600"/>
              <a:buNone/>
            </a:pPr>
            <a:r>
              <a:rPr lang="fr-FR" sz="1600" dirty="0"/>
              <a:t>Une commande peut exiger un ou plusieurs arguments. Pour connaître les mots-clés et arguments requis pour une commande, consultez la section sur la syntaxe des commandes. </a:t>
            </a:r>
            <a:endParaRPr dirty="0"/>
          </a:p>
          <a:p>
            <a:pPr marL="742950" lvl="1" indent="-285750" algn="l" rtl="0">
              <a:lnSpc>
                <a:spcPct val="100000"/>
              </a:lnSpc>
              <a:spcBef>
                <a:spcPts val="900"/>
              </a:spcBef>
              <a:spcAft>
                <a:spcPts val="0"/>
              </a:spcAft>
              <a:buClr>
                <a:srgbClr val="000000"/>
              </a:buClr>
              <a:buSzPts val="1600"/>
              <a:buChar char="–"/>
            </a:pPr>
            <a:r>
              <a:rPr lang="fr-FR" sz="1600" dirty="0"/>
              <a:t>le texte en gras signale les commandes et les mots clés que l'utilisateur doit saisir tels quels. </a:t>
            </a:r>
            <a:endParaRPr dirty="0"/>
          </a:p>
          <a:p>
            <a:pPr marL="742950" lvl="1" indent="-285750" algn="l" rtl="0">
              <a:lnSpc>
                <a:spcPct val="100000"/>
              </a:lnSpc>
              <a:spcBef>
                <a:spcPts val="600"/>
              </a:spcBef>
              <a:spcAft>
                <a:spcPts val="0"/>
              </a:spcAft>
              <a:buClr>
                <a:srgbClr val="000000"/>
              </a:buClr>
              <a:buSzPts val="1600"/>
              <a:buChar char="–"/>
            </a:pPr>
            <a:r>
              <a:rPr lang="fr-FR" sz="1600" dirty="0"/>
              <a:t>Le texte en italique signale un argument dont l'utilisateur fournit la valeur.</a:t>
            </a:r>
            <a:endParaRPr dirty="0"/>
          </a:p>
        </p:txBody>
      </p:sp>
      <p:graphicFrame>
        <p:nvGraphicFramePr>
          <p:cNvPr id="277" name="Google Shape;277;p33"/>
          <p:cNvGraphicFramePr/>
          <p:nvPr>
            <p:extLst>
              <p:ext uri="{D42A27DB-BD31-4B8C-83A1-F6EECF244321}">
                <p14:modId xmlns:p14="http://schemas.microsoft.com/office/powerpoint/2010/main" val="308623992"/>
              </p:ext>
            </p:extLst>
          </p:nvPr>
        </p:nvGraphicFramePr>
        <p:xfrm>
          <a:off x="1195220" y="2763625"/>
          <a:ext cx="6993738" cy="3550470"/>
        </p:xfrm>
        <a:graphic>
          <a:graphicData uri="http://schemas.openxmlformats.org/drawingml/2006/table">
            <a:tbl>
              <a:tblPr firstRow="1" bandRow="1">
                <a:noFill/>
                <a:tableStyleId>{698A7AAF-FB9F-47ED-8DEB-9EDAF5AB81DC}</a:tableStyleId>
              </a:tblPr>
              <a:tblGrid>
                <a:gridCol w="1187349">
                  <a:extLst>
                    <a:ext uri="{9D8B030D-6E8A-4147-A177-3AD203B41FA5}">
                      <a16:colId xmlns:a16="http://schemas.microsoft.com/office/drawing/2014/main" val="20000"/>
                    </a:ext>
                  </a:extLst>
                </a:gridCol>
                <a:gridCol w="5806389">
                  <a:extLst>
                    <a:ext uri="{9D8B030D-6E8A-4147-A177-3AD203B41FA5}">
                      <a16:colId xmlns:a16="http://schemas.microsoft.com/office/drawing/2014/main" val="20001"/>
                    </a:ext>
                  </a:extLst>
                </a:gridCol>
              </a:tblGrid>
              <a:tr h="365750">
                <a:tc>
                  <a:txBody>
                    <a:bodyPr/>
                    <a:lstStyle/>
                    <a:p>
                      <a:pPr marL="0" marR="0" lvl="0" indent="0" algn="l" rtl="0">
                        <a:spcBef>
                          <a:spcPts val="0"/>
                        </a:spcBef>
                        <a:spcAft>
                          <a:spcPts val="0"/>
                        </a:spcAft>
                        <a:buNone/>
                      </a:pPr>
                      <a:r>
                        <a:rPr lang="fr-FR" sz="1600" u="none" strike="noStrike" cap="none"/>
                        <a:t>Convention</a:t>
                      </a:r>
                      <a:endParaRPr/>
                    </a:p>
                  </a:txBody>
                  <a:tcPr marL="91450" marR="91450" marT="60950" marB="60950"/>
                </a:tc>
                <a:tc>
                  <a:txBody>
                    <a:bodyPr/>
                    <a:lstStyle/>
                    <a:p>
                      <a:pPr marL="0" marR="0" lvl="0" indent="0" algn="l" rtl="0">
                        <a:spcBef>
                          <a:spcPts val="0"/>
                        </a:spcBef>
                        <a:spcAft>
                          <a:spcPts val="0"/>
                        </a:spcAft>
                        <a:buNone/>
                      </a:pPr>
                      <a:r>
                        <a:rPr lang="fr-FR" sz="1600" u="none" strike="noStrike" cap="none" dirty="0"/>
                        <a:t>Description</a:t>
                      </a:r>
                      <a:endParaRPr dirty="0"/>
                    </a:p>
                  </a:txBody>
                  <a:tcPr marL="91450" marR="91450" marT="60950" marB="60950"/>
                </a:tc>
                <a:extLst>
                  <a:ext uri="{0D108BD9-81ED-4DB2-BD59-A6C34878D82A}">
                    <a16:rowId xmlns:a16="http://schemas.microsoft.com/office/drawing/2014/main" val="10000"/>
                  </a:ext>
                </a:extLst>
              </a:tr>
              <a:tr h="410775">
                <a:tc>
                  <a:txBody>
                    <a:bodyPr/>
                    <a:lstStyle/>
                    <a:p>
                      <a:pPr marL="0" marR="0" lvl="0" indent="0" algn="l" rtl="0">
                        <a:spcBef>
                          <a:spcPts val="0"/>
                        </a:spcBef>
                        <a:spcAft>
                          <a:spcPts val="0"/>
                        </a:spcAft>
                        <a:buNone/>
                      </a:pPr>
                      <a:r>
                        <a:rPr lang="fr-FR" sz="1600" b="1" u="none" strike="noStrike" cap="none"/>
                        <a:t>gras</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dirty="0"/>
                        <a:t>Le texte en gras signale les commandes et mots-clés à saisir tels quels.</a:t>
                      </a:r>
                      <a:endParaRPr sz="1600" dirty="0"/>
                    </a:p>
                  </a:txBody>
                  <a:tcPr marL="47625" marR="47625" marT="63500" marB="63500" anchor="ctr"/>
                </a:tc>
                <a:extLst>
                  <a:ext uri="{0D108BD9-81ED-4DB2-BD59-A6C34878D82A}">
                    <a16:rowId xmlns:a16="http://schemas.microsoft.com/office/drawing/2014/main" val="10001"/>
                  </a:ext>
                </a:extLst>
              </a:tr>
              <a:tr h="614675">
                <a:tc>
                  <a:txBody>
                    <a:bodyPr/>
                    <a:lstStyle/>
                    <a:p>
                      <a:pPr marL="0" marR="0" lvl="0" indent="0" algn="l" rtl="0">
                        <a:spcBef>
                          <a:spcPts val="0"/>
                        </a:spcBef>
                        <a:spcAft>
                          <a:spcPts val="0"/>
                        </a:spcAft>
                        <a:buNone/>
                      </a:pPr>
                      <a:r>
                        <a:rPr lang="fr-FR" sz="1600" b="0" i="1" u="none" strike="noStrike" cap="none"/>
                        <a:t>Italique</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dirty="0"/>
                        <a:t>Le texte en italique signale les arguments pour lesquels des valeurs doivent être saisies.</a:t>
                      </a:r>
                      <a:endParaRPr sz="1600" dirty="0"/>
                    </a:p>
                  </a:txBody>
                  <a:tcPr marL="47625" marR="47625" marT="63500" marB="63500" anchor="ctr"/>
                </a:tc>
                <a:extLst>
                  <a:ext uri="{0D108BD9-81ED-4DB2-BD59-A6C34878D82A}">
                    <a16:rowId xmlns:a16="http://schemas.microsoft.com/office/drawing/2014/main" val="10002"/>
                  </a:ext>
                </a:extLst>
              </a:tr>
              <a:tr h="410775">
                <a:tc>
                  <a:txBody>
                    <a:bodyPr/>
                    <a:lstStyle/>
                    <a:p>
                      <a:pPr marL="0" marR="0" lvl="0" indent="0" algn="l" rtl="0">
                        <a:spcBef>
                          <a:spcPts val="0"/>
                        </a:spcBef>
                        <a:spcAft>
                          <a:spcPts val="0"/>
                        </a:spcAft>
                        <a:buNone/>
                      </a:pPr>
                      <a:r>
                        <a:rPr lang="fr-FR" sz="1600" b="1" u="none" strike="noStrike" cap="none"/>
                        <a:t>[</a:t>
                      </a:r>
                      <a:r>
                        <a:rPr lang="fr-FR" sz="1600" b="0" u="none" strike="noStrike" cap="none"/>
                        <a:t>x</a:t>
                      </a:r>
                      <a:r>
                        <a:rPr lang="fr-FR" sz="1600" b="1" u="none" strike="noStrike" cap="none"/>
                        <a:t>]</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dirty="0"/>
                        <a:t>Les crochets signalent un élément facultatif (mot-clé ou argument).</a:t>
                      </a:r>
                      <a:endParaRPr sz="1600" dirty="0"/>
                    </a:p>
                  </a:txBody>
                  <a:tcPr marL="47625" marR="47625" marT="63500" marB="63500" anchor="ctr"/>
                </a:tc>
                <a:extLst>
                  <a:ext uri="{0D108BD9-81ED-4DB2-BD59-A6C34878D82A}">
                    <a16:rowId xmlns:a16="http://schemas.microsoft.com/office/drawing/2014/main" val="10003"/>
                  </a:ext>
                </a:extLst>
              </a:tr>
              <a:tr h="442225">
                <a:tc>
                  <a:txBody>
                    <a:bodyPr/>
                    <a:lstStyle/>
                    <a:p>
                      <a:pPr marL="0" marR="0" lvl="0" indent="0" algn="l" rtl="0">
                        <a:spcBef>
                          <a:spcPts val="0"/>
                        </a:spcBef>
                        <a:spcAft>
                          <a:spcPts val="0"/>
                        </a:spcAft>
                        <a:buNone/>
                      </a:pPr>
                      <a:r>
                        <a:rPr lang="fr-FR" sz="1600" b="1" u="none" strike="noStrike" cap="none"/>
                        <a:t>{</a:t>
                      </a:r>
                      <a:r>
                        <a:rPr lang="fr-FR" sz="1600" b="0" u="none" strike="noStrike" cap="none"/>
                        <a:t>x</a:t>
                      </a:r>
                      <a:r>
                        <a:rPr lang="fr-FR" sz="1600" b="1" u="none" strike="noStrike" cap="none"/>
                        <a:t>}</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dirty="0"/>
                        <a:t>Les accolades signalent un élément requis (mot-clé ou argument).</a:t>
                      </a:r>
                      <a:endParaRPr sz="1600" dirty="0"/>
                    </a:p>
                  </a:txBody>
                  <a:tcPr marL="47625" marR="47625" marT="63500" marB="63500" anchor="ctr"/>
                </a:tc>
                <a:extLst>
                  <a:ext uri="{0D108BD9-81ED-4DB2-BD59-A6C34878D82A}">
                    <a16:rowId xmlns:a16="http://schemas.microsoft.com/office/drawing/2014/main" val="10004"/>
                  </a:ext>
                </a:extLst>
              </a:tr>
              <a:tr h="858525">
                <a:tc>
                  <a:txBody>
                    <a:bodyPr/>
                    <a:lstStyle/>
                    <a:p>
                      <a:pPr marL="0" marR="0" lvl="0" indent="0" algn="l" rtl="0">
                        <a:spcBef>
                          <a:spcPts val="0"/>
                        </a:spcBef>
                        <a:spcAft>
                          <a:spcPts val="0"/>
                        </a:spcAft>
                        <a:buNone/>
                      </a:pPr>
                      <a:r>
                        <a:rPr lang="fr-FR" sz="1600" b="1" u="none" strike="noStrike" cap="none"/>
                        <a:t>[</a:t>
                      </a:r>
                      <a:r>
                        <a:rPr lang="fr-FR" sz="1600" b="0" u="none" strike="noStrike" cap="none"/>
                        <a:t>x</a:t>
                      </a:r>
                      <a:r>
                        <a:rPr lang="fr-FR" sz="1600" b="1" u="none" strike="noStrike" cap="none"/>
                        <a:t> {</a:t>
                      </a:r>
                      <a:r>
                        <a:rPr lang="fr-FR" sz="1600" b="0" u="none" strike="noStrike" cap="none"/>
                        <a:t>y</a:t>
                      </a:r>
                      <a:r>
                        <a:rPr lang="fr-FR" sz="1600" b="1" u="none" strike="noStrike" cap="none"/>
                        <a:t> | </a:t>
                      </a:r>
                      <a:r>
                        <a:rPr lang="fr-FR" sz="1600" b="0" u="none" strike="noStrike" cap="none"/>
                        <a:t>z</a:t>
                      </a:r>
                      <a:r>
                        <a:rPr lang="fr-FR" sz="1600" b="1" u="none" strike="noStrike" cap="none"/>
                        <a:t> }]</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dirty="0"/>
                        <a:t>Les accolades et les lignes verticales encadrées par des crochets signalent un choix obligatoire, au sein d'un élément facultatif. Les espaces sont utilisés pour délimiter clairement certaines parties de la commande.</a:t>
                      </a:r>
                      <a:endParaRPr sz="1600" dirty="0"/>
                    </a:p>
                  </a:txBody>
                  <a:tcPr marL="47625" marR="47625" marT="63500" marB="63500" anchor="ctr"/>
                </a:tc>
                <a:extLst>
                  <a:ext uri="{0D108BD9-81ED-4DB2-BD59-A6C34878D82A}">
                    <a16:rowId xmlns:a16="http://schemas.microsoft.com/office/drawing/2014/main" val="10005"/>
                  </a:ext>
                </a:extLst>
              </a:tr>
            </a:tbl>
          </a:graphicData>
        </a:graphic>
      </p:graphicFrame>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Vérification de la syntaxe de la commande IOS (suite.)</a:t>
            </a:r>
            <a:endParaRPr/>
          </a:p>
        </p:txBody>
      </p:sp>
      <p:sp>
        <p:nvSpPr>
          <p:cNvPr id="284" name="Google Shape;284;p34"/>
          <p:cNvSpPr txBox="1">
            <a:spLocks noGrp="1"/>
          </p:cNvSpPr>
          <p:nvPr>
            <p:ph type="body" idx="1"/>
          </p:nvPr>
        </p:nvSpPr>
        <p:spPr>
          <a:xfrm>
            <a:off x="447040" y="1081326"/>
            <a:ext cx="7724140" cy="580687"/>
          </a:xfrm>
          <a:prstGeom prst="rect">
            <a:avLst/>
          </a:prstGeom>
          <a:noFill/>
          <a:ln>
            <a:noFill/>
          </a:ln>
        </p:spPr>
        <p:txBody>
          <a:bodyPr spcFirstLastPara="1" wrap="square" lIns="91425" tIns="45700" rIns="182875" bIns="45700" anchor="t" anchorCtr="0">
            <a:normAutofit/>
          </a:bodyPr>
          <a:lstStyle/>
          <a:p>
            <a:pPr marL="169863" lvl="0" indent="-203200" algn="l" rtl="0">
              <a:lnSpc>
                <a:spcPct val="100000"/>
              </a:lnSpc>
              <a:spcBef>
                <a:spcPts val="0"/>
              </a:spcBef>
              <a:spcAft>
                <a:spcPts val="0"/>
              </a:spcAft>
              <a:buClr>
                <a:srgbClr val="000000"/>
              </a:buClr>
              <a:buSzPts val="3200"/>
              <a:buChar char="▪"/>
            </a:pPr>
            <a:r>
              <a:rPr lang="fr-FR" sz="1600" dirty="0"/>
              <a:t>La syntaxe de la commande fournit le modèle, ou format, qui doit être utilisé lors de la saisie d'une commande.</a:t>
            </a:r>
            <a:endParaRPr sz="1600" dirty="0"/>
          </a:p>
        </p:txBody>
      </p:sp>
      <p:sp>
        <p:nvSpPr>
          <p:cNvPr id="285" name="Google Shape;285;p34"/>
          <p:cNvSpPr txBox="1"/>
          <p:nvPr/>
        </p:nvSpPr>
        <p:spPr>
          <a:xfrm>
            <a:off x="447040" y="2052437"/>
            <a:ext cx="4124960" cy="1215272"/>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350"/>
              <a:buFont typeface="Noto Sans Symbols"/>
              <a:buChar char="▪"/>
            </a:pPr>
            <a:r>
              <a:rPr lang="fr-FR" sz="1600" dirty="0">
                <a:solidFill>
                  <a:srgbClr val="000000"/>
                </a:solidFill>
                <a:latin typeface="Calibri"/>
                <a:ea typeface="Calibri"/>
                <a:cs typeface="Calibri"/>
                <a:sym typeface="Calibri"/>
              </a:rPr>
              <a:t>La commande est </a:t>
            </a:r>
            <a:r>
              <a:rPr lang="fr-FR" sz="1600" b="1" dirty="0">
                <a:solidFill>
                  <a:srgbClr val="000000"/>
                </a:solidFill>
                <a:latin typeface="Calibri"/>
                <a:ea typeface="Calibri"/>
                <a:cs typeface="Calibri"/>
                <a:sym typeface="Calibri"/>
              </a:rPr>
              <a:t>ping</a:t>
            </a:r>
            <a:r>
              <a:rPr lang="fr-FR" sz="1600" dirty="0">
                <a:solidFill>
                  <a:srgbClr val="000000"/>
                </a:solidFill>
                <a:latin typeface="Calibri"/>
                <a:ea typeface="Calibri"/>
                <a:cs typeface="Calibri"/>
                <a:sym typeface="Calibri"/>
              </a:rPr>
              <a:t> et l'argument défini par l'utilisateur est </a:t>
            </a:r>
            <a:r>
              <a:rPr lang="fr-FR" sz="1600" i="1" dirty="0">
                <a:solidFill>
                  <a:srgbClr val="000000"/>
                </a:solidFill>
                <a:latin typeface="Calibri"/>
                <a:ea typeface="Calibri"/>
                <a:cs typeface="Calibri"/>
                <a:sym typeface="Calibri"/>
              </a:rPr>
              <a:t>l'adresse IP</a:t>
            </a:r>
            <a:r>
              <a:rPr lang="fr-FR" sz="1600" dirty="0">
                <a:solidFill>
                  <a:srgbClr val="000000"/>
                </a:solidFill>
                <a:latin typeface="Calibri"/>
                <a:ea typeface="Calibri"/>
                <a:cs typeface="Calibri"/>
                <a:sym typeface="Calibri"/>
              </a:rPr>
              <a:t> de l'appareil de destination. Par exemple, </a:t>
            </a:r>
            <a:r>
              <a:rPr lang="fr-FR" sz="1600" b="1" dirty="0">
                <a:solidFill>
                  <a:srgbClr val="000000"/>
                </a:solidFill>
                <a:latin typeface="Calibri"/>
                <a:ea typeface="Calibri"/>
                <a:cs typeface="Calibri"/>
                <a:sym typeface="Calibri"/>
              </a:rPr>
              <a:t>ping 10.10.10.5</a:t>
            </a:r>
            <a:r>
              <a:rPr lang="fr-FR" sz="1600" dirty="0">
                <a:solidFill>
                  <a:srgbClr val="000000"/>
                </a:solidFill>
                <a:latin typeface="Calibri"/>
                <a:ea typeface="Calibri"/>
                <a:cs typeface="Calibri"/>
                <a:sym typeface="Calibri"/>
              </a:rPr>
              <a:t>.</a:t>
            </a:r>
            <a:endParaRPr sz="1600" dirty="0"/>
          </a:p>
          <a:p>
            <a:pPr marL="169863" marR="0" lvl="0" indent="-84138" algn="l" rtl="0">
              <a:lnSpc>
                <a:spcPct val="100000"/>
              </a:lnSpc>
              <a:spcBef>
                <a:spcPts val="1200"/>
              </a:spcBef>
              <a:spcAft>
                <a:spcPts val="0"/>
              </a:spcAft>
              <a:buClr>
                <a:schemeClr val="dk2"/>
              </a:buClr>
              <a:buSzPts val="1350"/>
              <a:buFont typeface="Noto Sans Symbols"/>
              <a:buNone/>
            </a:pPr>
            <a:endParaRPr sz="1600" i="1" dirty="0">
              <a:solidFill>
                <a:srgbClr val="000000"/>
              </a:solidFill>
              <a:latin typeface="Calibri"/>
              <a:ea typeface="Calibri"/>
              <a:cs typeface="Calibri"/>
              <a:sym typeface="Calibri"/>
            </a:endParaRPr>
          </a:p>
        </p:txBody>
      </p:sp>
      <p:sp>
        <p:nvSpPr>
          <p:cNvPr id="286" name="Google Shape;286;p34"/>
          <p:cNvSpPr txBox="1"/>
          <p:nvPr/>
        </p:nvSpPr>
        <p:spPr>
          <a:xfrm>
            <a:off x="447040" y="3335318"/>
            <a:ext cx="3860800" cy="1289039"/>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350"/>
              <a:buFont typeface="Noto Sans Symbols"/>
              <a:buChar char="▪"/>
            </a:pPr>
            <a:r>
              <a:rPr lang="fr-FR" sz="1600" dirty="0">
                <a:solidFill>
                  <a:srgbClr val="000000"/>
                </a:solidFill>
                <a:latin typeface="Calibri"/>
                <a:ea typeface="Calibri"/>
                <a:cs typeface="Calibri"/>
                <a:sym typeface="Calibri"/>
              </a:rPr>
              <a:t>La commande est </a:t>
            </a:r>
            <a:r>
              <a:rPr lang="fr-FR" sz="1600" b="1" dirty="0" err="1">
                <a:solidFill>
                  <a:srgbClr val="000000"/>
                </a:solidFill>
                <a:latin typeface="Calibri"/>
                <a:ea typeface="Calibri"/>
                <a:cs typeface="Calibri"/>
                <a:sym typeface="Calibri"/>
              </a:rPr>
              <a:t>traceroute</a:t>
            </a:r>
            <a:r>
              <a:rPr lang="fr-FR" sz="1600" dirty="0">
                <a:solidFill>
                  <a:srgbClr val="000000"/>
                </a:solidFill>
                <a:latin typeface="Calibri"/>
                <a:ea typeface="Calibri"/>
                <a:cs typeface="Calibri"/>
                <a:sym typeface="Calibri"/>
              </a:rPr>
              <a:t> -t l'argument défini par l'utilisateur est </a:t>
            </a:r>
            <a:r>
              <a:rPr lang="fr-FR" sz="1600" i="1" dirty="0">
                <a:solidFill>
                  <a:srgbClr val="000000"/>
                </a:solidFill>
                <a:latin typeface="Calibri"/>
                <a:ea typeface="Calibri"/>
                <a:cs typeface="Calibri"/>
                <a:sym typeface="Calibri"/>
              </a:rPr>
              <a:t>l'adresse IP</a:t>
            </a:r>
            <a:r>
              <a:rPr lang="fr-FR" sz="1600" dirty="0">
                <a:solidFill>
                  <a:srgbClr val="000000"/>
                </a:solidFill>
                <a:latin typeface="Calibri"/>
                <a:ea typeface="Calibri"/>
                <a:cs typeface="Calibri"/>
                <a:sym typeface="Calibri"/>
              </a:rPr>
              <a:t> de l'appareil de destination. For </a:t>
            </a:r>
            <a:r>
              <a:rPr lang="fr-FR" sz="1600" dirty="0" err="1">
                <a:solidFill>
                  <a:srgbClr val="000000"/>
                </a:solidFill>
                <a:latin typeface="Calibri"/>
                <a:ea typeface="Calibri"/>
                <a:cs typeface="Calibri"/>
                <a:sym typeface="Calibri"/>
              </a:rPr>
              <a:t>example</a:t>
            </a:r>
            <a:r>
              <a:rPr lang="fr-FR" sz="1600" dirty="0">
                <a:solidFill>
                  <a:srgbClr val="000000"/>
                </a:solidFill>
                <a:latin typeface="Calibri"/>
                <a:ea typeface="Calibri"/>
                <a:cs typeface="Calibri"/>
                <a:sym typeface="Calibri"/>
              </a:rPr>
              <a:t>, </a:t>
            </a:r>
            <a:r>
              <a:rPr lang="fr-FR" sz="1600" b="1" dirty="0" err="1">
                <a:solidFill>
                  <a:srgbClr val="000000"/>
                </a:solidFill>
                <a:latin typeface="Calibri"/>
                <a:ea typeface="Calibri"/>
                <a:cs typeface="Calibri"/>
                <a:sym typeface="Calibri"/>
              </a:rPr>
              <a:t>traceroute</a:t>
            </a:r>
            <a:r>
              <a:rPr lang="fr-FR" sz="1600" b="1" dirty="0">
                <a:solidFill>
                  <a:srgbClr val="000000"/>
                </a:solidFill>
                <a:latin typeface="Calibri"/>
                <a:ea typeface="Calibri"/>
                <a:cs typeface="Calibri"/>
                <a:sym typeface="Calibri"/>
              </a:rPr>
              <a:t> 192.168.254.254</a:t>
            </a:r>
            <a:r>
              <a:rPr lang="fr-FR" sz="1600" dirty="0">
                <a:solidFill>
                  <a:srgbClr val="000000"/>
                </a:solidFill>
                <a:latin typeface="Calibri"/>
                <a:ea typeface="Calibri"/>
                <a:cs typeface="Calibri"/>
                <a:sym typeface="Calibri"/>
              </a:rPr>
              <a:t>.</a:t>
            </a:r>
            <a:endParaRPr sz="1600" dirty="0"/>
          </a:p>
        </p:txBody>
      </p:sp>
      <p:sp>
        <p:nvSpPr>
          <p:cNvPr id="287" name="Google Shape;287;p34"/>
          <p:cNvSpPr txBox="1"/>
          <p:nvPr/>
        </p:nvSpPr>
        <p:spPr>
          <a:xfrm>
            <a:off x="447040" y="4945718"/>
            <a:ext cx="7567393" cy="83095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350"/>
              <a:buFont typeface="Noto Sans Symbols"/>
              <a:buChar char="▪"/>
            </a:pPr>
            <a:r>
              <a:rPr lang="fr-FR" sz="1600" dirty="0">
                <a:solidFill>
                  <a:srgbClr val="000000"/>
                </a:solidFill>
                <a:latin typeface="Calibri"/>
                <a:ea typeface="Calibri"/>
                <a:cs typeface="Calibri"/>
                <a:sym typeface="Calibri"/>
              </a:rPr>
              <a:t>Si une commande est complexe avec plusieurs arguments, vous pouvez la voir représentée </a:t>
            </a:r>
            <a:endParaRPr sz="1600" dirty="0"/>
          </a:p>
          <a:p>
            <a:pPr marL="0" marR="0" lvl="0" indent="0" algn="l" rtl="0">
              <a:spcBef>
                <a:spcPts val="0"/>
              </a:spcBef>
              <a:spcAft>
                <a:spcPts val="0"/>
              </a:spcAft>
              <a:buNone/>
            </a:pPr>
            <a:r>
              <a:rPr lang="fr-FR" sz="1600" dirty="0">
                <a:solidFill>
                  <a:srgbClr val="000000"/>
                </a:solidFill>
                <a:latin typeface="Calibri"/>
                <a:ea typeface="Calibri"/>
                <a:cs typeface="Calibri"/>
                <a:sym typeface="Calibri"/>
              </a:rPr>
              <a:t>      comme ceci:</a:t>
            </a:r>
            <a:endParaRPr sz="1600" dirty="0"/>
          </a:p>
        </p:txBody>
      </p:sp>
      <p:pic>
        <p:nvPicPr>
          <p:cNvPr id="288" name="Google Shape;288;p34"/>
          <p:cNvPicPr preferRelativeResize="0"/>
          <p:nvPr/>
        </p:nvPicPr>
        <p:blipFill rotWithShape="1">
          <a:blip r:embed="rId3">
            <a:alphaModFix/>
          </a:blip>
          <a:srcRect/>
          <a:stretch/>
        </p:blipFill>
        <p:spPr>
          <a:xfrm>
            <a:off x="5199380" y="2259837"/>
            <a:ext cx="2971800" cy="643467"/>
          </a:xfrm>
          <a:prstGeom prst="rect">
            <a:avLst/>
          </a:prstGeom>
          <a:noFill/>
          <a:ln>
            <a:noFill/>
          </a:ln>
        </p:spPr>
      </p:pic>
      <p:pic>
        <p:nvPicPr>
          <p:cNvPr id="289" name="Google Shape;289;p34"/>
          <p:cNvPicPr preferRelativeResize="0"/>
          <p:nvPr/>
        </p:nvPicPr>
        <p:blipFill rotWithShape="1">
          <a:blip r:embed="rId4">
            <a:alphaModFix/>
          </a:blip>
          <a:srcRect/>
          <a:stretch/>
        </p:blipFill>
        <p:spPr>
          <a:xfrm>
            <a:off x="5212080" y="3702705"/>
            <a:ext cx="2959100" cy="592667"/>
          </a:xfrm>
          <a:prstGeom prst="rect">
            <a:avLst/>
          </a:prstGeom>
          <a:noFill/>
          <a:ln>
            <a:noFill/>
          </a:ln>
        </p:spPr>
      </p:pic>
      <p:pic>
        <p:nvPicPr>
          <p:cNvPr id="290" name="Google Shape;290;p34"/>
          <p:cNvPicPr preferRelativeResize="0"/>
          <p:nvPr/>
        </p:nvPicPr>
        <p:blipFill rotWithShape="1">
          <a:blip r:embed="rId5">
            <a:alphaModFix/>
          </a:blip>
          <a:srcRect/>
          <a:stretch/>
        </p:blipFill>
        <p:spPr>
          <a:xfrm>
            <a:off x="1030336" y="5823782"/>
            <a:ext cx="6400800" cy="561003"/>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Calibri"/>
              <a:buNone/>
            </a:pPr>
            <a:r>
              <a:rPr lang="fr-FR"/>
              <a:t>Objectifs de ce module</a:t>
            </a:r>
            <a:endParaRPr/>
          </a:p>
        </p:txBody>
      </p:sp>
      <p:sp>
        <p:nvSpPr>
          <p:cNvPr id="143" name="Google Shape;143;p17"/>
          <p:cNvSpPr txBox="1">
            <a:spLocks noGrp="1"/>
          </p:cNvSpPr>
          <p:nvPr>
            <p:ph type="body" idx="1"/>
          </p:nvPr>
        </p:nvSpPr>
        <p:spPr>
          <a:xfrm>
            <a:off x="0" y="914367"/>
            <a:ext cx="9006840" cy="1504956"/>
          </a:xfrm>
          <a:prstGeom prst="rect">
            <a:avLst/>
          </a:prstGeom>
          <a:noFill/>
          <a:ln>
            <a:noFill/>
          </a:ln>
        </p:spPr>
        <p:txBody>
          <a:bodyPr spcFirstLastPara="1" wrap="square" lIns="91425" tIns="45700" rIns="182875" bIns="45700" anchor="t" anchorCtr="0">
            <a:normAutofit fontScale="55000" lnSpcReduction="20000"/>
          </a:bodyPr>
          <a:lstStyle/>
          <a:p>
            <a:pPr marL="188912" lvl="1" indent="0" algn="l" rtl="0">
              <a:lnSpc>
                <a:spcPct val="100000"/>
              </a:lnSpc>
              <a:spcBef>
                <a:spcPts val="0"/>
              </a:spcBef>
              <a:spcAft>
                <a:spcPts val="0"/>
              </a:spcAft>
              <a:buClr>
                <a:srgbClr val="000000"/>
              </a:buClr>
              <a:buSzPct val="100000"/>
              <a:buNone/>
            </a:pPr>
            <a:r>
              <a:rPr lang="fr-FR" b="1"/>
              <a:t>Titre de Module</a:t>
            </a:r>
            <a:r>
              <a:rPr lang="fr-FR"/>
              <a:t>: Configuration des paramètres de base de commutateur et de périphérique final</a:t>
            </a:r>
            <a:endParaRPr/>
          </a:p>
          <a:p>
            <a:pPr marL="188912" lvl="1" indent="0" algn="l" rtl="0">
              <a:lnSpc>
                <a:spcPct val="100000"/>
              </a:lnSpc>
              <a:spcBef>
                <a:spcPts val="600"/>
              </a:spcBef>
              <a:spcAft>
                <a:spcPts val="0"/>
              </a:spcAft>
              <a:buClr>
                <a:srgbClr val="000000"/>
              </a:buClr>
              <a:buSzPct val="100000"/>
              <a:buNone/>
            </a:pPr>
            <a:endParaRPr b="1"/>
          </a:p>
          <a:p>
            <a:pPr marL="188912" lvl="1" indent="0" algn="l" rtl="0">
              <a:lnSpc>
                <a:spcPct val="100000"/>
              </a:lnSpc>
              <a:spcBef>
                <a:spcPts val="600"/>
              </a:spcBef>
              <a:spcAft>
                <a:spcPts val="0"/>
              </a:spcAft>
              <a:buClr>
                <a:srgbClr val="000000"/>
              </a:buClr>
              <a:buSzPct val="100000"/>
              <a:buNone/>
            </a:pPr>
            <a:r>
              <a:rPr lang="fr-FR" b="1"/>
              <a:t>L'objectif du Module</a:t>
            </a:r>
            <a:r>
              <a:rPr lang="fr-FR"/>
              <a:t>: Mettre en œuvre les paramètres initiaux, y compris les mots de passe, l'adressage IP et les paramètres de passerelle par défaut sur un commutateur réseau et sur des terminaux.</a:t>
            </a:r>
            <a:endParaRPr/>
          </a:p>
          <a:p>
            <a:pPr marL="542131" lvl="2" indent="-174181" algn="l" rtl="0">
              <a:lnSpc>
                <a:spcPct val="100000"/>
              </a:lnSpc>
              <a:spcBef>
                <a:spcPts val="600"/>
              </a:spcBef>
              <a:spcAft>
                <a:spcPts val="0"/>
              </a:spcAft>
              <a:buClr>
                <a:srgbClr val="000000"/>
              </a:buClr>
              <a:buSzPct val="100000"/>
              <a:buFont typeface="Arial"/>
              <a:buNone/>
            </a:pPr>
            <a:endParaRPr sz="1150"/>
          </a:p>
          <a:p>
            <a:pPr marL="327818" lvl="2" indent="0" algn="l" rtl="0">
              <a:lnSpc>
                <a:spcPct val="100000"/>
              </a:lnSpc>
              <a:spcBef>
                <a:spcPts val="600"/>
              </a:spcBef>
              <a:spcAft>
                <a:spcPts val="0"/>
              </a:spcAft>
              <a:buClr>
                <a:srgbClr val="000000"/>
              </a:buClr>
              <a:buSzPct val="100000"/>
              <a:buNone/>
            </a:pPr>
            <a:endParaRPr sz="1150"/>
          </a:p>
        </p:txBody>
      </p:sp>
      <p:graphicFrame>
        <p:nvGraphicFramePr>
          <p:cNvPr id="144" name="Google Shape;144;p17"/>
          <p:cNvGraphicFramePr/>
          <p:nvPr>
            <p:extLst>
              <p:ext uri="{D42A27DB-BD31-4B8C-83A1-F6EECF244321}">
                <p14:modId xmlns:p14="http://schemas.microsoft.com/office/powerpoint/2010/main" val="976691014"/>
              </p:ext>
            </p:extLst>
          </p:nvPr>
        </p:nvGraphicFramePr>
        <p:xfrm>
          <a:off x="526375" y="2033420"/>
          <a:ext cx="7456350" cy="4444675"/>
        </p:xfrm>
        <a:graphic>
          <a:graphicData uri="http://schemas.openxmlformats.org/drawingml/2006/table">
            <a:tbl>
              <a:tblPr firstRow="1" firstCol="1" bandRow="1">
                <a:noFill/>
                <a:tableStyleId>{698A7AAF-FB9F-47ED-8DEB-9EDAF5AB81DC}</a:tableStyleId>
              </a:tblPr>
              <a:tblGrid>
                <a:gridCol w="3728175">
                  <a:extLst>
                    <a:ext uri="{9D8B030D-6E8A-4147-A177-3AD203B41FA5}">
                      <a16:colId xmlns:a16="http://schemas.microsoft.com/office/drawing/2014/main" val="20000"/>
                    </a:ext>
                  </a:extLst>
                </a:gridCol>
                <a:gridCol w="3728175">
                  <a:extLst>
                    <a:ext uri="{9D8B030D-6E8A-4147-A177-3AD203B41FA5}">
                      <a16:colId xmlns:a16="http://schemas.microsoft.com/office/drawing/2014/main" val="20001"/>
                    </a:ext>
                  </a:extLst>
                </a:gridCol>
              </a:tblGrid>
              <a:tr h="228250">
                <a:tc>
                  <a:txBody>
                    <a:bodyPr/>
                    <a:lstStyle/>
                    <a:p>
                      <a:pPr marL="0" marR="0" lvl="0" indent="0" algn="l" rtl="0">
                        <a:lnSpc>
                          <a:spcPct val="107000"/>
                        </a:lnSpc>
                        <a:spcBef>
                          <a:spcPts val="0"/>
                        </a:spcBef>
                        <a:spcAft>
                          <a:spcPts val="0"/>
                        </a:spcAft>
                        <a:buNone/>
                      </a:pPr>
                      <a:r>
                        <a:rPr lang="fr-FR" sz="1400" u="none" strike="noStrike" cap="none"/>
                        <a:t>Titre du rubrique</a:t>
                      </a:r>
                      <a:endParaRPr/>
                    </a:p>
                  </a:txBody>
                  <a:tcPr marL="68575" marR="68575" marT="0" marB="0"/>
                </a:tc>
                <a:tc>
                  <a:txBody>
                    <a:bodyPr/>
                    <a:lstStyle/>
                    <a:p>
                      <a:pPr marL="0" marR="0" lvl="0" indent="0" algn="l" rtl="0">
                        <a:lnSpc>
                          <a:spcPct val="107000"/>
                        </a:lnSpc>
                        <a:spcBef>
                          <a:spcPts val="0"/>
                        </a:spcBef>
                        <a:spcAft>
                          <a:spcPts val="0"/>
                        </a:spcAft>
                        <a:buNone/>
                      </a:pPr>
                      <a:r>
                        <a:rPr lang="fr-FR" sz="1400" u="none" strike="noStrike" cap="none"/>
                        <a:t>Objectif du rubrique</a:t>
                      </a:r>
                      <a:endParaRPr/>
                    </a:p>
                  </a:txBody>
                  <a:tcPr marL="68575" marR="68575" marT="0" marB="0"/>
                </a:tc>
                <a:extLst>
                  <a:ext uri="{0D108BD9-81ED-4DB2-BD59-A6C34878D82A}">
                    <a16:rowId xmlns:a16="http://schemas.microsoft.com/office/drawing/2014/main" val="10000"/>
                  </a:ext>
                </a:extLst>
              </a:tr>
              <a:tr h="553725">
                <a:tc>
                  <a:txBody>
                    <a:bodyPr/>
                    <a:lstStyle/>
                    <a:p>
                      <a:pPr marL="0" marR="0" lvl="0" indent="0" algn="l" rtl="0">
                        <a:spcBef>
                          <a:spcPts val="0"/>
                        </a:spcBef>
                        <a:spcAft>
                          <a:spcPts val="0"/>
                        </a:spcAft>
                        <a:buNone/>
                      </a:pPr>
                      <a:r>
                        <a:rPr lang="fr-FR" sz="1400" b="1" u="none" strike="noStrike" cap="none" dirty="0"/>
                        <a:t>Accès à Cisco IOS</a:t>
                      </a:r>
                      <a:endParaRPr dirty="0"/>
                    </a:p>
                  </a:txBody>
                  <a:tcPr marL="47625" marR="47625" marT="63500" marB="63500" anchor="ctr"/>
                </a:tc>
                <a:tc>
                  <a:txBody>
                    <a:bodyPr/>
                    <a:lstStyle/>
                    <a:p>
                      <a:pPr marL="0" marR="0" lvl="0" indent="0" algn="l" rtl="0">
                        <a:spcBef>
                          <a:spcPts val="0"/>
                        </a:spcBef>
                        <a:spcAft>
                          <a:spcPts val="0"/>
                        </a:spcAft>
                        <a:buNone/>
                      </a:pPr>
                      <a:r>
                        <a:rPr lang="fr-FR" sz="1400" b="0" u="none" strike="noStrike" cap="none"/>
                        <a:t>Expliquer comment accéder à un périphérique Cisco IOS pour le configurer.</a:t>
                      </a:r>
                      <a:endParaRPr/>
                    </a:p>
                  </a:txBody>
                  <a:tcPr marL="47625" marR="47625" marT="63500" marB="63500" anchor="ctr"/>
                </a:tc>
                <a:extLst>
                  <a:ext uri="{0D108BD9-81ED-4DB2-BD59-A6C34878D82A}">
                    <a16:rowId xmlns:a16="http://schemas.microsoft.com/office/drawing/2014/main" val="10001"/>
                  </a:ext>
                </a:extLst>
              </a:tr>
              <a:tr h="553725">
                <a:tc>
                  <a:txBody>
                    <a:bodyPr/>
                    <a:lstStyle/>
                    <a:p>
                      <a:pPr marL="0" marR="0" lvl="0" indent="0" algn="l" rtl="0">
                        <a:spcBef>
                          <a:spcPts val="0"/>
                        </a:spcBef>
                        <a:spcAft>
                          <a:spcPts val="0"/>
                        </a:spcAft>
                        <a:buNone/>
                      </a:pPr>
                      <a:r>
                        <a:rPr lang="fr-FR" sz="1400" b="1" u="none" strike="noStrike" cap="none"/>
                        <a:t>Navigation IOS</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Expliquer comment naviguer dans Cisco IOS pour configurer les périphériques réseau.</a:t>
                      </a:r>
                      <a:endParaRPr/>
                    </a:p>
                  </a:txBody>
                  <a:tcPr marL="47625" marR="47625" marT="63500" marB="63500" anchor="ctr"/>
                </a:tc>
                <a:extLst>
                  <a:ext uri="{0D108BD9-81ED-4DB2-BD59-A6C34878D82A}">
                    <a16:rowId xmlns:a16="http://schemas.microsoft.com/office/drawing/2014/main" val="10002"/>
                  </a:ext>
                </a:extLst>
              </a:tr>
              <a:tr h="444750">
                <a:tc>
                  <a:txBody>
                    <a:bodyPr/>
                    <a:lstStyle/>
                    <a:p>
                      <a:pPr marL="0" marR="0" lvl="0" indent="0" algn="l" rtl="0">
                        <a:spcBef>
                          <a:spcPts val="0"/>
                        </a:spcBef>
                        <a:spcAft>
                          <a:spcPts val="0"/>
                        </a:spcAft>
                        <a:buNone/>
                      </a:pPr>
                      <a:r>
                        <a:rPr lang="fr-FR" sz="1400" b="1" u="none" strike="noStrike" cap="none"/>
                        <a:t>Structure des commandes</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Décrire la structure des commandes du logiciel Cisco IOS.</a:t>
                      </a:r>
                      <a:endParaRPr/>
                    </a:p>
                  </a:txBody>
                  <a:tcPr marL="47625" marR="47625" marT="63500" marB="63500" anchor="ctr"/>
                </a:tc>
                <a:extLst>
                  <a:ext uri="{0D108BD9-81ED-4DB2-BD59-A6C34878D82A}">
                    <a16:rowId xmlns:a16="http://schemas.microsoft.com/office/drawing/2014/main" val="10003"/>
                  </a:ext>
                </a:extLst>
              </a:tr>
              <a:tr h="553725">
                <a:tc>
                  <a:txBody>
                    <a:bodyPr/>
                    <a:lstStyle/>
                    <a:p>
                      <a:pPr marL="0" marR="0" lvl="0" indent="0" algn="l" rtl="0">
                        <a:spcBef>
                          <a:spcPts val="0"/>
                        </a:spcBef>
                        <a:spcAft>
                          <a:spcPts val="0"/>
                        </a:spcAft>
                        <a:buNone/>
                      </a:pPr>
                      <a:r>
                        <a:rPr lang="fr-FR" sz="1400" b="1" u="none" strike="noStrike" cap="none"/>
                        <a:t>Configuration de base de périphérique</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Configurer un périphérique Cisco IOS à l'aide de l'interface de ligne de commande.</a:t>
                      </a:r>
                      <a:endParaRPr/>
                    </a:p>
                  </a:txBody>
                  <a:tcPr marL="47625" marR="47625" marT="63500" marB="63500" anchor="ctr"/>
                </a:tc>
                <a:extLst>
                  <a:ext uri="{0D108BD9-81ED-4DB2-BD59-A6C34878D82A}">
                    <a16:rowId xmlns:a16="http://schemas.microsoft.com/office/drawing/2014/main" val="10004"/>
                  </a:ext>
                </a:extLst>
              </a:tr>
              <a:tr h="553725">
                <a:tc>
                  <a:txBody>
                    <a:bodyPr/>
                    <a:lstStyle/>
                    <a:p>
                      <a:pPr marL="0" marR="0" lvl="0" indent="0" algn="l" rtl="0">
                        <a:spcBef>
                          <a:spcPts val="0"/>
                        </a:spcBef>
                        <a:spcAft>
                          <a:spcPts val="0"/>
                        </a:spcAft>
                        <a:buNone/>
                      </a:pPr>
                      <a:r>
                        <a:rPr lang="fr-FR" sz="1400" b="1" u="none" strike="noStrike" cap="none"/>
                        <a:t>Enregistrement des configurations</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Utiliser les commandes IOS pour enregistrer la configuration en cours.</a:t>
                      </a:r>
                      <a:endParaRPr/>
                    </a:p>
                  </a:txBody>
                  <a:tcPr marL="47625" marR="47625" marT="63500" marB="63500" anchor="ctr"/>
                </a:tc>
                <a:extLst>
                  <a:ext uri="{0D108BD9-81ED-4DB2-BD59-A6C34878D82A}">
                    <a16:rowId xmlns:a16="http://schemas.microsoft.com/office/drawing/2014/main" val="10005"/>
                  </a:ext>
                </a:extLst>
              </a:tr>
              <a:tr h="553725">
                <a:tc>
                  <a:txBody>
                    <a:bodyPr/>
                    <a:lstStyle/>
                    <a:p>
                      <a:pPr marL="0" marR="0" lvl="0" indent="0" algn="l" rtl="0">
                        <a:spcBef>
                          <a:spcPts val="0"/>
                        </a:spcBef>
                        <a:spcAft>
                          <a:spcPts val="0"/>
                        </a:spcAft>
                        <a:buNone/>
                      </a:pPr>
                      <a:r>
                        <a:rPr lang="fr-FR" sz="1400" b="1" u="none" strike="noStrike" cap="none"/>
                        <a:t>Ports et adresses</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Expliquer comment les périphériques communiquent sur les supports réseau.</a:t>
                      </a:r>
                      <a:endParaRPr/>
                    </a:p>
                  </a:txBody>
                  <a:tcPr marL="47625" marR="47625" marT="63500" marB="63500" anchor="ctr"/>
                </a:tc>
                <a:extLst>
                  <a:ext uri="{0D108BD9-81ED-4DB2-BD59-A6C34878D82A}">
                    <a16:rowId xmlns:a16="http://schemas.microsoft.com/office/drawing/2014/main" val="10006"/>
                  </a:ext>
                </a:extLst>
              </a:tr>
              <a:tr h="340350">
                <a:tc>
                  <a:txBody>
                    <a:bodyPr/>
                    <a:lstStyle/>
                    <a:p>
                      <a:pPr marL="0" marR="0" lvl="0" indent="0" algn="l" rtl="0">
                        <a:spcBef>
                          <a:spcPts val="0"/>
                        </a:spcBef>
                        <a:spcAft>
                          <a:spcPts val="0"/>
                        </a:spcAft>
                        <a:buNone/>
                      </a:pPr>
                      <a:r>
                        <a:rPr lang="fr-FR" sz="1400" b="1" u="none" strike="noStrike" cap="none"/>
                        <a:t>Configuration de l'adressage IP</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a:t>Configurer un périphérique hôte à l'aide d'une adresse IP.</a:t>
                      </a:r>
                      <a:endParaRPr/>
                    </a:p>
                  </a:txBody>
                  <a:tcPr marL="47625" marR="47625" marT="63500" marB="63500" anchor="ctr"/>
                </a:tc>
                <a:extLst>
                  <a:ext uri="{0D108BD9-81ED-4DB2-BD59-A6C34878D82A}">
                    <a16:rowId xmlns:a16="http://schemas.microsoft.com/office/drawing/2014/main" val="10007"/>
                  </a:ext>
                </a:extLst>
              </a:tr>
              <a:tr h="340350">
                <a:tc>
                  <a:txBody>
                    <a:bodyPr/>
                    <a:lstStyle/>
                    <a:p>
                      <a:pPr marL="0" marR="0" lvl="0" indent="0" algn="l" rtl="0">
                        <a:spcBef>
                          <a:spcPts val="0"/>
                        </a:spcBef>
                        <a:spcAft>
                          <a:spcPts val="0"/>
                        </a:spcAft>
                        <a:buNone/>
                      </a:pPr>
                      <a:r>
                        <a:rPr lang="fr-FR" sz="1400" b="1" u="none" strike="noStrike" cap="none"/>
                        <a:t>Vérification de la connectivité</a:t>
                      </a:r>
                      <a:endParaRPr/>
                    </a:p>
                  </a:txBody>
                  <a:tcPr marL="47625" marR="47625" marT="63500" marB="63500" anchor="ctr"/>
                </a:tc>
                <a:tc>
                  <a:txBody>
                    <a:bodyPr/>
                    <a:lstStyle/>
                    <a:p>
                      <a:pPr marL="0" marR="0" lvl="0" indent="0" algn="l" rtl="0">
                        <a:spcBef>
                          <a:spcPts val="0"/>
                        </a:spcBef>
                        <a:spcAft>
                          <a:spcPts val="0"/>
                        </a:spcAft>
                        <a:buNone/>
                      </a:pPr>
                      <a:r>
                        <a:rPr lang="fr-FR" sz="1400" b="0" u="none" strike="noStrike" cap="none" dirty="0"/>
                        <a:t>Vérifier la connectivité entre deux terminaux.</a:t>
                      </a:r>
                      <a:endParaRPr dirty="0"/>
                    </a:p>
                  </a:txBody>
                  <a:tcPr marL="47625" marR="47625" marT="63500" marB="63500" anchor="ctr"/>
                </a:tc>
                <a:extLst>
                  <a:ext uri="{0D108BD9-81ED-4DB2-BD59-A6C34878D82A}">
                    <a16:rowId xmlns:a16="http://schemas.microsoft.com/office/drawing/2014/main" val="10008"/>
                  </a:ext>
                </a:extLst>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0"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Fonctionnalités d'aide d'IOS</a:t>
            </a:r>
            <a:endParaRPr/>
          </a:p>
        </p:txBody>
      </p:sp>
      <p:sp>
        <p:nvSpPr>
          <p:cNvPr id="297" name="Google Shape;297;p35"/>
          <p:cNvSpPr txBox="1">
            <a:spLocks noGrp="1"/>
          </p:cNvSpPr>
          <p:nvPr>
            <p:ph type="body" idx="1"/>
          </p:nvPr>
        </p:nvSpPr>
        <p:spPr>
          <a:xfrm>
            <a:off x="365760" y="1065259"/>
            <a:ext cx="7406641" cy="777088"/>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1600"/>
              <a:buNone/>
            </a:pPr>
            <a:r>
              <a:rPr lang="fr-FR" sz="1600" dirty="0"/>
              <a:t>L'IOS propose deux formes d'aide: l'aide contextuelle et la vérification de la syntaxe des commandes.</a:t>
            </a:r>
            <a:endParaRPr dirty="0"/>
          </a:p>
          <a:p>
            <a:pPr marL="261936" lvl="2" indent="0" algn="l" rtl="0">
              <a:lnSpc>
                <a:spcPct val="100000"/>
              </a:lnSpc>
              <a:spcBef>
                <a:spcPts val="900"/>
              </a:spcBef>
              <a:spcAft>
                <a:spcPts val="0"/>
              </a:spcAft>
              <a:buClr>
                <a:srgbClr val="000000"/>
              </a:buClr>
              <a:buSzPts val="2400"/>
              <a:buNone/>
            </a:pPr>
            <a:endParaRPr dirty="0"/>
          </a:p>
          <a:p>
            <a:pPr marL="261936" lvl="2" indent="0" algn="l" rtl="0">
              <a:lnSpc>
                <a:spcPct val="100000"/>
              </a:lnSpc>
              <a:spcBef>
                <a:spcPts val="600"/>
              </a:spcBef>
              <a:spcAft>
                <a:spcPts val="0"/>
              </a:spcAft>
              <a:buClr>
                <a:srgbClr val="000000"/>
              </a:buClr>
              <a:buSzPts val="2400"/>
              <a:buNone/>
            </a:pPr>
            <a:endParaRPr dirty="0"/>
          </a:p>
          <a:p>
            <a:pPr marL="169863" lvl="0" indent="0" algn="l" rtl="0">
              <a:lnSpc>
                <a:spcPct val="100000"/>
              </a:lnSpc>
              <a:spcBef>
                <a:spcPts val="900"/>
              </a:spcBef>
              <a:spcAft>
                <a:spcPts val="0"/>
              </a:spcAft>
              <a:buClr>
                <a:srgbClr val="000000"/>
              </a:buClr>
              <a:buSzPts val="3200"/>
              <a:buFont typeface="Noto Sans Symbols"/>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
        <p:nvSpPr>
          <p:cNvPr id="298" name="Google Shape;298;p35"/>
          <p:cNvSpPr txBox="1"/>
          <p:nvPr/>
        </p:nvSpPr>
        <p:spPr>
          <a:xfrm>
            <a:off x="365760" y="1938096"/>
            <a:ext cx="4206241" cy="2688709"/>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350"/>
              <a:buFont typeface="Arial"/>
              <a:buChar char="•"/>
            </a:pPr>
            <a:r>
              <a:rPr lang="fr-FR" sz="1800" dirty="0">
                <a:solidFill>
                  <a:srgbClr val="000000"/>
                </a:solidFill>
                <a:latin typeface="Calibri"/>
                <a:ea typeface="Calibri"/>
                <a:cs typeface="Calibri"/>
                <a:sym typeface="Calibri"/>
              </a:rPr>
              <a:t>Une aide contextuelle vous permet de trouver rapidement des réponses aux questions suivantes:</a:t>
            </a:r>
            <a:endParaRPr sz="1800" dirty="0"/>
          </a:p>
          <a:p>
            <a:pPr marL="431800" marR="0" lvl="2" indent="-169863" algn="l" rtl="0">
              <a:lnSpc>
                <a:spcPct val="100000"/>
              </a:lnSpc>
              <a:spcBef>
                <a:spcPts val="900"/>
              </a:spcBef>
              <a:spcAft>
                <a:spcPts val="0"/>
              </a:spcAft>
              <a:buClr>
                <a:srgbClr val="000000"/>
              </a:buClr>
              <a:buSzPts val="1200"/>
              <a:buFont typeface="Arial"/>
              <a:buChar char="•"/>
            </a:pPr>
            <a:r>
              <a:rPr lang="fr-FR" sz="1600" b="0" i="0" u="none" strike="noStrike" cap="none" dirty="0">
                <a:solidFill>
                  <a:srgbClr val="000000"/>
                </a:solidFill>
                <a:latin typeface="Calibri"/>
                <a:ea typeface="Calibri"/>
                <a:cs typeface="Calibri"/>
                <a:sym typeface="Calibri"/>
              </a:rPr>
              <a:t>Quelles commandes sont disponibles dans chaque mode de commande?</a:t>
            </a:r>
            <a:endParaRPr sz="1600" dirty="0"/>
          </a:p>
          <a:p>
            <a:pPr marL="431800" marR="0" lvl="2" indent="-169863" algn="l" rtl="0">
              <a:lnSpc>
                <a:spcPct val="100000"/>
              </a:lnSpc>
              <a:spcBef>
                <a:spcPts val="600"/>
              </a:spcBef>
              <a:spcAft>
                <a:spcPts val="0"/>
              </a:spcAft>
              <a:buClr>
                <a:srgbClr val="000000"/>
              </a:buClr>
              <a:buSzPts val="1200"/>
              <a:buFont typeface="Arial"/>
              <a:buChar char="•"/>
            </a:pPr>
            <a:r>
              <a:rPr lang="fr-FR" sz="1600" b="0" i="0" u="none" strike="noStrike" cap="none" dirty="0">
                <a:solidFill>
                  <a:srgbClr val="000000"/>
                </a:solidFill>
                <a:latin typeface="Calibri"/>
                <a:ea typeface="Calibri"/>
                <a:cs typeface="Calibri"/>
                <a:sym typeface="Calibri"/>
              </a:rPr>
              <a:t>Quelles commandes commencent par des caractères spécifiques ou un groupe de caractères?</a:t>
            </a:r>
            <a:endParaRPr sz="1600" dirty="0"/>
          </a:p>
          <a:p>
            <a:pPr marL="431800" marR="0" lvl="2" indent="-169863" algn="l" rtl="0">
              <a:lnSpc>
                <a:spcPct val="100000"/>
              </a:lnSpc>
              <a:spcBef>
                <a:spcPts val="600"/>
              </a:spcBef>
              <a:spcAft>
                <a:spcPts val="0"/>
              </a:spcAft>
              <a:buClr>
                <a:srgbClr val="000000"/>
              </a:buClr>
              <a:buSzPts val="1200"/>
              <a:buFont typeface="Arial"/>
              <a:buChar char="•"/>
            </a:pPr>
            <a:r>
              <a:rPr lang="fr-FR" sz="1600" b="0" i="0" u="none" strike="noStrike" cap="none" dirty="0">
                <a:solidFill>
                  <a:srgbClr val="000000"/>
                </a:solidFill>
                <a:latin typeface="Calibri"/>
                <a:ea typeface="Calibri"/>
                <a:cs typeface="Calibri"/>
                <a:sym typeface="Calibri"/>
              </a:rPr>
              <a:t>Quels arguments et mots clés sont disponibles pour des commandes particulières?</a:t>
            </a:r>
            <a:endParaRPr sz="1600" dirty="0"/>
          </a:p>
        </p:txBody>
      </p:sp>
      <p:sp>
        <p:nvSpPr>
          <p:cNvPr id="299" name="Google Shape;299;p35"/>
          <p:cNvSpPr txBox="1"/>
          <p:nvPr/>
        </p:nvSpPr>
        <p:spPr>
          <a:xfrm>
            <a:off x="5140961" y="1938096"/>
            <a:ext cx="3535680" cy="2424853"/>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350"/>
              <a:buFont typeface="Arial"/>
              <a:buChar char="•"/>
            </a:pPr>
            <a:r>
              <a:rPr lang="fr-FR" sz="1600" dirty="0">
                <a:solidFill>
                  <a:srgbClr val="000000"/>
                </a:solidFill>
                <a:latin typeface="Calibri"/>
                <a:ea typeface="Calibri"/>
                <a:cs typeface="Calibri"/>
                <a:sym typeface="Calibri"/>
              </a:rPr>
              <a:t>La vérification de la syntaxe des commandes contrôle que l'utilisateur a entré une commande valide. </a:t>
            </a:r>
            <a:endParaRPr sz="1600" dirty="0"/>
          </a:p>
          <a:p>
            <a:pPr marL="431800" marR="0" lvl="2" indent="-169863" algn="l" rtl="0">
              <a:lnSpc>
                <a:spcPct val="100000"/>
              </a:lnSpc>
              <a:spcBef>
                <a:spcPts val="900"/>
              </a:spcBef>
              <a:spcAft>
                <a:spcPts val="0"/>
              </a:spcAft>
              <a:buClr>
                <a:srgbClr val="000000"/>
              </a:buClr>
              <a:buSzPts val="1200"/>
              <a:buFont typeface="Arial"/>
              <a:buChar char="•"/>
            </a:pPr>
            <a:r>
              <a:rPr lang="fr-FR" sz="1600" b="0" i="0" u="none" strike="noStrike" cap="none" dirty="0">
                <a:solidFill>
                  <a:srgbClr val="000000"/>
                </a:solidFill>
                <a:latin typeface="Calibri"/>
                <a:ea typeface="Calibri"/>
                <a:cs typeface="Calibri"/>
                <a:sym typeface="Calibri"/>
              </a:rPr>
              <a:t>s'il ne comprend pas la commande entrée, l'interpréteur affiche des commentaires décrivant le problème rencontré.</a:t>
            </a:r>
            <a:endParaRPr sz="1600" dirty="0"/>
          </a:p>
          <a:p>
            <a:pPr marL="169863" marR="0" lvl="0" indent="-84138" algn="l" rtl="0">
              <a:lnSpc>
                <a:spcPct val="100000"/>
              </a:lnSpc>
              <a:spcBef>
                <a:spcPts val="900"/>
              </a:spcBef>
              <a:spcAft>
                <a:spcPts val="0"/>
              </a:spcAft>
              <a:buClr>
                <a:schemeClr val="dk2"/>
              </a:buClr>
              <a:buSzPts val="1350"/>
              <a:buFont typeface="Noto Sans Symbols"/>
              <a:buNone/>
            </a:pPr>
            <a:endParaRPr sz="1600" dirty="0">
              <a:solidFill>
                <a:srgbClr val="000000"/>
              </a:solidFill>
              <a:latin typeface="Calibri"/>
              <a:ea typeface="Calibri"/>
              <a:cs typeface="Calibri"/>
              <a:sym typeface="Calibri"/>
            </a:endParaRPr>
          </a:p>
        </p:txBody>
      </p:sp>
      <p:pic>
        <p:nvPicPr>
          <p:cNvPr id="300" name="Google Shape;300;p35"/>
          <p:cNvPicPr preferRelativeResize="0"/>
          <p:nvPr/>
        </p:nvPicPr>
        <p:blipFill rotWithShape="1">
          <a:blip r:embed="rId3">
            <a:alphaModFix/>
          </a:blip>
          <a:srcRect/>
          <a:stretch/>
        </p:blipFill>
        <p:spPr>
          <a:xfrm>
            <a:off x="863599" y="5394388"/>
            <a:ext cx="2743200" cy="594069"/>
          </a:xfrm>
          <a:prstGeom prst="rect">
            <a:avLst/>
          </a:prstGeom>
          <a:noFill/>
          <a:ln>
            <a:noFill/>
          </a:ln>
        </p:spPr>
      </p:pic>
      <p:pic>
        <p:nvPicPr>
          <p:cNvPr id="301" name="Google Shape;301;p35"/>
          <p:cNvPicPr preferRelativeResize="0"/>
          <p:nvPr/>
        </p:nvPicPr>
        <p:blipFill rotWithShape="1">
          <a:blip r:embed="rId4">
            <a:alphaModFix/>
          </a:blip>
          <a:srcRect/>
          <a:stretch/>
        </p:blipFill>
        <p:spPr>
          <a:xfrm>
            <a:off x="5661892" y="4161770"/>
            <a:ext cx="2743200" cy="593855"/>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60456" y="591766"/>
            <a:ext cx="9144000" cy="7905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Vidéo - Aide contextuelle et vérificateur de syntaxe des commandes</a:t>
            </a:r>
            <a:endParaRPr/>
          </a:p>
        </p:txBody>
      </p:sp>
      <p:sp>
        <p:nvSpPr>
          <p:cNvPr id="308" name="Google Shape;308;p36"/>
          <p:cNvSpPr txBox="1">
            <a:spLocks noGrp="1"/>
          </p:cNvSpPr>
          <p:nvPr>
            <p:ph type="body" idx="1"/>
          </p:nvPr>
        </p:nvSpPr>
        <p:spPr>
          <a:xfrm>
            <a:off x="194997" y="1892975"/>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800" dirty="0"/>
              <a:t>Cette vidéo présentera les points suivants : </a:t>
            </a:r>
            <a:endParaRPr sz="1800" dirty="0"/>
          </a:p>
          <a:p>
            <a:pPr marL="742950" lvl="1" indent="-285750" algn="l" rtl="0">
              <a:lnSpc>
                <a:spcPct val="100000"/>
              </a:lnSpc>
              <a:spcBef>
                <a:spcPts val="900"/>
              </a:spcBef>
              <a:spcAft>
                <a:spcPts val="0"/>
              </a:spcAft>
              <a:buClr>
                <a:srgbClr val="000000"/>
              </a:buClr>
              <a:buSzPts val="1500"/>
              <a:buChar char="–"/>
            </a:pPr>
            <a:r>
              <a:rPr lang="fr-FR" sz="1600" dirty="0"/>
              <a:t>L'utilisation de commande help en mode EXEC utilisateur, EXEC privilégié et configuration globale</a:t>
            </a:r>
            <a:endParaRPr sz="1600" dirty="0"/>
          </a:p>
          <a:p>
            <a:pPr marL="742950" lvl="1" indent="-285750" algn="l" rtl="0">
              <a:lnSpc>
                <a:spcPct val="100000"/>
              </a:lnSpc>
              <a:spcBef>
                <a:spcPts val="600"/>
              </a:spcBef>
              <a:spcAft>
                <a:spcPts val="0"/>
              </a:spcAft>
              <a:buClr>
                <a:srgbClr val="000000"/>
              </a:buClr>
              <a:buSzPts val="1500"/>
              <a:buChar char="–"/>
            </a:pPr>
            <a:r>
              <a:rPr lang="fr-FR" sz="1600" dirty="0"/>
              <a:t>la terminaison des commandes et les arguments avec la commande help</a:t>
            </a:r>
            <a:endParaRPr sz="1600" dirty="0"/>
          </a:p>
          <a:p>
            <a:pPr marL="742950" lvl="1" indent="-285750" algn="l" rtl="0">
              <a:lnSpc>
                <a:spcPct val="100000"/>
              </a:lnSpc>
              <a:spcBef>
                <a:spcPts val="600"/>
              </a:spcBef>
              <a:spcAft>
                <a:spcPts val="0"/>
              </a:spcAft>
              <a:buClr>
                <a:srgbClr val="000000"/>
              </a:buClr>
              <a:buSzPts val="1500"/>
              <a:buChar char="–"/>
            </a:pPr>
            <a:r>
              <a:rPr lang="fr-FR" sz="1600" dirty="0"/>
              <a:t>L'utilisation de contrôleur de syntaxe des commandes pour corriger les erreurs de syntaxe et les commandes incomplètes</a:t>
            </a:r>
            <a:endParaRPr sz="1600" dirty="0"/>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166256" y="28694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Touches d'accès rapide et raccourcis clavier</a:t>
            </a:r>
            <a:endParaRPr/>
          </a:p>
        </p:txBody>
      </p:sp>
      <p:sp>
        <p:nvSpPr>
          <p:cNvPr id="315" name="Google Shape;315;p37"/>
          <p:cNvSpPr txBox="1">
            <a:spLocks noGrp="1"/>
          </p:cNvSpPr>
          <p:nvPr>
            <p:ph type="body" idx="1"/>
          </p:nvPr>
        </p:nvSpPr>
        <p:spPr>
          <a:xfrm>
            <a:off x="622614" y="1469394"/>
            <a:ext cx="8107681" cy="1951756"/>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600"/>
              <a:buFont typeface="Arial"/>
              <a:buChar char="•"/>
            </a:pPr>
            <a:r>
              <a:rPr lang="fr-FR" sz="1600" dirty="0"/>
              <a:t>Dans le CLI d'IOS, des touches d'accès rapide et des raccourcis facilitent la configuration, la surveillance et le dépannage.</a:t>
            </a:r>
            <a:endParaRPr dirty="0"/>
          </a:p>
          <a:p>
            <a:pPr marL="169863" lvl="0" indent="-169863" algn="l" rtl="0">
              <a:lnSpc>
                <a:spcPct val="100000"/>
              </a:lnSpc>
              <a:spcBef>
                <a:spcPts val="1200"/>
              </a:spcBef>
              <a:spcAft>
                <a:spcPts val="0"/>
              </a:spcAft>
              <a:buClr>
                <a:srgbClr val="000000"/>
              </a:buClr>
              <a:buSzPts val="1600"/>
              <a:buFont typeface="Arial"/>
              <a:buChar char="•"/>
            </a:pPr>
            <a:r>
              <a:rPr lang="fr-FR" sz="1600" dirty="0"/>
              <a:t>Il est possible de raccourcir les commandes et les mots-clés jusqu'au nombre minimal de caractères qui identifient une sélection unique. Par exemple, vous pouvez raccourcir la commande </a:t>
            </a:r>
            <a:r>
              <a:rPr lang="fr-FR" sz="1600" b="1" dirty="0"/>
              <a:t>configure</a:t>
            </a:r>
            <a:r>
              <a:rPr lang="fr-FR" sz="1600" dirty="0"/>
              <a:t> en entrant  </a:t>
            </a:r>
            <a:r>
              <a:rPr lang="fr-FR" sz="1600" b="1" dirty="0"/>
              <a:t>conf</a:t>
            </a:r>
            <a:r>
              <a:rPr lang="fr-FR" sz="1600" dirty="0"/>
              <a:t> parce que </a:t>
            </a:r>
            <a:r>
              <a:rPr lang="fr-FR" sz="1600" b="1" dirty="0"/>
              <a:t>configure</a:t>
            </a:r>
            <a:r>
              <a:rPr lang="fr-FR" sz="1600" dirty="0"/>
              <a:t> est la seule commande qui commence par </a:t>
            </a:r>
            <a:r>
              <a:rPr lang="fr-FR" sz="1600" b="1" dirty="0"/>
              <a:t>conf</a:t>
            </a:r>
            <a:r>
              <a:rPr lang="fr-FR" sz="1600" dirty="0"/>
              <a:t>.</a:t>
            </a:r>
            <a:endParaRPr dirty="0"/>
          </a:p>
          <a:p>
            <a:pPr marL="169863" lvl="0" indent="-68263" algn="l" rtl="0">
              <a:lnSpc>
                <a:spcPct val="100000"/>
              </a:lnSpc>
              <a:spcBef>
                <a:spcPts val="1200"/>
              </a:spcBef>
              <a:spcAft>
                <a:spcPts val="0"/>
              </a:spcAft>
              <a:buClr>
                <a:srgbClr val="000000"/>
              </a:buClr>
              <a:buSzPts val="1600"/>
              <a:buFont typeface="Arial"/>
              <a:buNone/>
            </a:pPr>
            <a:endParaRPr sz="1600" dirty="0"/>
          </a:p>
          <a:p>
            <a:pPr marL="169863" lvl="0" indent="0" algn="l" rtl="0">
              <a:lnSpc>
                <a:spcPct val="100000"/>
              </a:lnSpc>
              <a:spcBef>
                <a:spcPts val="1200"/>
              </a:spcBef>
              <a:spcAft>
                <a:spcPts val="0"/>
              </a:spcAft>
              <a:buClr>
                <a:srgbClr val="000000"/>
              </a:buClr>
              <a:buSzPts val="3200"/>
              <a:buFont typeface="Noto Sans Symbols"/>
              <a:buNone/>
            </a:pPr>
            <a:endParaRPr dirty="0"/>
          </a:p>
        </p:txBody>
      </p:sp>
      <p:pic>
        <p:nvPicPr>
          <p:cNvPr id="316" name="Google Shape;316;p37"/>
          <p:cNvPicPr preferRelativeResize="0"/>
          <p:nvPr/>
        </p:nvPicPr>
        <p:blipFill rotWithShape="1">
          <a:blip r:embed="rId3">
            <a:alphaModFix/>
          </a:blip>
          <a:srcRect/>
          <a:stretch/>
        </p:blipFill>
        <p:spPr>
          <a:xfrm>
            <a:off x="3081020" y="3852333"/>
            <a:ext cx="2717800" cy="846667"/>
          </a:xfrm>
          <a:prstGeom prst="rect">
            <a:avLst/>
          </a:prstGeom>
          <a:noFill/>
          <a:ln>
            <a:noFill/>
          </a:ln>
        </p:spPr>
      </p:pic>
      <p:pic>
        <p:nvPicPr>
          <p:cNvPr id="317" name="Google Shape;317;p37"/>
          <p:cNvPicPr preferRelativeResize="0"/>
          <p:nvPr/>
        </p:nvPicPr>
        <p:blipFill rotWithShape="1">
          <a:blip r:embed="rId4">
            <a:alphaModFix/>
          </a:blip>
          <a:srcRect/>
          <a:stretch/>
        </p:blipFill>
        <p:spPr>
          <a:xfrm>
            <a:off x="2127250" y="5129234"/>
            <a:ext cx="4889500" cy="677333"/>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90685" y="357473"/>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Touches d'accès rapide et raccourcis clavier (suite.)</a:t>
            </a:r>
            <a:endParaRPr/>
          </a:p>
        </p:txBody>
      </p:sp>
      <p:sp>
        <p:nvSpPr>
          <p:cNvPr id="324" name="Google Shape;324;p38"/>
          <p:cNvSpPr txBox="1">
            <a:spLocks noGrp="1"/>
          </p:cNvSpPr>
          <p:nvPr>
            <p:ph type="body" idx="1"/>
          </p:nvPr>
        </p:nvSpPr>
        <p:spPr>
          <a:xfrm>
            <a:off x="652843" y="1570154"/>
            <a:ext cx="8107681" cy="461623"/>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600"/>
              <a:buChar char="▪"/>
            </a:pPr>
            <a:r>
              <a:rPr lang="fr-FR" sz="1600" dirty="0"/>
              <a:t>Le tableau ci-dessous présente une brève liste de frappes pour améliorer l'édition en ligne de commande</a:t>
            </a:r>
            <a:r>
              <a:rPr lang="fr-FR" dirty="0"/>
              <a:t>. </a:t>
            </a: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graphicFrame>
        <p:nvGraphicFramePr>
          <p:cNvPr id="325" name="Google Shape;325;p38"/>
          <p:cNvGraphicFramePr/>
          <p:nvPr/>
        </p:nvGraphicFramePr>
        <p:xfrm>
          <a:off x="1561785" y="2687253"/>
          <a:ext cx="6096000" cy="3447620"/>
        </p:xfrm>
        <a:graphic>
          <a:graphicData uri="http://schemas.openxmlformats.org/drawingml/2006/table">
            <a:tbl>
              <a:tblPr firstRow="1" bandRow="1">
                <a:noFill/>
                <a:tableStyleId>{698A7AAF-FB9F-47ED-8DEB-9EDAF5AB81DC}</a:tableStyleId>
              </a:tblPr>
              <a:tblGrid>
                <a:gridCol w="1908750">
                  <a:extLst>
                    <a:ext uri="{9D8B030D-6E8A-4147-A177-3AD203B41FA5}">
                      <a16:colId xmlns:a16="http://schemas.microsoft.com/office/drawing/2014/main" val="20000"/>
                    </a:ext>
                  </a:extLst>
                </a:gridCol>
                <a:gridCol w="4187250">
                  <a:extLst>
                    <a:ext uri="{9D8B030D-6E8A-4147-A177-3AD203B41FA5}">
                      <a16:colId xmlns:a16="http://schemas.microsoft.com/office/drawing/2014/main" val="20001"/>
                    </a:ext>
                  </a:extLst>
                </a:gridCol>
              </a:tblGrid>
              <a:tr h="494450">
                <a:tc>
                  <a:txBody>
                    <a:bodyPr/>
                    <a:lstStyle/>
                    <a:p>
                      <a:pPr marL="0" marR="0" lvl="0" indent="0" algn="l" rtl="0">
                        <a:spcBef>
                          <a:spcPts val="0"/>
                        </a:spcBef>
                        <a:spcAft>
                          <a:spcPts val="0"/>
                        </a:spcAft>
                        <a:buNone/>
                      </a:pPr>
                      <a:r>
                        <a:rPr lang="fr-FR" sz="2400" u="none" strike="noStrike" cap="none"/>
                        <a:t>Frappe</a:t>
                      </a:r>
                      <a:endParaRPr/>
                    </a:p>
                  </a:txBody>
                  <a:tcPr marL="91450" marR="91450" marT="60950" marB="60950"/>
                </a:tc>
                <a:tc>
                  <a:txBody>
                    <a:bodyPr/>
                    <a:lstStyle/>
                    <a:p>
                      <a:pPr marL="0" marR="0" lvl="0" indent="0" algn="l" rtl="0">
                        <a:spcBef>
                          <a:spcPts val="0"/>
                        </a:spcBef>
                        <a:spcAft>
                          <a:spcPts val="0"/>
                        </a:spcAft>
                        <a:buNone/>
                      </a:pPr>
                      <a:r>
                        <a:rPr lang="fr-FR" sz="2400" u="none" strike="noStrike" cap="none"/>
                        <a:t>Description</a:t>
                      </a:r>
                      <a:endParaRPr/>
                    </a:p>
                  </a:txBody>
                  <a:tcPr marL="91450" marR="91450" marT="60950" marB="60950"/>
                </a:tc>
                <a:extLst>
                  <a:ext uri="{0D108BD9-81ED-4DB2-BD59-A6C34878D82A}">
                    <a16:rowId xmlns:a16="http://schemas.microsoft.com/office/drawing/2014/main" val="10000"/>
                  </a:ext>
                </a:extLst>
              </a:tr>
              <a:tr h="494450">
                <a:tc>
                  <a:txBody>
                    <a:bodyPr/>
                    <a:lstStyle/>
                    <a:p>
                      <a:pPr marL="0" marR="0" lvl="0" indent="0" algn="l" rtl="0">
                        <a:spcBef>
                          <a:spcPts val="0"/>
                        </a:spcBef>
                        <a:spcAft>
                          <a:spcPts val="0"/>
                        </a:spcAft>
                        <a:buNone/>
                      </a:pPr>
                      <a:r>
                        <a:rPr lang="fr-FR" sz="1600" b="1" u="none" strike="noStrike" cap="none"/>
                        <a:t>Tabulation</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a:t>Complète un nom de commande entré partiellement.</a:t>
                      </a:r>
                      <a:endParaRPr/>
                    </a:p>
                  </a:txBody>
                  <a:tcPr marL="47625" marR="47625" marT="63500" marB="63500" anchor="ctr"/>
                </a:tc>
                <a:extLst>
                  <a:ext uri="{0D108BD9-81ED-4DB2-BD59-A6C34878D82A}">
                    <a16:rowId xmlns:a16="http://schemas.microsoft.com/office/drawing/2014/main" val="10001"/>
                  </a:ext>
                </a:extLst>
              </a:tr>
              <a:tr h="494450">
                <a:tc>
                  <a:txBody>
                    <a:bodyPr/>
                    <a:lstStyle/>
                    <a:p>
                      <a:pPr marL="0" marR="0" lvl="0" indent="0" algn="l" rtl="0">
                        <a:spcBef>
                          <a:spcPts val="0"/>
                        </a:spcBef>
                        <a:spcAft>
                          <a:spcPts val="0"/>
                        </a:spcAft>
                        <a:buNone/>
                      </a:pPr>
                      <a:r>
                        <a:rPr lang="fr-FR" sz="1600" b="1" u="none" strike="noStrike" cap="none"/>
                        <a:t>Retour arrière</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a:t>Efface le caractère à gauche du curseur.</a:t>
                      </a:r>
                      <a:endParaRPr/>
                    </a:p>
                  </a:txBody>
                  <a:tcPr marL="47625" marR="47625" marT="63500" marB="63500" anchor="ctr"/>
                </a:tc>
                <a:extLst>
                  <a:ext uri="{0D108BD9-81ED-4DB2-BD59-A6C34878D82A}">
                    <a16:rowId xmlns:a16="http://schemas.microsoft.com/office/drawing/2014/main" val="10002"/>
                  </a:ext>
                </a:extLst>
              </a:tr>
              <a:tr h="494450">
                <a:tc>
                  <a:txBody>
                    <a:bodyPr/>
                    <a:lstStyle/>
                    <a:p>
                      <a:pPr marL="0" marR="0" lvl="0" indent="0" algn="l" rtl="0">
                        <a:spcBef>
                          <a:spcPts val="0"/>
                        </a:spcBef>
                        <a:spcAft>
                          <a:spcPts val="0"/>
                        </a:spcAft>
                        <a:buNone/>
                      </a:pPr>
                      <a:r>
                        <a:rPr lang="fr-FR" sz="1600" b="1" u="none" strike="noStrike" cap="none"/>
                        <a:t>Flèche Gauche </a:t>
                      </a:r>
                      <a:r>
                        <a:rPr lang="fr-FR" sz="1600" b="0" u="none" strike="noStrike" cap="none"/>
                        <a:t>ou</a:t>
                      </a:r>
                      <a:r>
                        <a:rPr lang="fr-FR" sz="1600" b="1" u="none" strike="noStrike" cap="none"/>
                        <a:t> Ctrl+B</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a:t>Déplace le curseur d'un caractère vers la gauche.</a:t>
                      </a:r>
                      <a:endParaRPr/>
                    </a:p>
                  </a:txBody>
                  <a:tcPr marL="47625" marR="47625" marT="63500" marB="63500" anchor="ctr"/>
                </a:tc>
                <a:extLst>
                  <a:ext uri="{0D108BD9-81ED-4DB2-BD59-A6C34878D82A}">
                    <a16:rowId xmlns:a16="http://schemas.microsoft.com/office/drawing/2014/main" val="10003"/>
                  </a:ext>
                </a:extLst>
              </a:tr>
              <a:tr h="494450">
                <a:tc>
                  <a:txBody>
                    <a:bodyPr/>
                    <a:lstStyle/>
                    <a:p>
                      <a:pPr marL="0" marR="0" lvl="0" indent="0" algn="l" rtl="0">
                        <a:spcBef>
                          <a:spcPts val="0"/>
                        </a:spcBef>
                        <a:spcAft>
                          <a:spcPts val="0"/>
                        </a:spcAft>
                        <a:buNone/>
                      </a:pPr>
                      <a:r>
                        <a:rPr lang="fr-FR" sz="1600" b="1" u="none" strike="noStrike" cap="none"/>
                        <a:t>Flèche Droite </a:t>
                      </a:r>
                      <a:r>
                        <a:rPr lang="fr-FR" sz="1600" b="0" u="none" strike="noStrike" cap="none"/>
                        <a:t>ou</a:t>
                      </a:r>
                      <a:r>
                        <a:rPr lang="fr-FR" sz="1600" b="1" u="none" strike="noStrike" cap="none"/>
                        <a:t> Ctrl+F</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a:t>Déplace le curseur d'un caractère vers la droite.</a:t>
                      </a:r>
                      <a:endParaRPr/>
                    </a:p>
                  </a:txBody>
                  <a:tcPr marL="47625" marR="47625" marT="63500" marB="63500" anchor="ctr"/>
                </a:tc>
                <a:extLst>
                  <a:ext uri="{0D108BD9-81ED-4DB2-BD59-A6C34878D82A}">
                    <a16:rowId xmlns:a16="http://schemas.microsoft.com/office/drawing/2014/main" val="10004"/>
                  </a:ext>
                </a:extLst>
              </a:tr>
              <a:tr h="614675">
                <a:tc>
                  <a:txBody>
                    <a:bodyPr/>
                    <a:lstStyle/>
                    <a:p>
                      <a:pPr marL="0" marR="0" lvl="0" indent="0" algn="l" rtl="0">
                        <a:spcBef>
                          <a:spcPts val="0"/>
                        </a:spcBef>
                        <a:spcAft>
                          <a:spcPts val="0"/>
                        </a:spcAft>
                        <a:buNone/>
                      </a:pPr>
                      <a:r>
                        <a:rPr lang="fr-FR" sz="1600" b="1" u="none" strike="noStrike" cap="none"/>
                        <a:t>Flèche Haut </a:t>
                      </a:r>
                      <a:r>
                        <a:rPr lang="fr-FR" sz="1600" b="0" u="none" strike="noStrike" cap="none"/>
                        <a:t>ou</a:t>
                      </a:r>
                      <a:r>
                        <a:rPr lang="fr-FR" sz="1600" b="1" u="none" strike="noStrike" cap="none"/>
                        <a:t> Ctrl+P</a:t>
                      </a:r>
                      <a:endParaRPr/>
                    </a:p>
                  </a:txBody>
                  <a:tcPr marL="47625" marR="47625" marT="63500" marB="63500" anchor="ctr"/>
                </a:tc>
                <a:tc>
                  <a:txBody>
                    <a:bodyPr/>
                    <a:lstStyle/>
                    <a:p>
                      <a:pPr marL="0" marR="0" lvl="0" indent="0" algn="l" rtl="0">
                        <a:spcBef>
                          <a:spcPts val="0"/>
                        </a:spcBef>
                        <a:spcAft>
                          <a:spcPts val="0"/>
                        </a:spcAft>
                        <a:buNone/>
                      </a:pPr>
                      <a:r>
                        <a:rPr lang="fr-FR" sz="1600" b="0" u="none" strike="noStrike" cap="none"/>
                        <a:t>Rappelle les commandes antérieures en commençant par les plus récentes.</a:t>
                      </a:r>
                      <a:endParaRPr/>
                    </a:p>
                  </a:txBody>
                  <a:tcPr marL="47625" marR="47625" marT="63500" marB="63500" anchor="ctr"/>
                </a:tc>
                <a:extLst>
                  <a:ext uri="{0D108BD9-81ED-4DB2-BD59-A6C34878D82A}">
                    <a16:rowId xmlns:a16="http://schemas.microsoft.com/office/drawing/2014/main" val="10005"/>
                  </a:ext>
                </a:extLst>
              </a:tr>
            </a:tbl>
          </a:graphicData>
        </a:graphic>
      </p:graphicFrame>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109955" y="15595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Touches d'accès rapide et raccourcis clavier (suite.)</a:t>
            </a:r>
            <a:endParaRPr/>
          </a:p>
        </p:txBody>
      </p:sp>
      <p:sp>
        <p:nvSpPr>
          <p:cNvPr id="332" name="Google Shape;332;p39"/>
          <p:cNvSpPr txBox="1">
            <a:spLocks noGrp="1"/>
          </p:cNvSpPr>
          <p:nvPr>
            <p:ph type="body" idx="1"/>
          </p:nvPr>
        </p:nvSpPr>
        <p:spPr>
          <a:xfrm>
            <a:off x="447038" y="1136884"/>
            <a:ext cx="4043687" cy="1747200"/>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400"/>
              <a:buFont typeface="Arial"/>
              <a:buChar char="•"/>
            </a:pPr>
            <a:r>
              <a:rPr lang="fr-FR" sz="1600" dirty="0"/>
              <a:t>Lorsqu'une sortie de commande produit plus de texte que ce qui peut être affiché dans une fenêtre de terminal, l'IOS affiche une invite </a:t>
            </a:r>
            <a:r>
              <a:rPr lang="fr-FR" sz="1600" b="1" dirty="0"/>
              <a:t>« —More — »</a:t>
            </a:r>
            <a:r>
              <a:rPr lang="fr-FR" sz="1600" dirty="0"/>
              <a:t> . Le tableau ci-dessous décrit les frappes qui peuvent être utilisées lorsque cette invite est affichée.</a:t>
            </a:r>
            <a:endParaRPr sz="1600" dirty="0"/>
          </a:p>
        </p:txBody>
      </p:sp>
      <p:sp>
        <p:nvSpPr>
          <p:cNvPr id="333" name="Google Shape;333;p39"/>
          <p:cNvSpPr txBox="1"/>
          <p:nvPr/>
        </p:nvSpPr>
        <p:spPr>
          <a:xfrm>
            <a:off x="4937763" y="1457189"/>
            <a:ext cx="3759201" cy="1010068"/>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260"/>
              <a:buFont typeface="Arial"/>
              <a:buChar char="•"/>
            </a:pPr>
            <a:r>
              <a:rPr lang="fr-FR" sz="1600" dirty="0">
                <a:solidFill>
                  <a:srgbClr val="000000"/>
                </a:solidFill>
                <a:latin typeface="Calibri"/>
                <a:ea typeface="Calibri"/>
                <a:cs typeface="Calibri"/>
                <a:sym typeface="Calibri"/>
              </a:rPr>
              <a:t>Le tableau ci-dessous répertorie les commandes qui peuvent être utilisées pour quitter une opération.</a:t>
            </a:r>
            <a:endParaRPr sz="1600" dirty="0"/>
          </a:p>
        </p:txBody>
      </p:sp>
      <p:sp>
        <p:nvSpPr>
          <p:cNvPr id="334" name="Google Shape;334;p39"/>
          <p:cNvSpPr txBox="1"/>
          <p:nvPr/>
        </p:nvSpPr>
        <p:spPr>
          <a:xfrm>
            <a:off x="291035" y="6016692"/>
            <a:ext cx="875783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dirty="0">
                <a:solidFill>
                  <a:srgbClr val="000000"/>
                </a:solidFill>
                <a:latin typeface="Calibri"/>
                <a:ea typeface="Calibri"/>
                <a:cs typeface="Calibri"/>
                <a:sym typeface="Calibri"/>
              </a:rPr>
              <a:t>Remarque: Pour voir d'autres touches de raccourci et raccourcis, reportez-vous à la section 2.3.5.</a:t>
            </a:r>
            <a:endParaRPr sz="1600" dirty="0"/>
          </a:p>
        </p:txBody>
      </p:sp>
      <p:graphicFrame>
        <p:nvGraphicFramePr>
          <p:cNvPr id="335" name="Google Shape;335;p39"/>
          <p:cNvGraphicFramePr/>
          <p:nvPr>
            <p:extLst>
              <p:ext uri="{D42A27DB-BD31-4B8C-83A1-F6EECF244321}">
                <p14:modId xmlns:p14="http://schemas.microsoft.com/office/powerpoint/2010/main" val="2429974949"/>
              </p:ext>
            </p:extLst>
          </p:nvPr>
        </p:nvGraphicFramePr>
        <p:xfrm>
          <a:off x="4558146" y="2326033"/>
          <a:ext cx="4490725" cy="3261350"/>
        </p:xfrm>
        <a:graphic>
          <a:graphicData uri="http://schemas.openxmlformats.org/drawingml/2006/table">
            <a:tbl>
              <a:tblPr firstRow="1" bandRow="1">
                <a:noFill/>
                <a:tableStyleId>{698A7AAF-FB9F-47ED-8DEB-9EDAF5AB81DC}</a:tableStyleId>
              </a:tblPr>
              <a:tblGrid>
                <a:gridCol w="1319125">
                  <a:extLst>
                    <a:ext uri="{9D8B030D-6E8A-4147-A177-3AD203B41FA5}">
                      <a16:colId xmlns:a16="http://schemas.microsoft.com/office/drawing/2014/main" val="20000"/>
                    </a:ext>
                  </a:extLst>
                </a:gridCol>
                <a:gridCol w="3171600">
                  <a:extLst>
                    <a:ext uri="{9D8B030D-6E8A-4147-A177-3AD203B41FA5}">
                      <a16:colId xmlns:a16="http://schemas.microsoft.com/office/drawing/2014/main" val="20001"/>
                    </a:ext>
                  </a:extLst>
                </a:gridCol>
              </a:tblGrid>
              <a:tr h="365750">
                <a:tc>
                  <a:txBody>
                    <a:bodyPr/>
                    <a:lstStyle/>
                    <a:p>
                      <a:pPr marL="0" marR="0" lvl="0" indent="0" algn="l" rtl="0">
                        <a:spcBef>
                          <a:spcPts val="0"/>
                        </a:spcBef>
                        <a:spcAft>
                          <a:spcPts val="0"/>
                        </a:spcAft>
                        <a:buNone/>
                      </a:pPr>
                      <a:r>
                        <a:rPr lang="fr-FR" sz="1600" u="none" strike="noStrike" cap="none"/>
                        <a:t>Frappe</a:t>
                      </a:r>
                      <a:endParaRPr/>
                    </a:p>
                  </a:txBody>
                  <a:tcPr marL="91450" marR="91450" marT="60950" marB="60950"/>
                </a:tc>
                <a:tc>
                  <a:txBody>
                    <a:bodyPr/>
                    <a:lstStyle/>
                    <a:p>
                      <a:pPr marL="0" marR="0" lvl="0" indent="0" algn="l" rtl="0">
                        <a:spcBef>
                          <a:spcPts val="0"/>
                        </a:spcBef>
                        <a:spcAft>
                          <a:spcPts val="0"/>
                        </a:spcAft>
                        <a:buNone/>
                      </a:pPr>
                      <a:r>
                        <a:rPr lang="fr-FR" sz="1600" u="none" strike="noStrike" cap="none"/>
                        <a:t>Description</a:t>
                      </a:r>
                      <a:endParaRPr/>
                    </a:p>
                  </a:txBody>
                  <a:tcPr marL="91450" marR="91450" marT="60950" marB="60950"/>
                </a:tc>
                <a:extLst>
                  <a:ext uri="{0D108BD9-81ED-4DB2-BD59-A6C34878D82A}">
                    <a16:rowId xmlns:a16="http://schemas.microsoft.com/office/drawing/2014/main" val="10000"/>
                  </a:ext>
                </a:extLst>
              </a:tr>
              <a:tr h="767075">
                <a:tc>
                  <a:txBody>
                    <a:bodyPr/>
                    <a:lstStyle/>
                    <a:p>
                      <a:pPr marL="0" marR="0" lvl="0" indent="0" algn="l" rtl="0">
                        <a:spcBef>
                          <a:spcPts val="0"/>
                        </a:spcBef>
                        <a:spcAft>
                          <a:spcPts val="0"/>
                        </a:spcAft>
                        <a:buNone/>
                      </a:pPr>
                      <a:r>
                        <a:rPr lang="fr-FR" sz="1500" b="1" u="none" strike="noStrike" cap="none"/>
                        <a:t>Ctrl+C</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Dans un mode de configuration, permet de quitter le mode de configuration et de retourner au mode d'exécution privilégié. </a:t>
                      </a:r>
                      <a:endParaRPr sz="1500" dirty="0"/>
                    </a:p>
                  </a:txBody>
                  <a:tcPr marL="47625" marR="47625" marT="63500" marB="63500" anchor="ctr"/>
                </a:tc>
                <a:extLst>
                  <a:ext uri="{0D108BD9-81ED-4DB2-BD59-A6C34878D82A}">
                    <a16:rowId xmlns:a16="http://schemas.microsoft.com/office/drawing/2014/main" val="10001"/>
                  </a:ext>
                </a:extLst>
              </a:tr>
              <a:tr h="767075">
                <a:tc>
                  <a:txBody>
                    <a:bodyPr/>
                    <a:lstStyle/>
                    <a:p>
                      <a:pPr marL="0" marR="0" lvl="0" indent="0" algn="l" rtl="0">
                        <a:spcBef>
                          <a:spcPts val="0"/>
                        </a:spcBef>
                        <a:spcAft>
                          <a:spcPts val="0"/>
                        </a:spcAft>
                        <a:buNone/>
                      </a:pPr>
                      <a:r>
                        <a:rPr lang="fr-FR" sz="1500" b="1" u="none" strike="noStrike" cap="none"/>
                        <a:t>Ctrl+Z</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Dans un mode de configuration, permet de quitter le mode de configuration et de retourner au mode d'exécution privilégié.</a:t>
                      </a:r>
                      <a:endParaRPr sz="1500" dirty="0"/>
                    </a:p>
                  </a:txBody>
                  <a:tcPr marL="47625" marR="47625" marT="63500" marB="63500" anchor="ctr"/>
                </a:tc>
                <a:extLst>
                  <a:ext uri="{0D108BD9-81ED-4DB2-BD59-A6C34878D82A}">
                    <a16:rowId xmlns:a16="http://schemas.microsoft.com/office/drawing/2014/main" val="10002"/>
                  </a:ext>
                </a:extLst>
              </a:tr>
              <a:tr h="634875">
                <a:tc>
                  <a:txBody>
                    <a:bodyPr/>
                    <a:lstStyle/>
                    <a:p>
                      <a:pPr marL="0" marR="0" lvl="0" indent="0" algn="l" rtl="0">
                        <a:spcBef>
                          <a:spcPts val="0"/>
                        </a:spcBef>
                        <a:spcAft>
                          <a:spcPts val="0"/>
                        </a:spcAft>
                        <a:buNone/>
                      </a:pPr>
                      <a:r>
                        <a:rPr lang="fr-FR" sz="1500" b="1" u="none" strike="noStrike" cap="none"/>
                        <a:t>Ctrl+Maj+6</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Séquence de coupure utilisée pour annuler les recherches DNS, </a:t>
                      </a:r>
                      <a:r>
                        <a:rPr lang="fr-FR" sz="1500" b="0" u="none" strike="noStrike" cap="none" dirty="0" err="1"/>
                        <a:t>traceroutes,pings</a:t>
                      </a:r>
                      <a:r>
                        <a:rPr lang="fr-FR" sz="1500" b="0" u="none" strike="noStrike" cap="none" dirty="0"/>
                        <a:t>, etc.</a:t>
                      </a:r>
                      <a:endParaRPr sz="1500" dirty="0"/>
                    </a:p>
                  </a:txBody>
                  <a:tcPr marL="47625" marR="47625" marT="63500" marB="63500" anchor="ctr"/>
                </a:tc>
                <a:extLst>
                  <a:ext uri="{0D108BD9-81ED-4DB2-BD59-A6C34878D82A}">
                    <a16:rowId xmlns:a16="http://schemas.microsoft.com/office/drawing/2014/main" val="10003"/>
                  </a:ext>
                </a:extLst>
              </a:tr>
            </a:tbl>
          </a:graphicData>
        </a:graphic>
      </p:graphicFrame>
      <p:graphicFrame>
        <p:nvGraphicFramePr>
          <p:cNvPr id="336" name="Google Shape;336;p39"/>
          <p:cNvGraphicFramePr/>
          <p:nvPr>
            <p:extLst>
              <p:ext uri="{D42A27DB-BD31-4B8C-83A1-F6EECF244321}">
                <p14:modId xmlns:p14="http://schemas.microsoft.com/office/powerpoint/2010/main" val="4100831925"/>
              </p:ext>
            </p:extLst>
          </p:nvPr>
        </p:nvGraphicFramePr>
        <p:xfrm>
          <a:off x="447038" y="2833062"/>
          <a:ext cx="3861475" cy="2649400"/>
        </p:xfrm>
        <a:graphic>
          <a:graphicData uri="http://schemas.openxmlformats.org/drawingml/2006/table">
            <a:tbl>
              <a:tblPr firstRow="1" bandRow="1">
                <a:noFill/>
                <a:tableStyleId>{698A7AAF-FB9F-47ED-8DEB-9EDAF5AB81DC}</a:tableStyleId>
              </a:tblPr>
              <a:tblGrid>
                <a:gridCol w="1470025">
                  <a:extLst>
                    <a:ext uri="{9D8B030D-6E8A-4147-A177-3AD203B41FA5}">
                      <a16:colId xmlns:a16="http://schemas.microsoft.com/office/drawing/2014/main" val="20000"/>
                    </a:ext>
                  </a:extLst>
                </a:gridCol>
                <a:gridCol w="2391450">
                  <a:extLst>
                    <a:ext uri="{9D8B030D-6E8A-4147-A177-3AD203B41FA5}">
                      <a16:colId xmlns:a16="http://schemas.microsoft.com/office/drawing/2014/main" val="20001"/>
                    </a:ext>
                  </a:extLst>
                </a:gridCol>
              </a:tblGrid>
              <a:tr h="402225">
                <a:tc>
                  <a:txBody>
                    <a:bodyPr/>
                    <a:lstStyle/>
                    <a:p>
                      <a:pPr marL="0" marR="0" lvl="0" indent="0" algn="l" rtl="0">
                        <a:spcBef>
                          <a:spcPts val="0"/>
                        </a:spcBef>
                        <a:spcAft>
                          <a:spcPts val="0"/>
                        </a:spcAft>
                        <a:buNone/>
                      </a:pPr>
                      <a:r>
                        <a:rPr lang="fr-FR" sz="1600" u="none" strike="noStrike" cap="none"/>
                        <a:t>Frappe</a:t>
                      </a:r>
                      <a:endParaRPr/>
                    </a:p>
                  </a:txBody>
                  <a:tcPr marL="91450" marR="91450" marT="60950" marB="60950"/>
                </a:tc>
                <a:tc>
                  <a:txBody>
                    <a:bodyPr/>
                    <a:lstStyle/>
                    <a:p>
                      <a:pPr marL="0" marR="0" lvl="0" indent="0" algn="l" rtl="0">
                        <a:spcBef>
                          <a:spcPts val="0"/>
                        </a:spcBef>
                        <a:spcAft>
                          <a:spcPts val="0"/>
                        </a:spcAft>
                        <a:buNone/>
                      </a:pPr>
                      <a:r>
                        <a:rPr lang="fr-FR" sz="1600" u="none" strike="noStrike" cap="none"/>
                        <a:t>Description</a:t>
                      </a:r>
                      <a:endParaRPr/>
                    </a:p>
                  </a:txBody>
                  <a:tcPr marL="91450" marR="91450" marT="60950" marB="60950"/>
                </a:tc>
                <a:extLst>
                  <a:ext uri="{0D108BD9-81ED-4DB2-BD59-A6C34878D82A}">
                    <a16:rowId xmlns:a16="http://schemas.microsoft.com/office/drawing/2014/main" val="10000"/>
                  </a:ext>
                </a:extLst>
              </a:tr>
              <a:tr h="736175">
                <a:tc>
                  <a:txBody>
                    <a:bodyPr/>
                    <a:lstStyle/>
                    <a:p>
                      <a:pPr marL="0" marR="0" lvl="0" indent="0" algn="l" rtl="0">
                        <a:spcBef>
                          <a:spcPts val="0"/>
                        </a:spcBef>
                        <a:spcAft>
                          <a:spcPts val="0"/>
                        </a:spcAft>
                        <a:buNone/>
                      </a:pPr>
                      <a:r>
                        <a:rPr lang="fr-FR" sz="1500" b="1" u="none" strike="noStrike" cap="none"/>
                        <a:t>Saisissez</a:t>
                      </a:r>
                      <a:r>
                        <a:rPr lang="fr-FR" sz="1500" b="0" u="none" strike="noStrike" cap="none"/>
                        <a:t> KEY</a:t>
                      </a:r>
                      <a:r>
                        <a:rPr lang="fr-FR" sz="1500" b="1" u="none" strike="noStrike" cap="none"/>
                        <a:t>.</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Affiche la ligne suivante.</a:t>
                      </a:r>
                      <a:endParaRPr sz="1500" dirty="0"/>
                    </a:p>
                  </a:txBody>
                  <a:tcPr marL="47625" marR="47625" marT="63500" marB="63500" anchor="ctr"/>
                </a:tc>
                <a:extLst>
                  <a:ext uri="{0D108BD9-81ED-4DB2-BD59-A6C34878D82A}">
                    <a16:rowId xmlns:a16="http://schemas.microsoft.com/office/drawing/2014/main" val="10001"/>
                  </a:ext>
                </a:extLst>
              </a:tr>
              <a:tr h="698200">
                <a:tc>
                  <a:txBody>
                    <a:bodyPr/>
                    <a:lstStyle/>
                    <a:p>
                      <a:pPr marL="0" marR="0" lvl="0" indent="0" algn="l" rtl="0">
                        <a:spcBef>
                          <a:spcPts val="0"/>
                        </a:spcBef>
                        <a:spcAft>
                          <a:spcPts val="0"/>
                        </a:spcAft>
                        <a:buNone/>
                      </a:pPr>
                      <a:r>
                        <a:rPr lang="fr-FR" sz="1500" b="0" u="none" strike="noStrike" cap="none"/>
                        <a:t> Barre</a:t>
                      </a:r>
                      <a:r>
                        <a:rPr lang="fr-FR" sz="1500" b="1" u="none" strike="noStrike" cap="none"/>
                        <a:t> d'espace</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Affiche l'écran suivant.</a:t>
                      </a:r>
                      <a:endParaRPr sz="1500" dirty="0"/>
                    </a:p>
                  </a:txBody>
                  <a:tcPr marL="47625" marR="47625" marT="63500" marB="63500" anchor="ctr"/>
                </a:tc>
                <a:extLst>
                  <a:ext uri="{0D108BD9-81ED-4DB2-BD59-A6C34878D82A}">
                    <a16:rowId xmlns:a16="http://schemas.microsoft.com/office/drawing/2014/main" val="10002"/>
                  </a:ext>
                </a:extLst>
              </a:tr>
              <a:tr h="698200">
                <a:tc>
                  <a:txBody>
                    <a:bodyPr/>
                    <a:lstStyle/>
                    <a:p>
                      <a:pPr marL="0" marR="0" lvl="0" indent="0" algn="l" rtl="0">
                        <a:spcBef>
                          <a:spcPts val="0"/>
                        </a:spcBef>
                        <a:spcAft>
                          <a:spcPts val="0"/>
                        </a:spcAft>
                        <a:buNone/>
                      </a:pPr>
                      <a:r>
                        <a:rPr lang="fr-FR" sz="1500" b="0" u="none" strike="noStrike" cap="none"/>
                        <a:t>Toute autre clé</a:t>
                      </a:r>
                      <a:endParaRPr sz="1500"/>
                    </a:p>
                  </a:txBody>
                  <a:tcPr marL="47625" marR="47625" marT="63500" marB="63500" anchor="ctr"/>
                </a:tc>
                <a:tc>
                  <a:txBody>
                    <a:bodyPr/>
                    <a:lstStyle/>
                    <a:p>
                      <a:pPr marL="0" marR="0" lvl="0" indent="0" algn="l" rtl="0">
                        <a:spcBef>
                          <a:spcPts val="0"/>
                        </a:spcBef>
                        <a:spcAft>
                          <a:spcPts val="0"/>
                        </a:spcAft>
                        <a:buNone/>
                      </a:pPr>
                      <a:r>
                        <a:rPr lang="fr-FR" sz="1500" b="0" u="none" strike="noStrike" cap="none" dirty="0"/>
                        <a:t>Termine la chaîne d'affichage et revient au mode d'exécution privilégié.</a:t>
                      </a:r>
                      <a:endParaRPr sz="1500" dirty="0"/>
                    </a:p>
                  </a:txBody>
                  <a:tcPr marL="47625" marR="47625" marT="63500" marB="63500" anchor="ctr"/>
                </a:tc>
                <a:extLst>
                  <a:ext uri="{0D108BD9-81ED-4DB2-BD59-A6C34878D82A}">
                    <a16:rowId xmlns:a16="http://schemas.microsoft.com/office/drawing/2014/main" val="10003"/>
                  </a:ext>
                </a:extLst>
              </a:tr>
            </a:tbl>
          </a:graphicData>
        </a:graphic>
      </p:graphicFrame>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0"/>
          <p:cNvSpPr txBox="1">
            <a:spLocks noGrp="1"/>
          </p:cNvSpPr>
          <p:nvPr>
            <p:ph type="title"/>
          </p:nvPr>
        </p:nvSpPr>
        <p:spPr>
          <a:xfrm>
            <a:off x="0" y="218954"/>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Calibri"/>
              <a:buNone/>
            </a:pPr>
            <a:br>
              <a:rPr lang="fr-FR"/>
            </a:br>
            <a:r>
              <a:rPr lang="fr-FR" sz="1600"/>
              <a:t>La Structure des commandes </a:t>
            </a:r>
            <a:br>
              <a:rPr lang="fr-FR"/>
            </a:br>
            <a:r>
              <a:rPr lang="fr-FR"/>
              <a:t>Vidéo - touches d'accès rapide et raccourcis clavier</a:t>
            </a:r>
            <a:endParaRPr/>
          </a:p>
        </p:txBody>
      </p:sp>
      <p:sp>
        <p:nvSpPr>
          <p:cNvPr id="343" name="Google Shape;343;p40"/>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dirty="0"/>
              <a:t>Cette vidéo couvre les points suivants: </a:t>
            </a:r>
            <a:endParaRPr dirty="0"/>
          </a:p>
          <a:p>
            <a:pPr marL="742950" lvl="1" indent="-285750" algn="l" rtl="0">
              <a:lnSpc>
                <a:spcPct val="100000"/>
              </a:lnSpc>
              <a:spcBef>
                <a:spcPts val="900"/>
              </a:spcBef>
              <a:spcAft>
                <a:spcPts val="0"/>
              </a:spcAft>
              <a:buClr>
                <a:srgbClr val="000000"/>
              </a:buClr>
              <a:buSzPts val="1500"/>
              <a:buChar char="–"/>
            </a:pPr>
            <a:r>
              <a:rPr lang="fr-FR" sz="1600" dirty="0"/>
              <a:t>Touche de tabulation (saisie de tabulation)</a:t>
            </a:r>
            <a:endParaRPr sz="1600" dirty="0"/>
          </a:p>
          <a:p>
            <a:pPr marL="742950" lvl="1" indent="-285750" algn="l" rtl="0">
              <a:lnSpc>
                <a:spcPct val="100000"/>
              </a:lnSpc>
              <a:spcBef>
                <a:spcPts val="600"/>
              </a:spcBef>
              <a:spcAft>
                <a:spcPts val="0"/>
              </a:spcAft>
              <a:buClr>
                <a:srgbClr val="000000"/>
              </a:buClr>
              <a:buSzPts val="1500"/>
              <a:buChar char="–"/>
            </a:pPr>
            <a:r>
              <a:rPr lang="fr-FR" sz="1600" dirty="0"/>
              <a:t>l'abréviation de commande.</a:t>
            </a:r>
            <a:endParaRPr sz="1600" dirty="0"/>
          </a:p>
          <a:p>
            <a:pPr marL="742950" lvl="1" indent="-285750" algn="l" rtl="0">
              <a:lnSpc>
                <a:spcPct val="100000"/>
              </a:lnSpc>
              <a:spcBef>
                <a:spcPts val="600"/>
              </a:spcBef>
              <a:spcAft>
                <a:spcPts val="0"/>
              </a:spcAft>
              <a:buClr>
                <a:srgbClr val="000000"/>
              </a:buClr>
              <a:buSzPts val="1500"/>
              <a:buChar char="–"/>
            </a:pPr>
            <a:r>
              <a:rPr lang="fr-FR" sz="1600" dirty="0"/>
              <a:t>Touche flèche haut et bas</a:t>
            </a:r>
            <a:endParaRPr sz="1600" dirty="0"/>
          </a:p>
          <a:p>
            <a:pPr marL="742950" lvl="1" indent="-285750" algn="l" rtl="0">
              <a:lnSpc>
                <a:spcPct val="100000"/>
              </a:lnSpc>
              <a:spcBef>
                <a:spcPts val="600"/>
              </a:spcBef>
              <a:spcAft>
                <a:spcPts val="0"/>
              </a:spcAft>
              <a:buClr>
                <a:srgbClr val="000000"/>
              </a:buClr>
              <a:buSzPts val="1500"/>
              <a:buChar char="–"/>
            </a:pPr>
            <a:r>
              <a:rPr lang="fr-FR" sz="1600" dirty="0" err="1"/>
              <a:t>Ctrl+C</a:t>
            </a:r>
            <a:endParaRPr sz="1600" dirty="0"/>
          </a:p>
          <a:p>
            <a:pPr marL="742950" lvl="1" indent="-285750" algn="l" rtl="0">
              <a:lnSpc>
                <a:spcPct val="100000"/>
              </a:lnSpc>
              <a:spcBef>
                <a:spcPts val="600"/>
              </a:spcBef>
              <a:spcAft>
                <a:spcPts val="0"/>
              </a:spcAft>
              <a:buClr>
                <a:srgbClr val="000000"/>
              </a:buClr>
              <a:buSzPts val="1500"/>
              <a:buChar char="–"/>
            </a:pPr>
            <a:r>
              <a:rPr lang="fr-FR" sz="1600" dirty="0"/>
              <a:t>CTRL+Z</a:t>
            </a:r>
            <a:endParaRPr sz="1600" dirty="0"/>
          </a:p>
          <a:p>
            <a:pPr marL="742950" lvl="1" indent="-285750" algn="l" rtl="0">
              <a:lnSpc>
                <a:spcPct val="100000"/>
              </a:lnSpc>
              <a:spcBef>
                <a:spcPts val="600"/>
              </a:spcBef>
              <a:spcAft>
                <a:spcPts val="0"/>
              </a:spcAft>
              <a:buClr>
                <a:srgbClr val="000000"/>
              </a:buClr>
              <a:buSzPts val="1500"/>
              <a:buChar char="–"/>
            </a:pPr>
            <a:r>
              <a:rPr lang="fr-FR" sz="1600" dirty="0"/>
              <a:t>Ctrl + Maj + 6</a:t>
            </a:r>
            <a:endParaRPr sz="1600" dirty="0"/>
          </a:p>
          <a:p>
            <a:pPr marL="742950" lvl="1" indent="-285750" algn="l" rtl="0">
              <a:lnSpc>
                <a:spcPct val="100000"/>
              </a:lnSpc>
              <a:spcBef>
                <a:spcPts val="600"/>
              </a:spcBef>
              <a:spcAft>
                <a:spcPts val="0"/>
              </a:spcAft>
              <a:buClr>
                <a:srgbClr val="000000"/>
              </a:buClr>
              <a:buSzPts val="1500"/>
              <a:buChar char="–"/>
            </a:pPr>
            <a:r>
              <a:rPr lang="fr-FR" sz="1600" dirty="0"/>
              <a:t>CTRL+R</a:t>
            </a:r>
            <a:endParaRPr sz="1600" dirty="0"/>
          </a:p>
          <a:p>
            <a:pPr marL="169863" lvl="0" indent="0" algn="l" rtl="0">
              <a:lnSpc>
                <a:spcPct val="100000"/>
              </a:lnSpc>
              <a:spcBef>
                <a:spcPts val="900"/>
              </a:spcBef>
              <a:spcAft>
                <a:spcPts val="0"/>
              </a:spcAft>
              <a:buClr>
                <a:srgbClr val="000000"/>
              </a:buClr>
              <a:buSzPts val="3200"/>
              <a:buFont typeface="Noto Sans Symbols"/>
              <a:buNone/>
            </a:pPr>
            <a:endParaRPr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1"/>
          <p:cNvSpPr txBox="1">
            <a:spLocks noGrp="1"/>
          </p:cNvSpPr>
          <p:nvPr>
            <p:ph type="title"/>
          </p:nvPr>
        </p:nvSpPr>
        <p:spPr>
          <a:xfrm>
            <a:off x="120912" y="299562"/>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Packet Tracer - Naviguer dans Cisco IOS</a:t>
            </a:r>
            <a:endParaRPr/>
          </a:p>
        </p:txBody>
      </p:sp>
      <p:sp>
        <p:nvSpPr>
          <p:cNvPr id="350" name="Google Shape;350;p41"/>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2800" dirty="0"/>
              <a:t>Dans le cadre de ce </a:t>
            </a:r>
            <a:r>
              <a:rPr lang="fr-FR" sz="2800" dirty="0" err="1"/>
              <a:t>Packet</a:t>
            </a:r>
            <a:r>
              <a:rPr lang="fr-FR" sz="2800" dirty="0"/>
              <a:t> Tracer, vous ferez ce qui suit : </a:t>
            </a:r>
            <a:endParaRPr sz="2800" dirty="0"/>
          </a:p>
          <a:p>
            <a:pPr marL="169863" lvl="0" indent="-203200" algn="l" rtl="0">
              <a:lnSpc>
                <a:spcPct val="100000"/>
              </a:lnSpc>
              <a:spcBef>
                <a:spcPts val="1200"/>
              </a:spcBef>
              <a:spcAft>
                <a:spcPts val="0"/>
              </a:spcAft>
              <a:buClr>
                <a:srgbClr val="000000"/>
              </a:buClr>
              <a:buSzPts val="3200"/>
              <a:buFont typeface="Arial"/>
              <a:buChar char="•"/>
            </a:pPr>
            <a:r>
              <a:rPr lang="fr-FR" sz="2500" dirty="0"/>
              <a:t>Établir des connexions de base, accéder à l'interface en ligne de commande et découvrir l'Aide</a:t>
            </a:r>
            <a:endParaRPr sz="2500" dirty="0"/>
          </a:p>
          <a:p>
            <a:pPr marL="169863" lvl="0" indent="-203200" algn="l" rtl="0">
              <a:lnSpc>
                <a:spcPct val="100000"/>
              </a:lnSpc>
              <a:spcBef>
                <a:spcPts val="1200"/>
              </a:spcBef>
              <a:spcAft>
                <a:spcPts val="0"/>
              </a:spcAft>
              <a:buClr>
                <a:srgbClr val="000000"/>
              </a:buClr>
              <a:buSzPts val="3200"/>
              <a:buFont typeface="Arial"/>
              <a:buChar char="•"/>
            </a:pPr>
            <a:r>
              <a:rPr lang="fr-FR" sz="2500" dirty="0"/>
              <a:t>Découvrir les modes d'exécution</a:t>
            </a:r>
            <a:endParaRPr sz="2500" dirty="0"/>
          </a:p>
          <a:p>
            <a:pPr marL="169863" lvl="0" indent="-203200" algn="l" rtl="0">
              <a:lnSpc>
                <a:spcPct val="100000"/>
              </a:lnSpc>
              <a:spcBef>
                <a:spcPts val="1200"/>
              </a:spcBef>
              <a:spcAft>
                <a:spcPts val="0"/>
              </a:spcAft>
              <a:buClr>
                <a:srgbClr val="000000"/>
              </a:buClr>
              <a:buSzPts val="3200"/>
              <a:buFont typeface="Arial"/>
              <a:buChar char="•"/>
            </a:pPr>
            <a:r>
              <a:rPr lang="fr-FR" sz="2500" dirty="0"/>
              <a:t>Régler l'horloge</a:t>
            </a:r>
            <a:endParaRPr sz="2500"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title"/>
          </p:nvPr>
        </p:nvSpPr>
        <p:spPr>
          <a:xfrm>
            <a:off x="166255" y="349941"/>
            <a:ext cx="9144000" cy="1220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La Structure des commandes</a:t>
            </a:r>
            <a:br>
              <a:rPr lang="fr-FR"/>
            </a:br>
            <a:r>
              <a:rPr lang="fr-FR"/>
              <a:t>Travaux Pratiques — Naviguer dans l'IOS à l'aide de Term Tera pour la connectivité de la console</a:t>
            </a:r>
            <a:endParaRPr/>
          </a:p>
        </p:txBody>
      </p:sp>
      <p:sp>
        <p:nvSpPr>
          <p:cNvPr id="357" name="Google Shape;357;p42"/>
          <p:cNvSpPr txBox="1">
            <a:spLocks noGrp="1"/>
          </p:cNvSpPr>
          <p:nvPr>
            <p:ph type="body" idx="1"/>
          </p:nvPr>
        </p:nvSpPr>
        <p:spPr>
          <a:xfrm>
            <a:off x="217668" y="1731757"/>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2800" dirty="0"/>
              <a:t>Au cours de ce TP, vous aborderez les points suivants: </a:t>
            </a:r>
            <a:endParaRPr sz="2800" dirty="0"/>
          </a:p>
          <a:p>
            <a:pPr marL="169863" lvl="0" indent="-203200" algn="l" rtl="0">
              <a:lnSpc>
                <a:spcPct val="100000"/>
              </a:lnSpc>
              <a:spcBef>
                <a:spcPts val="1200"/>
              </a:spcBef>
              <a:spcAft>
                <a:spcPts val="0"/>
              </a:spcAft>
              <a:buClr>
                <a:srgbClr val="000000"/>
              </a:buClr>
              <a:buSzPts val="3200"/>
              <a:buFont typeface="Arial"/>
              <a:buChar char="•"/>
            </a:pPr>
            <a:r>
              <a:rPr lang="fr-FR" sz="2500" dirty="0"/>
              <a:t>Accéder à un commutateur Cisco par le port de console série</a:t>
            </a:r>
            <a:endParaRPr sz="2500" dirty="0"/>
          </a:p>
          <a:p>
            <a:pPr marL="169863" lvl="0" indent="-203200" algn="l" rtl="0">
              <a:lnSpc>
                <a:spcPct val="100000"/>
              </a:lnSpc>
              <a:spcBef>
                <a:spcPts val="1200"/>
              </a:spcBef>
              <a:spcAft>
                <a:spcPts val="0"/>
              </a:spcAft>
              <a:buClr>
                <a:srgbClr val="000000"/>
              </a:buClr>
              <a:buSzPts val="3200"/>
              <a:buFont typeface="Arial"/>
              <a:buChar char="•"/>
            </a:pPr>
            <a:r>
              <a:rPr lang="fr-FR" sz="2500" dirty="0"/>
              <a:t>Afficher et configurer les paramètres de base du périphérique</a:t>
            </a:r>
            <a:endParaRPr sz="2500" dirty="0"/>
          </a:p>
          <a:p>
            <a:pPr marL="169863" lvl="0" indent="-203200" algn="l" rtl="0">
              <a:lnSpc>
                <a:spcPct val="100000"/>
              </a:lnSpc>
              <a:spcBef>
                <a:spcPts val="1200"/>
              </a:spcBef>
              <a:spcAft>
                <a:spcPts val="0"/>
              </a:spcAft>
              <a:buClr>
                <a:srgbClr val="000000"/>
              </a:buClr>
              <a:buSzPts val="3200"/>
              <a:buFont typeface="Arial"/>
              <a:buChar char="•"/>
            </a:pPr>
            <a:r>
              <a:rPr lang="fr-FR" sz="2500" dirty="0"/>
              <a:t>Accéder à un routeur Cisco à l'aide d'un câble de console mini-USB (facultatif)</a:t>
            </a:r>
            <a:endParaRPr sz="2500" dirty="0"/>
          </a:p>
          <a:p>
            <a:pPr marL="0" lvl="0" indent="0" algn="l" rtl="0">
              <a:lnSpc>
                <a:spcPct val="100000"/>
              </a:lnSpc>
              <a:spcBef>
                <a:spcPts val="1200"/>
              </a:spcBef>
              <a:spcAft>
                <a:spcPts val="0"/>
              </a:spcAft>
              <a:buClr>
                <a:srgbClr val="000000"/>
              </a:buClr>
              <a:buSzPts val="3200"/>
              <a:buNone/>
            </a:pPr>
            <a:endParaRPr dirty="0"/>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a:spLocks noGrp="1"/>
          </p:cNvSpPr>
          <p:nvPr>
            <p:ph type="ctrTitle"/>
          </p:nvPr>
        </p:nvSpPr>
        <p:spPr>
          <a:xfrm>
            <a:off x="371083" y="2686495"/>
            <a:ext cx="8280314" cy="123952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600"/>
              <a:buNone/>
            </a:pPr>
            <a:r>
              <a:rPr lang="fr-FR">
                <a:solidFill>
                  <a:srgbClr val="B6DDE7"/>
                </a:solidFill>
              </a:rPr>
              <a:t>2.4 Configuration de base des périphériques</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4"/>
          <p:cNvSpPr txBox="1">
            <a:spLocks noGrp="1"/>
          </p:cNvSpPr>
          <p:nvPr>
            <p:ph type="title"/>
          </p:nvPr>
        </p:nvSpPr>
        <p:spPr>
          <a:xfrm>
            <a:off x="75571" y="115647"/>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Nom du périphérique</a:t>
            </a:r>
            <a:endParaRPr/>
          </a:p>
        </p:txBody>
      </p:sp>
      <p:sp>
        <p:nvSpPr>
          <p:cNvPr id="370" name="Google Shape;370;p44"/>
          <p:cNvSpPr txBox="1">
            <a:spLocks noGrp="1"/>
          </p:cNvSpPr>
          <p:nvPr>
            <p:ph type="body" idx="1"/>
          </p:nvPr>
        </p:nvSpPr>
        <p:spPr>
          <a:xfrm>
            <a:off x="277840" y="1140935"/>
            <a:ext cx="5920163" cy="1470636"/>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600"/>
              <a:buFont typeface="Arial"/>
              <a:buChar char="•"/>
            </a:pPr>
            <a:r>
              <a:rPr lang="fr-FR" sz="1600" dirty="0"/>
              <a:t>La première commande de configuration sur n'importe quel périphérique doit être de lui donner un nom d'hôte unique. </a:t>
            </a:r>
            <a:endParaRPr sz="1600" dirty="0"/>
          </a:p>
          <a:p>
            <a:pPr marL="169863" lvl="0" indent="-169863" algn="l" rtl="0">
              <a:lnSpc>
                <a:spcPct val="100000"/>
              </a:lnSpc>
              <a:spcBef>
                <a:spcPts val="1200"/>
              </a:spcBef>
              <a:spcAft>
                <a:spcPts val="0"/>
              </a:spcAft>
              <a:buClr>
                <a:srgbClr val="000000"/>
              </a:buClr>
              <a:buSzPts val="1600"/>
              <a:buFont typeface="Arial"/>
              <a:buChar char="•"/>
            </a:pPr>
            <a:r>
              <a:rPr lang="fr-FR" sz="1600" dirty="0"/>
              <a:t>Par défaut, tous les périphériques se voient attribuer un nom d'usine par défaut. Par exemple, un commutateur Cisco IOS est «Switch».</a:t>
            </a:r>
            <a:endParaRPr sz="1600" dirty="0"/>
          </a:p>
          <a:p>
            <a:pPr marL="169863" lvl="0" indent="0" algn="l" rtl="0">
              <a:lnSpc>
                <a:spcPct val="100000"/>
              </a:lnSpc>
              <a:spcBef>
                <a:spcPts val="1200"/>
              </a:spcBef>
              <a:spcAft>
                <a:spcPts val="0"/>
              </a:spcAft>
              <a:buClr>
                <a:srgbClr val="000000"/>
              </a:buClr>
              <a:buSzPts val="3200"/>
              <a:buFont typeface="Noto Sans Symbols"/>
              <a:buNone/>
            </a:pPr>
            <a:endParaRPr sz="1600" dirty="0"/>
          </a:p>
        </p:txBody>
      </p:sp>
      <p:sp>
        <p:nvSpPr>
          <p:cNvPr id="371" name="Google Shape;371;p44"/>
          <p:cNvSpPr txBox="1"/>
          <p:nvPr/>
        </p:nvSpPr>
        <p:spPr>
          <a:xfrm>
            <a:off x="277839" y="2808790"/>
            <a:ext cx="4202721" cy="3002260"/>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440"/>
              <a:buFont typeface="Arial"/>
              <a:buChar char="•"/>
            </a:pPr>
            <a:r>
              <a:rPr lang="fr-FR" sz="1600" dirty="0">
                <a:solidFill>
                  <a:srgbClr val="000000"/>
                </a:solidFill>
                <a:latin typeface="Calibri"/>
                <a:ea typeface="Calibri"/>
                <a:cs typeface="Calibri"/>
                <a:sym typeface="Calibri"/>
              </a:rPr>
              <a:t>Ligne directrice sur les dispositifs de dénomination:</a:t>
            </a:r>
            <a:endParaRPr dirty="0"/>
          </a:p>
          <a:p>
            <a:pPr marL="431800" marR="0" lvl="2" indent="-169863" algn="l" rtl="0">
              <a:lnSpc>
                <a:spcPct val="100000"/>
              </a:lnSpc>
              <a:spcBef>
                <a:spcPts val="900"/>
              </a:spcBef>
              <a:spcAft>
                <a:spcPts val="0"/>
              </a:spcAft>
              <a:buClr>
                <a:srgbClr val="000000"/>
              </a:buClr>
              <a:buSzPts val="1600"/>
              <a:buFont typeface="Arial"/>
              <a:buChar char="•"/>
            </a:pPr>
            <a:r>
              <a:rPr lang="fr-FR" sz="1600" b="0" i="0" u="none" strike="noStrike" cap="none" dirty="0">
                <a:solidFill>
                  <a:srgbClr val="000000"/>
                </a:solidFill>
                <a:latin typeface="Calibri"/>
                <a:ea typeface="Calibri"/>
                <a:cs typeface="Calibri"/>
                <a:sym typeface="Calibri"/>
              </a:rPr>
              <a:t>débutent par une lettre ;</a:t>
            </a:r>
            <a:endParaRPr dirty="0"/>
          </a:p>
          <a:p>
            <a:pPr marL="431800" marR="0" lvl="2" indent="-169863" algn="l" rtl="0">
              <a:lnSpc>
                <a:spcPct val="100000"/>
              </a:lnSpc>
              <a:spcBef>
                <a:spcPts val="600"/>
              </a:spcBef>
              <a:spcAft>
                <a:spcPts val="0"/>
              </a:spcAft>
              <a:buClr>
                <a:srgbClr val="000000"/>
              </a:buClr>
              <a:buSzPts val="1600"/>
              <a:buFont typeface="Arial"/>
              <a:buChar char="•"/>
            </a:pPr>
            <a:r>
              <a:rPr lang="fr-FR" sz="1600" b="0" i="0" u="none" strike="noStrike" cap="none" dirty="0">
                <a:solidFill>
                  <a:srgbClr val="000000"/>
                </a:solidFill>
                <a:latin typeface="Calibri"/>
                <a:ea typeface="Calibri"/>
                <a:cs typeface="Calibri"/>
                <a:sym typeface="Calibri"/>
              </a:rPr>
              <a:t>Ne contiennent pas d'espaces</a:t>
            </a:r>
            <a:endParaRPr dirty="0"/>
          </a:p>
          <a:p>
            <a:pPr marL="431800" marR="0" lvl="2" indent="-169863" algn="l" rtl="0">
              <a:lnSpc>
                <a:spcPct val="100000"/>
              </a:lnSpc>
              <a:spcBef>
                <a:spcPts val="600"/>
              </a:spcBef>
              <a:spcAft>
                <a:spcPts val="0"/>
              </a:spcAft>
              <a:buClr>
                <a:srgbClr val="000000"/>
              </a:buClr>
              <a:buSzPts val="1600"/>
              <a:buFont typeface="Arial"/>
              <a:buChar char="•"/>
            </a:pPr>
            <a:r>
              <a:rPr lang="fr-FR" sz="1600" b="0" i="0" u="none" strike="noStrike" cap="none" dirty="0">
                <a:solidFill>
                  <a:srgbClr val="000000"/>
                </a:solidFill>
                <a:latin typeface="Calibri"/>
                <a:ea typeface="Calibri"/>
                <a:cs typeface="Calibri"/>
                <a:sym typeface="Calibri"/>
              </a:rPr>
              <a:t>se terminent par une lettre ou un chiffre ;</a:t>
            </a:r>
            <a:endParaRPr dirty="0"/>
          </a:p>
          <a:p>
            <a:pPr marL="431800" marR="0" lvl="2" indent="-169863" algn="l" rtl="0">
              <a:lnSpc>
                <a:spcPct val="100000"/>
              </a:lnSpc>
              <a:spcBef>
                <a:spcPts val="600"/>
              </a:spcBef>
              <a:spcAft>
                <a:spcPts val="0"/>
              </a:spcAft>
              <a:buClr>
                <a:srgbClr val="000000"/>
              </a:buClr>
              <a:buSzPts val="1600"/>
              <a:buFont typeface="Arial"/>
              <a:buChar char="•"/>
            </a:pPr>
            <a:r>
              <a:rPr lang="fr-FR" sz="1600" b="0" i="0" u="none" strike="noStrike" cap="none" dirty="0">
                <a:solidFill>
                  <a:srgbClr val="000000"/>
                </a:solidFill>
                <a:latin typeface="Calibri"/>
                <a:ea typeface="Calibri"/>
                <a:cs typeface="Calibri"/>
                <a:sym typeface="Calibri"/>
              </a:rPr>
              <a:t>Ne comportent que des lettres, des chiffres et des tirets</a:t>
            </a:r>
            <a:endParaRPr dirty="0"/>
          </a:p>
          <a:p>
            <a:pPr marL="431800" marR="0" lvl="2" indent="-169863" algn="l" rtl="0">
              <a:lnSpc>
                <a:spcPct val="100000"/>
              </a:lnSpc>
              <a:spcBef>
                <a:spcPts val="600"/>
              </a:spcBef>
              <a:spcAft>
                <a:spcPts val="0"/>
              </a:spcAft>
              <a:buClr>
                <a:srgbClr val="000000"/>
              </a:buClr>
              <a:buSzPts val="1600"/>
              <a:buFont typeface="Arial"/>
              <a:buChar char="•"/>
            </a:pPr>
            <a:r>
              <a:rPr lang="fr-FR" sz="1600" b="0" i="0" u="none" strike="noStrike" cap="none" dirty="0">
                <a:solidFill>
                  <a:srgbClr val="000000"/>
                </a:solidFill>
                <a:latin typeface="Calibri"/>
                <a:ea typeface="Calibri"/>
                <a:cs typeface="Calibri"/>
                <a:sym typeface="Calibri"/>
              </a:rPr>
              <a:t>Comportent moins de 64 caractères</a:t>
            </a:r>
            <a:endParaRPr dirty="0"/>
          </a:p>
          <a:p>
            <a:pPr marL="169863" marR="0" lvl="0" indent="-84138" algn="l" rtl="0">
              <a:lnSpc>
                <a:spcPct val="100000"/>
              </a:lnSpc>
              <a:spcBef>
                <a:spcPts val="900"/>
              </a:spcBef>
              <a:spcAft>
                <a:spcPts val="0"/>
              </a:spcAft>
              <a:buClr>
                <a:schemeClr val="dk2"/>
              </a:buClr>
              <a:buSzPts val="1350"/>
              <a:buFont typeface="Noto Sans Symbols"/>
              <a:buNone/>
            </a:pPr>
            <a:endParaRPr sz="1500" dirty="0">
              <a:solidFill>
                <a:srgbClr val="000000"/>
              </a:solidFill>
              <a:latin typeface="Calibri"/>
              <a:ea typeface="Calibri"/>
              <a:cs typeface="Calibri"/>
              <a:sym typeface="Calibri"/>
            </a:endParaRPr>
          </a:p>
          <a:p>
            <a:pPr marL="169863" marR="0" lvl="0" indent="-84138" algn="l" rtl="0">
              <a:lnSpc>
                <a:spcPct val="100000"/>
              </a:lnSpc>
              <a:spcBef>
                <a:spcPts val="1200"/>
              </a:spcBef>
              <a:spcAft>
                <a:spcPts val="0"/>
              </a:spcAft>
              <a:buClr>
                <a:schemeClr val="dk2"/>
              </a:buClr>
              <a:buSzPts val="1350"/>
              <a:buFont typeface="Noto Sans Symbols"/>
              <a:buNone/>
            </a:pPr>
            <a:endParaRPr sz="1500" dirty="0">
              <a:solidFill>
                <a:srgbClr val="000000"/>
              </a:solidFill>
              <a:latin typeface="Calibri"/>
              <a:ea typeface="Calibri"/>
              <a:cs typeface="Calibri"/>
              <a:sym typeface="Calibri"/>
            </a:endParaRPr>
          </a:p>
        </p:txBody>
      </p:sp>
      <p:sp>
        <p:nvSpPr>
          <p:cNvPr id="372" name="Google Shape;372;p44"/>
          <p:cNvSpPr txBox="1"/>
          <p:nvPr/>
        </p:nvSpPr>
        <p:spPr>
          <a:xfrm>
            <a:off x="5068861" y="4309919"/>
            <a:ext cx="361344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dirty="0">
                <a:solidFill>
                  <a:srgbClr val="000000"/>
                </a:solidFill>
                <a:latin typeface="Calibri"/>
                <a:ea typeface="Calibri"/>
                <a:cs typeface="Calibri"/>
                <a:sym typeface="Calibri"/>
              </a:rPr>
              <a:t>Remarque</a:t>
            </a:r>
            <a:r>
              <a:rPr lang="fr-FR" sz="1600" b="1" dirty="0">
                <a:solidFill>
                  <a:srgbClr val="000000"/>
                </a:solidFill>
                <a:latin typeface="Calibri"/>
                <a:ea typeface="Calibri"/>
                <a:cs typeface="Calibri"/>
                <a:sym typeface="Calibri"/>
              </a:rPr>
              <a:t>: pour supprimer le nom d'hôte configuré et renvoyer le commutateur à l'invite par défaut, utilisez la commande de config. globale </a:t>
            </a:r>
            <a:r>
              <a:rPr lang="fr-FR" sz="1600" dirty="0">
                <a:solidFill>
                  <a:srgbClr val="000000"/>
                </a:solidFill>
                <a:latin typeface="Calibri"/>
                <a:ea typeface="Calibri"/>
                <a:cs typeface="Calibri"/>
                <a:sym typeface="Calibri"/>
              </a:rPr>
              <a:t>no </a:t>
            </a:r>
            <a:r>
              <a:rPr lang="fr-FR" sz="1600" dirty="0" err="1">
                <a:solidFill>
                  <a:srgbClr val="000000"/>
                </a:solidFill>
                <a:latin typeface="Calibri"/>
                <a:ea typeface="Calibri"/>
                <a:cs typeface="Calibri"/>
                <a:sym typeface="Calibri"/>
              </a:rPr>
              <a:t>hostname</a:t>
            </a:r>
            <a:r>
              <a:rPr lang="fr-FR" sz="1600" b="1" dirty="0">
                <a:solidFill>
                  <a:srgbClr val="000000"/>
                </a:solidFill>
                <a:latin typeface="Calibri"/>
                <a:ea typeface="Calibri"/>
                <a:cs typeface="Calibri"/>
                <a:sym typeface="Calibri"/>
              </a:rPr>
              <a:t>.</a:t>
            </a:r>
            <a:endParaRPr sz="1600" dirty="0"/>
          </a:p>
        </p:txBody>
      </p:sp>
      <p:pic>
        <p:nvPicPr>
          <p:cNvPr id="373" name="Google Shape;373;p44"/>
          <p:cNvPicPr preferRelativeResize="0"/>
          <p:nvPr/>
        </p:nvPicPr>
        <p:blipFill rotWithShape="1">
          <a:blip r:embed="rId3">
            <a:alphaModFix/>
          </a:blip>
          <a:srcRect/>
          <a:stretch/>
        </p:blipFill>
        <p:spPr>
          <a:xfrm>
            <a:off x="5099340" y="3123883"/>
            <a:ext cx="3797300" cy="829733"/>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ctrTitle"/>
          </p:nvPr>
        </p:nvSpPr>
        <p:spPr>
          <a:xfrm>
            <a:off x="416425" y="2384213"/>
            <a:ext cx="7598042" cy="123952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600"/>
              <a:buNone/>
            </a:pPr>
            <a:r>
              <a:rPr lang="fr-FR">
                <a:solidFill>
                  <a:srgbClr val="B6DDE7"/>
                </a:solidFill>
              </a:rPr>
              <a:t>2.1 Accès à Cisco IOS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Recommandations relatives aux mots de passe forts</a:t>
            </a:r>
            <a:endParaRPr/>
          </a:p>
        </p:txBody>
      </p:sp>
      <p:sp>
        <p:nvSpPr>
          <p:cNvPr id="380" name="Google Shape;380;p45"/>
          <p:cNvSpPr txBox="1">
            <a:spLocks noGrp="1"/>
          </p:cNvSpPr>
          <p:nvPr>
            <p:ph type="body" idx="1"/>
          </p:nvPr>
        </p:nvSpPr>
        <p:spPr>
          <a:xfrm>
            <a:off x="145358" y="1251985"/>
            <a:ext cx="8602403" cy="1354217"/>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400"/>
              <a:buFont typeface="Arial"/>
              <a:buChar char="•"/>
            </a:pPr>
            <a:r>
              <a:rPr lang="fr-FR" sz="1600" dirty="0"/>
              <a:t>L'utilisation de mots de passe faibles ou facilement devinés est un problème de sécurité.</a:t>
            </a:r>
            <a:endParaRPr sz="1600" dirty="0"/>
          </a:p>
          <a:p>
            <a:pPr marL="169863" lvl="0" indent="-169863" algn="l" rtl="0">
              <a:lnSpc>
                <a:spcPct val="85000"/>
              </a:lnSpc>
              <a:spcBef>
                <a:spcPts val="1020"/>
              </a:spcBef>
              <a:spcAft>
                <a:spcPts val="0"/>
              </a:spcAft>
              <a:buClr>
                <a:srgbClr val="000000"/>
              </a:buClr>
              <a:buSzPts val="1400"/>
              <a:buFont typeface="Arial"/>
              <a:buChar char="•"/>
            </a:pPr>
            <a:r>
              <a:rPr lang="fr-FR" sz="1600" dirty="0"/>
              <a:t>Tous les périphériques réseau doivent limiter l'accès administratif en sécurisant les accès d'exécution, d'exécution utilisateur et Telnet à distance avec des mots de passe. En outre, tous les mots de passe doivent être cryptés et des notifications légales doivent être fournies.</a:t>
            </a:r>
            <a:endParaRPr sz="1600" dirty="0"/>
          </a:p>
        </p:txBody>
      </p:sp>
      <p:sp>
        <p:nvSpPr>
          <p:cNvPr id="381" name="Google Shape;381;p45"/>
          <p:cNvSpPr txBox="1"/>
          <p:nvPr/>
        </p:nvSpPr>
        <p:spPr>
          <a:xfrm>
            <a:off x="236798" y="2799913"/>
            <a:ext cx="4933719" cy="3528843"/>
          </a:xfrm>
          <a:prstGeom prst="rect">
            <a:avLst/>
          </a:prstGeom>
          <a:noFill/>
          <a:ln>
            <a:noFill/>
          </a:ln>
        </p:spPr>
        <p:txBody>
          <a:bodyPr spcFirstLastPara="1" wrap="square" lIns="91425" tIns="45700" rIns="182875" bIns="45700" anchor="t" anchorCtr="0">
            <a:noAutofit/>
          </a:bodyPr>
          <a:lstStyle/>
          <a:p>
            <a:pPr marL="169863" marR="0" lvl="0" indent="-169863" algn="l" rtl="0">
              <a:lnSpc>
                <a:spcPct val="100000"/>
              </a:lnSpc>
              <a:spcBef>
                <a:spcPts val="0"/>
              </a:spcBef>
              <a:spcAft>
                <a:spcPts val="0"/>
              </a:spcAft>
              <a:buClr>
                <a:schemeClr val="dk2"/>
              </a:buClr>
              <a:buSzPts val="1260"/>
              <a:buFont typeface="Arial"/>
              <a:buChar char="•"/>
            </a:pPr>
            <a:r>
              <a:rPr lang="fr-FR" sz="1600" dirty="0">
                <a:solidFill>
                  <a:srgbClr val="000000"/>
                </a:solidFill>
                <a:latin typeface="Calibri"/>
                <a:ea typeface="Calibri"/>
                <a:cs typeface="Calibri"/>
                <a:sym typeface="Calibri"/>
              </a:rPr>
              <a:t>Recommandations relatives aux mots de passe forts </a:t>
            </a:r>
            <a:endParaRPr sz="1600" dirty="0"/>
          </a:p>
          <a:p>
            <a:pPr marL="431800" marR="0" lvl="2" indent="-169863" algn="l" rtl="0">
              <a:lnSpc>
                <a:spcPct val="100000"/>
              </a:lnSpc>
              <a:spcBef>
                <a:spcPts val="900"/>
              </a:spcBef>
              <a:spcAft>
                <a:spcPts val="0"/>
              </a:spcAft>
              <a:buClr>
                <a:srgbClr val="000000"/>
              </a:buClr>
              <a:buSzPts val="1400"/>
              <a:buFont typeface="Arial"/>
              <a:buChar char="•"/>
            </a:pPr>
            <a:r>
              <a:rPr lang="fr-FR" sz="1600" b="0" i="0" u="none" strike="noStrike" cap="none" dirty="0">
                <a:solidFill>
                  <a:srgbClr val="000000"/>
                </a:solidFill>
                <a:latin typeface="Calibri"/>
                <a:ea typeface="Calibri"/>
                <a:cs typeface="Calibri"/>
                <a:sym typeface="Calibri"/>
              </a:rPr>
              <a:t>Utilisez des mots de passe de plus de 8 caractères.</a:t>
            </a:r>
            <a:endParaRPr sz="1600" dirty="0"/>
          </a:p>
          <a:p>
            <a:pPr marL="431800" marR="0" lvl="2" indent="-169863" algn="l" rtl="0">
              <a:lnSpc>
                <a:spcPct val="100000"/>
              </a:lnSpc>
              <a:spcBef>
                <a:spcPts val="600"/>
              </a:spcBef>
              <a:spcAft>
                <a:spcPts val="0"/>
              </a:spcAft>
              <a:buClr>
                <a:srgbClr val="000000"/>
              </a:buClr>
              <a:buSzPts val="1400"/>
              <a:buFont typeface="Arial"/>
              <a:buChar char="•"/>
            </a:pPr>
            <a:r>
              <a:rPr lang="fr-FR" sz="1600" b="0" i="0" u="none" strike="noStrike" cap="none" dirty="0">
                <a:solidFill>
                  <a:srgbClr val="000000"/>
                </a:solidFill>
                <a:latin typeface="Calibri"/>
                <a:ea typeface="Calibri"/>
                <a:cs typeface="Calibri"/>
                <a:sym typeface="Calibri"/>
              </a:rPr>
              <a:t>Utilisez une combinaison de lettres majuscules et minuscules, des chiffres, des caractères spéciaux et/ou des séquences de chiffres.</a:t>
            </a:r>
            <a:endParaRPr sz="1600" dirty="0"/>
          </a:p>
          <a:p>
            <a:pPr marL="431800" marR="0" lvl="2" indent="-169863" algn="l" rtl="0">
              <a:lnSpc>
                <a:spcPct val="100000"/>
              </a:lnSpc>
              <a:spcBef>
                <a:spcPts val="600"/>
              </a:spcBef>
              <a:spcAft>
                <a:spcPts val="0"/>
              </a:spcAft>
              <a:buClr>
                <a:srgbClr val="000000"/>
              </a:buClr>
              <a:buSzPts val="1400"/>
              <a:buFont typeface="Arial"/>
              <a:buChar char="•"/>
            </a:pPr>
            <a:r>
              <a:rPr lang="fr-FR" sz="1600" b="0" i="0" u="none" strike="noStrike" cap="none" dirty="0">
                <a:solidFill>
                  <a:srgbClr val="000000"/>
                </a:solidFill>
                <a:latin typeface="Calibri"/>
                <a:ea typeface="Calibri"/>
                <a:cs typeface="Calibri"/>
                <a:sym typeface="Calibri"/>
              </a:rPr>
              <a:t>Évitez d'utiliser le même mot de passe pour tous les périphériques.</a:t>
            </a:r>
            <a:endParaRPr sz="1600" dirty="0"/>
          </a:p>
          <a:p>
            <a:pPr marL="431800" marR="0" lvl="2" indent="-169863" algn="l" rtl="0">
              <a:lnSpc>
                <a:spcPct val="100000"/>
              </a:lnSpc>
              <a:spcBef>
                <a:spcPts val="600"/>
              </a:spcBef>
              <a:spcAft>
                <a:spcPts val="0"/>
              </a:spcAft>
              <a:buClr>
                <a:srgbClr val="000000"/>
              </a:buClr>
              <a:buSzPts val="1400"/>
              <a:buFont typeface="Arial"/>
              <a:buChar char="•"/>
            </a:pPr>
            <a:r>
              <a:rPr lang="fr-FR" sz="1600" b="0" i="0" u="none" strike="noStrike" cap="none" dirty="0">
                <a:solidFill>
                  <a:srgbClr val="000000"/>
                </a:solidFill>
                <a:latin typeface="Calibri"/>
                <a:ea typeface="Calibri"/>
                <a:cs typeface="Calibri"/>
                <a:sym typeface="Calibri"/>
              </a:rPr>
              <a:t>N'utilisez pas des mots courants car ils sont faciles à deviner.</a:t>
            </a:r>
            <a:endParaRPr sz="1600" dirty="0"/>
          </a:p>
        </p:txBody>
      </p:sp>
      <p:sp>
        <p:nvSpPr>
          <p:cNvPr id="382" name="Google Shape;382;p45"/>
          <p:cNvSpPr/>
          <p:nvPr/>
        </p:nvSpPr>
        <p:spPr>
          <a:xfrm>
            <a:off x="5098473" y="4677719"/>
            <a:ext cx="4045527"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600" b="1" dirty="0">
                <a:solidFill>
                  <a:srgbClr val="000000"/>
                </a:solidFill>
                <a:latin typeface="Arial"/>
                <a:ea typeface="Arial"/>
                <a:cs typeface="Arial"/>
                <a:sym typeface="Arial"/>
              </a:rPr>
              <a:t>Remarque:</a:t>
            </a:r>
            <a:r>
              <a:rPr lang="fr-FR" sz="1600" dirty="0">
                <a:solidFill>
                  <a:srgbClr val="000000"/>
                </a:solidFill>
                <a:latin typeface="Arial"/>
                <a:ea typeface="Arial"/>
                <a:cs typeface="Arial"/>
                <a:sym typeface="Arial"/>
              </a:rPr>
              <a:t> a plupart des travaux pratiques de ce cours utilisent des mots de passe simples, tels que </a:t>
            </a:r>
            <a:r>
              <a:rPr lang="fr-FR" sz="1600" b="1" dirty="0" err="1">
                <a:solidFill>
                  <a:srgbClr val="000000"/>
                </a:solidFill>
                <a:latin typeface="Arial"/>
                <a:ea typeface="Arial"/>
                <a:cs typeface="Arial"/>
                <a:sym typeface="Arial"/>
              </a:rPr>
              <a:t>cisco</a:t>
            </a:r>
            <a:r>
              <a:rPr lang="fr-FR" sz="1600" dirty="0">
                <a:solidFill>
                  <a:srgbClr val="000000"/>
                </a:solidFill>
                <a:latin typeface="Arial"/>
                <a:ea typeface="Arial"/>
                <a:cs typeface="Arial"/>
                <a:sym typeface="Arial"/>
              </a:rPr>
              <a:t> ou </a:t>
            </a:r>
            <a:r>
              <a:rPr lang="fr-FR" sz="1600" b="1" dirty="0">
                <a:solidFill>
                  <a:srgbClr val="000000"/>
                </a:solidFill>
                <a:latin typeface="Arial"/>
                <a:ea typeface="Arial"/>
                <a:cs typeface="Arial"/>
                <a:sym typeface="Arial"/>
              </a:rPr>
              <a:t>class</a:t>
            </a:r>
            <a:r>
              <a:rPr lang="fr-FR" sz="1600" dirty="0">
                <a:solidFill>
                  <a:srgbClr val="000000"/>
                </a:solidFill>
                <a:latin typeface="Arial"/>
                <a:ea typeface="Arial"/>
                <a:cs typeface="Arial"/>
                <a:sym typeface="Arial"/>
              </a:rPr>
              <a:t>. Il faut éviter ces mots de passe dans les environnements de production, car ils sont considérés comme faibles et faciles à deviner.</a:t>
            </a:r>
            <a:endParaRPr sz="1600" dirty="0"/>
          </a:p>
        </p:txBody>
      </p:sp>
      <p:pic>
        <p:nvPicPr>
          <p:cNvPr id="383" name="Google Shape;383;p45"/>
          <p:cNvPicPr preferRelativeResize="0"/>
          <p:nvPr/>
        </p:nvPicPr>
        <p:blipFill rotWithShape="1">
          <a:blip r:embed="rId3">
            <a:alphaModFix/>
          </a:blip>
          <a:srcRect/>
          <a:stretch/>
        </p:blipFill>
        <p:spPr>
          <a:xfrm>
            <a:off x="6171445" y="2526039"/>
            <a:ext cx="1371600" cy="1828800"/>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Configurer les mots de passe</a:t>
            </a:r>
            <a:endParaRPr/>
          </a:p>
        </p:txBody>
      </p:sp>
      <p:sp>
        <p:nvSpPr>
          <p:cNvPr id="390" name="Google Shape;390;p46"/>
          <p:cNvSpPr txBox="1">
            <a:spLocks noGrp="1"/>
          </p:cNvSpPr>
          <p:nvPr>
            <p:ph type="body" idx="1"/>
          </p:nvPr>
        </p:nvSpPr>
        <p:spPr>
          <a:xfrm>
            <a:off x="145356" y="1251984"/>
            <a:ext cx="4426644" cy="2486897"/>
          </a:xfrm>
          <a:prstGeom prst="rect">
            <a:avLst/>
          </a:prstGeom>
          <a:noFill/>
          <a:ln>
            <a:noFill/>
          </a:ln>
        </p:spPr>
        <p:txBody>
          <a:bodyPr spcFirstLastPara="1" wrap="square" lIns="91425" tIns="45700" rIns="182875" bIns="45700" anchor="t" anchorCtr="0">
            <a:noAutofit/>
          </a:bodyPr>
          <a:lstStyle/>
          <a:p>
            <a:pPr marL="0" lvl="0" indent="0" algn="l" rtl="0">
              <a:lnSpc>
                <a:spcPct val="85000"/>
              </a:lnSpc>
              <a:spcBef>
                <a:spcPts val="0"/>
              </a:spcBef>
              <a:spcAft>
                <a:spcPts val="0"/>
              </a:spcAft>
              <a:buClr>
                <a:srgbClr val="000000"/>
              </a:buClr>
              <a:buSzPts val="3200"/>
              <a:buNone/>
            </a:pPr>
            <a:r>
              <a:rPr lang="fr-FR" sz="1800" dirty="0"/>
              <a:t>Sécuriser l'accès au mode d'exécution utilisateur</a:t>
            </a:r>
            <a:r>
              <a:rPr lang="fr-FR" sz="1600" dirty="0"/>
              <a:t>:</a:t>
            </a:r>
            <a:endParaRPr sz="1600" dirty="0"/>
          </a:p>
          <a:p>
            <a:pPr marL="1143000" lvl="2" indent="-228600" algn="l" rtl="0">
              <a:lnSpc>
                <a:spcPct val="85000"/>
              </a:lnSpc>
              <a:spcBef>
                <a:spcPts val="1020"/>
              </a:spcBef>
              <a:spcAft>
                <a:spcPts val="0"/>
              </a:spcAft>
              <a:buClr>
                <a:srgbClr val="000000"/>
              </a:buClr>
              <a:buSzPts val="1400"/>
              <a:buChar char="•"/>
            </a:pPr>
            <a:r>
              <a:rPr lang="fr-FR" sz="1600" dirty="0" err="1"/>
              <a:t>Fassez</a:t>
            </a:r>
            <a:r>
              <a:rPr lang="fr-FR" sz="1600" dirty="0"/>
              <a:t> en mode de configuration de console de ligne à l'aide de la commande de configuration globale </a:t>
            </a:r>
            <a:r>
              <a:rPr lang="fr-FR" sz="1600" b="1" dirty="0"/>
              <a:t>line console 0 </a:t>
            </a:r>
            <a:r>
              <a:rPr lang="fr-FR" sz="1600" dirty="0"/>
              <a:t>.</a:t>
            </a:r>
            <a:endParaRPr sz="1600" dirty="0"/>
          </a:p>
          <a:p>
            <a:pPr marL="1143000" lvl="2" indent="-228600" algn="l" rtl="0">
              <a:lnSpc>
                <a:spcPct val="85000"/>
              </a:lnSpc>
              <a:spcBef>
                <a:spcPts val="720"/>
              </a:spcBef>
              <a:spcAft>
                <a:spcPts val="0"/>
              </a:spcAft>
              <a:buClr>
                <a:srgbClr val="000000"/>
              </a:buClr>
              <a:buSzPts val="1400"/>
              <a:buChar char="•"/>
            </a:pPr>
            <a:r>
              <a:rPr lang="fr-FR" sz="1600" dirty="0"/>
              <a:t>Spécifiez ensuite le mot de passe du mode d'exécution utilisateur à l'aide de la commande de mot de passe </a:t>
            </a:r>
            <a:r>
              <a:rPr lang="fr-FR" sz="1600" b="1" dirty="0" err="1"/>
              <a:t>password</a:t>
            </a:r>
            <a:r>
              <a:rPr lang="fr-FR" sz="1600" dirty="0"/>
              <a:t> </a:t>
            </a:r>
            <a:r>
              <a:rPr lang="fr-FR" sz="1600" i="1" dirty="0"/>
              <a:t>mot de passe</a:t>
            </a:r>
            <a:r>
              <a:rPr lang="fr-FR" sz="1600" dirty="0"/>
              <a:t> . </a:t>
            </a:r>
            <a:endParaRPr sz="1600" dirty="0"/>
          </a:p>
          <a:p>
            <a:pPr marL="1143000" lvl="2" indent="-228600" algn="l" rtl="0">
              <a:lnSpc>
                <a:spcPct val="85000"/>
              </a:lnSpc>
              <a:spcBef>
                <a:spcPts val="720"/>
              </a:spcBef>
              <a:spcAft>
                <a:spcPts val="0"/>
              </a:spcAft>
              <a:buClr>
                <a:srgbClr val="000000"/>
              </a:buClr>
              <a:buSzPts val="1400"/>
              <a:buChar char="•"/>
            </a:pPr>
            <a:r>
              <a:rPr lang="fr-FR" sz="1600" dirty="0"/>
              <a:t>Enfin, activez l'accès d'exécution utilisateur à l'aide de la commande </a:t>
            </a:r>
            <a:r>
              <a:rPr lang="fr-FR" sz="1600" b="1" dirty="0"/>
              <a:t>login</a:t>
            </a:r>
            <a:r>
              <a:rPr lang="fr-FR" sz="1600" dirty="0"/>
              <a:t> .</a:t>
            </a:r>
            <a:endParaRPr sz="1600" dirty="0"/>
          </a:p>
        </p:txBody>
      </p:sp>
      <p:sp>
        <p:nvSpPr>
          <p:cNvPr id="391" name="Google Shape;391;p46"/>
          <p:cNvSpPr txBox="1"/>
          <p:nvPr/>
        </p:nvSpPr>
        <p:spPr>
          <a:xfrm>
            <a:off x="297759" y="4506731"/>
            <a:ext cx="4426644" cy="1438876"/>
          </a:xfrm>
          <a:prstGeom prst="rect">
            <a:avLst/>
          </a:prstGeom>
          <a:noFill/>
          <a:ln>
            <a:noFill/>
          </a:ln>
        </p:spPr>
        <p:txBody>
          <a:bodyPr spcFirstLastPara="1" wrap="square" lIns="91425" tIns="45700" rIns="182875" bIns="45700" anchor="t" anchorCtr="0">
            <a:noAutofit/>
          </a:bodyPr>
          <a:lstStyle/>
          <a:p>
            <a:pPr marL="0" marR="0" lvl="0" indent="0" algn="l" rtl="0">
              <a:lnSpc>
                <a:spcPct val="85000"/>
              </a:lnSpc>
              <a:spcBef>
                <a:spcPts val="0"/>
              </a:spcBef>
              <a:spcAft>
                <a:spcPts val="0"/>
              </a:spcAft>
              <a:buClr>
                <a:schemeClr val="dk2"/>
              </a:buClr>
              <a:buSzPts val="1440"/>
              <a:buFont typeface="Noto Sans Symbols"/>
              <a:buNone/>
            </a:pPr>
            <a:r>
              <a:rPr lang="fr-FR" sz="1600" dirty="0">
                <a:solidFill>
                  <a:srgbClr val="000000"/>
                </a:solidFill>
                <a:latin typeface="Calibri"/>
                <a:ea typeface="Calibri"/>
                <a:cs typeface="Calibri"/>
                <a:sym typeface="Calibri"/>
              </a:rPr>
              <a:t>Sécuriser l'accès au mode d'exécution privilégié.</a:t>
            </a:r>
            <a:endParaRPr sz="1600" dirty="0"/>
          </a:p>
          <a:p>
            <a:pPr marL="431800" marR="0" lvl="2" indent="-169863" algn="l" rtl="0">
              <a:lnSpc>
                <a:spcPct val="85000"/>
              </a:lnSpc>
              <a:spcBef>
                <a:spcPts val="990"/>
              </a:spcBef>
              <a:spcAft>
                <a:spcPts val="0"/>
              </a:spcAft>
              <a:buClr>
                <a:srgbClr val="000000"/>
              </a:buClr>
              <a:buSzPts val="1300"/>
              <a:buFont typeface="Arial"/>
              <a:buChar char="•"/>
            </a:pPr>
            <a:r>
              <a:rPr lang="fr-FR" sz="1600" b="0" i="0" u="none" strike="noStrike" cap="none" dirty="0">
                <a:solidFill>
                  <a:srgbClr val="000000"/>
                </a:solidFill>
                <a:latin typeface="Calibri"/>
                <a:ea typeface="Calibri"/>
                <a:cs typeface="Calibri"/>
                <a:sym typeface="Calibri"/>
              </a:rPr>
              <a:t> Passez en mode de configuration global:</a:t>
            </a:r>
            <a:endParaRPr sz="1600" dirty="0"/>
          </a:p>
          <a:p>
            <a:pPr marL="431800" marR="0" lvl="2" indent="-169863" algn="l" rtl="0">
              <a:lnSpc>
                <a:spcPct val="85000"/>
              </a:lnSpc>
              <a:spcBef>
                <a:spcPts val="690"/>
              </a:spcBef>
              <a:spcAft>
                <a:spcPts val="0"/>
              </a:spcAft>
              <a:buClr>
                <a:srgbClr val="000000"/>
              </a:buClr>
              <a:buSzPts val="1300"/>
              <a:buFont typeface="Arial"/>
              <a:buChar char="•"/>
            </a:pPr>
            <a:r>
              <a:rPr lang="fr-FR" sz="1600" b="0" i="0" u="none" strike="noStrike" cap="none" dirty="0">
                <a:solidFill>
                  <a:srgbClr val="000000"/>
                </a:solidFill>
                <a:latin typeface="Calibri"/>
                <a:ea typeface="Calibri"/>
                <a:cs typeface="Calibri"/>
                <a:sym typeface="Calibri"/>
              </a:rPr>
              <a:t> Ensuite, utilisez la commande </a:t>
            </a:r>
            <a:r>
              <a:rPr lang="fr-FR" sz="1600" b="1" i="0" u="none" strike="noStrike" cap="none" dirty="0">
                <a:solidFill>
                  <a:srgbClr val="000000"/>
                </a:solidFill>
                <a:latin typeface="Calibri"/>
                <a:ea typeface="Calibri"/>
                <a:cs typeface="Calibri"/>
                <a:sym typeface="Calibri"/>
              </a:rPr>
              <a:t>enable secret</a:t>
            </a:r>
            <a:r>
              <a:rPr lang="fr-FR" sz="1600" b="0" i="0" u="none" strike="noStrike" cap="none" dirty="0">
                <a:solidFill>
                  <a:srgbClr val="000000"/>
                </a:solidFill>
                <a:latin typeface="Calibri"/>
                <a:ea typeface="Calibri"/>
                <a:cs typeface="Calibri"/>
                <a:sym typeface="Calibri"/>
              </a:rPr>
              <a:t> </a:t>
            </a:r>
            <a:r>
              <a:rPr lang="fr-FR" sz="1600" b="0" i="1" u="none" strike="noStrike" cap="none" dirty="0" err="1">
                <a:solidFill>
                  <a:srgbClr val="000000"/>
                </a:solidFill>
                <a:latin typeface="Calibri"/>
                <a:ea typeface="Calibri"/>
                <a:cs typeface="Calibri"/>
                <a:sym typeface="Calibri"/>
              </a:rPr>
              <a:t>password</a:t>
            </a:r>
            <a:r>
              <a:rPr lang="fr-FR" sz="1600" b="0" i="0" u="none" strike="noStrike" cap="none" dirty="0">
                <a:solidFill>
                  <a:srgbClr val="000000"/>
                </a:solidFill>
                <a:latin typeface="Calibri"/>
                <a:ea typeface="Calibri"/>
                <a:cs typeface="Calibri"/>
                <a:sym typeface="Calibri"/>
              </a:rPr>
              <a:t> . </a:t>
            </a:r>
            <a:endParaRPr sz="1600" dirty="0"/>
          </a:p>
        </p:txBody>
      </p:sp>
      <p:pic>
        <p:nvPicPr>
          <p:cNvPr id="392" name="Google Shape;392;p46"/>
          <p:cNvPicPr preferRelativeResize="0"/>
          <p:nvPr/>
        </p:nvPicPr>
        <p:blipFill rotWithShape="1">
          <a:blip r:embed="rId3">
            <a:alphaModFix/>
          </a:blip>
          <a:srcRect/>
          <a:stretch/>
        </p:blipFill>
        <p:spPr>
          <a:xfrm>
            <a:off x="4724403" y="2155114"/>
            <a:ext cx="3937000" cy="1473200"/>
          </a:xfrm>
          <a:prstGeom prst="rect">
            <a:avLst/>
          </a:prstGeom>
          <a:noFill/>
          <a:ln>
            <a:noFill/>
          </a:ln>
        </p:spPr>
      </p:pic>
      <p:pic>
        <p:nvPicPr>
          <p:cNvPr id="393" name="Google Shape;393;p46"/>
          <p:cNvPicPr preferRelativeResize="0"/>
          <p:nvPr/>
        </p:nvPicPr>
        <p:blipFill rotWithShape="1">
          <a:blip r:embed="rId4">
            <a:alphaModFix/>
          </a:blip>
          <a:srcRect/>
          <a:stretch/>
        </p:blipFill>
        <p:spPr>
          <a:xfrm>
            <a:off x="4724403" y="4718169"/>
            <a:ext cx="3937000" cy="1016000"/>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7"/>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Configurer les mots de passe (suite.)</a:t>
            </a:r>
            <a:endParaRPr/>
          </a:p>
        </p:txBody>
      </p:sp>
      <p:sp>
        <p:nvSpPr>
          <p:cNvPr id="400" name="Google Shape;400;p47"/>
          <p:cNvSpPr txBox="1">
            <a:spLocks noGrp="1"/>
          </p:cNvSpPr>
          <p:nvPr>
            <p:ph type="body" idx="1"/>
          </p:nvPr>
        </p:nvSpPr>
        <p:spPr>
          <a:xfrm>
            <a:off x="145356" y="1251984"/>
            <a:ext cx="4426644" cy="2486897"/>
          </a:xfrm>
          <a:prstGeom prst="rect">
            <a:avLst/>
          </a:prstGeom>
          <a:noFill/>
          <a:ln>
            <a:noFill/>
          </a:ln>
        </p:spPr>
        <p:txBody>
          <a:bodyPr spcFirstLastPara="1" wrap="square" lIns="91425" tIns="45700" rIns="182875" bIns="45700" anchor="t" anchorCtr="0">
            <a:normAutofit lnSpcReduction="10000"/>
          </a:bodyPr>
          <a:lstStyle/>
          <a:p>
            <a:pPr marL="0" lvl="0" indent="0" algn="l" rtl="0">
              <a:lnSpc>
                <a:spcPct val="85000"/>
              </a:lnSpc>
              <a:spcBef>
                <a:spcPts val="0"/>
              </a:spcBef>
              <a:spcAft>
                <a:spcPts val="0"/>
              </a:spcAft>
              <a:buClr>
                <a:srgbClr val="000000"/>
              </a:buClr>
              <a:buSzPts val="1600"/>
              <a:buNone/>
            </a:pPr>
            <a:r>
              <a:rPr lang="fr-FR" sz="1800" dirty="0"/>
              <a:t>Sécurisation de l'accès à la ligne VTY:</a:t>
            </a:r>
            <a:endParaRPr sz="1800" dirty="0"/>
          </a:p>
          <a:p>
            <a:pPr marL="1143000" lvl="2" indent="-228600" algn="l" rtl="0">
              <a:lnSpc>
                <a:spcPct val="85000"/>
              </a:lnSpc>
              <a:spcBef>
                <a:spcPts val="1080"/>
              </a:spcBef>
              <a:spcAft>
                <a:spcPts val="0"/>
              </a:spcAft>
              <a:buClr>
                <a:srgbClr val="000000"/>
              </a:buClr>
              <a:buSzPts val="1600"/>
              <a:buChar char="•"/>
            </a:pPr>
            <a:r>
              <a:rPr lang="fr-FR" sz="1600" dirty="0" err="1"/>
              <a:t>Fassez</a:t>
            </a:r>
            <a:r>
              <a:rPr lang="fr-FR" sz="1600" dirty="0"/>
              <a:t> en mode de configuration de console de ligne VTY à l'aide de la commande de configuration globale </a:t>
            </a:r>
            <a:r>
              <a:rPr lang="fr-FR" sz="1600" b="1" dirty="0"/>
              <a:t>line </a:t>
            </a:r>
            <a:r>
              <a:rPr lang="fr-FR" sz="1600" b="1" dirty="0" err="1"/>
              <a:t>vty</a:t>
            </a:r>
            <a:r>
              <a:rPr lang="fr-FR" sz="1600" b="1" dirty="0"/>
              <a:t> 0 15 </a:t>
            </a:r>
            <a:r>
              <a:rPr lang="fr-FR" sz="1600" dirty="0"/>
              <a:t>.</a:t>
            </a:r>
            <a:endParaRPr dirty="0"/>
          </a:p>
          <a:p>
            <a:pPr marL="1143000" lvl="2" indent="-228600" algn="l" rtl="0">
              <a:lnSpc>
                <a:spcPct val="85000"/>
              </a:lnSpc>
              <a:spcBef>
                <a:spcPts val="780"/>
              </a:spcBef>
              <a:spcAft>
                <a:spcPts val="0"/>
              </a:spcAft>
              <a:buClr>
                <a:srgbClr val="000000"/>
              </a:buClr>
              <a:buSzPts val="1600"/>
              <a:buChar char="•"/>
            </a:pPr>
            <a:r>
              <a:rPr lang="fr-FR" sz="1600" dirty="0"/>
              <a:t>Spécifiez ensuite le mot de passe VTY à l'aide de la commande </a:t>
            </a:r>
            <a:r>
              <a:rPr lang="fr-FR" sz="1600" b="1" dirty="0"/>
              <a:t>mot de passe</a:t>
            </a:r>
            <a:r>
              <a:rPr lang="fr-FR" sz="1600" dirty="0"/>
              <a:t> </a:t>
            </a:r>
            <a:r>
              <a:rPr lang="fr-FR" sz="1600" i="1" dirty="0"/>
              <a:t>mot de passe</a:t>
            </a:r>
            <a:r>
              <a:rPr lang="fr-FR" sz="1600" dirty="0"/>
              <a:t> . </a:t>
            </a:r>
            <a:endParaRPr dirty="0"/>
          </a:p>
          <a:p>
            <a:pPr marL="1143000" lvl="2" indent="-228600" algn="l" rtl="0">
              <a:lnSpc>
                <a:spcPct val="85000"/>
              </a:lnSpc>
              <a:spcBef>
                <a:spcPts val="780"/>
              </a:spcBef>
              <a:spcAft>
                <a:spcPts val="0"/>
              </a:spcAft>
              <a:buClr>
                <a:srgbClr val="000000"/>
              </a:buClr>
              <a:buSzPts val="1600"/>
              <a:buChar char="•"/>
            </a:pPr>
            <a:r>
              <a:rPr lang="fr-FR" sz="1600" dirty="0"/>
              <a:t>En dernier lieu, activez l'accès VTY à l'aide de la commande </a:t>
            </a:r>
            <a:r>
              <a:rPr lang="fr-FR" sz="1600" b="1" dirty="0"/>
              <a:t>login</a:t>
            </a:r>
            <a:r>
              <a:rPr lang="fr-FR" sz="1600" dirty="0"/>
              <a:t> .</a:t>
            </a:r>
            <a:endParaRPr dirty="0"/>
          </a:p>
        </p:txBody>
      </p:sp>
      <p:sp>
        <p:nvSpPr>
          <p:cNvPr id="401" name="Google Shape;401;p47"/>
          <p:cNvSpPr txBox="1"/>
          <p:nvPr/>
        </p:nvSpPr>
        <p:spPr>
          <a:xfrm>
            <a:off x="615143" y="4674527"/>
            <a:ext cx="8242329" cy="1156699"/>
          </a:xfrm>
          <a:prstGeom prst="rect">
            <a:avLst/>
          </a:prstGeom>
          <a:noFill/>
          <a:ln>
            <a:noFill/>
          </a:ln>
        </p:spPr>
        <p:txBody>
          <a:bodyPr spcFirstLastPara="1" wrap="square" lIns="91425" tIns="45700" rIns="182875" bIns="45700" anchor="t" anchorCtr="0">
            <a:noAutofit/>
          </a:bodyPr>
          <a:lstStyle/>
          <a:p>
            <a:pPr marL="169863" marR="0" lvl="0" indent="-169863" algn="l" rtl="0">
              <a:lnSpc>
                <a:spcPct val="85000"/>
              </a:lnSpc>
              <a:spcBef>
                <a:spcPts val="0"/>
              </a:spcBef>
              <a:spcAft>
                <a:spcPts val="0"/>
              </a:spcAft>
              <a:buClr>
                <a:schemeClr val="dk2"/>
              </a:buClr>
              <a:buSzPts val="1440"/>
              <a:buFont typeface="Noto Sans Symbols"/>
              <a:buChar char="▪"/>
            </a:pPr>
            <a:r>
              <a:rPr lang="fr-FR" sz="1600" dirty="0">
                <a:solidFill>
                  <a:srgbClr val="000000"/>
                </a:solidFill>
                <a:latin typeface="Calibri"/>
                <a:ea typeface="Calibri"/>
                <a:cs typeface="Calibri"/>
                <a:sym typeface="Calibri"/>
              </a:rPr>
              <a:t>Remarque: Les lignes VTY (terminal virtuel) activent l'accès à distance au périphérique en utilisant Telnet ou SSH. Plusieurs commutateurs Cisco prennent en charge jusqu'à 16 lignes VTY, numérotées de 0 à 15. </a:t>
            </a:r>
            <a:endParaRPr dirty="0"/>
          </a:p>
        </p:txBody>
      </p:sp>
      <p:pic>
        <p:nvPicPr>
          <p:cNvPr id="402" name="Google Shape;402;p47"/>
          <p:cNvPicPr preferRelativeResize="0"/>
          <p:nvPr/>
        </p:nvPicPr>
        <p:blipFill rotWithShape="1">
          <a:blip r:embed="rId3">
            <a:alphaModFix/>
          </a:blip>
          <a:srcRect/>
          <a:stretch/>
        </p:blipFill>
        <p:spPr>
          <a:xfrm>
            <a:off x="4798060" y="1767297"/>
            <a:ext cx="3937000" cy="1456267"/>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8"/>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Chiffrer les mots de passe</a:t>
            </a:r>
            <a:endParaRPr/>
          </a:p>
        </p:txBody>
      </p:sp>
      <p:sp>
        <p:nvSpPr>
          <p:cNvPr id="409" name="Google Shape;409;p48"/>
          <p:cNvSpPr txBox="1">
            <a:spLocks noGrp="1"/>
          </p:cNvSpPr>
          <p:nvPr>
            <p:ph type="body" idx="1"/>
          </p:nvPr>
        </p:nvSpPr>
        <p:spPr>
          <a:xfrm>
            <a:off x="145357" y="1251984"/>
            <a:ext cx="4572000" cy="1714736"/>
          </a:xfrm>
          <a:prstGeom prst="rect">
            <a:avLst/>
          </a:prstGeom>
          <a:noFill/>
          <a:ln>
            <a:noFill/>
          </a:ln>
        </p:spPr>
        <p:txBody>
          <a:bodyPr spcFirstLastPara="1" wrap="square" lIns="91425" tIns="45700" rIns="182875" bIns="45700" anchor="t" anchorCtr="0">
            <a:normAutofit/>
          </a:bodyPr>
          <a:lstStyle/>
          <a:p>
            <a:pPr marL="169863" lvl="0" indent="-203200" algn="l" rtl="0">
              <a:lnSpc>
                <a:spcPct val="85000"/>
              </a:lnSpc>
              <a:spcBef>
                <a:spcPts val="0"/>
              </a:spcBef>
              <a:spcAft>
                <a:spcPts val="0"/>
              </a:spcAft>
              <a:buClr>
                <a:srgbClr val="000000"/>
              </a:buClr>
              <a:buSzPts val="3200"/>
              <a:buChar char="▪"/>
            </a:pPr>
            <a:r>
              <a:rPr lang="fr-FR" sz="1600" dirty="0"/>
              <a:t>Les fichiers startup-config et running-config affichent la plupart des mots de passe en clair.</a:t>
            </a:r>
            <a:endParaRPr sz="1600" dirty="0"/>
          </a:p>
          <a:p>
            <a:pPr marL="169863" lvl="0" indent="-203200" algn="l" rtl="0">
              <a:lnSpc>
                <a:spcPct val="85000"/>
              </a:lnSpc>
              <a:spcBef>
                <a:spcPts val="1560"/>
              </a:spcBef>
              <a:spcAft>
                <a:spcPts val="0"/>
              </a:spcAft>
              <a:buClr>
                <a:srgbClr val="000000"/>
              </a:buClr>
              <a:buSzPts val="3200"/>
              <a:buChar char="▪"/>
            </a:pPr>
            <a:r>
              <a:rPr lang="fr-FR" sz="1600" dirty="0"/>
              <a:t>Pour chiffrer les mots de passe, utilisez la commande de configuration globale </a:t>
            </a:r>
            <a:r>
              <a:rPr lang="fr-FR" sz="1600" b="1" dirty="0"/>
              <a:t>service </a:t>
            </a:r>
            <a:r>
              <a:rPr lang="fr-FR" sz="1600" b="1" dirty="0" err="1"/>
              <a:t>password-encryption</a:t>
            </a:r>
            <a:r>
              <a:rPr lang="fr-FR" sz="1600" dirty="0"/>
              <a:t> .</a:t>
            </a:r>
            <a:endParaRPr sz="1600" dirty="0"/>
          </a:p>
        </p:txBody>
      </p:sp>
      <p:pic>
        <p:nvPicPr>
          <p:cNvPr id="410" name="Google Shape;410;p48"/>
          <p:cNvPicPr preferRelativeResize="0"/>
          <p:nvPr/>
        </p:nvPicPr>
        <p:blipFill rotWithShape="1">
          <a:blip r:embed="rId3">
            <a:alphaModFix/>
          </a:blip>
          <a:srcRect/>
          <a:stretch/>
        </p:blipFill>
        <p:spPr>
          <a:xfrm>
            <a:off x="145357" y="3532293"/>
            <a:ext cx="4572000" cy="1035171"/>
          </a:xfrm>
          <a:prstGeom prst="rect">
            <a:avLst/>
          </a:prstGeom>
          <a:noFill/>
          <a:ln>
            <a:noFill/>
          </a:ln>
        </p:spPr>
      </p:pic>
      <p:sp>
        <p:nvSpPr>
          <p:cNvPr id="411" name="Google Shape;411;p48"/>
          <p:cNvSpPr txBox="1"/>
          <p:nvPr/>
        </p:nvSpPr>
        <p:spPr>
          <a:xfrm>
            <a:off x="4815435" y="1251985"/>
            <a:ext cx="4040563" cy="1010068"/>
          </a:xfrm>
          <a:prstGeom prst="rect">
            <a:avLst/>
          </a:prstGeom>
          <a:noFill/>
          <a:ln>
            <a:noFill/>
          </a:ln>
        </p:spPr>
        <p:txBody>
          <a:bodyPr spcFirstLastPara="1" wrap="square" lIns="91425" tIns="45700" rIns="182875" bIns="45700" anchor="t" anchorCtr="0">
            <a:noAutofit/>
          </a:bodyPr>
          <a:lstStyle/>
          <a:p>
            <a:pPr marL="169863" marR="0" lvl="0" indent="-169863" algn="l" rtl="0">
              <a:lnSpc>
                <a:spcPct val="85000"/>
              </a:lnSpc>
              <a:spcBef>
                <a:spcPts val="0"/>
              </a:spcBef>
              <a:spcAft>
                <a:spcPts val="0"/>
              </a:spcAft>
              <a:buClr>
                <a:schemeClr val="dk2"/>
              </a:buClr>
              <a:buSzPts val="1350"/>
              <a:buFont typeface="Noto Sans Symbols"/>
              <a:buChar char="▪"/>
            </a:pPr>
            <a:r>
              <a:rPr lang="fr-FR" sz="1600" dirty="0">
                <a:solidFill>
                  <a:srgbClr val="000000"/>
                </a:solidFill>
                <a:latin typeface="Calibri"/>
                <a:ea typeface="Calibri"/>
                <a:cs typeface="Calibri"/>
                <a:sym typeface="Calibri"/>
              </a:rPr>
              <a:t>Utilisez la commande </a:t>
            </a:r>
            <a:r>
              <a:rPr lang="fr-FR" sz="1600" b="1" dirty="0">
                <a:solidFill>
                  <a:srgbClr val="000000"/>
                </a:solidFill>
                <a:latin typeface="Calibri"/>
                <a:ea typeface="Calibri"/>
                <a:cs typeface="Calibri"/>
                <a:sym typeface="Calibri"/>
              </a:rPr>
              <a:t>show running-config</a:t>
            </a:r>
            <a:r>
              <a:rPr lang="fr-FR" sz="1600" dirty="0">
                <a:solidFill>
                  <a:srgbClr val="000000"/>
                </a:solidFill>
                <a:latin typeface="Calibri"/>
                <a:ea typeface="Calibri"/>
                <a:cs typeface="Calibri"/>
                <a:sym typeface="Calibri"/>
              </a:rPr>
              <a:t> pour vérifier que les mots de passe sont maintenant chiffrés. </a:t>
            </a:r>
            <a:endParaRPr sz="1600" dirty="0"/>
          </a:p>
        </p:txBody>
      </p:sp>
      <p:pic>
        <p:nvPicPr>
          <p:cNvPr id="412" name="Google Shape;412;p48"/>
          <p:cNvPicPr preferRelativeResize="0"/>
          <p:nvPr/>
        </p:nvPicPr>
        <p:blipFill rotWithShape="1">
          <a:blip r:embed="rId4">
            <a:alphaModFix/>
          </a:blip>
          <a:srcRect/>
          <a:stretch/>
        </p:blipFill>
        <p:spPr>
          <a:xfrm>
            <a:off x="5235515" y="2709171"/>
            <a:ext cx="3200400" cy="2681416"/>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des périphériques de base</a:t>
            </a:r>
            <a:br>
              <a:rPr lang="fr-FR">
                <a:latin typeface="Arial"/>
                <a:ea typeface="Arial"/>
                <a:cs typeface="Arial"/>
                <a:sym typeface="Arial"/>
              </a:rPr>
            </a:br>
            <a:r>
              <a:rPr lang="fr-FR">
                <a:latin typeface="Arial"/>
                <a:ea typeface="Arial"/>
                <a:cs typeface="Arial"/>
                <a:sym typeface="Arial"/>
              </a:rPr>
              <a:t>Messages de bannière</a:t>
            </a:r>
            <a:endParaRPr/>
          </a:p>
        </p:txBody>
      </p:sp>
      <p:sp>
        <p:nvSpPr>
          <p:cNvPr id="419" name="Google Shape;419;p49"/>
          <p:cNvSpPr txBox="1">
            <a:spLocks noGrp="1"/>
          </p:cNvSpPr>
          <p:nvPr>
            <p:ph type="body" idx="1"/>
          </p:nvPr>
        </p:nvSpPr>
        <p:spPr>
          <a:xfrm>
            <a:off x="145357" y="1271221"/>
            <a:ext cx="3857686" cy="2208560"/>
          </a:xfrm>
          <a:prstGeom prst="rect">
            <a:avLst/>
          </a:prstGeom>
          <a:noFill/>
          <a:ln>
            <a:noFill/>
          </a:ln>
        </p:spPr>
        <p:txBody>
          <a:bodyPr spcFirstLastPara="1" wrap="square" lIns="91425" tIns="45700" rIns="182875" bIns="45700" anchor="t" anchorCtr="0">
            <a:normAutofit/>
          </a:bodyPr>
          <a:lstStyle/>
          <a:p>
            <a:pPr marL="169863" lvl="0" indent="-203200" algn="l" rtl="0">
              <a:lnSpc>
                <a:spcPct val="85000"/>
              </a:lnSpc>
              <a:spcBef>
                <a:spcPts val="0"/>
              </a:spcBef>
              <a:spcAft>
                <a:spcPts val="0"/>
              </a:spcAft>
              <a:buClr>
                <a:srgbClr val="000000"/>
              </a:buClr>
              <a:buSzPts val="3200"/>
              <a:buChar char="▪"/>
            </a:pPr>
            <a:r>
              <a:rPr lang="fr-FR" sz="1600" dirty="0"/>
              <a:t>Un message de bannière est important pour avertir le personnel non autorisé de tenter d'accéder à l'appareil. </a:t>
            </a:r>
            <a:endParaRPr sz="1600" dirty="0"/>
          </a:p>
          <a:p>
            <a:pPr marL="169863" lvl="0" indent="-203200" algn="l" rtl="0">
              <a:lnSpc>
                <a:spcPct val="85000"/>
              </a:lnSpc>
              <a:spcBef>
                <a:spcPts val="1560"/>
              </a:spcBef>
              <a:spcAft>
                <a:spcPts val="0"/>
              </a:spcAft>
              <a:buClr>
                <a:srgbClr val="000000"/>
              </a:buClr>
              <a:buSzPts val="3200"/>
              <a:buChar char="▪"/>
            </a:pPr>
            <a:r>
              <a:rPr lang="fr-FR" sz="1600" dirty="0"/>
              <a:t>Pour créer une bannière MOTD (Message Of The Day) sur un périphérique réseau, utilisez la commande de config. globale du </a:t>
            </a:r>
            <a:r>
              <a:rPr lang="fr-FR" sz="1600" b="1" dirty="0"/>
              <a:t>banner </a:t>
            </a:r>
            <a:r>
              <a:rPr lang="fr-FR" sz="1600" b="1" dirty="0" err="1"/>
              <a:t>motd</a:t>
            </a:r>
            <a:r>
              <a:rPr lang="fr-FR" sz="1600" b="1" dirty="0"/>
              <a:t> #</a:t>
            </a:r>
            <a:r>
              <a:rPr lang="fr-FR" sz="1600" dirty="0"/>
              <a:t> </a:t>
            </a:r>
            <a:r>
              <a:rPr lang="fr-FR" sz="1600" i="1" dirty="0"/>
              <a:t>du message du jour</a:t>
            </a:r>
            <a:r>
              <a:rPr lang="fr-FR" sz="1600" dirty="0"/>
              <a:t> </a:t>
            </a:r>
            <a:r>
              <a:rPr lang="fr-FR" sz="1600" b="1" dirty="0"/>
              <a:t>#</a:t>
            </a:r>
            <a:r>
              <a:rPr lang="fr-FR" sz="1600" dirty="0"/>
              <a:t> . </a:t>
            </a:r>
            <a:endParaRPr sz="1600" dirty="0"/>
          </a:p>
        </p:txBody>
      </p:sp>
      <p:sp>
        <p:nvSpPr>
          <p:cNvPr id="420" name="Google Shape;420;p49"/>
          <p:cNvSpPr txBox="1"/>
          <p:nvPr/>
        </p:nvSpPr>
        <p:spPr>
          <a:xfrm>
            <a:off x="145357" y="4025618"/>
            <a:ext cx="3857686"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dirty="0">
                <a:solidFill>
                  <a:srgbClr val="000000"/>
                </a:solidFill>
                <a:latin typeface="Calibri"/>
                <a:ea typeface="Calibri"/>
                <a:cs typeface="Calibri"/>
                <a:sym typeface="Calibri"/>
              </a:rPr>
              <a:t>Remarque: Le "#" situé dans la syntaxe de la commande est le caractère de délimitation. Il est placé avant et après le message. </a:t>
            </a:r>
            <a:endParaRPr sz="1600" dirty="0"/>
          </a:p>
        </p:txBody>
      </p:sp>
      <p:sp>
        <p:nvSpPr>
          <p:cNvPr id="421" name="Google Shape;421;p49"/>
          <p:cNvSpPr txBox="1"/>
          <p:nvPr/>
        </p:nvSpPr>
        <p:spPr>
          <a:xfrm>
            <a:off x="4268948" y="2466548"/>
            <a:ext cx="455682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dirty="0">
                <a:solidFill>
                  <a:srgbClr val="000000"/>
                </a:solidFill>
                <a:latin typeface="Calibri"/>
                <a:ea typeface="Calibri"/>
                <a:cs typeface="Calibri"/>
                <a:sym typeface="Calibri"/>
              </a:rPr>
              <a:t>La bannière sera affichée lors des tentatives d'accès à l'appareil. </a:t>
            </a:r>
            <a:endParaRPr sz="1800" dirty="0"/>
          </a:p>
        </p:txBody>
      </p:sp>
      <p:pic>
        <p:nvPicPr>
          <p:cNvPr id="422" name="Google Shape;422;p49"/>
          <p:cNvPicPr preferRelativeResize="0"/>
          <p:nvPr/>
        </p:nvPicPr>
        <p:blipFill rotWithShape="1">
          <a:blip r:embed="rId3">
            <a:alphaModFix/>
          </a:blip>
          <a:srcRect/>
          <a:stretch/>
        </p:blipFill>
        <p:spPr>
          <a:xfrm>
            <a:off x="4643119" y="1540169"/>
            <a:ext cx="4114800" cy="589232"/>
          </a:xfrm>
          <a:prstGeom prst="rect">
            <a:avLst/>
          </a:prstGeom>
          <a:noFill/>
          <a:ln>
            <a:noFill/>
          </a:ln>
        </p:spPr>
      </p:pic>
      <p:sp>
        <p:nvSpPr>
          <p:cNvPr id="423" name="Google Shape;423;p49"/>
          <p:cNvSpPr/>
          <p:nvPr/>
        </p:nvSpPr>
        <p:spPr>
          <a:xfrm>
            <a:off x="6512559" y="2947774"/>
            <a:ext cx="187961" cy="389852"/>
          </a:xfrm>
          <a:prstGeom prst="downArrow">
            <a:avLst>
              <a:gd name="adj1" fmla="val 50000"/>
              <a:gd name="adj2" fmla="val 50000"/>
            </a:avLst>
          </a:prstGeom>
          <a:solidFill>
            <a:srgbClr val="36A4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4" name="Google Shape;424;p49"/>
          <p:cNvPicPr preferRelativeResize="0"/>
          <p:nvPr/>
        </p:nvPicPr>
        <p:blipFill rotWithShape="1">
          <a:blip r:embed="rId4">
            <a:alphaModFix/>
          </a:blip>
          <a:srcRect/>
          <a:stretch/>
        </p:blipFill>
        <p:spPr>
          <a:xfrm>
            <a:off x="5140958" y="3429001"/>
            <a:ext cx="2743200" cy="2178121"/>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0"/>
          <p:cNvSpPr txBox="1">
            <a:spLocks noGrp="1"/>
          </p:cNvSpPr>
          <p:nvPr>
            <p:ph type="title"/>
          </p:nvPr>
        </p:nvSpPr>
        <p:spPr>
          <a:xfrm>
            <a:off x="83128" y="279410"/>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Configuration des périphériques de base</a:t>
            </a:r>
            <a:br>
              <a:rPr lang="fr-FR"/>
            </a:br>
            <a:r>
              <a:rPr lang="fr-FR"/>
              <a:t>Vidéo - Accès administratif sécurisé à un commutateur</a:t>
            </a:r>
            <a:endParaRPr/>
          </a:p>
        </p:txBody>
      </p:sp>
      <p:sp>
        <p:nvSpPr>
          <p:cNvPr id="431" name="Google Shape;431;p50"/>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800" dirty="0"/>
              <a:t>Cette vidéo présentera les points suivants : </a:t>
            </a:r>
            <a:endParaRPr sz="1800" dirty="0"/>
          </a:p>
          <a:p>
            <a:pPr marL="742950" lvl="1" indent="-285750" algn="l" rtl="0">
              <a:lnSpc>
                <a:spcPct val="100000"/>
              </a:lnSpc>
              <a:spcBef>
                <a:spcPts val="900"/>
              </a:spcBef>
              <a:spcAft>
                <a:spcPts val="0"/>
              </a:spcAft>
              <a:buClr>
                <a:srgbClr val="000000"/>
              </a:buClr>
              <a:buSzPts val="1500"/>
              <a:buChar char="–"/>
            </a:pPr>
            <a:r>
              <a:rPr lang="fr-FR" sz="1600" dirty="0"/>
              <a:t>Accédez à la ligne de commande pour sécuriser le commutateur</a:t>
            </a:r>
            <a:endParaRPr sz="1600" dirty="0"/>
          </a:p>
          <a:p>
            <a:pPr marL="742950" lvl="1" indent="-285750" algn="l" rtl="0">
              <a:lnSpc>
                <a:spcPct val="100000"/>
              </a:lnSpc>
              <a:spcBef>
                <a:spcPts val="600"/>
              </a:spcBef>
              <a:spcAft>
                <a:spcPts val="0"/>
              </a:spcAft>
              <a:buClr>
                <a:srgbClr val="000000"/>
              </a:buClr>
              <a:buSzPts val="1500"/>
              <a:buChar char="–"/>
            </a:pPr>
            <a:r>
              <a:rPr lang="fr-FR" sz="1600" dirty="0"/>
              <a:t>Secure </a:t>
            </a:r>
            <a:r>
              <a:rPr lang="fr-FR" sz="1600" dirty="0" err="1"/>
              <a:t>access</a:t>
            </a:r>
            <a:r>
              <a:rPr lang="fr-FR" sz="1600" dirty="0"/>
              <a:t> to the console port</a:t>
            </a:r>
            <a:endParaRPr sz="1600" dirty="0"/>
          </a:p>
          <a:p>
            <a:pPr marL="742950" lvl="1" indent="-285750" algn="l" rtl="0">
              <a:lnSpc>
                <a:spcPct val="100000"/>
              </a:lnSpc>
              <a:spcBef>
                <a:spcPts val="600"/>
              </a:spcBef>
              <a:spcAft>
                <a:spcPts val="0"/>
              </a:spcAft>
              <a:buClr>
                <a:srgbClr val="000000"/>
              </a:buClr>
              <a:buSzPts val="1500"/>
              <a:buChar char="–"/>
            </a:pPr>
            <a:r>
              <a:rPr lang="fr-FR" sz="1600" dirty="0"/>
              <a:t>Accès sécurisé au terminal virtuel pour un accès à distance</a:t>
            </a:r>
            <a:endParaRPr sz="1600" dirty="0"/>
          </a:p>
          <a:p>
            <a:pPr marL="742950" lvl="1" indent="-285750" algn="l" rtl="0">
              <a:lnSpc>
                <a:spcPct val="100000"/>
              </a:lnSpc>
              <a:spcBef>
                <a:spcPts val="600"/>
              </a:spcBef>
              <a:spcAft>
                <a:spcPts val="0"/>
              </a:spcAft>
              <a:buClr>
                <a:srgbClr val="000000"/>
              </a:buClr>
              <a:buSzPts val="1500"/>
              <a:buChar char="–"/>
            </a:pPr>
            <a:r>
              <a:rPr lang="fr-FR" sz="1600" dirty="0"/>
              <a:t>Chiffrer les mots de passe sur le commutateur</a:t>
            </a:r>
            <a:endParaRPr sz="1600" dirty="0"/>
          </a:p>
          <a:p>
            <a:pPr marL="742950" lvl="1" indent="-285750" algn="l" rtl="0">
              <a:lnSpc>
                <a:spcPct val="100000"/>
              </a:lnSpc>
              <a:spcBef>
                <a:spcPts val="600"/>
              </a:spcBef>
              <a:spcAft>
                <a:spcPts val="0"/>
              </a:spcAft>
              <a:buClr>
                <a:srgbClr val="000000"/>
              </a:buClr>
              <a:buSzPts val="1500"/>
              <a:buChar char="–"/>
            </a:pPr>
            <a:r>
              <a:rPr lang="fr-FR" sz="1600" dirty="0"/>
              <a:t>Configurer le message de la bannière</a:t>
            </a:r>
            <a:endParaRPr sz="1600" dirty="0"/>
          </a:p>
          <a:p>
            <a:pPr marL="742950" lvl="1" indent="-285750" algn="l" rtl="0">
              <a:lnSpc>
                <a:spcPct val="100000"/>
              </a:lnSpc>
              <a:spcBef>
                <a:spcPts val="600"/>
              </a:spcBef>
              <a:spcAft>
                <a:spcPts val="0"/>
              </a:spcAft>
              <a:buClr>
                <a:srgbClr val="000000"/>
              </a:buClr>
              <a:buSzPts val="1500"/>
              <a:buChar char="–"/>
            </a:pPr>
            <a:r>
              <a:rPr lang="fr-FR" sz="1600" dirty="0"/>
              <a:t>Vérifier les modifications de sécurité</a:t>
            </a:r>
            <a:endParaRPr sz="1600" dirty="0"/>
          </a:p>
          <a:p>
            <a:pPr marL="169863" lvl="0" indent="0" algn="l" rtl="0">
              <a:lnSpc>
                <a:spcPct val="100000"/>
              </a:lnSpc>
              <a:spcBef>
                <a:spcPts val="900"/>
              </a:spcBef>
              <a:spcAft>
                <a:spcPts val="0"/>
              </a:spcAft>
              <a:buClr>
                <a:srgbClr val="000000"/>
              </a:buClr>
              <a:buSzPts val="3200"/>
              <a:buFont typeface="Noto Sans Symbols"/>
              <a:buNone/>
            </a:pPr>
            <a:endParaRPr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a:spLocks noGrp="1"/>
          </p:cNvSpPr>
          <p:nvPr>
            <p:ph type="ctrTitle"/>
          </p:nvPr>
        </p:nvSpPr>
        <p:spPr>
          <a:xfrm>
            <a:off x="401311" y="2697243"/>
            <a:ext cx="8280314" cy="11582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600"/>
              <a:buNone/>
            </a:pPr>
            <a:r>
              <a:rPr lang="fr-FR">
                <a:solidFill>
                  <a:srgbClr val="B6DDE7"/>
                </a:solidFill>
              </a:rPr>
              <a:t>2.5 Enregistrement des configurations</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Enregistrement des configurations</a:t>
            </a:r>
            <a:br>
              <a:rPr lang="fr-FR">
                <a:latin typeface="Arial"/>
                <a:ea typeface="Arial"/>
                <a:cs typeface="Arial"/>
                <a:sym typeface="Arial"/>
              </a:rPr>
            </a:br>
            <a:r>
              <a:rPr lang="fr-FR">
                <a:latin typeface="Arial"/>
                <a:ea typeface="Arial"/>
                <a:cs typeface="Arial"/>
                <a:sym typeface="Arial"/>
              </a:rPr>
              <a:t>Fichiers de configuration</a:t>
            </a:r>
            <a:endParaRPr/>
          </a:p>
        </p:txBody>
      </p:sp>
      <p:sp>
        <p:nvSpPr>
          <p:cNvPr id="444" name="Google Shape;444;p52"/>
          <p:cNvSpPr txBox="1">
            <a:spLocks noGrp="1"/>
          </p:cNvSpPr>
          <p:nvPr>
            <p:ph type="body" idx="1"/>
          </p:nvPr>
        </p:nvSpPr>
        <p:spPr>
          <a:xfrm>
            <a:off x="145357" y="969197"/>
            <a:ext cx="8853286" cy="2459803"/>
          </a:xfrm>
          <a:prstGeom prst="rect">
            <a:avLst/>
          </a:prstGeom>
          <a:noFill/>
          <a:ln>
            <a:noFill/>
          </a:ln>
        </p:spPr>
        <p:txBody>
          <a:bodyPr spcFirstLastPara="1" wrap="square" lIns="91425" tIns="45700" rIns="182875" bIns="45700" anchor="t" anchorCtr="0">
            <a:noAutofit/>
          </a:bodyPr>
          <a:lstStyle/>
          <a:p>
            <a:pPr marL="169863" lvl="0" indent="-203200" algn="l" rtl="0">
              <a:lnSpc>
                <a:spcPct val="100000"/>
              </a:lnSpc>
              <a:spcBef>
                <a:spcPts val="0"/>
              </a:spcBef>
              <a:spcAft>
                <a:spcPts val="0"/>
              </a:spcAft>
              <a:buClr>
                <a:srgbClr val="000000"/>
              </a:buClr>
              <a:buSzPts val="3200"/>
              <a:buChar char="▪"/>
            </a:pPr>
            <a:r>
              <a:rPr lang="fr-FR" sz="1600" dirty="0"/>
              <a:t>Deux fichiers système stockent la configuration des périphériques:</a:t>
            </a:r>
            <a:endParaRPr sz="1600" dirty="0"/>
          </a:p>
          <a:p>
            <a:pPr marL="1143000" lvl="2" indent="-228600" algn="l" rtl="0">
              <a:lnSpc>
                <a:spcPct val="100000"/>
              </a:lnSpc>
              <a:spcBef>
                <a:spcPts val="900"/>
              </a:spcBef>
              <a:spcAft>
                <a:spcPts val="0"/>
              </a:spcAft>
              <a:buClr>
                <a:srgbClr val="000000"/>
              </a:buClr>
              <a:buSzPts val="2400"/>
              <a:buChar char="•"/>
            </a:pPr>
            <a:r>
              <a:rPr lang="fr-FR" sz="1600" b="1" dirty="0"/>
              <a:t>startup-config</a:t>
            </a:r>
            <a:r>
              <a:rPr lang="fr-FR" sz="1600" dirty="0"/>
              <a:t> - Ceci est le fichier de configuration enregistré qui est stocké dans NVRAM. Ce fichier stocké dans la mémoire vive non volatile contient toutes les commandes qui seront utilisées au démarrage ou au redémarrage. La mémoire vive non volatile ne perd pas son contenu lors de la mise hors tension d'un routeur.</a:t>
            </a:r>
            <a:r>
              <a:rPr lang="fr-FR" sz="1600" b="1" dirty="0"/>
              <a:t> </a:t>
            </a:r>
            <a:endParaRPr sz="1600" dirty="0"/>
          </a:p>
          <a:p>
            <a:pPr marL="1143000" lvl="2" indent="-228600" algn="l" rtl="0">
              <a:lnSpc>
                <a:spcPct val="100000"/>
              </a:lnSpc>
              <a:spcBef>
                <a:spcPts val="600"/>
              </a:spcBef>
              <a:spcAft>
                <a:spcPts val="0"/>
              </a:spcAft>
              <a:buClr>
                <a:srgbClr val="000000"/>
              </a:buClr>
              <a:buSzPts val="2400"/>
              <a:buChar char="•"/>
            </a:pPr>
            <a:r>
              <a:rPr lang="fr-FR" sz="1600" b="1" dirty="0"/>
              <a:t>running-config</a:t>
            </a:r>
            <a:r>
              <a:rPr lang="fr-FR" sz="1600" dirty="0"/>
              <a:t> - Ceci est stocké dans la mémoire vive (RAM). Il reflète la configuration actuelle. Modifier une configuration en cours affecte immédiatement le fonctionnement d'un périphérique Cisco. La RAM est une mémoire volatile. Elle perd tout son contenu lorsque le périphérique est mis hors tension ou redémarré.</a:t>
            </a:r>
            <a:endParaRPr sz="1600" dirty="0"/>
          </a:p>
          <a:p>
            <a:pPr marL="1143000" lvl="2" indent="-228600" algn="l" rtl="0">
              <a:lnSpc>
                <a:spcPct val="100000"/>
              </a:lnSpc>
              <a:spcBef>
                <a:spcPts val="600"/>
              </a:spcBef>
              <a:spcAft>
                <a:spcPts val="0"/>
              </a:spcAft>
              <a:buClr>
                <a:srgbClr val="000000"/>
              </a:buClr>
              <a:buSzPts val="2400"/>
              <a:buChar char="•"/>
            </a:pPr>
            <a:r>
              <a:rPr lang="fr-FR" sz="1600" dirty="0"/>
              <a:t>Pour enregistrer les modifications apportées à la configuration en cours dans le fichier de configuration initiale, utilisez la commande </a:t>
            </a:r>
            <a:r>
              <a:rPr lang="fr-FR" sz="1600" b="1" dirty="0"/>
              <a:t>copy running-config startup-config</a:t>
            </a:r>
            <a:r>
              <a:rPr lang="fr-FR" sz="1600" dirty="0"/>
              <a:t> du mode d'exécution privilégié.</a:t>
            </a:r>
            <a:endParaRPr sz="1600" dirty="0"/>
          </a:p>
          <a:p>
            <a:pPr marL="0" lvl="0" indent="0" algn="l" rtl="0">
              <a:lnSpc>
                <a:spcPct val="100000"/>
              </a:lnSpc>
              <a:spcBef>
                <a:spcPts val="900"/>
              </a:spcBef>
              <a:spcAft>
                <a:spcPts val="0"/>
              </a:spcAft>
              <a:buClr>
                <a:srgbClr val="000000"/>
              </a:buClr>
              <a:buSzPts val="3200"/>
              <a:buNone/>
            </a:pPr>
            <a:endParaRPr sz="1600" dirty="0"/>
          </a:p>
        </p:txBody>
      </p:sp>
      <p:pic>
        <p:nvPicPr>
          <p:cNvPr id="445" name="Google Shape;445;p52"/>
          <p:cNvPicPr preferRelativeResize="0"/>
          <p:nvPr/>
        </p:nvPicPr>
        <p:blipFill rotWithShape="1">
          <a:blip r:embed="rId3">
            <a:alphaModFix/>
          </a:blip>
          <a:srcRect/>
          <a:stretch/>
        </p:blipFill>
        <p:spPr>
          <a:xfrm>
            <a:off x="588449" y="4343006"/>
            <a:ext cx="3797300" cy="2116667"/>
          </a:xfrm>
          <a:prstGeom prst="rect">
            <a:avLst/>
          </a:prstGeom>
          <a:noFill/>
          <a:ln>
            <a:noFill/>
          </a:ln>
        </p:spPr>
      </p:pic>
      <p:pic>
        <p:nvPicPr>
          <p:cNvPr id="446" name="Google Shape;446;p52"/>
          <p:cNvPicPr preferRelativeResize="0"/>
          <p:nvPr/>
        </p:nvPicPr>
        <p:blipFill rotWithShape="1">
          <a:blip r:embed="rId4">
            <a:alphaModFix/>
          </a:blip>
          <a:srcRect/>
          <a:stretch/>
        </p:blipFill>
        <p:spPr>
          <a:xfrm>
            <a:off x="4758252" y="4343006"/>
            <a:ext cx="3797300" cy="2116667"/>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3"/>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Enregistrement des configurations</a:t>
            </a:r>
            <a:br>
              <a:rPr lang="fr-FR">
                <a:latin typeface="Arial"/>
                <a:ea typeface="Arial"/>
                <a:cs typeface="Arial"/>
                <a:sym typeface="Arial"/>
              </a:rPr>
            </a:br>
            <a:r>
              <a:rPr lang="fr-FR">
                <a:latin typeface="Arial"/>
                <a:ea typeface="Arial"/>
                <a:cs typeface="Arial"/>
                <a:sym typeface="Arial"/>
              </a:rPr>
              <a:t>Modifier la configuration en cours</a:t>
            </a:r>
            <a:endParaRPr/>
          </a:p>
        </p:txBody>
      </p:sp>
      <p:sp>
        <p:nvSpPr>
          <p:cNvPr id="453" name="Google Shape;453;p53"/>
          <p:cNvSpPr txBox="1">
            <a:spLocks noGrp="1"/>
          </p:cNvSpPr>
          <p:nvPr>
            <p:ph type="body" idx="1"/>
          </p:nvPr>
        </p:nvSpPr>
        <p:spPr>
          <a:xfrm>
            <a:off x="246748" y="802023"/>
            <a:ext cx="8595518" cy="5564771"/>
          </a:xfrm>
          <a:prstGeom prst="rect">
            <a:avLst/>
          </a:prstGeom>
          <a:noFill/>
          <a:ln>
            <a:noFill/>
          </a:ln>
        </p:spPr>
        <p:txBody>
          <a:bodyPr spcFirstLastPara="1" wrap="square" lIns="91425" tIns="45700" rIns="182875" bIns="45700" anchor="t" anchorCtr="0">
            <a:normAutofit/>
          </a:bodyPr>
          <a:lstStyle/>
          <a:p>
            <a:pPr marL="0" lvl="0" indent="0" algn="l" rtl="0">
              <a:lnSpc>
                <a:spcPct val="150000"/>
              </a:lnSpc>
              <a:spcBef>
                <a:spcPts val="0"/>
              </a:spcBef>
              <a:spcAft>
                <a:spcPts val="0"/>
              </a:spcAft>
              <a:buClr>
                <a:srgbClr val="000000"/>
              </a:buClr>
              <a:buSzPts val="1400"/>
              <a:buNone/>
            </a:pPr>
            <a:r>
              <a:rPr lang="fr-FR" sz="1600" dirty="0"/>
              <a:t>Si les modifications apportées à la configuration d'exécution n'ont pas l'effet souhaité et que la configuration d'exécution n'a pas encore été enregistrée, vous pouvez restaurer l'appareil dans sa configuration précédente. Pour ce faire, vous pouvez:</a:t>
            </a:r>
            <a:endParaRPr sz="1600" dirty="0"/>
          </a:p>
          <a:p>
            <a:pPr marL="0" lvl="0" indent="0" algn="l" rtl="0">
              <a:lnSpc>
                <a:spcPct val="85000"/>
              </a:lnSpc>
              <a:spcBef>
                <a:spcPts val="1020"/>
              </a:spcBef>
              <a:spcAft>
                <a:spcPts val="0"/>
              </a:spcAft>
              <a:buClr>
                <a:srgbClr val="000000"/>
              </a:buClr>
              <a:buSzPts val="1400"/>
              <a:buNone/>
            </a:pPr>
            <a:endParaRPr sz="1600" dirty="0"/>
          </a:p>
          <a:p>
            <a:pPr marL="0" lvl="0" indent="0" algn="l" rtl="0">
              <a:lnSpc>
                <a:spcPct val="85000"/>
              </a:lnSpc>
              <a:spcBef>
                <a:spcPts val="1020"/>
              </a:spcBef>
              <a:spcAft>
                <a:spcPts val="0"/>
              </a:spcAft>
              <a:buClr>
                <a:srgbClr val="000000"/>
              </a:buClr>
              <a:buSzPts val="1400"/>
              <a:buNone/>
            </a:pPr>
            <a:endParaRPr sz="1600" dirty="0"/>
          </a:p>
          <a:p>
            <a:pPr marL="742950" lvl="1" indent="-285750" algn="l" rtl="0">
              <a:lnSpc>
                <a:spcPct val="100000"/>
              </a:lnSpc>
              <a:spcBef>
                <a:spcPts val="1440"/>
              </a:spcBef>
              <a:spcAft>
                <a:spcPts val="0"/>
              </a:spcAft>
              <a:buClr>
                <a:srgbClr val="000000"/>
              </a:buClr>
              <a:buSzPts val="2800"/>
              <a:buChar char="–"/>
            </a:pPr>
            <a:r>
              <a:rPr lang="fr-FR" sz="1600" dirty="0"/>
              <a:t>Supprimez les commandes modifiées individuellement.</a:t>
            </a:r>
            <a:endParaRPr sz="1600" dirty="0"/>
          </a:p>
          <a:p>
            <a:pPr marL="742950" lvl="1" indent="-285750" algn="l" rtl="0">
              <a:lnSpc>
                <a:spcPct val="100000"/>
              </a:lnSpc>
              <a:spcBef>
                <a:spcPts val="1140"/>
              </a:spcBef>
              <a:spcAft>
                <a:spcPts val="0"/>
              </a:spcAft>
              <a:buClr>
                <a:srgbClr val="000000"/>
              </a:buClr>
              <a:buSzPts val="2800"/>
              <a:buChar char="–"/>
            </a:pPr>
            <a:r>
              <a:rPr lang="fr-FR" sz="1600" dirty="0"/>
              <a:t>Rechargez le périphérique avec la commande </a:t>
            </a:r>
            <a:r>
              <a:rPr lang="fr-FR" sz="1600" b="1" dirty="0" err="1"/>
              <a:t>reload</a:t>
            </a:r>
            <a:r>
              <a:rPr lang="fr-FR" sz="1600" b="1" dirty="0"/>
              <a:t> </a:t>
            </a:r>
            <a:r>
              <a:rPr lang="fr-FR" sz="1600" dirty="0"/>
              <a:t>en mode d'exécution privilégié. </a:t>
            </a:r>
            <a:r>
              <a:rPr lang="fr-FR" sz="1600" i="1" dirty="0"/>
              <a:t>Remarque: l'appareil se déconnectera brièvement, ce qui entraînera une interruption du réseau. </a:t>
            </a:r>
            <a:r>
              <a:rPr lang="fr-FR" sz="1600" dirty="0"/>
              <a:t> </a:t>
            </a:r>
            <a:endParaRPr sz="1600" dirty="0"/>
          </a:p>
          <a:p>
            <a:pPr marL="0" lvl="0" indent="0" algn="l" rtl="0">
              <a:lnSpc>
                <a:spcPct val="100000"/>
              </a:lnSpc>
              <a:spcBef>
                <a:spcPts val="720"/>
              </a:spcBef>
              <a:spcAft>
                <a:spcPts val="0"/>
              </a:spcAft>
              <a:buClr>
                <a:srgbClr val="000000"/>
              </a:buClr>
              <a:buSzPts val="1400"/>
              <a:buNone/>
            </a:pPr>
            <a:r>
              <a:rPr lang="fr-FR" sz="1600" dirty="0"/>
              <a:t>Vous pouvez également, si indésirables modifications ont été enregistrées dans la configuration initiale, il peut être nécessaire effacer toutes les configurations à l'aide de la commande </a:t>
            </a:r>
            <a:r>
              <a:rPr lang="fr-FR" sz="1600" b="1" dirty="0"/>
              <a:t> </a:t>
            </a:r>
            <a:r>
              <a:rPr lang="fr-FR" sz="1600" b="1" dirty="0" err="1"/>
              <a:t>erase</a:t>
            </a:r>
            <a:r>
              <a:rPr lang="fr-FR" sz="1600" b="1" dirty="0"/>
              <a:t> startup-config </a:t>
            </a:r>
            <a:r>
              <a:rPr lang="fr-FR" sz="1600" dirty="0"/>
              <a:t> de mode d'exécution privilégié. </a:t>
            </a:r>
            <a:endParaRPr sz="1600" dirty="0"/>
          </a:p>
          <a:p>
            <a:pPr marL="742950" lvl="1" indent="-285750" algn="l" rtl="0">
              <a:lnSpc>
                <a:spcPct val="100000"/>
              </a:lnSpc>
              <a:spcBef>
                <a:spcPts val="1440"/>
              </a:spcBef>
              <a:spcAft>
                <a:spcPts val="0"/>
              </a:spcAft>
              <a:buClr>
                <a:srgbClr val="000000"/>
              </a:buClr>
              <a:buSzPts val="2800"/>
              <a:buChar char="–"/>
            </a:pPr>
            <a:r>
              <a:rPr lang="fr-FR" sz="1600" dirty="0"/>
              <a:t>Après avoir effacé le startup-config, rechargez le périphérique pour effacer le fichier running-config de la RAM. </a:t>
            </a:r>
            <a:endParaRPr sz="1600" dirty="0"/>
          </a:p>
        </p:txBody>
      </p:sp>
      <p:pic>
        <p:nvPicPr>
          <p:cNvPr id="454" name="Google Shape;454;p53"/>
          <p:cNvPicPr preferRelativeResize="0"/>
          <p:nvPr/>
        </p:nvPicPr>
        <p:blipFill rotWithShape="1">
          <a:blip r:embed="rId3">
            <a:alphaModFix/>
          </a:blip>
          <a:srcRect/>
          <a:stretch/>
        </p:blipFill>
        <p:spPr>
          <a:xfrm>
            <a:off x="2343001" y="1990957"/>
            <a:ext cx="4403011" cy="770777"/>
          </a:xfrm>
          <a:prstGeom prst="rect">
            <a:avLst/>
          </a:prstGeom>
          <a:noFill/>
          <a:ln>
            <a:noFill/>
          </a:ln>
        </p:spPr>
      </p:pic>
      <p:pic>
        <p:nvPicPr>
          <p:cNvPr id="455" name="Google Shape;455;p53"/>
          <p:cNvPicPr preferRelativeResize="0"/>
          <p:nvPr/>
        </p:nvPicPr>
        <p:blipFill rotWithShape="1">
          <a:blip r:embed="rId4">
            <a:alphaModFix/>
          </a:blip>
          <a:srcRect/>
          <a:stretch/>
        </p:blipFill>
        <p:spPr>
          <a:xfrm>
            <a:off x="2115257" y="5509718"/>
            <a:ext cx="4411993" cy="857076"/>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4"/>
          <p:cNvSpPr txBox="1">
            <a:spLocks noGrp="1"/>
          </p:cNvSpPr>
          <p:nvPr>
            <p:ph type="title"/>
          </p:nvPr>
        </p:nvSpPr>
        <p:spPr>
          <a:xfrm>
            <a:off x="83127" y="289486"/>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Enregistrer les configuration</a:t>
            </a:r>
            <a:br>
              <a:rPr lang="fr-FR"/>
            </a:br>
            <a:r>
              <a:rPr lang="fr-FR"/>
              <a:t>Vidéo – Modifier la configuration en cours</a:t>
            </a:r>
            <a:endParaRPr/>
          </a:p>
        </p:txBody>
      </p:sp>
      <p:sp>
        <p:nvSpPr>
          <p:cNvPr id="462" name="Google Shape;462;p54"/>
          <p:cNvSpPr txBox="1">
            <a:spLocks noGrp="1"/>
          </p:cNvSpPr>
          <p:nvPr>
            <p:ph type="body" idx="1"/>
          </p:nvPr>
        </p:nvSpPr>
        <p:spPr>
          <a:xfrm>
            <a:off x="142097" y="1691454"/>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800" dirty="0"/>
              <a:t>Cette vidéo présentera les points suivants : </a:t>
            </a:r>
            <a:endParaRPr sz="1800" dirty="0"/>
          </a:p>
          <a:p>
            <a:pPr marL="742950" lvl="1" indent="-285750" algn="l" rtl="0">
              <a:lnSpc>
                <a:spcPct val="100000"/>
              </a:lnSpc>
              <a:spcBef>
                <a:spcPts val="900"/>
              </a:spcBef>
              <a:spcAft>
                <a:spcPts val="0"/>
              </a:spcAft>
              <a:buClr>
                <a:srgbClr val="000000"/>
              </a:buClr>
              <a:buSzPts val="1500"/>
              <a:buChar char="–"/>
            </a:pPr>
            <a:r>
              <a:rPr lang="fr-FR" sz="1600" dirty="0"/>
              <a:t>Copiez le fichier running-config dans le fichier startup-config</a:t>
            </a:r>
            <a:endParaRPr sz="1600" dirty="0"/>
          </a:p>
          <a:p>
            <a:pPr marL="742950" lvl="1" indent="-285750" algn="l" rtl="0">
              <a:lnSpc>
                <a:spcPct val="100000"/>
              </a:lnSpc>
              <a:spcBef>
                <a:spcPts val="600"/>
              </a:spcBef>
              <a:spcAft>
                <a:spcPts val="0"/>
              </a:spcAft>
              <a:buClr>
                <a:srgbClr val="000000"/>
              </a:buClr>
              <a:buSzPts val="1500"/>
              <a:buChar char="–"/>
            </a:pPr>
            <a:r>
              <a:rPr lang="fr-FR" sz="1600" dirty="0"/>
              <a:t>Afficher les fichiers dans le répertoire flash ou NVRAM</a:t>
            </a:r>
            <a:endParaRPr sz="1600" dirty="0"/>
          </a:p>
          <a:p>
            <a:pPr marL="742950" lvl="1" indent="-285750" algn="l" rtl="0">
              <a:lnSpc>
                <a:spcPct val="100000"/>
              </a:lnSpc>
              <a:spcBef>
                <a:spcPts val="600"/>
              </a:spcBef>
              <a:spcAft>
                <a:spcPts val="0"/>
              </a:spcAft>
              <a:buClr>
                <a:srgbClr val="000000"/>
              </a:buClr>
              <a:buSzPts val="1500"/>
              <a:buChar char="–"/>
            </a:pPr>
            <a:r>
              <a:rPr lang="fr-FR" sz="1600" dirty="0"/>
              <a:t>l'abréviation de commande.</a:t>
            </a:r>
            <a:endParaRPr sz="1600" dirty="0"/>
          </a:p>
          <a:p>
            <a:pPr marL="742950" lvl="1" indent="-285750" algn="l" rtl="0">
              <a:lnSpc>
                <a:spcPct val="100000"/>
              </a:lnSpc>
              <a:spcBef>
                <a:spcPts val="600"/>
              </a:spcBef>
              <a:spcAft>
                <a:spcPts val="0"/>
              </a:spcAft>
              <a:buClr>
                <a:srgbClr val="000000"/>
              </a:buClr>
              <a:buSzPts val="1500"/>
              <a:buChar char="–"/>
            </a:pPr>
            <a:r>
              <a:rPr lang="fr-FR" sz="1600" dirty="0"/>
              <a:t>Supprimez le fichier de configuration initiale.</a:t>
            </a:r>
            <a:endParaRPr sz="1600" dirty="0"/>
          </a:p>
          <a:p>
            <a:pPr marL="742950" lvl="1" indent="-285750" algn="l" rtl="0">
              <a:lnSpc>
                <a:spcPct val="100000"/>
              </a:lnSpc>
              <a:spcBef>
                <a:spcPts val="600"/>
              </a:spcBef>
              <a:spcAft>
                <a:spcPts val="0"/>
              </a:spcAft>
              <a:buClr>
                <a:srgbClr val="000000"/>
              </a:buClr>
              <a:buSzPts val="1500"/>
              <a:buChar char="–"/>
            </a:pPr>
            <a:r>
              <a:rPr lang="fr-FR" sz="1600" dirty="0"/>
              <a:t>Copiez le fichiers start-config dans le fichier running-config</a:t>
            </a:r>
            <a:endParaRPr sz="1600" dirty="0"/>
          </a:p>
          <a:p>
            <a:pPr marL="169863" lvl="0" indent="0" algn="l" rtl="0">
              <a:lnSpc>
                <a:spcPct val="100000"/>
              </a:lnSpc>
              <a:spcBef>
                <a:spcPts val="900"/>
              </a:spcBef>
              <a:spcAft>
                <a:spcPts val="0"/>
              </a:spcAft>
              <a:buClr>
                <a:srgbClr val="000000"/>
              </a:buClr>
              <a:buSzPts val="3200"/>
              <a:buFont typeface="Noto Sans Symbols"/>
              <a:buNone/>
            </a:pPr>
            <a:endParaRPr dirty="0"/>
          </a:p>
          <a:p>
            <a:pPr marL="0" lvl="0" indent="0" algn="l" rtl="0">
              <a:lnSpc>
                <a:spcPct val="100000"/>
              </a:lnSpc>
              <a:spcBef>
                <a:spcPts val="1200"/>
              </a:spcBef>
              <a:spcAft>
                <a:spcPts val="0"/>
              </a:spcAft>
              <a:buClr>
                <a:srgbClr val="000000"/>
              </a:buClr>
              <a:buSzPts val="3200"/>
              <a:buNone/>
            </a:pP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Accès à Cisco IOS</a:t>
            </a:r>
            <a:br>
              <a:rPr lang="fr-FR"/>
            </a:br>
            <a:r>
              <a:rPr lang="fr-FR"/>
              <a:t>Systèmes d'exploitation</a:t>
            </a:r>
            <a:endParaRPr/>
          </a:p>
        </p:txBody>
      </p:sp>
      <p:sp>
        <p:nvSpPr>
          <p:cNvPr id="157" name="Google Shape;157;p19"/>
          <p:cNvSpPr txBox="1">
            <a:spLocks noGrp="1"/>
          </p:cNvSpPr>
          <p:nvPr>
            <p:ph type="body" idx="1"/>
          </p:nvPr>
        </p:nvSpPr>
        <p:spPr>
          <a:xfrm>
            <a:off x="144066" y="1184529"/>
            <a:ext cx="3950857" cy="3957313"/>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600"/>
              <a:buFont typeface="Arial"/>
              <a:buChar char="•"/>
            </a:pPr>
            <a:r>
              <a:rPr lang="fr-FR" sz="1600" b="1" dirty="0"/>
              <a:t>Shell</a:t>
            </a:r>
            <a:r>
              <a:rPr lang="fr-FR" sz="1600" dirty="0"/>
              <a:t>  - L'interface utilisateur qui permet aux utilisateurs de demander des tâches spécifiques à partir de l'ordinateur. Ces requêtes peuvent être effectuées via l'interface CLI ou GUI.</a:t>
            </a:r>
            <a:endParaRPr dirty="0"/>
          </a:p>
          <a:p>
            <a:pPr marL="169863" lvl="0" indent="-169863" algn="l" rtl="0">
              <a:lnSpc>
                <a:spcPct val="100000"/>
              </a:lnSpc>
              <a:spcBef>
                <a:spcPts val="1200"/>
              </a:spcBef>
              <a:spcAft>
                <a:spcPts val="0"/>
              </a:spcAft>
              <a:buClr>
                <a:srgbClr val="000000"/>
              </a:buClr>
              <a:buSzPts val="1600"/>
              <a:buFont typeface="Arial"/>
              <a:buChar char="•"/>
            </a:pPr>
            <a:r>
              <a:rPr lang="fr-FR" sz="1600" b="1" dirty="0"/>
              <a:t>Noyau</a:t>
            </a:r>
            <a:r>
              <a:rPr lang="fr-FR" sz="1600" dirty="0"/>
              <a:t> - élément qui assure la communication entre le matériel informatique et les logiciels, et gère le mode d'utilisation des ressources matérielles pour satisfaire la configuration logicielle.</a:t>
            </a:r>
            <a:endParaRPr dirty="0"/>
          </a:p>
          <a:p>
            <a:pPr marL="169863" lvl="0" indent="-169863" algn="l" rtl="0">
              <a:lnSpc>
                <a:spcPct val="100000"/>
              </a:lnSpc>
              <a:spcBef>
                <a:spcPts val="1200"/>
              </a:spcBef>
              <a:spcAft>
                <a:spcPts val="0"/>
              </a:spcAft>
              <a:buClr>
                <a:srgbClr val="000000"/>
              </a:buClr>
              <a:buSzPts val="1600"/>
              <a:buFont typeface="Arial"/>
              <a:buChar char="•"/>
            </a:pPr>
            <a:r>
              <a:rPr lang="fr-FR" sz="1600" b="1" dirty="0"/>
              <a:t>Matériel</a:t>
            </a:r>
            <a:r>
              <a:rPr lang="fr-FR" sz="1600" dirty="0"/>
              <a:t> - La partie physique d'un ordinateur qui intègre des éléments électroniques.</a:t>
            </a: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pic>
        <p:nvPicPr>
          <p:cNvPr id="158" name="Google Shape;158;p19"/>
          <p:cNvPicPr preferRelativeResize="0"/>
          <p:nvPr/>
        </p:nvPicPr>
        <p:blipFill rotWithShape="1">
          <a:blip r:embed="rId3">
            <a:alphaModFix/>
          </a:blip>
          <a:srcRect/>
          <a:stretch/>
        </p:blipFill>
        <p:spPr>
          <a:xfrm>
            <a:off x="4326497" y="1065259"/>
            <a:ext cx="4673438" cy="3629704"/>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5"/>
          <p:cNvSpPr txBox="1">
            <a:spLocks noGrp="1"/>
          </p:cNvSpPr>
          <p:nvPr>
            <p:ph type="title"/>
          </p:nvPr>
        </p:nvSpPr>
        <p:spPr>
          <a:xfrm>
            <a:off x="68014" y="186179"/>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Enregistrement des configurations</a:t>
            </a:r>
            <a:br>
              <a:rPr lang="fr-FR" sz="1600">
                <a:latin typeface="Arial"/>
                <a:ea typeface="Arial"/>
                <a:cs typeface="Arial"/>
                <a:sym typeface="Arial"/>
              </a:rPr>
            </a:br>
            <a:r>
              <a:rPr lang="fr-FR">
                <a:latin typeface="Arial"/>
                <a:ea typeface="Arial"/>
                <a:cs typeface="Arial"/>
                <a:sym typeface="Arial"/>
              </a:rPr>
              <a:t>Capture de la configuration dans un fichier texte</a:t>
            </a:r>
            <a:endParaRPr/>
          </a:p>
        </p:txBody>
      </p:sp>
      <p:sp>
        <p:nvSpPr>
          <p:cNvPr id="469" name="Google Shape;469;p55"/>
          <p:cNvSpPr txBox="1">
            <a:spLocks noGrp="1"/>
          </p:cNvSpPr>
          <p:nvPr>
            <p:ph type="body" idx="1"/>
          </p:nvPr>
        </p:nvSpPr>
        <p:spPr>
          <a:xfrm>
            <a:off x="175586" y="1670389"/>
            <a:ext cx="4426643" cy="3475803"/>
          </a:xfrm>
          <a:prstGeom prst="rect">
            <a:avLst/>
          </a:prstGeom>
          <a:noFill/>
          <a:ln>
            <a:noFill/>
          </a:ln>
        </p:spPr>
        <p:txBody>
          <a:bodyPr spcFirstLastPara="1" wrap="square" lIns="91425" tIns="45700" rIns="182875" bIns="45700" anchor="t" anchorCtr="0">
            <a:normAutofit/>
          </a:bodyPr>
          <a:lstStyle/>
          <a:p>
            <a:pPr marL="0" lvl="0" indent="0" algn="l" rtl="0">
              <a:lnSpc>
                <a:spcPct val="85000"/>
              </a:lnSpc>
              <a:spcBef>
                <a:spcPts val="0"/>
              </a:spcBef>
              <a:spcAft>
                <a:spcPts val="0"/>
              </a:spcAft>
              <a:buClr>
                <a:srgbClr val="000000"/>
              </a:buClr>
              <a:buSzPts val="3200"/>
              <a:buNone/>
            </a:pPr>
            <a:r>
              <a:rPr lang="fr-FR" sz="1600" dirty="0"/>
              <a:t>Vous pouvez aussi enregistrer et archiver les fichiers de configuration dans un document texte. </a:t>
            </a:r>
            <a:endParaRPr sz="1600" dirty="0"/>
          </a:p>
          <a:p>
            <a:pPr marL="169863" lvl="0" indent="-203200" algn="l" rtl="0">
              <a:lnSpc>
                <a:spcPct val="85000"/>
              </a:lnSpc>
              <a:spcBef>
                <a:spcPts val="1560"/>
              </a:spcBef>
              <a:spcAft>
                <a:spcPts val="0"/>
              </a:spcAft>
              <a:buClr>
                <a:srgbClr val="000000"/>
              </a:buClr>
              <a:buSzPts val="3200"/>
              <a:buFont typeface="Arial"/>
              <a:buChar char="•"/>
            </a:pPr>
            <a:r>
              <a:rPr lang="fr-FR" sz="1600" b="1" dirty="0"/>
              <a:t>Étape 1.</a:t>
            </a:r>
            <a:r>
              <a:rPr lang="fr-FR" sz="1600" dirty="0"/>
              <a:t> Ouvrez un logiciel d'émulation de terminal, tel que PuTTY ou </a:t>
            </a:r>
            <a:r>
              <a:rPr lang="fr-FR" sz="1600" dirty="0" err="1"/>
              <a:t>Tera</a:t>
            </a:r>
            <a:r>
              <a:rPr lang="fr-FR" sz="1600" dirty="0"/>
              <a:t> </a:t>
            </a:r>
            <a:r>
              <a:rPr lang="fr-FR" sz="1600" dirty="0" err="1"/>
              <a:t>Term</a:t>
            </a:r>
            <a:r>
              <a:rPr lang="fr-FR" sz="1600" dirty="0"/>
              <a:t>, connecté à un commutateur.</a:t>
            </a:r>
            <a:endParaRPr sz="1600" dirty="0"/>
          </a:p>
          <a:p>
            <a:pPr marL="169863" lvl="0" indent="-203200" algn="l" rtl="0">
              <a:lnSpc>
                <a:spcPct val="85000"/>
              </a:lnSpc>
              <a:spcBef>
                <a:spcPts val="1560"/>
              </a:spcBef>
              <a:spcAft>
                <a:spcPts val="0"/>
              </a:spcAft>
              <a:buClr>
                <a:srgbClr val="000000"/>
              </a:buClr>
              <a:buSzPts val="3200"/>
              <a:buFont typeface="Arial"/>
              <a:buChar char="•"/>
            </a:pPr>
            <a:r>
              <a:rPr lang="fr-FR" sz="1600" b="1" dirty="0"/>
              <a:t>Étape 2.</a:t>
            </a:r>
            <a:r>
              <a:rPr lang="fr-FR" sz="1600" dirty="0"/>
              <a:t> Activez l'enregistrement dans le logiciel de terminal, et attribuez un nom et un emplacement de fichier pour enregistrer le fichier journal. La figure indique que </a:t>
            </a:r>
            <a:r>
              <a:rPr lang="fr-FR" sz="1600" b="1" dirty="0"/>
              <a:t>All session output</a:t>
            </a:r>
            <a:r>
              <a:rPr lang="fr-FR" sz="1600" dirty="0"/>
              <a:t> seront capturés dans le fichier spécifié (i.e., </a:t>
            </a:r>
            <a:r>
              <a:rPr lang="fr-FR" sz="1600" dirty="0" err="1"/>
              <a:t>MySwitchLogs</a:t>
            </a:r>
            <a:r>
              <a:rPr lang="fr-FR" sz="1600" dirty="0"/>
              <a:t>).</a:t>
            </a:r>
            <a:endParaRPr sz="1600" dirty="0"/>
          </a:p>
        </p:txBody>
      </p:sp>
      <p:pic>
        <p:nvPicPr>
          <p:cNvPr id="470" name="Google Shape;470;p55"/>
          <p:cNvPicPr preferRelativeResize="0"/>
          <p:nvPr/>
        </p:nvPicPr>
        <p:blipFill rotWithShape="1">
          <a:blip r:embed="rId3">
            <a:alphaModFix/>
          </a:blip>
          <a:srcRect/>
          <a:stretch/>
        </p:blipFill>
        <p:spPr>
          <a:xfrm>
            <a:off x="5262303" y="1569061"/>
            <a:ext cx="3097246" cy="4080933"/>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6"/>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Enregistrement des configurations</a:t>
            </a:r>
            <a:br>
              <a:rPr lang="fr-FR">
                <a:latin typeface="Arial"/>
                <a:ea typeface="Arial"/>
                <a:cs typeface="Arial"/>
                <a:sym typeface="Arial"/>
              </a:rPr>
            </a:br>
            <a:r>
              <a:rPr lang="fr-FR">
                <a:latin typeface="Arial"/>
                <a:ea typeface="Arial"/>
                <a:cs typeface="Arial"/>
                <a:sym typeface="Arial"/>
              </a:rPr>
              <a:t>Capture de la configuration dans un fichier texte (suite)</a:t>
            </a:r>
            <a:endParaRPr/>
          </a:p>
        </p:txBody>
      </p:sp>
      <p:sp>
        <p:nvSpPr>
          <p:cNvPr id="477" name="Google Shape;477;p56"/>
          <p:cNvSpPr txBox="1">
            <a:spLocks noGrp="1"/>
          </p:cNvSpPr>
          <p:nvPr>
            <p:ph type="body" idx="1"/>
          </p:nvPr>
        </p:nvSpPr>
        <p:spPr>
          <a:xfrm>
            <a:off x="145358" y="1367824"/>
            <a:ext cx="4426643" cy="2709723"/>
          </a:xfrm>
          <a:prstGeom prst="rect">
            <a:avLst/>
          </a:prstGeom>
          <a:noFill/>
          <a:ln>
            <a:noFill/>
          </a:ln>
        </p:spPr>
        <p:txBody>
          <a:bodyPr spcFirstLastPara="1" wrap="square" lIns="91425" tIns="45700" rIns="182875" bIns="45700" anchor="t" anchorCtr="0">
            <a:normAutofit/>
          </a:bodyPr>
          <a:lstStyle/>
          <a:p>
            <a:pPr marL="169863" lvl="0" indent="-203200" algn="l" rtl="0">
              <a:lnSpc>
                <a:spcPct val="85000"/>
              </a:lnSpc>
              <a:spcBef>
                <a:spcPts val="0"/>
              </a:spcBef>
              <a:spcAft>
                <a:spcPts val="0"/>
              </a:spcAft>
              <a:buClr>
                <a:srgbClr val="000000"/>
              </a:buClr>
              <a:buSzPts val="3200"/>
              <a:buFont typeface="Arial"/>
              <a:buChar char="•"/>
            </a:pPr>
            <a:r>
              <a:rPr lang="fr-FR" sz="1600" b="1" dirty="0"/>
              <a:t>Étape 3.</a:t>
            </a:r>
            <a:r>
              <a:rPr lang="fr-FR" sz="1600" dirty="0"/>
              <a:t> Exécutez la command </a:t>
            </a:r>
            <a:r>
              <a:rPr lang="fr-FR" sz="1600" b="1" dirty="0"/>
              <a:t>show running-config</a:t>
            </a:r>
            <a:r>
              <a:rPr lang="fr-FR" sz="1600" dirty="0"/>
              <a:t> ou </a:t>
            </a:r>
            <a:r>
              <a:rPr lang="fr-FR" sz="1600" b="1" dirty="0"/>
              <a:t>show startup-config</a:t>
            </a:r>
            <a:r>
              <a:rPr lang="fr-FR" sz="1600" dirty="0"/>
              <a:t> à l'invite du mode d'exécution privilégié. Le texte affiché dans la fenêtre du terminal est alors placé dans le fichier choisi.</a:t>
            </a:r>
            <a:r>
              <a:rPr lang="fr-FR" sz="1600" b="1" dirty="0"/>
              <a:t> </a:t>
            </a:r>
            <a:endParaRPr sz="1600" dirty="0"/>
          </a:p>
          <a:p>
            <a:pPr marL="169863" lvl="0" indent="-203200" algn="l" rtl="0">
              <a:lnSpc>
                <a:spcPct val="85000"/>
              </a:lnSpc>
              <a:spcBef>
                <a:spcPts val="1560"/>
              </a:spcBef>
              <a:spcAft>
                <a:spcPts val="0"/>
              </a:spcAft>
              <a:buClr>
                <a:srgbClr val="000000"/>
              </a:buClr>
              <a:buSzPts val="3200"/>
              <a:buFont typeface="Arial"/>
              <a:buChar char="•"/>
            </a:pPr>
            <a:r>
              <a:rPr lang="fr-FR" sz="1600" b="1" dirty="0"/>
              <a:t>Étape 4.</a:t>
            </a:r>
            <a:r>
              <a:rPr lang="fr-FR" sz="1600" dirty="0"/>
              <a:t> Désactivez l'enregistrement dans le logiciel de terminal. La figure montre comment désactiver l'enregistrement en choisissant l'option d'ouverture de session </a:t>
            </a:r>
            <a:r>
              <a:rPr lang="fr-FR" sz="1600" b="1" dirty="0"/>
              <a:t>None</a:t>
            </a:r>
            <a:r>
              <a:rPr lang="fr-FR" sz="1600" dirty="0"/>
              <a:t> </a:t>
            </a:r>
            <a:endParaRPr sz="1600" dirty="0"/>
          </a:p>
        </p:txBody>
      </p:sp>
      <p:sp>
        <p:nvSpPr>
          <p:cNvPr id="478" name="Google Shape;478;p56"/>
          <p:cNvSpPr txBox="1"/>
          <p:nvPr/>
        </p:nvSpPr>
        <p:spPr>
          <a:xfrm>
            <a:off x="145357" y="4523850"/>
            <a:ext cx="464439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dirty="0">
                <a:solidFill>
                  <a:srgbClr val="000000"/>
                </a:solidFill>
                <a:latin typeface="Calibri"/>
                <a:ea typeface="Calibri"/>
                <a:cs typeface="Calibri"/>
                <a:sym typeface="Calibri"/>
              </a:rPr>
              <a:t>Remarque: Le fichier texte créé peut être utilisé comme enregistrement de la façon dont le périphérique est actuellement implémenté. Il peut être nécessaire de modifier le fichier avant de l'utiliser afin de restaurer une configuration enregistrée sur un périphérique.</a:t>
            </a:r>
            <a:endParaRPr sz="1600" dirty="0"/>
          </a:p>
        </p:txBody>
      </p:sp>
      <p:pic>
        <p:nvPicPr>
          <p:cNvPr id="479" name="Google Shape;479;p56"/>
          <p:cNvPicPr preferRelativeResize="0"/>
          <p:nvPr/>
        </p:nvPicPr>
        <p:blipFill rotWithShape="1">
          <a:blip r:embed="rId3">
            <a:alphaModFix/>
          </a:blip>
          <a:srcRect/>
          <a:stretch/>
        </p:blipFill>
        <p:spPr>
          <a:xfrm>
            <a:off x="5324475" y="1498754"/>
            <a:ext cx="3302000" cy="677333"/>
          </a:xfrm>
          <a:prstGeom prst="rect">
            <a:avLst/>
          </a:prstGeom>
          <a:noFill/>
          <a:ln>
            <a:noFill/>
          </a:ln>
        </p:spPr>
      </p:pic>
      <p:pic>
        <p:nvPicPr>
          <p:cNvPr id="480" name="Google Shape;480;p56"/>
          <p:cNvPicPr preferRelativeResize="0"/>
          <p:nvPr/>
        </p:nvPicPr>
        <p:blipFill rotWithShape="1">
          <a:blip r:embed="rId4">
            <a:alphaModFix/>
          </a:blip>
          <a:srcRect/>
          <a:stretch/>
        </p:blipFill>
        <p:spPr>
          <a:xfrm>
            <a:off x="5690870" y="2649885"/>
            <a:ext cx="2569210" cy="3385193"/>
          </a:xfrm>
          <a:prstGeom prst="rect">
            <a:avLst/>
          </a:prstGeom>
          <a:no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7"/>
          <p:cNvSpPr txBox="1">
            <a:spLocks noGrp="1"/>
          </p:cNvSpPr>
          <p:nvPr>
            <p:ph type="title"/>
          </p:nvPr>
        </p:nvSpPr>
        <p:spPr>
          <a:xfrm>
            <a:off x="90684" y="450702"/>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Enregistrement des configurations</a:t>
            </a:r>
            <a:br>
              <a:rPr lang="fr-FR"/>
            </a:br>
            <a:r>
              <a:rPr lang="fr-FR"/>
              <a:t>Packet Tracer - Configuration des paramètres initiaux du commutateur</a:t>
            </a:r>
            <a:endParaRPr/>
          </a:p>
        </p:txBody>
      </p:sp>
      <p:sp>
        <p:nvSpPr>
          <p:cNvPr id="487" name="Google Shape;487;p57"/>
          <p:cNvSpPr txBox="1">
            <a:spLocks noGrp="1"/>
          </p:cNvSpPr>
          <p:nvPr>
            <p:ph type="body" idx="1"/>
          </p:nvPr>
        </p:nvSpPr>
        <p:spPr>
          <a:xfrm>
            <a:off x="179883" y="1691454"/>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600" dirty="0"/>
              <a:t>Dans le cadre de ce </a:t>
            </a:r>
            <a:r>
              <a:rPr lang="fr-FR" sz="1600" dirty="0" err="1"/>
              <a:t>Packet</a:t>
            </a:r>
            <a:r>
              <a:rPr lang="fr-FR" sz="1600" dirty="0"/>
              <a:t> Tracer, vous ferez ce qui suit : </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dirty="0"/>
              <a:t>Vérification de la configuration par défaut du commutateur</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dirty="0"/>
              <a:t>Configuration des paramètres initiaux du commutateur</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dirty="0"/>
              <a:t>Configuration d'une bannière MOTD</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dirty="0"/>
              <a:t>Enregistrer les fichiers de configuration dans la mémoire NVRAM</a:t>
            </a:r>
            <a:endParaRPr sz="1600" dirty="0"/>
          </a:p>
          <a:p>
            <a:pPr marL="169863" lvl="0" indent="-203200" algn="l" rtl="0">
              <a:lnSpc>
                <a:spcPct val="100000"/>
              </a:lnSpc>
              <a:spcBef>
                <a:spcPts val="1200"/>
              </a:spcBef>
              <a:spcAft>
                <a:spcPts val="0"/>
              </a:spcAft>
              <a:buClr>
                <a:srgbClr val="000000"/>
              </a:buClr>
              <a:buSzPts val="3200"/>
              <a:buFont typeface="Arial"/>
              <a:buChar char="•"/>
            </a:pPr>
            <a:r>
              <a:rPr lang="fr-FR" sz="1600" dirty="0"/>
              <a:t>Configurer un second commutateur</a:t>
            </a:r>
            <a:endParaRPr sz="1600" dirty="0"/>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8"/>
          <p:cNvSpPr txBox="1">
            <a:spLocks noGrp="1"/>
          </p:cNvSpPr>
          <p:nvPr>
            <p:ph type="ctrTitle"/>
          </p:nvPr>
        </p:nvSpPr>
        <p:spPr>
          <a:xfrm>
            <a:off x="416425" y="2397760"/>
            <a:ext cx="8280314" cy="12259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600"/>
              <a:buNone/>
            </a:pPr>
            <a:r>
              <a:rPr lang="fr-FR">
                <a:solidFill>
                  <a:srgbClr val="B6DDE7"/>
                </a:solidFill>
              </a:rPr>
              <a:t>2.6 Ports et adresses</a:t>
            </a:r>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9"/>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Ports et adresses</a:t>
            </a:r>
            <a:br>
              <a:rPr lang="fr-FR">
                <a:latin typeface="Arial"/>
                <a:ea typeface="Arial"/>
                <a:cs typeface="Arial"/>
                <a:sym typeface="Arial"/>
              </a:rPr>
            </a:br>
            <a:r>
              <a:rPr lang="fr-FR">
                <a:latin typeface="Arial"/>
                <a:ea typeface="Arial"/>
                <a:cs typeface="Arial"/>
                <a:sym typeface="Arial"/>
              </a:rPr>
              <a:t>Présentation de l'adressage IP</a:t>
            </a:r>
            <a:endParaRPr/>
          </a:p>
        </p:txBody>
      </p:sp>
      <p:sp>
        <p:nvSpPr>
          <p:cNvPr id="500" name="Google Shape;500;p59"/>
          <p:cNvSpPr txBox="1">
            <a:spLocks noGrp="1"/>
          </p:cNvSpPr>
          <p:nvPr>
            <p:ph type="body" idx="1"/>
          </p:nvPr>
        </p:nvSpPr>
        <p:spPr>
          <a:xfrm>
            <a:off x="145357" y="1170704"/>
            <a:ext cx="4966970" cy="4627269"/>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600"/>
              <a:buFont typeface="Arial"/>
              <a:buChar char="•"/>
            </a:pPr>
            <a:r>
              <a:rPr lang="fr-FR" sz="1600" dirty="0"/>
              <a:t>L'utilisation des adresses IP est le principal moyen permettant aux périphériques de se localiser les uns les autres et d'établir la communication de bout en bout sur Internet. </a:t>
            </a:r>
            <a:endParaRPr dirty="0"/>
          </a:p>
          <a:p>
            <a:pPr marL="169863" lvl="0" indent="-169863" algn="l" rtl="0">
              <a:lnSpc>
                <a:spcPct val="85000"/>
              </a:lnSpc>
              <a:spcBef>
                <a:spcPts val="1080"/>
              </a:spcBef>
              <a:spcAft>
                <a:spcPts val="0"/>
              </a:spcAft>
              <a:buClr>
                <a:srgbClr val="000000"/>
              </a:buClr>
              <a:buSzPts val="1600"/>
              <a:buFont typeface="Arial"/>
              <a:buChar char="•"/>
            </a:pPr>
            <a:r>
              <a:rPr lang="fr-FR" sz="1600" dirty="0"/>
              <a:t>La structure d'une adresse IPv4 est appelée «notation décimale à point» et est composée de quatre nombres décimaux compris entre 0 et 255.</a:t>
            </a:r>
            <a:endParaRPr dirty="0"/>
          </a:p>
          <a:p>
            <a:pPr marL="169863" lvl="0" indent="-169863" algn="l" rtl="0">
              <a:lnSpc>
                <a:spcPct val="85000"/>
              </a:lnSpc>
              <a:spcBef>
                <a:spcPts val="1080"/>
              </a:spcBef>
              <a:spcAft>
                <a:spcPts val="0"/>
              </a:spcAft>
              <a:buClr>
                <a:srgbClr val="000000"/>
              </a:buClr>
              <a:buSzPts val="1600"/>
              <a:buFont typeface="Arial"/>
              <a:buChar char="•"/>
            </a:pPr>
            <a:r>
              <a:rPr lang="fr-FR" sz="1600" dirty="0"/>
              <a:t>Un masque de sous-réseau IPv4 est une valeur 32 bits qui différencie la partie réseau de l'adresse de la partie hôte. Associé à l'adresse IPv4, le masque de sous-réseau détermine à quel sous-réseau spécifique le périphérique appartient.</a:t>
            </a:r>
            <a:endParaRPr dirty="0"/>
          </a:p>
          <a:p>
            <a:pPr marL="169863" lvl="0" indent="-169863" algn="l" rtl="0">
              <a:lnSpc>
                <a:spcPct val="85000"/>
              </a:lnSpc>
              <a:spcBef>
                <a:spcPts val="1080"/>
              </a:spcBef>
              <a:spcAft>
                <a:spcPts val="0"/>
              </a:spcAft>
              <a:buClr>
                <a:srgbClr val="000000"/>
              </a:buClr>
              <a:buSzPts val="1600"/>
              <a:buFont typeface="Arial"/>
              <a:buChar char="•"/>
            </a:pPr>
            <a:r>
              <a:rPr lang="fr-FR" sz="1600" dirty="0"/>
              <a:t>L'adresse de passerelle par défaut est l'adresse IP du routeur que l'hôte utilisera pour accéder aux réseaux distants, y compris à Internet.</a:t>
            </a:r>
            <a:endParaRPr dirty="0"/>
          </a:p>
        </p:txBody>
      </p:sp>
      <p:pic>
        <p:nvPicPr>
          <p:cNvPr id="501" name="Google Shape;501;p59"/>
          <p:cNvPicPr preferRelativeResize="0"/>
          <p:nvPr/>
        </p:nvPicPr>
        <p:blipFill rotWithShape="1">
          <a:blip r:embed="rId3">
            <a:alphaModFix/>
          </a:blip>
          <a:srcRect/>
          <a:stretch/>
        </p:blipFill>
        <p:spPr>
          <a:xfrm>
            <a:off x="5431790" y="1236552"/>
            <a:ext cx="2805347" cy="4247963"/>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113356" y="15595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Ports et adresses</a:t>
            </a:r>
            <a:br>
              <a:rPr lang="fr-FR">
                <a:latin typeface="Arial"/>
                <a:ea typeface="Arial"/>
                <a:cs typeface="Arial"/>
                <a:sym typeface="Arial"/>
              </a:rPr>
            </a:br>
            <a:r>
              <a:rPr lang="fr-FR">
                <a:latin typeface="Arial"/>
                <a:ea typeface="Arial"/>
                <a:cs typeface="Arial"/>
                <a:sym typeface="Arial"/>
              </a:rPr>
              <a:t>Présentation de l'adressage IP (suite)</a:t>
            </a:r>
            <a:endParaRPr/>
          </a:p>
        </p:txBody>
      </p:sp>
      <p:sp>
        <p:nvSpPr>
          <p:cNvPr id="508" name="Google Shape;508;p60"/>
          <p:cNvSpPr txBox="1">
            <a:spLocks noGrp="1"/>
          </p:cNvSpPr>
          <p:nvPr>
            <p:ph type="body" idx="1"/>
          </p:nvPr>
        </p:nvSpPr>
        <p:spPr>
          <a:xfrm>
            <a:off x="190700" y="1321844"/>
            <a:ext cx="4426643" cy="3311107"/>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600"/>
              <a:buFont typeface="Arial"/>
              <a:buChar char="•"/>
            </a:pPr>
            <a:r>
              <a:rPr lang="fr-FR" sz="1600" dirty="0"/>
              <a:t>Les adresses IPv6 ont une longueur de 128 bits et sont notées sous forme de chaînes de valeurs hexadécimales. Tous les groupes de 4 bits sont représentés par un caractère hexadécimal unique; pour un total de 32 valeurs hexadécimales. Les groupes de quatre chiffres hexadécimaux sont séparés par un deux-points «:». </a:t>
            </a:r>
            <a:endParaRPr dirty="0"/>
          </a:p>
          <a:p>
            <a:pPr marL="169863" lvl="0" indent="-169863" algn="l" rtl="0">
              <a:lnSpc>
                <a:spcPct val="85000"/>
              </a:lnSpc>
              <a:spcBef>
                <a:spcPts val="1080"/>
              </a:spcBef>
              <a:spcAft>
                <a:spcPts val="0"/>
              </a:spcAft>
              <a:buClr>
                <a:srgbClr val="000000"/>
              </a:buClr>
              <a:buSzPts val="1600"/>
              <a:buFont typeface="Arial"/>
              <a:buChar char="•"/>
            </a:pPr>
            <a:r>
              <a:rPr lang="fr-FR" sz="1600" dirty="0"/>
              <a:t>Les adresses IPv6 ne sont pas sensibles à la casse et peuvent être notées en minuscules ou en majuscules.</a:t>
            </a:r>
            <a:endParaRPr dirty="0"/>
          </a:p>
        </p:txBody>
      </p:sp>
      <p:sp>
        <p:nvSpPr>
          <p:cNvPr id="509" name="Google Shape;509;p60"/>
          <p:cNvSpPr/>
          <p:nvPr/>
        </p:nvSpPr>
        <p:spPr>
          <a:xfrm>
            <a:off x="355600" y="4743788"/>
            <a:ext cx="45720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a:solidFill>
                  <a:srgbClr val="000000"/>
                </a:solidFill>
                <a:latin typeface="Arial"/>
                <a:ea typeface="Arial"/>
                <a:cs typeface="Arial"/>
                <a:sym typeface="Arial"/>
              </a:rPr>
              <a:t>Remarque</a:t>
            </a:r>
            <a:r>
              <a:rPr lang="fr-FR" sz="1400">
                <a:solidFill>
                  <a:srgbClr val="000000"/>
                </a:solidFill>
                <a:latin typeface="Arial"/>
                <a:ea typeface="Arial"/>
                <a:cs typeface="Arial"/>
                <a:sym typeface="Arial"/>
              </a:rPr>
              <a:t>: dans ce cours, «IP» fait référence aux protocoles IPv4 et IPv6. L'IPv6 est la version la plus récente de l'IP et remplace l'IPv4, plus courant.</a:t>
            </a:r>
            <a:endParaRPr/>
          </a:p>
        </p:txBody>
      </p:sp>
      <p:pic>
        <p:nvPicPr>
          <p:cNvPr id="510" name="Google Shape;510;p60"/>
          <p:cNvPicPr preferRelativeResize="0"/>
          <p:nvPr/>
        </p:nvPicPr>
        <p:blipFill rotWithShape="1">
          <a:blip r:embed="rId3">
            <a:alphaModFix/>
          </a:blip>
          <a:srcRect/>
          <a:stretch/>
        </p:blipFill>
        <p:spPr>
          <a:xfrm>
            <a:off x="5078730" y="1478376"/>
            <a:ext cx="3562384" cy="3990576"/>
          </a:xfrm>
          <a:prstGeom prst="rect">
            <a:avLst/>
          </a:prstGeom>
          <a:noFill/>
          <a:ln>
            <a:noFill/>
          </a:ln>
        </p:spPr>
      </p:pic>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1"/>
          <p:cNvSpPr txBox="1">
            <a:spLocks noGrp="1"/>
          </p:cNvSpPr>
          <p:nvPr>
            <p:ph type="title"/>
          </p:nvPr>
        </p:nvSpPr>
        <p:spPr>
          <a:xfrm>
            <a:off x="98242"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Ports et adresses</a:t>
            </a:r>
            <a:br>
              <a:rPr lang="fr-FR">
                <a:latin typeface="Arial"/>
                <a:ea typeface="Arial"/>
                <a:cs typeface="Arial"/>
                <a:sym typeface="Arial"/>
              </a:rPr>
            </a:br>
            <a:r>
              <a:rPr lang="fr-FR">
                <a:latin typeface="Arial"/>
                <a:ea typeface="Arial"/>
                <a:cs typeface="Arial"/>
                <a:sym typeface="Arial"/>
              </a:rPr>
              <a:t>Interfaces et ports</a:t>
            </a:r>
            <a:endParaRPr/>
          </a:p>
        </p:txBody>
      </p:sp>
      <p:sp>
        <p:nvSpPr>
          <p:cNvPr id="517" name="Google Shape;517;p61"/>
          <p:cNvSpPr txBox="1">
            <a:spLocks noGrp="1"/>
          </p:cNvSpPr>
          <p:nvPr>
            <p:ph type="body" idx="1"/>
          </p:nvPr>
        </p:nvSpPr>
        <p:spPr>
          <a:xfrm>
            <a:off x="145357" y="1276855"/>
            <a:ext cx="5056659" cy="5111349"/>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400"/>
              <a:buFont typeface="Arial"/>
              <a:buChar char="•"/>
            </a:pPr>
            <a:r>
              <a:rPr lang="fr-FR" sz="1600" dirty="0"/>
              <a:t>Les communications réseau dépendent des interfaces des périphériques utilisateur, des interfaces des périphériques réseau et des câbles de connexion.</a:t>
            </a:r>
            <a:endParaRPr sz="1600" dirty="0"/>
          </a:p>
          <a:p>
            <a:pPr marL="169863" lvl="0" indent="-169863" algn="l" rtl="0">
              <a:lnSpc>
                <a:spcPct val="85000"/>
              </a:lnSpc>
              <a:spcBef>
                <a:spcPts val="1020"/>
              </a:spcBef>
              <a:spcAft>
                <a:spcPts val="0"/>
              </a:spcAft>
              <a:buClr>
                <a:srgbClr val="000000"/>
              </a:buClr>
              <a:buSzPts val="1400"/>
              <a:buFont typeface="Arial"/>
              <a:buChar char="•"/>
            </a:pPr>
            <a:r>
              <a:rPr lang="fr-FR" sz="1600" dirty="0"/>
              <a:t>Ces supports réseau incluent les câbles en cuivre à paires torsadées, les câbles à fibres optiques, les câbles coaxiaux ou la technologie sans fil.</a:t>
            </a:r>
            <a:endParaRPr sz="1600" dirty="0"/>
          </a:p>
          <a:p>
            <a:pPr marL="169863" lvl="0" indent="-169863" algn="l" rtl="0">
              <a:lnSpc>
                <a:spcPct val="100000"/>
              </a:lnSpc>
              <a:spcBef>
                <a:spcPts val="1200"/>
              </a:spcBef>
              <a:spcAft>
                <a:spcPts val="0"/>
              </a:spcAft>
              <a:buClr>
                <a:srgbClr val="000000"/>
              </a:buClr>
              <a:buSzPts val="1400"/>
              <a:buFont typeface="Arial"/>
              <a:buChar char="•"/>
            </a:pPr>
            <a:r>
              <a:rPr lang="fr-FR" sz="1600" dirty="0"/>
              <a:t>Les différents types de supports réseau possèdent divers avantages et fonctionnalités. Les différences entre les types de supports de transmission incluent, entre autres:</a:t>
            </a:r>
            <a:endParaRPr sz="1600" dirty="0"/>
          </a:p>
          <a:p>
            <a:pPr marL="1600200" lvl="3" indent="-228600" algn="l" rtl="0">
              <a:lnSpc>
                <a:spcPct val="100000"/>
              </a:lnSpc>
              <a:spcBef>
                <a:spcPts val="900"/>
              </a:spcBef>
              <a:spcAft>
                <a:spcPts val="0"/>
              </a:spcAft>
              <a:buClr>
                <a:srgbClr val="000000"/>
              </a:buClr>
              <a:buSzPts val="1400"/>
              <a:buChar char="–"/>
            </a:pPr>
            <a:r>
              <a:rPr lang="fr-FR" sz="1600" dirty="0"/>
              <a:t>la distance sur laquelle les supports peuvent transporter correctement un signal;</a:t>
            </a:r>
            <a:endParaRPr sz="1600" dirty="0"/>
          </a:p>
          <a:p>
            <a:pPr marL="1600200" lvl="3" indent="-228600" algn="l" rtl="0">
              <a:lnSpc>
                <a:spcPct val="100000"/>
              </a:lnSpc>
              <a:spcBef>
                <a:spcPts val="400"/>
              </a:spcBef>
              <a:spcAft>
                <a:spcPts val="0"/>
              </a:spcAft>
              <a:buClr>
                <a:srgbClr val="000000"/>
              </a:buClr>
              <a:buSzPts val="1400"/>
              <a:buChar char="–"/>
            </a:pPr>
            <a:r>
              <a:rPr lang="fr-FR" sz="1600" dirty="0"/>
              <a:t>l'environnement dans lequel les supports doivent être installés;</a:t>
            </a:r>
            <a:endParaRPr sz="1600" dirty="0"/>
          </a:p>
          <a:p>
            <a:pPr marL="1600200" lvl="3" indent="-228600" algn="l" rtl="0">
              <a:lnSpc>
                <a:spcPct val="100000"/>
              </a:lnSpc>
              <a:spcBef>
                <a:spcPts val="400"/>
              </a:spcBef>
              <a:spcAft>
                <a:spcPts val="0"/>
              </a:spcAft>
              <a:buClr>
                <a:srgbClr val="000000"/>
              </a:buClr>
              <a:buSzPts val="1400"/>
              <a:buChar char="–"/>
            </a:pPr>
            <a:r>
              <a:rPr lang="fr-FR" sz="1600" dirty="0"/>
              <a:t>la quantité de données et le débit de la transmission;</a:t>
            </a:r>
            <a:endParaRPr sz="1600" dirty="0"/>
          </a:p>
          <a:p>
            <a:pPr marL="1600200" lvl="3" indent="-228600" algn="l" rtl="0">
              <a:lnSpc>
                <a:spcPct val="100000"/>
              </a:lnSpc>
              <a:spcBef>
                <a:spcPts val="400"/>
              </a:spcBef>
              <a:spcAft>
                <a:spcPts val="0"/>
              </a:spcAft>
              <a:buClr>
                <a:srgbClr val="000000"/>
              </a:buClr>
              <a:buSzPts val="1400"/>
              <a:buChar char="–"/>
            </a:pPr>
            <a:r>
              <a:rPr lang="fr-FR" sz="1600" dirty="0"/>
              <a:t>le coût des supports et de l'installation.</a:t>
            </a:r>
          </a:p>
          <a:p>
            <a:pPr marL="169863" lvl="0" indent="-80963" algn="l" rtl="0">
              <a:lnSpc>
                <a:spcPct val="100000"/>
              </a:lnSpc>
              <a:spcBef>
                <a:spcPts val="700"/>
              </a:spcBef>
              <a:spcAft>
                <a:spcPts val="0"/>
              </a:spcAft>
              <a:buClr>
                <a:srgbClr val="000000"/>
              </a:buClr>
              <a:buSzPts val="1400"/>
              <a:buFont typeface="Noto Sans Symbols"/>
              <a:buNone/>
            </a:pPr>
            <a:endParaRPr lang="fr-MG" sz="1600" dirty="0"/>
          </a:p>
          <a:p>
            <a:pPr marL="0" lvl="0" indent="0" algn="l" rtl="0">
              <a:lnSpc>
                <a:spcPct val="85000"/>
              </a:lnSpc>
              <a:spcBef>
                <a:spcPts val="1020"/>
              </a:spcBef>
              <a:spcAft>
                <a:spcPts val="0"/>
              </a:spcAft>
              <a:buClr>
                <a:srgbClr val="000000"/>
              </a:buClr>
              <a:buSzPts val="1400"/>
              <a:buNone/>
            </a:pPr>
            <a:endParaRPr lang="fr-MG" sz="1600" dirty="0"/>
          </a:p>
        </p:txBody>
      </p:sp>
      <p:pic>
        <p:nvPicPr>
          <p:cNvPr id="518" name="Google Shape;518;p61"/>
          <p:cNvPicPr preferRelativeResize="0"/>
          <p:nvPr/>
        </p:nvPicPr>
        <p:blipFill rotWithShape="1">
          <a:blip r:embed="rId3">
            <a:alphaModFix/>
          </a:blip>
          <a:srcRect/>
          <a:stretch/>
        </p:blipFill>
        <p:spPr>
          <a:xfrm>
            <a:off x="5202016" y="773056"/>
            <a:ext cx="3772203" cy="3428651"/>
          </a:xfrm>
          <a:prstGeom prst="rect">
            <a:avLst/>
          </a:prstGeom>
          <a:noFill/>
          <a:ln>
            <a:noFill/>
          </a:ln>
        </p:spPr>
      </p:pic>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ctrTitle"/>
          </p:nvPr>
        </p:nvSpPr>
        <p:spPr>
          <a:xfrm>
            <a:off x="355968" y="2649996"/>
            <a:ext cx="8280314" cy="11853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600"/>
              <a:buNone/>
            </a:pPr>
            <a:r>
              <a:rPr lang="fr-FR">
                <a:solidFill>
                  <a:srgbClr val="B6DDE7"/>
                </a:solidFill>
              </a:rPr>
              <a:t>2.7 Configuration de l'adressage IP</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3"/>
          <p:cNvSpPr txBox="1">
            <a:spLocks noGrp="1"/>
          </p:cNvSpPr>
          <p:nvPr>
            <p:ph type="title"/>
          </p:nvPr>
        </p:nvSpPr>
        <p:spPr>
          <a:xfrm>
            <a:off x="90685" y="18146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dirty="0">
                <a:latin typeface="Arial"/>
                <a:ea typeface="Arial"/>
                <a:cs typeface="Arial"/>
                <a:sym typeface="Arial"/>
              </a:rPr>
              <a:t>Configuration de l'adressage IP</a:t>
            </a:r>
            <a:br>
              <a:rPr lang="fr-FR" dirty="0">
                <a:latin typeface="Arial"/>
                <a:ea typeface="Arial"/>
                <a:cs typeface="Arial"/>
                <a:sym typeface="Arial"/>
              </a:rPr>
            </a:br>
            <a:r>
              <a:rPr lang="fr-FR" dirty="0">
                <a:latin typeface="Arial"/>
                <a:ea typeface="Arial"/>
                <a:cs typeface="Arial"/>
                <a:sym typeface="Arial"/>
              </a:rPr>
              <a:t>Configuration manuelle des adresses IP pour les périphériques finaux</a:t>
            </a:r>
            <a:endParaRPr dirty="0"/>
          </a:p>
        </p:txBody>
      </p:sp>
      <p:sp>
        <p:nvSpPr>
          <p:cNvPr id="531" name="Google Shape;531;p63"/>
          <p:cNvSpPr txBox="1">
            <a:spLocks noGrp="1"/>
          </p:cNvSpPr>
          <p:nvPr>
            <p:ph type="body" idx="1"/>
          </p:nvPr>
        </p:nvSpPr>
        <p:spPr>
          <a:xfrm>
            <a:off x="145358" y="1251984"/>
            <a:ext cx="5066723" cy="4681456"/>
          </a:xfrm>
          <a:prstGeom prst="rect">
            <a:avLst/>
          </a:prstGeom>
          <a:noFill/>
          <a:ln>
            <a:noFill/>
          </a:ln>
        </p:spPr>
        <p:txBody>
          <a:bodyPr spcFirstLastPara="1" wrap="square" lIns="91425" tIns="45700" rIns="182875" bIns="45700" anchor="t" anchorCtr="0">
            <a:normAutofit fontScale="47500" lnSpcReduction="20000"/>
          </a:bodyPr>
          <a:lstStyle/>
          <a:p>
            <a:pPr marL="169863" lvl="0" indent="-203200" algn="l" rtl="0">
              <a:lnSpc>
                <a:spcPct val="120000"/>
              </a:lnSpc>
              <a:spcBef>
                <a:spcPts val="0"/>
              </a:spcBef>
              <a:spcAft>
                <a:spcPts val="0"/>
              </a:spcAft>
              <a:buClr>
                <a:srgbClr val="000000"/>
              </a:buClr>
              <a:buSzPts val="3200"/>
              <a:buFont typeface="Arial"/>
              <a:buChar char="•"/>
            </a:pPr>
            <a:r>
              <a:rPr lang="fr-FR" dirty="0"/>
              <a:t>Les périphériques terminaux sur le réseau ont besoin d'une adresse IP afin de communiquer avec d'autres périphériques sur le réseau. </a:t>
            </a:r>
            <a:endParaRPr dirty="0"/>
          </a:p>
          <a:p>
            <a:pPr marL="169863" lvl="0" indent="-203200" algn="l" rtl="0">
              <a:lnSpc>
                <a:spcPct val="120000"/>
              </a:lnSpc>
              <a:spcBef>
                <a:spcPts val="1560"/>
              </a:spcBef>
              <a:spcAft>
                <a:spcPts val="0"/>
              </a:spcAft>
              <a:buClr>
                <a:srgbClr val="000000"/>
              </a:buClr>
              <a:buSzPts val="3200"/>
              <a:buFont typeface="Arial"/>
              <a:buChar char="•"/>
            </a:pPr>
            <a:r>
              <a:rPr lang="fr-FR" dirty="0"/>
              <a:t>Les informations d'adresse IPv4 peuvent être entrées manuellement sur les périphériques finaux, ou attribuées automatiquement à l'aide du protocole DHCP (Dynamic Host Configuration Protocol).</a:t>
            </a:r>
            <a:endParaRPr dirty="0"/>
          </a:p>
          <a:p>
            <a:pPr marL="742950" lvl="1" indent="-285750" algn="l" rtl="0">
              <a:lnSpc>
                <a:spcPct val="120000"/>
              </a:lnSpc>
              <a:spcBef>
                <a:spcPts val="1440"/>
              </a:spcBef>
              <a:spcAft>
                <a:spcPts val="0"/>
              </a:spcAft>
              <a:buClr>
                <a:srgbClr val="000000"/>
              </a:buClr>
              <a:buSzPts val="2800"/>
              <a:buChar char="–"/>
            </a:pPr>
            <a:r>
              <a:rPr lang="fr-FR" dirty="0"/>
              <a:t>Pour configurer manuellement une adresse IPv4 sur un hôte Windows, ouvrez </a:t>
            </a:r>
            <a:r>
              <a:rPr lang="fr-FR" b="1" dirty="0"/>
              <a:t>Panneau de configuration &gt; Centre Réseau et partage &gt; Modifier les paramètres de la carte</a:t>
            </a:r>
            <a:r>
              <a:rPr lang="fr-FR" dirty="0"/>
              <a:t> et choisissez la carte Cliquez ensuite avec le bouton droit et sélectionnez </a:t>
            </a:r>
            <a:r>
              <a:rPr lang="fr-FR" b="1" dirty="0"/>
              <a:t>Propriétés</a:t>
            </a:r>
            <a:r>
              <a:rPr lang="fr-FR" dirty="0"/>
              <a:t> pour afficher </a:t>
            </a:r>
            <a:r>
              <a:rPr lang="fr-FR" b="1" dirty="0"/>
              <a:t>Les Propriétés de connexion au réseau local</a:t>
            </a:r>
            <a:r>
              <a:rPr lang="fr-FR" dirty="0"/>
              <a:t>.</a:t>
            </a:r>
            <a:endParaRPr dirty="0"/>
          </a:p>
          <a:p>
            <a:pPr marL="742950" lvl="1" indent="-285750" algn="l" rtl="0">
              <a:lnSpc>
                <a:spcPct val="120000"/>
              </a:lnSpc>
              <a:spcBef>
                <a:spcPts val="1140"/>
              </a:spcBef>
              <a:spcAft>
                <a:spcPts val="0"/>
              </a:spcAft>
              <a:buClr>
                <a:srgbClr val="000000"/>
              </a:buClr>
              <a:buSzPts val="2800"/>
              <a:buChar char="–"/>
            </a:pPr>
            <a:r>
              <a:rPr lang="fr-FR" dirty="0"/>
              <a:t>Cliquez sur </a:t>
            </a:r>
            <a:r>
              <a:rPr lang="fr-FR" b="1" dirty="0"/>
              <a:t>Propriétés</a:t>
            </a:r>
            <a:r>
              <a:rPr lang="fr-FR" dirty="0"/>
              <a:t> pour ouvrir la fenêtre des propriétés du </a:t>
            </a:r>
            <a:r>
              <a:rPr lang="fr-FR" b="1" dirty="0"/>
              <a:t>Propriétés du Protocole Internet version (TCP/IPv4)</a:t>
            </a:r>
            <a:r>
              <a:rPr lang="fr-FR" dirty="0"/>
              <a:t> . Puis configurez les informations de l'adresse IPv4 et du masque de sous-réseau, ainsi que la passerelle par défaut.</a:t>
            </a:r>
            <a:endParaRPr dirty="0"/>
          </a:p>
          <a:p>
            <a:pPr marL="169863" lvl="0" indent="0" algn="l" rtl="0">
              <a:lnSpc>
                <a:spcPct val="85000"/>
              </a:lnSpc>
              <a:spcBef>
                <a:spcPts val="1260"/>
              </a:spcBef>
              <a:spcAft>
                <a:spcPts val="0"/>
              </a:spcAft>
              <a:buClr>
                <a:srgbClr val="000000"/>
              </a:buClr>
              <a:buSzPts val="3200"/>
              <a:buNone/>
            </a:pPr>
            <a:endParaRPr dirty="0"/>
          </a:p>
        </p:txBody>
      </p:sp>
      <p:sp>
        <p:nvSpPr>
          <p:cNvPr id="532" name="Google Shape;532;p63"/>
          <p:cNvSpPr/>
          <p:nvPr/>
        </p:nvSpPr>
        <p:spPr>
          <a:xfrm>
            <a:off x="5521614" y="5265643"/>
            <a:ext cx="3160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dirty="0">
                <a:solidFill>
                  <a:srgbClr val="000000"/>
                </a:solidFill>
                <a:latin typeface="Arial"/>
                <a:ea typeface="Arial"/>
                <a:cs typeface="Arial"/>
                <a:sym typeface="Arial"/>
              </a:rPr>
              <a:t>Remarque</a:t>
            </a:r>
            <a:r>
              <a:rPr lang="fr-FR" sz="1400" dirty="0">
                <a:solidFill>
                  <a:srgbClr val="000000"/>
                </a:solidFill>
                <a:latin typeface="Arial"/>
                <a:ea typeface="Arial"/>
                <a:cs typeface="Arial"/>
                <a:sym typeface="Arial"/>
              </a:rPr>
              <a:t> : les options d'adressage et de configuration IPv6 sont similaires à IPv4. </a:t>
            </a:r>
            <a:endParaRPr dirty="0"/>
          </a:p>
        </p:txBody>
      </p:sp>
      <p:pic>
        <p:nvPicPr>
          <p:cNvPr id="533" name="Google Shape;533;p63"/>
          <p:cNvPicPr preferRelativeResize="0"/>
          <p:nvPr/>
        </p:nvPicPr>
        <p:blipFill rotWithShape="1">
          <a:blip r:embed="rId3">
            <a:alphaModFix/>
          </a:blip>
          <a:srcRect/>
          <a:stretch/>
        </p:blipFill>
        <p:spPr>
          <a:xfrm>
            <a:off x="5838190" y="1251984"/>
            <a:ext cx="2527300" cy="3826933"/>
          </a:xfrm>
          <a:prstGeom prst="rect">
            <a:avLst/>
          </a:prstGeom>
          <a:noFill/>
          <a:ln>
            <a:noFill/>
          </a:ln>
        </p:spPr>
      </p:pic>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4"/>
          <p:cNvSpPr txBox="1">
            <a:spLocks noGrp="1"/>
          </p:cNvSpPr>
          <p:nvPr>
            <p:ph type="title"/>
          </p:nvPr>
        </p:nvSpPr>
        <p:spPr>
          <a:xfrm>
            <a:off x="68015" y="322525"/>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Configuration de l'adressage IP </a:t>
            </a:r>
            <a:br>
              <a:rPr lang="fr-FR" sz="1400">
                <a:latin typeface="Arial"/>
                <a:ea typeface="Arial"/>
                <a:cs typeface="Arial"/>
                <a:sym typeface="Arial"/>
              </a:rPr>
            </a:br>
            <a:r>
              <a:rPr lang="fr-FR">
                <a:latin typeface="Arial"/>
                <a:ea typeface="Arial"/>
                <a:cs typeface="Arial"/>
                <a:sym typeface="Arial"/>
              </a:rPr>
              <a:t>Configuration automatique des adresses IP des périphériques finaux</a:t>
            </a:r>
            <a:endParaRPr/>
          </a:p>
        </p:txBody>
      </p:sp>
      <p:sp>
        <p:nvSpPr>
          <p:cNvPr id="540" name="Google Shape;540;p64"/>
          <p:cNvSpPr txBox="1">
            <a:spLocks noGrp="1"/>
          </p:cNvSpPr>
          <p:nvPr>
            <p:ph type="body" idx="1"/>
          </p:nvPr>
        </p:nvSpPr>
        <p:spPr>
          <a:xfrm>
            <a:off x="145357" y="1544189"/>
            <a:ext cx="5643324" cy="4884656"/>
          </a:xfrm>
          <a:prstGeom prst="rect">
            <a:avLst/>
          </a:prstGeom>
          <a:noFill/>
          <a:ln>
            <a:noFill/>
          </a:ln>
        </p:spPr>
        <p:txBody>
          <a:bodyPr spcFirstLastPara="1" wrap="square" lIns="91425" tIns="45700" rIns="182875" bIns="45700" anchor="t" anchorCtr="0">
            <a:normAutofit/>
          </a:bodyPr>
          <a:lstStyle/>
          <a:p>
            <a:pPr marL="169863" lvl="0" indent="-169863" algn="l" rtl="0">
              <a:lnSpc>
                <a:spcPct val="85000"/>
              </a:lnSpc>
              <a:spcBef>
                <a:spcPts val="0"/>
              </a:spcBef>
              <a:spcAft>
                <a:spcPts val="0"/>
              </a:spcAft>
              <a:buClr>
                <a:srgbClr val="000000"/>
              </a:buClr>
              <a:buSzPts val="1600"/>
              <a:buFont typeface="Arial"/>
              <a:buChar char="•"/>
            </a:pPr>
            <a:r>
              <a:rPr lang="fr-FR" sz="1600" dirty="0"/>
              <a:t>Le protocole DHCP assure la configuration automatique des adresses IPv4 pour chaque appareil final utilisant DHCP.</a:t>
            </a:r>
            <a:endParaRPr sz="1600" dirty="0"/>
          </a:p>
          <a:p>
            <a:pPr marL="169863" lvl="0" indent="-169863" algn="l" rtl="0">
              <a:lnSpc>
                <a:spcPct val="85000"/>
              </a:lnSpc>
              <a:spcBef>
                <a:spcPts val="1080"/>
              </a:spcBef>
              <a:spcAft>
                <a:spcPts val="0"/>
              </a:spcAft>
              <a:buClr>
                <a:srgbClr val="000000"/>
              </a:buClr>
              <a:buSzPts val="1600"/>
              <a:buFont typeface="Arial"/>
              <a:buChar char="•"/>
            </a:pPr>
            <a:r>
              <a:rPr lang="fr-FR" sz="1600" dirty="0"/>
              <a:t>Généralement, les périphériques finaux utilisent par défaut le protocole DHCP pour la configuration automatique des adresses IPv4.</a:t>
            </a:r>
            <a:endParaRPr sz="1600" dirty="0"/>
          </a:p>
          <a:p>
            <a:pPr marL="742950" lvl="1" indent="-285750" algn="l" rtl="0">
              <a:lnSpc>
                <a:spcPct val="85000"/>
              </a:lnSpc>
              <a:spcBef>
                <a:spcPts val="1440"/>
              </a:spcBef>
              <a:spcAft>
                <a:spcPts val="0"/>
              </a:spcAft>
              <a:buClr>
                <a:srgbClr val="000000"/>
              </a:buClr>
              <a:buSzPts val="2800"/>
              <a:buChar char="–"/>
            </a:pPr>
            <a:r>
              <a:rPr lang="fr-FR" sz="1600" dirty="0"/>
              <a:t>Pour configurer manuellement une adresse IPv4 sur un hôte Windows, ouvrez </a:t>
            </a:r>
            <a:r>
              <a:rPr lang="fr-FR" sz="1600" b="1" dirty="0"/>
              <a:t>Panneau de configuration &gt; Centre Réseau et partage &gt; Modifier les paramètres de la carte</a:t>
            </a:r>
            <a:r>
              <a:rPr lang="fr-FR" sz="1600" dirty="0"/>
              <a:t> et choisissez la carte Cliquez ensuite avec le bouton droit et sélectionnez </a:t>
            </a:r>
            <a:r>
              <a:rPr lang="fr-FR" sz="1600" b="1" dirty="0"/>
              <a:t>Propriétés</a:t>
            </a:r>
            <a:r>
              <a:rPr lang="fr-FR" sz="1600" dirty="0"/>
              <a:t> pour afficher </a:t>
            </a:r>
            <a:r>
              <a:rPr lang="fr-FR" sz="1600" b="1" dirty="0"/>
              <a:t>Les Propriétés de connexion au réseau local</a:t>
            </a:r>
            <a:r>
              <a:rPr lang="fr-FR" sz="1600" dirty="0"/>
              <a:t>.</a:t>
            </a:r>
            <a:endParaRPr sz="1600" dirty="0"/>
          </a:p>
          <a:p>
            <a:pPr marL="742950" lvl="1" indent="-285750" algn="l" rtl="0">
              <a:lnSpc>
                <a:spcPct val="85000"/>
              </a:lnSpc>
              <a:spcBef>
                <a:spcPts val="1140"/>
              </a:spcBef>
              <a:spcAft>
                <a:spcPts val="0"/>
              </a:spcAft>
              <a:buClr>
                <a:srgbClr val="000000"/>
              </a:buClr>
              <a:buSzPts val="2800"/>
              <a:buChar char="–"/>
            </a:pPr>
            <a:r>
              <a:rPr lang="fr-FR" sz="1600" dirty="0"/>
              <a:t>Cliquez sur </a:t>
            </a:r>
            <a:r>
              <a:rPr lang="fr-FR" sz="1600" b="1" dirty="0"/>
              <a:t>Propriétés</a:t>
            </a:r>
            <a:r>
              <a:rPr lang="fr-FR" sz="1600" dirty="0"/>
              <a:t> pour ouvrir la fenêtre </a:t>
            </a:r>
            <a:r>
              <a:rPr lang="fr-FR" sz="1600" b="1" dirty="0"/>
              <a:t>Propriétés du Protocole Internet version (TCP/)</a:t>
            </a:r>
            <a:r>
              <a:rPr lang="fr-FR" sz="1600" dirty="0"/>
              <a:t> ,puis Sélectionnez </a:t>
            </a:r>
            <a:r>
              <a:rPr lang="fr-FR" sz="1600" b="1" dirty="0"/>
              <a:t>Obtenir une adresse IP automatiquement</a:t>
            </a:r>
            <a:r>
              <a:rPr lang="fr-FR" sz="1600" dirty="0"/>
              <a:t> et </a:t>
            </a:r>
            <a:r>
              <a:rPr lang="fr-FR" sz="1600" b="1" dirty="0"/>
              <a:t>Obtenir les adresses des serveurs DNS automatiquement</a:t>
            </a:r>
            <a:r>
              <a:rPr lang="fr-FR" sz="1600" dirty="0"/>
              <a:t>.</a:t>
            </a:r>
            <a:endParaRPr sz="1600" dirty="0"/>
          </a:p>
          <a:p>
            <a:pPr marL="169863" lvl="0" indent="0" algn="l" rtl="0">
              <a:lnSpc>
                <a:spcPct val="85000"/>
              </a:lnSpc>
              <a:spcBef>
                <a:spcPts val="1260"/>
              </a:spcBef>
              <a:spcAft>
                <a:spcPts val="0"/>
              </a:spcAft>
              <a:buClr>
                <a:srgbClr val="000000"/>
              </a:buClr>
              <a:buSzPts val="3200"/>
              <a:buNone/>
            </a:pPr>
            <a:endParaRPr sz="1600" dirty="0"/>
          </a:p>
        </p:txBody>
      </p:sp>
      <p:sp>
        <p:nvSpPr>
          <p:cNvPr id="541" name="Google Shape;541;p64"/>
          <p:cNvSpPr/>
          <p:nvPr/>
        </p:nvSpPr>
        <p:spPr>
          <a:xfrm>
            <a:off x="5894480" y="4933763"/>
            <a:ext cx="3249521"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600" b="1" dirty="0">
                <a:solidFill>
                  <a:srgbClr val="000000"/>
                </a:solidFill>
                <a:latin typeface="Arial"/>
                <a:ea typeface="Arial"/>
                <a:cs typeface="Arial"/>
                <a:sym typeface="Arial"/>
              </a:rPr>
              <a:t>Remarque</a:t>
            </a:r>
            <a:r>
              <a:rPr lang="fr-FR" sz="1600" dirty="0">
                <a:solidFill>
                  <a:srgbClr val="000000"/>
                </a:solidFill>
                <a:latin typeface="Arial"/>
                <a:ea typeface="Arial"/>
                <a:cs typeface="Arial"/>
                <a:sym typeface="Arial"/>
              </a:rPr>
              <a:t> : IPv6 utilise DHCPv6 et SLAAC (Autoconfiguration d'adresses sans état) pour l'allocation dynamique d'adresses. </a:t>
            </a:r>
            <a:endParaRPr sz="1600" dirty="0"/>
          </a:p>
        </p:txBody>
      </p:sp>
      <p:pic>
        <p:nvPicPr>
          <p:cNvPr id="542" name="Google Shape;542;p64"/>
          <p:cNvPicPr preferRelativeResize="0"/>
          <p:nvPr/>
        </p:nvPicPr>
        <p:blipFill rotWithShape="1">
          <a:blip r:embed="rId3">
            <a:alphaModFix/>
          </a:blip>
          <a:srcRect/>
          <a:stretch/>
        </p:blipFill>
        <p:spPr>
          <a:xfrm>
            <a:off x="6412937" y="1251983"/>
            <a:ext cx="2222140" cy="3362839"/>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Accès à Cisco IOS</a:t>
            </a:r>
            <a:br>
              <a:rPr lang="fr-FR"/>
            </a:br>
            <a:r>
              <a:rPr lang="fr-FR"/>
              <a:t>GUI</a:t>
            </a:r>
            <a:endParaRPr/>
          </a:p>
        </p:txBody>
      </p:sp>
      <p:sp>
        <p:nvSpPr>
          <p:cNvPr id="165" name="Google Shape;165;p20"/>
          <p:cNvSpPr txBox="1">
            <a:spLocks noGrp="1"/>
          </p:cNvSpPr>
          <p:nvPr>
            <p:ph type="body" idx="1"/>
          </p:nvPr>
        </p:nvSpPr>
        <p:spPr>
          <a:xfrm>
            <a:off x="84901" y="938373"/>
            <a:ext cx="3939626" cy="4981252"/>
          </a:xfrm>
          <a:prstGeom prst="rect">
            <a:avLst/>
          </a:prstGeom>
          <a:noFill/>
          <a:ln>
            <a:noFill/>
          </a:ln>
        </p:spPr>
        <p:txBody>
          <a:bodyPr spcFirstLastPara="1" wrap="square" lIns="91425" tIns="45700" rIns="182875" bIns="45700" anchor="t" anchorCtr="0">
            <a:noAutofit/>
          </a:bodyPr>
          <a:lstStyle/>
          <a:p>
            <a:pPr marL="169863" lvl="0" indent="-169863" algn="l" rtl="0">
              <a:lnSpc>
                <a:spcPct val="100000"/>
              </a:lnSpc>
              <a:spcBef>
                <a:spcPts val="0"/>
              </a:spcBef>
              <a:spcAft>
                <a:spcPts val="0"/>
              </a:spcAft>
              <a:buClr>
                <a:srgbClr val="000000"/>
              </a:buClr>
              <a:buSzPts val="1300"/>
              <a:buFont typeface="Arial"/>
              <a:buChar char="•"/>
            </a:pPr>
            <a:r>
              <a:rPr lang="fr-FR" sz="1600" dirty="0"/>
              <a:t>Une interface utilisateur graphique (GUI) permet à l'utilisateur d'interagir avec le système à l'aide d'un environnement utilisant des graphiques, des icônes, des menus et des fenêtres.</a:t>
            </a:r>
            <a:endParaRPr sz="1600" dirty="0"/>
          </a:p>
          <a:p>
            <a:pPr marL="169863" lvl="0" indent="-169863" algn="l" rtl="0">
              <a:lnSpc>
                <a:spcPct val="100000"/>
              </a:lnSpc>
              <a:spcBef>
                <a:spcPts val="1200"/>
              </a:spcBef>
              <a:spcAft>
                <a:spcPts val="0"/>
              </a:spcAft>
              <a:buClr>
                <a:srgbClr val="000000"/>
              </a:buClr>
              <a:buSzPts val="1300"/>
              <a:buFont typeface="Arial"/>
              <a:buChar char="•"/>
            </a:pPr>
            <a:r>
              <a:rPr lang="fr-FR" sz="1600" dirty="0"/>
              <a:t>L'exemple d'interface utilisateur graphique GUI est plus convivial et ne nécessite pas de connaissances approfondies de la </a:t>
            </a:r>
            <a:r>
              <a:rPr lang="fr-FR" sz="1600" dirty="0" err="1"/>
              <a:t>La</a:t>
            </a:r>
            <a:r>
              <a:rPr lang="fr-FR" sz="1600" dirty="0"/>
              <a:t> Structure des commandes sous-jacente qui contrôle le système.</a:t>
            </a:r>
            <a:endParaRPr sz="1600" dirty="0"/>
          </a:p>
          <a:p>
            <a:pPr marL="169863" lvl="0" indent="-169863" algn="l" rtl="0">
              <a:lnSpc>
                <a:spcPct val="100000"/>
              </a:lnSpc>
              <a:spcBef>
                <a:spcPts val="1200"/>
              </a:spcBef>
              <a:spcAft>
                <a:spcPts val="0"/>
              </a:spcAft>
              <a:buClr>
                <a:srgbClr val="000000"/>
              </a:buClr>
              <a:buSzPts val="1300"/>
              <a:buFont typeface="Arial"/>
              <a:buChar char="•"/>
            </a:pPr>
            <a:r>
              <a:rPr lang="fr-FR" sz="1600" dirty="0"/>
              <a:t>Les systèmes d'exploitation les plus connus sont Windows, </a:t>
            </a:r>
            <a:r>
              <a:rPr lang="fr-FR" sz="1600" dirty="0" err="1"/>
              <a:t>macOS</a:t>
            </a:r>
            <a:r>
              <a:rPr lang="fr-FR" sz="1600" dirty="0"/>
              <a:t>, Linux KDE, Apple iOS et Android.</a:t>
            </a:r>
            <a:endParaRPr sz="1600" dirty="0"/>
          </a:p>
          <a:p>
            <a:pPr marL="169863" lvl="0" indent="-169863" algn="l" rtl="0">
              <a:lnSpc>
                <a:spcPct val="100000"/>
              </a:lnSpc>
              <a:spcBef>
                <a:spcPts val="1200"/>
              </a:spcBef>
              <a:spcAft>
                <a:spcPts val="0"/>
              </a:spcAft>
              <a:buClr>
                <a:srgbClr val="000000"/>
              </a:buClr>
              <a:buSzPts val="1300"/>
              <a:buFont typeface="Arial"/>
              <a:buChar char="•"/>
            </a:pPr>
            <a:r>
              <a:rPr lang="fr-FR" sz="1600" dirty="0"/>
              <a:t>Les GUI peuvent également tomber en panne ou simplement ne pas fonctionner correctement. C'est pourquoi l'accès aux périphériques réseau se fait habituellement via une CLI.</a:t>
            </a:r>
            <a:endParaRPr sz="1600" dirty="0"/>
          </a:p>
        </p:txBody>
      </p:sp>
      <p:pic>
        <p:nvPicPr>
          <p:cNvPr id="166" name="Google Shape;166;p20"/>
          <p:cNvPicPr preferRelativeResize="0"/>
          <p:nvPr/>
        </p:nvPicPr>
        <p:blipFill rotWithShape="1">
          <a:blip r:embed="rId3">
            <a:alphaModFix/>
          </a:blip>
          <a:srcRect/>
          <a:stretch/>
        </p:blipFill>
        <p:spPr>
          <a:xfrm>
            <a:off x="4193871" y="1320734"/>
            <a:ext cx="4640912" cy="3712729"/>
          </a:xfrm>
          <a:prstGeom prst="rect">
            <a:avLst/>
          </a:prstGeom>
          <a:noFill/>
          <a:ln>
            <a:noFill/>
          </a:ln>
        </p:spPr>
      </p:pic>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5"/>
          <p:cNvSpPr txBox="1">
            <a:spLocks noGrp="1"/>
          </p:cNvSpPr>
          <p:nvPr>
            <p:ph type="title"/>
          </p:nvPr>
        </p:nvSpPr>
        <p:spPr>
          <a:xfrm>
            <a:off x="60457" y="28694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Arial"/>
              <a:buNone/>
            </a:pPr>
            <a:r>
              <a:rPr lang="fr-FR" sz="1600">
                <a:latin typeface="Arial"/>
                <a:ea typeface="Arial"/>
                <a:cs typeface="Arial"/>
                <a:sym typeface="Arial"/>
              </a:rPr>
              <a:t>Configurez l'adressage IP</a:t>
            </a:r>
            <a:br>
              <a:rPr lang="fr-FR">
                <a:latin typeface="Arial"/>
                <a:ea typeface="Arial"/>
                <a:cs typeface="Arial"/>
                <a:sym typeface="Arial"/>
              </a:rPr>
            </a:br>
            <a:r>
              <a:rPr lang="fr-FR">
                <a:latin typeface="Arial"/>
                <a:ea typeface="Arial"/>
                <a:cs typeface="Arial"/>
                <a:sym typeface="Arial"/>
              </a:rPr>
              <a:t>Configuration de l'interface de commutateur virtuelle</a:t>
            </a:r>
            <a:endParaRPr/>
          </a:p>
        </p:txBody>
      </p:sp>
      <p:sp>
        <p:nvSpPr>
          <p:cNvPr id="549" name="Google Shape;549;p65"/>
          <p:cNvSpPr txBox="1">
            <a:spLocks noGrp="1"/>
          </p:cNvSpPr>
          <p:nvPr>
            <p:ph type="body" idx="1"/>
          </p:nvPr>
        </p:nvSpPr>
        <p:spPr>
          <a:xfrm>
            <a:off x="661958" y="1602304"/>
            <a:ext cx="7820083" cy="2351429"/>
          </a:xfrm>
          <a:prstGeom prst="rect">
            <a:avLst/>
          </a:prstGeom>
          <a:noFill/>
          <a:ln>
            <a:noFill/>
          </a:ln>
        </p:spPr>
        <p:txBody>
          <a:bodyPr spcFirstLastPara="1" wrap="square" lIns="91425" tIns="45700" rIns="182875" bIns="45700" anchor="t" anchorCtr="0">
            <a:normAutofit/>
          </a:bodyPr>
          <a:lstStyle/>
          <a:p>
            <a:pPr marL="0" lvl="0" indent="0" algn="l" rtl="0">
              <a:lnSpc>
                <a:spcPct val="85000"/>
              </a:lnSpc>
              <a:spcBef>
                <a:spcPts val="0"/>
              </a:spcBef>
              <a:spcAft>
                <a:spcPts val="0"/>
              </a:spcAft>
              <a:buClr>
                <a:srgbClr val="000000"/>
              </a:buClr>
              <a:buSzPts val="3200"/>
              <a:buNone/>
            </a:pPr>
            <a:r>
              <a:rPr lang="fr-FR" sz="1600" dirty="0"/>
              <a:t>Pour accéder à distance au commutateur, une adresse IP et un masque de sous-réseau doivent être configurés sur l'interface SVI. </a:t>
            </a:r>
            <a:endParaRPr sz="1600" dirty="0"/>
          </a:p>
          <a:p>
            <a:pPr marL="0" lvl="0" indent="0" algn="l" rtl="0">
              <a:lnSpc>
                <a:spcPct val="85000"/>
              </a:lnSpc>
              <a:spcBef>
                <a:spcPts val="1560"/>
              </a:spcBef>
              <a:spcAft>
                <a:spcPts val="0"/>
              </a:spcAft>
              <a:buClr>
                <a:srgbClr val="000000"/>
              </a:buClr>
              <a:buSzPts val="3200"/>
              <a:buNone/>
            </a:pPr>
            <a:r>
              <a:rPr lang="fr-FR" sz="1600" dirty="0"/>
              <a:t>Pour configurer un SVI sur un commutateur:</a:t>
            </a:r>
            <a:endParaRPr sz="1600" dirty="0"/>
          </a:p>
          <a:p>
            <a:pPr marL="742950" lvl="1" indent="-285750" algn="l" rtl="0">
              <a:lnSpc>
                <a:spcPct val="85000"/>
              </a:lnSpc>
              <a:spcBef>
                <a:spcPts val="1440"/>
              </a:spcBef>
              <a:spcAft>
                <a:spcPts val="0"/>
              </a:spcAft>
              <a:buClr>
                <a:srgbClr val="000000"/>
              </a:buClr>
              <a:buSzPts val="2800"/>
              <a:buChar char="–"/>
            </a:pPr>
            <a:r>
              <a:rPr lang="fr-FR" sz="1600" dirty="0"/>
              <a:t>Entrer la commande </a:t>
            </a:r>
            <a:r>
              <a:rPr lang="fr-FR" sz="1600" b="1" dirty="0"/>
              <a:t>interface vlan 1 </a:t>
            </a:r>
            <a:r>
              <a:rPr lang="fr-FR" sz="1600" dirty="0"/>
              <a:t>en mode de configuration globale</a:t>
            </a:r>
            <a:endParaRPr sz="1600" dirty="0"/>
          </a:p>
          <a:p>
            <a:pPr marL="742950" lvl="1" indent="-285750" algn="l" rtl="0">
              <a:lnSpc>
                <a:spcPct val="85000"/>
              </a:lnSpc>
              <a:spcBef>
                <a:spcPts val="1140"/>
              </a:spcBef>
              <a:spcAft>
                <a:spcPts val="0"/>
              </a:spcAft>
              <a:buClr>
                <a:srgbClr val="000000"/>
              </a:buClr>
              <a:buSzPts val="2800"/>
              <a:buChar char="–"/>
            </a:pPr>
            <a:r>
              <a:rPr lang="fr-FR" sz="1600" dirty="0"/>
              <a:t>Attribuez ensuite une </a:t>
            </a:r>
            <a:r>
              <a:rPr lang="fr-FR" sz="1600" b="1" dirty="0"/>
              <a:t>adresse IPv4</a:t>
            </a:r>
            <a:r>
              <a:rPr lang="fr-FR" sz="1600" dirty="0"/>
              <a:t> à l'aide de la commande de configuration d'interface </a:t>
            </a:r>
            <a:r>
              <a:rPr lang="fr-FR" sz="1600" i="1" dirty="0" err="1"/>
              <a:t>ip-address</a:t>
            </a:r>
            <a:r>
              <a:rPr lang="fr-FR" sz="1600" i="1" dirty="0"/>
              <a:t> </a:t>
            </a:r>
            <a:r>
              <a:rPr lang="fr-FR" sz="1600" i="1" dirty="0" err="1"/>
              <a:t>subnet-mask</a:t>
            </a:r>
            <a:r>
              <a:rPr lang="fr-FR" sz="1600" i="1" dirty="0"/>
              <a:t>.</a:t>
            </a:r>
            <a:endParaRPr sz="1600" dirty="0"/>
          </a:p>
          <a:p>
            <a:pPr marL="742950" lvl="1" indent="-285750" algn="l" rtl="0">
              <a:lnSpc>
                <a:spcPct val="85000"/>
              </a:lnSpc>
              <a:spcBef>
                <a:spcPts val="1140"/>
              </a:spcBef>
              <a:spcAft>
                <a:spcPts val="0"/>
              </a:spcAft>
              <a:buClr>
                <a:srgbClr val="000000"/>
              </a:buClr>
              <a:buSzPts val="2800"/>
              <a:buChar char="–"/>
            </a:pPr>
            <a:r>
              <a:rPr lang="fr-FR" sz="1600" dirty="0"/>
              <a:t>Enfin, activez l'interface virtuelle à l'aide de la commande </a:t>
            </a:r>
            <a:r>
              <a:rPr lang="fr-FR" sz="1600" b="1" dirty="0"/>
              <a:t>no </a:t>
            </a:r>
            <a:r>
              <a:rPr lang="fr-FR" sz="1600" b="1" dirty="0" err="1"/>
              <a:t>shutdown</a:t>
            </a:r>
            <a:r>
              <a:rPr lang="fr-FR" sz="1600" dirty="0"/>
              <a:t>. </a:t>
            </a:r>
            <a:endParaRPr sz="1600" dirty="0"/>
          </a:p>
        </p:txBody>
      </p:sp>
      <p:pic>
        <p:nvPicPr>
          <p:cNvPr id="550" name="Google Shape;550;p65"/>
          <p:cNvPicPr preferRelativeResize="0"/>
          <p:nvPr/>
        </p:nvPicPr>
        <p:blipFill rotWithShape="1">
          <a:blip r:embed="rId3">
            <a:alphaModFix/>
          </a:blip>
          <a:srcRect/>
          <a:stretch/>
        </p:blipFill>
        <p:spPr>
          <a:xfrm>
            <a:off x="1865115" y="4533023"/>
            <a:ext cx="5232400" cy="1117600"/>
          </a:xfrm>
          <a:prstGeom prst="rect">
            <a:avLst/>
          </a:prstGeom>
          <a:noFill/>
          <a:ln>
            <a:noFill/>
          </a:ln>
        </p:spPr>
      </p:pic>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6"/>
          <p:cNvSpPr txBox="1">
            <a:spLocks noGrp="1"/>
          </p:cNvSpPr>
          <p:nvPr>
            <p:ph type="title"/>
          </p:nvPr>
        </p:nvSpPr>
        <p:spPr>
          <a:xfrm>
            <a:off x="0" y="480930"/>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Configuration de l'adressage IP</a:t>
            </a:r>
            <a:br>
              <a:rPr lang="fr-FR" sz="1600"/>
            </a:br>
            <a:r>
              <a:rPr lang="fr-FR"/>
              <a:t>Packet Tracer - Mise en œuvre de la connectivité de base</a:t>
            </a:r>
            <a:endParaRPr/>
          </a:p>
        </p:txBody>
      </p:sp>
      <p:sp>
        <p:nvSpPr>
          <p:cNvPr id="557" name="Google Shape;557;p66"/>
          <p:cNvSpPr txBox="1">
            <a:spLocks noGrp="1"/>
          </p:cNvSpPr>
          <p:nvPr>
            <p:ph type="body" idx="1"/>
          </p:nvPr>
        </p:nvSpPr>
        <p:spPr>
          <a:xfrm>
            <a:off x="202554" y="1671302"/>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600" dirty="0"/>
              <a:t>Dans le cadre de ce </a:t>
            </a:r>
            <a:r>
              <a:rPr lang="fr-FR" sz="1600" dirty="0" err="1"/>
              <a:t>Packet</a:t>
            </a:r>
            <a:r>
              <a:rPr lang="fr-FR" sz="1600" dirty="0"/>
              <a:t> Tracer, vous ferez ce qui suit : </a:t>
            </a:r>
            <a:endParaRPr sz="1600" dirty="0"/>
          </a:p>
          <a:p>
            <a:pPr marL="169863" lvl="0" indent="-203200" algn="l" rtl="0">
              <a:lnSpc>
                <a:spcPct val="100000"/>
              </a:lnSpc>
              <a:spcBef>
                <a:spcPts val="1200"/>
              </a:spcBef>
              <a:spcAft>
                <a:spcPts val="0"/>
              </a:spcAft>
              <a:buClr>
                <a:srgbClr val="000000"/>
              </a:buClr>
              <a:buSzPts val="3200"/>
              <a:buChar char="▪"/>
            </a:pPr>
            <a:r>
              <a:rPr lang="fr-FR" sz="1600" dirty="0"/>
              <a:t>Effectuer une configuration de base sur deux commutateurs</a:t>
            </a:r>
            <a:endParaRPr sz="1600" dirty="0"/>
          </a:p>
          <a:p>
            <a:pPr marL="169863" lvl="0" indent="-203200" algn="l" rtl="0">
              <a:lnSpc>
                <a:spcPct val="100000"/>
              </a:lnSpc>
              <a:spcBef>
                <a:spcPts val="1200"/>
              </a:spcBef>
              <a:spcAft>
                <a:spcPts val="0"/>
              </a:spcAft>
              <a:buClr>
                <a:srgbClr val="000000"/>
              </a:buClr>
              <a:buSzPts val="3200"/>
              <a:buChar char="▪"/>
            </a:pPr>
            <a:r>
              <a:rPr lang="fr-FR" sz="1600" dirty="0"/>
              <a:t>Configuration des ordinateurs</a:t>
            </a:r>
            <a:endParaRPr sz="1600" dirty="0"/>
          </a:p>
          <a:p>
            <a:pPr marL="169863" lvl="0" indent="-203200" algn="l" rtl="0">
              <a:lnSpc>
                <a:spcPct val="100000"/>
              </a:lnSpc>
              <a:spcBef>
                <a:spcPts val="1200"/>
              </a:spcBef>
              <a:spcAft>
                <a:spcPts val="0"/>
              </a:spcAft>
              <a:buClr>
                <a:srgbClr val="000000"/>
              </a:buClr>
              <a:buSzPts val="3200"/>
              <a:buChar char="▪"/>
            </a:pPr>
            <a:r>
              <a:rPr lang="fr-FR" sz="1600" dirty="0"/>
              <a:t>Configurer l'interface de gestion des commutateurs</a:t>
            </a:r>
            <a:endParaRPr sz="1600" dirty="0"/>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7"/>
          <p:cNvSpPr txBox="1">
            <a:spLocks noGrp="1"/>
          </p:cNvSpPr>
          <p:nvPr>
            <p:ph type="ctrTitle"/>
          </p:nvPr>
        </p:nvSpPr>
        <p:spPr>
          <a:xfrm>
            <a:off x="416425" y="2451947"/>
            <a:ext cx="8231464" cy="1171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000"/>
              <a:buNone/>
            </a:pPr>
            <a:r>
              <a:rPr lang="fr-FR" sz="4000">
                <a:solidFill>
                  <a:srgbClr val="B6DDE7"/>
                </a:solidFill>
              </a:rPr>
              <a:t>2.8 Vérification de la connectivité</a:t>
            </a:r>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8"/>
          <p:cNvSpPr txBox="1">
            <a:spLocks noGrp="1"/>
          </p:cNvSpPr>
          <p:nvPr>
            <p:ph type="title"/>
          </p:nvPr>
        </p:nvSpPr>
        <p:spPr>
          <a:xfrm>
            <a:off x="90684" y="259258"/>
            <a:ext cx="9144000" cy="79056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Vérification de la connectivité</a:t>
            </a:r>
            <a:br>
              <a:rPr lang="fr-FR"/>
            </a:br>
            <a:r>
              <a:rPr lang="fr-FR"/>
              <a:t>Vidéo - Tester l'attribution de l'interface</a:t>
            </a:r>
            <a:endParaRPr/>
          </a:p>
        </p:txBody>
      </p:sp>
      <p:sp>
        <p:nvSpPr>
          <p:cNvPr id="570" name="Google Shape;570;p68"/>
          <p:cNvSpPr txBox="1">
            <a:spLocks noGrp="1"/>
          </p:cNvSpPr>
          <p:nvPr>
            <p:ph type="body" idx="1"/>
          </p:nvPr>
        </p:nvSpPr>
        <p:spPr>
          <a:xfrm>
            <a:off x="179883" y="1379096"/>
            <a:ext cx="8649325" cy="4696917"/>
          </a:xfrm>
          <a:prstGeom prst="rect">
            <a:avLst/>
          </a:prstGeom>
          <a:noFill/>
          <a:ln>
            <a:noFill/>
          </a:ln>
        </p:spPr>
        <p:txBody>
          <a:bodyPr spcFirstLastPara="1" wrap="square" lIns="91425" tIns="45700" rIns="182875" bIns="45700" anchor="t" anchorCtr="0">
            <a:normAutofit/>
          </a:bodyPr>
          <a:lstStyle/>
          <a:p>
            <a:pPr marL="0" lvl="0" indent="0" algn="l" rtl="0">
              <a:lnSpc>
                <a:spcPct val="100000"/>
              </a:lnSpc>
              <a:spcBef>
                <a:spcPts val="0"/>
              </a:spcBef>
              <a:spcAft>
                <a:spcPts val="0"/>
              </a:spcAft>
              <a:buClr>
                <a:srgbClr val="000000"/>
              </a:buClr>
              <a:buSzPts val="3200"/>
              <a:buNone/>
            </a:pPr>
            <a:r>
              <a:rPr lang="fr-FR" sz="1600" dirty="0"/>
              <a:t>Cette vidéo couvre les points suivants: </a:t>
            </a:r>
            <a:endParaRPr sz="1600" dirty="0"/>
          </a:p>
          <a:p>
            <a:pPr marL="169863" lvl="0" indent="-203200" algn="l" rtl="0">
              <a:lnSpc>
                <a:spcPct val="100000"/>
              </a:lnSpc>
              <a:spcBef>
                <a:spcPts val="1200"/>
              </a:spcBef>
              <a:spcAft>
                <a:spcPts val="0"/>
              </a:spcAft>
              <a:buClr>
                <a:srgbClr val="000000"/>
              </a:buClr>
              <a:buSzPts val="3200"/>
              <a:buChar char="▪"/>
            </a:pPr>
            <a:r>
              <a:rPr lang="fr-FR" sz="1600" dirty="0"/>
              <a:t>Connectez un câble de console du PC au commutateur</a:t>
            </a:r>
            <a:endParaRPr sz="1600" dirty="0"/>
          </a:p>
          <a:p>
            <a:pPr marL="169863" lvl="0" indent="-203200" algn="l" rtl="0">
              <a:lnSpc>
                <a:spcPct val="100000"/>
              </a:lnSpc>
              <a:spcBef>
                <a:spcPts val="1200"/>
              </a:spcBef>
              <a:spcAft>
                <a:spcPts val="0"/>
              </a:spcAft>
              <a:buClr>
                <a:srgbClr val="000000"/>
              </a:buClr>
              <a:buSzPts val="3200"/>
              <a:buChar char="▪"/>
            </a:pPr>
            <a:r>
              <a:rPr lang="fr-FR" sz="1600" dirty="0"/>
              <a:t>Utilisez le programme d'émulation de terminal et acceptez les valeurs par défaut pour vous amener à la ligne de commande</a:t>
            </a:r>
            <a:endParaRPr sz="1600" dirty="0"/>
          </a:p>
          <a:p>
            <a:pPr marL="169863" lvl="0" indent="-203200" algn="l" rtl="0">
              <a:lnSpc>
                <a:spcPct val="100000"/>
              </a:lnSpc>
              <a:spcBef>
                <a:spcPts val="1200"/>
              </a:spcBef>
              <a:spcAft>
                <a:spcPts val="0"/>
              </a:spcAft>
              <a:buClr>
                <a:srgbClr val="000000"/>
              </a:buClr>
              <a:buSzPts val="3200"/>
              <a:buChar char="▪"/>
            </a:pPr>
            <a:r>
              <a:rPr lang="fr-FR" sz="1600" dirty="0"/>
              <a:t>Tapez enable pour passer en mode d'exécution privilégié</a:t>
            </a:r>
            <a:endParaRPr sz="1600" dirty="0"/>
          </a:p>
          <a:p>
            <a:pPr marL="169863" lvl="0" indent="-203200" algn="l" rtl="0">
              <a:lnSpc>
                <a:spcPct val="100000"/>
              </a:lnSpc>
              <a:spcBef>
                <a:spcPts val="1200"/>
              </a:spcBef>
              <a:spcAft>
                <a:spcPts val="0"/>
              </a:spcAft>
              <a:buClr>
                <a:srgbClr val="000000"/>
              </a:buClr>
              <a:buSzPts val="3200"/>
              <a:buChar char="▪"/>
            </a:pPr>
            <a:r>
              <a:rPr lang="fr-FR" sz="1600" dirty="0"/>
              <a:t>Utilisez le mode de configuration global et le mode de configuration de l'interface pour entrer la commande no </a:t>
            </a:r>
            <a:r>
              <a:rPr lang="fr-FR" sz="1600" dirty="0" err="1"/>
              <a:t>shutdown</a:t>
            </a:r>
            <a:endParaRPr sz="1600" dirty="0"/>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Accès à Cisco IOS</a:t>
            </a:r>
            <a:br>
              <a:rPr lang="fr-FR"/>
            </a:br>
            <a:r>
              <a:rPr lang="fr-FR"/>
              <a:t>Objectif d'un système d'exploitation</a:t>
            </a:r>
            <a:endParaRPr/>
          </a:p>
        </p:txBody>
      </p:sp>
      <p:sp>
        <p:nvSpPr>
          <p:cNvPr id="173" name="Google Shape;173;p21"/>
          <p:cNvSpPr txBox="1">
            <a:spLocks noGrp="1"/>
          </p:cNvSpPr>
          <p:nvPr>
            <p:ph type="body" idx="1"/>
          </p:nvPr>
        </p:nvSpPr>
        <p:spPr>
          <a:xfrm>
            <a:off x="117648" y="1052368"/>
            <a:ext cx="3939626" cy="2376632"/>
          </a:xfrm>
          <a:prstGeom prst="rect">
            <a:avLst/>
          </a:prstGeom>
          <a:noFill/>
          <a:ln>
            <a:noFill/>
          </a:ln>
        </p:spPr>
        <p:txBody>
          <a:bodyPr spcFirstLastPara="1" wrap="square" lIns="91425" tIns="45700" rIns="182875" bIns="45700" anchor="t" anchorCtr="0">
            <a:noAutofit/>
          </a:bodyPr>
          <a:lstStyle/>
          <a:p>
            <a:pPr marL="0" lvl="0" indent="0" algn="l" rtl="0">
              <a:lnSpc>
                <a:spcPct val="100000"/>
              </a:lnSpc>
              <a:spcBef>
                <a:spcPts val="0"/>
              </a:spcBef>
              <a:spcAft>
                <a:spcPts val="0"/>
              </a:spcAft>
              <a:buClr>
                <a:srgbClr val="000000"/>
              </a:buClr>
              <a:buSzPct val="100000"/>
              <a:buNone/>
            </a:pPr>
            <a:r>
              <a:rPr lang="fr-FR" sz="1800" dirty="0"/>
              <a:t>Le système d'exploitation PC permet à un utilisateur d'effectuer les opérations suivantes:</a:t>
            </a:r>
            <a:endParaRPr sz="1800" dirty="0"/>
          </a:p>
          <a:p>
            <a:pPr marL="742950" lvl="1" indent="-285750" algn="l" rtl="0">
              <a:lnSpc>
                <a:spcPct val="100000"/>
              </a:lnSpc>
              <a:spcBef>
                <a:spcPts val="400"/>
              </a:spcBef>
              <a:spcAft>
                <a:spcPts val="0"/>
              </a:spcAft>
              <a:buClr>
                <a:srgbClr val="000000"/>
              </a:buClr>
              <a:buSzPct val="100000"/>
              <a:buChar char="–"/>
            </a:pPr>
            <a:r>
              <a:rPr lang="fr-FR" sz="1600" dirty="0"/>
              <a:t>Utiliser une souris pour faire des sélections et exécuter des programmes;</a:t>
            </a:r>
            <a:endParaRPr sz="1600" dirty="0"/>
          </a:p>
          <a:p>
            <a:pPr marL="742950" lvl="1" indent="-285750" algn="l" rtl="0">
              <a:lnSpc>
                <a:spcPct val="100000"/>
              </a:lnSpc>
              <a:spcBef>
                <a:spcPts val="400"/>
              </a:spcBef>
              <a:spcAft>
                <a:spcPts val="0"/>
              </a:spcAft>
              <a:buClr>
                <a:srgbClr val="000000"/>
              </a:buClr>
              <a:buSzPct val="100000"/>
              <a:buChar char="–"/>
            </a:pPr>
            <a:r>
              <a:rPr lang="fr-FR" sz="1600" dirty="0"/>
              <a:t>Entrer des commandes textuelles;</a:t>
            </a:r>
            <a:endParaRPr sz="1600" dirty="0"/>
          </a:p>
          <a:p>
            <a:pPr marL="742950" lvl="1" indent="-285750" algn="l" rtl="0">
              <a:lnSpc>
                <a:spcPct val="100000"/>
              </a:lnSpc>
              <a:spcBef>
                <a:spcPts val="400"/>
              </a:spcBef>
              <a:spcAft>
                <a:spcPts val="0"/>
              </a:spcAft>
              <a:buClr>
                <a:srgbClr val="000000"/>
              </a:buClr>
              <a:buSzPct val="100000"/>
              <a:buChar char="–"/>
            </a:pPr>
            <a:r>
              <a:rPr lang="fr-FR" sz="1600" dirty="0"/>
              <a:t>Afficher des images sur un écran.</a:t>
            </a:r>
            <a:endParaRPr sz="1600" dirty="0"/>
          </a:p>
          <a:p>
            <a:pPr marL="169863" lvl="0" indent="-12383" algn="l" rtl="0">
              <a:lnSpc>
                <a:spcPct val="100000"/>
              </a:lnSpc>
              <a:spcBef>
                <a:spcPts val="700"/>
              </a:spcBef>
              <a:spcAft>
                <a:spcPts val="0"/>
              </a:spcAft>
              <a:buClr>
                <a:srgbClr val="000000"/>
              </a:buClr>
              <a:buSzPct val="100000"/>
              <a:buFont typeface="Noto Sans Symbols"/>
              <a:buNone/>
            </a:pPr>
            <a:endParaRPr sz="1600" dirty="0"/>
          </a:p>
        </p:txBody>
      </p:sp>
      <p:pic>
        <p:nvPicPr>
          <p:cNvPr id="174" name="Google Shape;174;p21"/>
          <p:cNvPicPr preferRelativeResize="0"/>
          <p:nvPr/>
        </p:nvPicPr>
        <p:blipFill rotWithShape="1">
          <a:blip r:embed="rId3">
            <a:alphaModFix/>
          </a:blip>
          <a:srcRect/>
          <a:stretch/>
        </p:blipFill>
        <p:spPr>
          <a:xfrm>
            <a:off x="4467639" y="4500761"/>
            <a:ext cx="4572000" cy="636233"/>
          </a:xfrm>
          <a:prstGeom prst="rect">
            <a:avLst/>
          </a:prstGeom>
          <a:noFill/>
          <a:ln>
            <a:noFill/>
          </a:ln>
        </p:spPr>
      </p:pic>
      <p:sp>
        <p:nvSpPr>
          <p:cNvPr id="175" name="Google Shape;175;p21"/>
          <p:cNvSpPr txBox="1"/>
          <p:nvPr/>
        </p:nvSpPr>
        <p:spPr>
          <a:xfrm>
            <a:off x="4651514" y="1234018"/>
            <a:ext cx="4204251" cy="27083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rgbClr val="000000"/>
                </a:solidFill>
                <a:latin typeface="Calibri"/>
                <a:ea typeface="Calibri"/>
                <a:cs typeface="Calibri"/>
                <a:sym typeface="Calibri"/>
              </a:rPr>
              <a:t>Le système d'exploitation réseau basé sur l'interface client permet à un technicien réseau d'effectuer les opérations suivantes:</a:t>
            </a:r>
            <a:endParaRPr sz="1800" dirty="0"/>
          </a:p>
          <a:p>
            <a:pPr marL="742950" marR="0" lvl="1" indent="-285750" algn="l" rtl="0">
              <a:spcBef>
                <a:spcPts val="0"/>
              </a:spcBef>
              <a:spcAft>
                <a:spcPts val="0"/>
              </a:spcAft>
              <a:buClr>
                <a:schemeClr val="dk1"/>
              </a:buClr>
              <a:buSzPts val="1600"/>
              <a:buFont typeface="Arial"/>
              <a:buChar char="•"/>
            </a:pPr>
            <a:r>
              <a:rPr lang="fr-FR" sz="1600" b="0" i="0" u="none" strike="noStrike" cap="none" dirty="0">
                <a:solidFill>
                  <a:srgbClr val="000000"/>
                </a:solidFill>
                <a:latin typeface="Calibri"/>
                <a:ea typeface="Calibri"/>
                <a:cs typeface="Calibri"/>
                <a:sym typeface="Calibri"/>
              </a:rPr>
              <a:t>Utiliser un clavier pour exécuter des programmes réseau basés sur CLI;</a:t>
            </a:r>
            <a:endParaRPr dirty="0"/>
          </a:p>
          <a:p>
            <a:pPr marL="742950" marR="0" lvl="1" indent="-285750" algn="l" rtl="0">
              <a:spcBef>
                <a:spcPts val="0"/>
              </a:spcBef>
              <a:spcAft>
                <a:spcPts val="0"/>
              </a:spcAft>
              <a:buClr>
                <a:schemeClr val="dk1"/>
              </a:buClr>
              <a:buSzPts val="1600"/>
              <a:buFont typeface="Arial"/>
              <a:buChar char="•"/>
            </a:pPr>
            <a:r>
              <a:rPr lang="fr-FR" sz="1600" b="0" i="0" u="none" strike="noStrike" cap="none" dirty="0">
                <a:solidFill>
                  <a:srgbClr val="000000"/>
                </a:solidFill>
                <a:latin typeface="Calibri"/>
                <a:ea typeface="Calibri"/>
                <a:cs typeface="Calibri"/>
                <a:sym typeface="Calibri"/>
              </a:rPr>
              <a:t>Utiliser un clavier pour entrer des commandes textuelles;</a:t>
            </a:r>
            <a:endParaRPr dirty="0"/>
          </a:p>
          <a:p>
            <a:pPr marL="742950" marR="0" lvl="1" indent="-285750" algn="l" rtl="0">
              <a:spcBef>
                <a:spcPts val="0"/>
              </a:spcBef>
              <a:spcAft>
                <a:spcPts val="0"/>
              </a:spcAft>
              <a:buClr>
                <a:schemeClr val="dk1"/>
              </a:buClr>
              <a:buSzPts val="1600"/>
              <a:buFont typeface="Arial"/>
              <a:buChar char="•"/>
            </a:pPr>
            <a:r>
              <a:rPr lang="fr-FR" sz="1600" b="0" i="0" u="none" strike="noStrike" cap="none" dirty="0">
                <a:solidFill>
                  <a:srgbClr val="000000"/>
                </a:solidFill>
                <a:latin typeface="Calibri"/>
                <a:ea typeface="Calibri"/>
                <a:cs typeface="Calibri"/>
                <a:sym typeface="Calibri"/>
              </a:rPr>
              <a:t>Afficher des images sur un écran.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76" name="Google Shape;176;p21"/>
          <p:cNvPicPr preferRelativeResize="0"/>
          <p:nvPr/>
        </p:nvPicPr>
        <p:blipFill rotWithShape="1">
          <a:blip r:embed="rId4">
            <a:alphaModFix/>
          </a:blip>
          <a:srcRect/>
          <a:stretch/>
        </p:blipFill>
        <p:spPr>
          <a:xfrm>
            <a:off x="424475" y="4148101"/>
            <a:ext cx="3035165" cy="2428132"/>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Accès à Cisco IOS </a:t>
            </a:r>
            <a:br>
              <a:rPr lang="fr-FR"/>
            </a:br>
            <a:r>
              <a:rPr lang="fr-FR"/>
              <a:t>Méthodes d'accès</a:t>
            </a:r>
            <a:endParaRPr/>
          </a:p>
        </p:txBody>
      </p:sp>
      <p:sp>
        <p:nvSpPr>
          <p:cNvPr id="183" name="Google Shape;183;p22"/>
          <p:cNvSpPr txBox="1">
            <a:spLocks noGrp="1"/>
          </p:cNvSpPr>
          <p:nvPr>
            <p:ph type="body" idx="1"/>
          </p:nvPr>
        </p:nvSpPr>
        <p:spPr>
          <a:xfrm>
            <a:off x="137800" y="1258616"/>
            <a:ext cx="3939626" cy="5131121"/>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300"/>
              <a:buFont typeface="Arial"/>
              <a:buChar char="•"/>
            </a:pPr>
            <a:r>
              <a:rPr lang="fr-FR" sz="1600" b="1" dirty="0"/>
              <a:t>Console</a:t>
            </a:r>
            <a:r>
              <a:rPr lang="fr-FR" sz="1600" dirty="0"/>
              <a:t> - Un port de gestion physique utilisé pour accéder à un périphérique afin d'assurer la maintenance, par exemple lors des configurations initiales. </a:t>
            </a:r>
            <a:endParaRPr sz="1600" dirty="0"/>
          </a:p>
          <a:p>
            <a:pPr marL="169863" lvl="0" indent="-169863" algn="l" rtl="0">
              <a:lnSpc>
                <a:spcPct val="100000"/>
              </a:lnSpc>
              <a:spcBef>
                <a:spcPts val="1200"/>
              </a:spcBef>
              <a:spcAft>
                <a:spcPts val="0"/>
              </a:spcAft>
              <a:buClr>
                <a:srgbClr val="000000"/>
              </a:buClr>
              <a:buSzPts val="1300"/>
              <a:buFont typeface="Arial"/>
              <a:buChar char="•"/>
            </a:pPr>
            <a:r>
              <a:rPr lang="fr-FR" sz="1600" b="1" dirty="0"/>
              <a:t>Secure Shell (SSH) </a:t>
            </a:r>
            <a:r>
              <a:rPr lang="fr-FR" sz="1600" dirty="0"/>
              <a:t>- Établit une connexion CLI à distance sécurisée avec un périphérique, par le biais d'une interface virtuelle, sur un réseau. (Remarque: Il s'agit de la méthode recommandée pour se connecter à distance à un périphérique.) </a:t>
            </a:r>
            <a:endParaRPr sz="1600" dirty="0"/>
          </a:p>
          <a:p>
            <a:pPr marL="169863" lvl="0" indent="-169863" algn="l" rtl="0">
              <a:lnSpc>
                <a:spcPct val="100000"/>
              </a:lnSpc>
              <a:spcBef>
                <a:spcPts val="1200"/>
              </a:spcBef>
              <a:spcAft>
                <a:spcPts val="0"/>
              </a:spcAft>
              <a:buClr>
                <a:srgbClr val="000000"/>
              </a:buClr>
              <a:buSzPts val="1300"/>
              <a:buFont typeface="Arial"/>
              <a:buChar char="•"/>
            </a:pPr>
            <a:r>
              <a:rPr lang="fr-FR" sz="1600" b="1" dirty="0"/>
              <a:t>Telnet</a:t>
            </a:r>
            <a:r>
              <a:rPr lang="fr-FR" sz="1600" dirty="0"/>
              <a:t>- Établit une connexion CLI distante non sécurisée à un périphérique sur le réseau. </a:t>
            </a:r>
            <a:r>
              <a:rPr lang="fr-FR" sz="1600" b="1" dirty="0"/>
              <a:t> </a:t>
            </a:r>
            <a:r>
              <a:rPr lang="fr-FR" sz="1600" dirty="0"/>
              <a:t>(Remarque: Les informations d'authentification des utilisateurs, les mots de passe et les commandes sont envoyés sur le réseau en clair.)</a:t>
            </a:r>
            <a:r>
              <a:rPr lang="fr-FR" sz="1600" b="1" dirty="0"/>
              <a:t> </a:t>
            </a:r>
            <a:endParaRPr sz="1600" dirty="0"/>
          </a:p>
        </p:txBody>
      </p:sp>
      <p:pic>
        <p:nvPicPr>
          <p:cNvPr id="184" name="Google Shape;184;p22" descr="Computer, Utp, Network, Cisco, Color, Jack, Electronics"/>
          <p:cNvPicPr preferRelativeResize="0"/>
          <p:nvPr/>
        </p:nvPicPr>
        <p:blipFill rotWithShape="1">
          <a:blip r:embed="rId3">
            <a:alphaModFix/>
          </a:blip>
          <a:srcRect/>
          <a:stretch/>
        </p:blipFill>
        <p:spPr>
          <a:xfrm>
            <a:off x="5486720" y="1176927"/>
            <a:ext cx="2255201" cy="2252073"/>
          </a:xfrm>
          <a:prstGeom prst="rect">
            <a:avLst/>
          </a:prstGeom>
          <a:noFill/>
          <a:ln>
            <a:noFill/>
          </a:ln>
        </p:spPr>
      </p:pic>
      <p:pic>
        <p:nvPicPr>
          <p:cNvPr id="185" name="Google Shape;185;p22"/>
          <p:cNvPicPr preferRelativeResize="0"/>
          <p:nvPr/>
        </p:nvPicPr>
        <p:blipFill rotWithShape="1">
          <a:blip r:embed="rId4">
            <a:alphaModFix/>
          </a:blip>
          <a:srcRect/>
          <a:stretch/>
        </p:blipFill>
        <p:spPr>
          <a:xfrm>
            <a:off x="4077426" y="3860877"/>
            <a:ext cx="4805378" cy="2722217"/>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 y="55191"/>
            <a:ext cx="9144000" cy="101006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600"/>
              <a:buFont typeface="Calibri"/>
              <a:buNone/>
            </a:pPr>
            <a:r>
              <a:rPr lang="fr-FR" sz="1600"/>
              <a:t>Accès à Cisco IOS</a:t>
            </a:r>
            <a:br>
              <a:rPr lang="fr-FR"/>
            </a:br>
            <a:r>
              <a:rPr lang="fr-FR"/>
              <a:t>Programme d'émulation de Terminal</a:t>
            </a:r>
            <a:endParaRPr/>
          </a:p>
        </p:txBody>
      </p:sp>
      <p:sp>
        <p:nvSpPr>
          <p:cNvPr id="192" name="Google Shape;192;p23"/>
          <p:cNvSpPr txBox="1">
            <a:spLocks noGrp="1"/>
          </p:cNvSpPr>
          <p:nvPr>
            <p:ph type="body" idx="1"/>
          </p:nvPr>
        </p:nvSpPr>
        <p:spPr>
          <a:xfrm>
            <a:off x="145357" y="1097399"/>
            <a:ext cx="8710408" cy="1500028"/>
          </a:xfrm>
          <a:prstGeom prst="rect">
            <a:avLst/>
          </a:prstGeom>
          <a:noFill/>
          <a:ln>
            <a:noFill/>
          </a:ln>
        </p:spPr>
        <p:txBody>
          <a:bodyPr spcFirstLastPara="1" wrap="square" lIns="91425" tIns="45700" rIns="182875" bIns="45700" anchor="t" anchorCtr="0">
            <a:normAutofit/>
          </a:bodyPr>
          <a:lstStyle/>
          <a:p>
            <a:pPr marL="169863" lvl="0" indent="-169863" algn="l" rtl="0">
              <a:lnSpc>
                <a:spcPct val="100000"/>
              </a:lnSpc>
              <a:spcBef>
                <a:spcPts val="0"/>
              </a:spcBef>
              <a:spcAft>
                <a:spcPts val="0"/>
              </a:spcAft>
              <a:buClr>
                <a:srgbClr val="000000"/>
              </a:buClr>
              <a:buSzPts val="1600"/>
              <a:buFont typeface="Arial"/>
              <a:buChar char="•"/>
            </a:pPr>
            <a:r>
              <a:rPr lang="fr-FR" sz="1600" dirty="0"/>
              <a:t>Les programmes d'émulation de terminal sont utilisés pour se connecter à un périphérique réseau par un port de console ou par une connexion SSH/</a:t>
            </a:r>
            <a:r>
              <a:rPr lang="fr-FR" sz="1600" dirty="0" err="1"/>
              <a:t>TelNet</a:t>
            </a:r>
            <a:r>
              <a:rPr lang="fr-FR" sz="1600" dirty="0"/>
              <a:t>. </a:t>
            </a:r>
            <a:endParaRPr dirty="0"/>
          </a:p>
          <a:p>
            <a:pPr marL="169863" lvl="0" indent="-169863" algn="l" rtl="0">
              <a:lnSpc>
                <a:spcPct val="100000"/>
              </a:lnSpc>
              <a:spcBef>
                <a:spcPts val="1200"/>
              </a:spcBef>
              <a:spcAft>
                <a:spcPts val="0"/>
              </a:spcAft>
              <a:buClr>
                <a:srgbClr val="000000"/>
              </a:buClr>
              <a:buSzPts val="1600"/>
              <a:buFont typeface="Arial"/>
              <a:buChar char="•"/>
            </a:pPr>
            <a:r>
              <a:rPr lang="fr-FR" sz="1600" dirty="0"/>
              <a:t>Il existe plusieurs programmes d'émulation terminale à choisir, tels que </a:t>
            </a:r>
            <a:r>
              <a:rPr lang="fr-FR" sz="1600" dirty="0" err="1"/>
              <a:t>PuTY</a:t>
            </a:r>
            <a:r>
              <a:rPr lang="fr-FR" sz="1600" dirty="0"/>
              <a:t>, </a:t>
            </a:r>
            <a:r>
              <a:rPr lang="fr-FR" sz="1600" dirty="0" err="1"/>
              <a:t>Tera</a:t>
            </a:r>
            <a:r>
              <a:rPr lang="fr-FR" sz="1600" dirty="0"/>
              <a:t> </a:t>
            </a:r>
            <a:r>
              <a:rPr lang="fr-FR" sz="1600" dirty="0" err="1"/>
              <a:t>Term</a:t>
            </a:r>
            <a:r>
              <a:rPr lang="fr-FR" sz="1600" dirty="0"/>
              <a:t> et </a:t>
            </a:r>
            <a:r>
              <a:rPr lang="fr-FR" sz="1600" dirty="0" err="1"/>
              <a:t>SecureCRT</a:t>
            </a:r>
            <a:r>
              <a:rPr lang="fr-FR" sz="1600" dirty="0"/>
              <a:t>. </a:t>
            </a:r>
            <a:endParaRPr dirty="0"/>
          </a:p>
          <a:p>
            <a:pPr marL="169863" lvl="0" indent="0" algn="l" rtl="0">
              <a:lnSpc>
                <a:spcPct val="100000"/>
              </a:lnSpc>
              <a:spcBef>
                <a:spcPts val="1200"/>
              </a:spcBef>
              <a:spcAft>
                <a:spcPts val="0"/>
              </a:spcAft>
              <a:buClr>
                <a:srgbClr val="000000"/>
              </a:buClr>
              <a:buSzPts val="3200"/>
              <a:buFont typeface="Noto Sans Symbols"/>
              <a:buNone/>
            </a:pPr>
            <a:endParaRPr dirty="0"/>
          </a:p>
        </p:txBody>
      </p:sp>
      <p:pic>
        <p:nvPicPr>
          <p:cNvPr id="193" name="Google Shape;193;p23"/>
          <p:cNvPicPr preferRelativeResize="0"/>
          <p:nvPr/>
        </p:nvPicPr>
        <p:blipFill rotWithShape="1">
          <a:blip r:embed="rId3">
            <a:alphaModFix/>
          </a:blip>
          <a:srcRect/>
          <a:stretch/>
        </p:blipFill>
        <p:spPr>
          <a:xfrm>
            <a:off x="1266412" y="3007179"/>
            <a:ext cx="2353048" cy="3091124"/>
          </a:xfrm>
          <a:prstGeom prst="rect">
            <a:avLst/>
          </a:prstGeom>
          <a:noFill/>
          <a:ln>
            <a:noFill/>
          </a:ln>
        </p:spPr>
      </p:pic>
      <p:pic>
        <p:nvPicPr>
          <p:cNvPr id="194" name="Google Shape;194;p23"/>
          <p:cNvPicPr preferRelativeResize="0"/>
          <p:nvPr/>
        </p:nvPicPr>
        <p:blipFill rotWithShape="1">
          <a:blip r:embed="rId4">
            <a:alphaModFix/>
          </a:blip>
          <a:srcRect/>
          <a:stretch/>
        </p:blipFill>
        <p:spPr>
          <a:xfrm>
            <a:off x="4379783" y="3007179"/>
            <a:ext cx="4091609" cy="306376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ctrTitle"/>
          </p:nvPr>
        </p:nvSpPr>
        <p:spPr>
          <a:xfrm>
            <a:off x="416425" y="2384213"/>
            <a:ext cx="8231464" cy="123952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B6DDE7"/>
              </a:buClr>
              <a:buSzPts val="4000"/>
              <a:buNone/>
            </a:pPr>
            <a:r>
              <a:rPr lang="fr-FR" sz="4000">
                <a:solidFill>
                  <a:srgbClr val="B6DDE7"/>
                </a:solidFill>
              </a:rPr>
              <a:t>2.2 Navigation IOS</a:t>
            </a:r>
            <a:endParaRPr/>
          </a:p>
        </p:txBody>
      </p:sp>
    </p:spTree>
  </p:cSld>
  <p:clrMapOvr>
    <a:masterClrMapping/>
  </p:clrMapOvr>
  <p:transition spd="slow">
    <p:fade thruBlk="1"/>
  </p:transition>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5736</Words>
  <Application>Microsoft Office PowerPoint</Application>
  <PresentationFormat>Affichage à l'écran (4:3)</PresentationFormat>
  <Paragraphs>544</Paragraphs>
  <Slides>53</Slides>
  <Notes>53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53</vt:i4>
      </vt:variant>
    </vt:vector>
  </HeadingPairs>
  <TitlesOfParts>
    <vt:vector size="57" baseType="lpstr">
      <vt:lpstr>Arial</vt:lpstr>
      <vt:lpstr>Calibri</vt:lpstr>
      <vt:lpstr>Noto Sans Symbols</vt:lpstr>
      <vt:lpstr>Thème Office</vt:lpstr>
      <vt:lpstr>Module 2: Configuration des paramètres de base de commutateur et de périphérique final</vt:lpstr>
      <vt:lpstr>Objectifs de ce module</vt:lpstr>
      <vt:lpstr>2.1 Accès à Cisco IOS</vt:lpstr>
      <vt:lpstr>Accès à Cisco IOS Systèmes d'exploitation</vt:lpstr>
      <vt:lpstr>Accès à Cisco IOS GUI</vt:lpstr>
      <vt:lpstr>Accès à Cisco IOS Objectif d'un système d'exploitation</vt:lpstr>
      <vt:lpstr>Accès à Cisco IOS  Méthodes d'accès</vt:lpstr>
      <vt:lpstr>Accès à Cisco IOS Programme d'émulation de Terminal</vt:lpstr>
      <vt:lpstr>2.2 Navigation IOS</vt:lpstr>
      <vt:lpstr>Navigation IOS   Principaux modes de commande</vt:lpstr>
      <vt:lpstr>Navigation IOS Mode de configuration et de sous-modes de configuration</vt:lpstr>
      <vt:lpstr>Navigation IOS Vidéo - Principaux modes de commande de la CLI d'IOS</vt:lpstr>
      <vt:lpstr>Navigation IOS Navigation entre les différents modes IOS</vt:lpstr>
      <vt:lpstr>Navigation IOS Navigation entre les différents modes IOS (Suite)</vt:lpstr>
      <vt:lpstr>Navigation IOS Vidéo - Navigation entre les différents modes IOS</vt:lpstr>
      <vt:lpstr>2.3 La Structure des commandes</vt:lpstr>
      <vt:lpstr>La Structure des commandes La Structure des commandes IOS de base</vt:lpstr>
      <vt:lpstr>La Structure des commandes Contrôleur de syntaxe de la commande IOS</vt:lpstr>
      <vt:lpstr>La Structure des commandes Vérification de la syntaxe de la commande IOS (suite.)</vt:lpstr>
      <vt:lpstr>La Structure des commandes Fonctionnalités d'aide d'IOS</vt:lpstr>
      <vt:lpstr>La Structure des commandes Vidéo - Aide contextuelle et vérificateur de syntaxe des commandes</vt:lpstr>
      <vt:lpstr>La Structure des commandes Touches d'accès rapide et raccourcis clavier</vt:lpstr>
      <vt:lpstr>La Structure des commandes Touches d'accès rapide et raccourcis clavier (suite.)</vt:lpstr>
      <vt:lpstr>La Structure des commandes Touches d'accès rapide et raccourcis clavier (suite.)</vt:lpstr>
      <vt:lpstr> La Structure des commandes  Vidéo - touches d'accès rapide et raccourcis clavier</vt:lpstr>
      <vt:lpstr>La Structure des commandes Packet Tracer - Naviguer dans Cisco IOS</vt:lpstr>
      <vt:lpstr>La Structure des commandes Travaux Pratiques — Naviguer dans l'IOS à l'aide de Term Tera pour la connectivité de la console</vt:lpstr>
      <vt:lpstr>2.4 Configuration de base des périphériques</vt:lpstr>
      <vt:lpstr>Configuration des périphériques de base Nom du périphérique</vt:lpstr>
      <vt:lpstr>Configuration des périphériques de base Recommandations relatives aux mots de passe forts</vt:lpstr>
      <vt:lpstr>Configuration des périphériques de base Configurer les mots de passe</vt:lpstr>
      <vt:lpstr>Configuration des périphériques de base Configurer les mots de passe (suite.)</vt:lpstr>
      <vt:lpstr>Configuration des périphériques de base Chiffrer les mots de passe</vt:lpstr>
      <vt:lpstr>Configuration des périphériques de base Messages de bannière</vt:lpstr>
      <vt:lpstr>Configuration des périphériques de base Vidéo - Accès administratif sécurisé à un commutateur</vt:lpstr>
      <vt:lpstr>2.5 Enregistrement des configurations</vt:lpstr>
      <vt:lpstr>Enregistrement des configurations Fichiers de configuration</vt:lpstr>
      <vt:lpstr>Enregistrement des configurations Modifier la configuration en cours</vt:lpstr>
      <vt:lpstr>Enregistrer les configuration Vidéo – Modifier la configuration en cours</vt:lpstr>
      <vt:lpstr>Enregistrement des configurations Capture de la configuration dans un fichier texte</vt:lpstr>
      <vt:lpstr>Enregistrement des configurations Capture de la configuration dans un fichier texte (suite)</vt:lpstr>
      <vt:lpstr>Enregistrement des configurations Packet Tracer - Configuration des paramètres initiaux du commutateur</vt:lpstr>
      <vt:lpstr>2.6 Ports et adresses</vt:lpstr>
      <vt:lpstr>Ports et adresses Présentation de l'adressage IP</vt:lpstr>
      <vt:lpstr>Ports et adresses Présentation de l'adressage IP (suite)</vt:lpstr>
      <vt:lpstr>Ports et adresses Interfaces et ports</vt:lpstr>
      <vt:lpstr>2.7 Configuration de l'adressage IP</vt:lpstr>
      <vt:lpstr>Configuration de l'adressage IP Configuration manuelle des adresses IP pour les périphériques finaux</vt:lpstr>
      <vt:lpstr>Configuration de l'adressage IP  Configuration automatique des adresses IP des périphériques finaux</vt:lpstr>
      <vt:lpstr>Configurez l'adressage IP Configuration de l'interface de commutateur virtuelle</vt:lpstr>
      <vt:lpstr>Configuration de l'adressage IP Packet Tracer - Mise en œuvre de la connectivité de base</vt:lpstr>
      <vt:lpstr>2.8 Vérification de la connectivité</vt:lpstr>
      <vt:lpstr>Vérification de la connectivité Vidéo - Tester l'attribution de l'interface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Configuration des paramètres de base de commutateur et de périphérique final</dc:title>
  <cp:lastModifiedBy>Raharison Muriel TSIDIANY</cp:lastModifiedBy>
  <cp:revision>4</cp:revision>
  <dcterms:modified xsi:type="dcterms:W3CDTF">2022-03-01T17:39:29Z</dcterms:modified>
</cp:coreProperties>
</file>