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6" r:id="rId1"/>
  </p:sldMasterIdLst>
  <p:notesMasterIdLst>
    <p:notesMasterId r:id="rId14"/>
  </p:notesMasterIdLst>
  <p:sldIdLst>
    <p:sldId id="267" r:id="rId2"/>
    <p:sldId id="553" r:id="rId3"/>
    <p:sldId id="559" r:id="rId4"/>
    <p:sldId id="560" r:id="rId5"/>
    <p:sldId id="561" r:id="rId6"/>
    <p:sldId id="562" r:id="rId7"/>
    <p:sldId id="563" r:id="rId8"/>
    <p:sldId id="564" r:id="rId9"/>
    <p:sldId id="565" r:id="rId10"/>
    <p:sldId id="566" r:id="rId11"/>
    <p:sldId id="554" r:id="rId12"/>
    <p:sldId id="567" r:id="rId13"/>
  </p:sldIdLst>
  <p:sldSz cx="12190413" cy="6859588"/>
  <p:notesSz cx="7099300" cy="10234613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/>
        <a:cs typeface="조선일보명조"/>
      </a:defRPr>
    </a:lvl1pPr>
    <a:lvl2pPr marL="585788" indent="-128588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/>
        <a:cs typeface="조선일보명조"/>
      </a:defRPr>
    </a:lvl2pPr>
    <a:lvl3pPr marL="1171575" indent="-257175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/>
        <a:cs typeface="조선일보명조"/>
      </a:defRPr>
    </a:lvl3pPr>
    <a:lvl4pPr marL="1757363" indent="-385763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/>
        <a:cs typeface="조선일보명조"/>
      </a:defRPr>
    </a:lvl4pPr>
    <a:lvl5pPr marL="2343150" indent="-51435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/>
        <a:cs typeface="조선일보명조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Tahoma" pitchFamily="34" charset="0"/>
        <a:ea typeface="조선일보명조"/>
        <a:cs typeface="조선일보명조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Tahoma" pitchFamily="34" charset="0"/>
        <a:ea typeface="조선일보명조"/>
        <a:cs typeface="조선일보명조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Tahoma" pitchFamily="34" charset="0"/>
        <a:ea typeface="조선일보명조"/>
        <a:cs typeface="조선일보명조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Tahoma" pitchFamily="34" charset="0"/>
        <a:ea typeface="조선일보명조"/>
        <a:cs typeface="조선일보명조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0099FF"/>
    <a:srgbClr val="336600"/>
    <a:srgbClr val="99FF66"/>
    <a:srgbClr val="CCFF99"/>
    <a:srgbClr val="66FF33"/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8" autoAdjust="0"/>
    <p:restoredTop sz="94560" autoAdjust="0"/>
  </p:normalViewPr>
  <p:slideViewPr>
    <p:cSldViewPr>
      <p:cViewPr varScale="1">
        <p:scale>
          <a:sx n="107" d="100"/>
          <a:sy n="107" d="100"/>
        </p:scale>
        <p:origin x="-293" y="-72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t" anchorCtr="0" compatLnSpc="1">
            <a:prstTxWarp prst="textNoShape">
              <a:avLst/>
            </a:prstTxWarp>
          </a:bodyPr>
          <a:lstStyle>
            <a:lvl1pPr algn="l" defTabSz="947738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b" anchorCtr="0" compatLnSpc="1">
            <a:prstTxWarp prst="textNoShape">
              <a:avLst/>
            </a:prstTxWarp>
          </a:bodyPr>
          <a:lstStyle>
            <a:lvl1pPr algn="l" defTabSz="947738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B233A64A-5CB5-4EB6-BBE8-2283DED52A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569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85788" algn="l" rtl="0" eaLnBrk="0" fontAlgn="base" latinLnBrk="1" hangingPunct="0">
      <a:spcBef>
        <a:spcPct val="3000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71575" algn="l" rtl="0" eaLnBrk="0" fontAlgn="base" latinLnBrk="1" hangingPunct="0">
      <a:spcBef>
        <a:spcPct val="3000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57363" algn="l" rtl="0" eaLnBrk="0" fontAlgn="base" latinLnBrk="1" hangingPunct="0">
      <a:spcBef>
        <a:spcPct val="3000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43150" algn="l" rtl="0" eaLnBrk="0" fontAlgn="base" latinLnBrk="1" hangingPunct="0">
      <a:spcBef>
        <a:spcPct val="3000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30652" algn="l" defTabSz="1172261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16782" algn="l" defTabSz="1172261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102913" algn="l" defTabSz="1172261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89043" algn="l" defTabSz="1172261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89C3590-3503-45B8-BD7B-DED96FAF7DA8}" type="slidenum">
              <a:rPr lang="en-US" altLang="ko-KR" sz="1200" smtClean="0">
                <a:ea typeface="조선일보명조"/>
                <a:cs typeface="조선일보명조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en-US" altLang="ko-KR" sz="1200" smtClean="0">
              <a:ea typeface="조선일보명조"/>
              <a:cs typeface="조선일보명조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50C0D02-259F-40D0-A871-46BE3FB13F0B}" type="slidenum">
              <a:rPr lang="en-US" altLang="ko-KR" sz="1200" smtClean="0">
                <a:ea typeface="조선일보명조"/>
                <a:cs typeface="조선일보명조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ko-KR" sz="1200" smtClean="0">
              <a:ea typeface="조선일보명조"/>
              <a:cs typeface="조선일보명조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02D3A16-D67A-4CCD-A923-06D940F564B8}" type="slidenum">
              <a:rPr lang="en-US" altLang="ko-KR" sz="1200" smtClean="0">
                <a:ea typeface="조선일보명조"/>
                <a:cs typeface="조선일보명조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ko-KR" sz="1200" smtClean="0">
              <a:ea typeface="조선일보명조"/>
              <a:cs typeface="조선일보명조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745E985-4203-45A1-A824-DDC020FDFF88}" type="slidenum">
              <a:rPr lang="en-US" altLang="ko-KR" sz="1200" smtClean="0">
                <a:ea typeface="조선일보명조"/>
                <a:cs typeface="조선일보명조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ko-KR" sz="1200" smtClean="0">
              <a:ea typeface="조선일보명조"/>
              <a:cs typeface="조선일보명조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38E54A9-191F-453B-B68C-F74C70CB78F7}" type="slidenum">
              <a:rPr lang="en-US" altLang="ko-KR" sz="1200" smtClean="0">
                <a:ea typeface="조선일보명조"/>
                <a:cs typeface="조선일보명조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ko-KR" sz="1200" smtClean="0">
              <a:ea typeface="조선일보명조"/>
              <a:cs typeface="조선일보명조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207F29A-9034-4CA1-8349-76592887B0B1}" type="slidenum">
              <a:rPr lang="en-US" altLang="ko-KR" sz="1200" smtClean="0">
                <a:ea typeface="조선일보명조"/>
                <a:cs typeface="조선일보명조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ko-KR" sz="1200" smtClean="0">
              <a:ea typeface="조선일보명조"/>
              <a:cs typeface="조선일보명조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D303712-A41F-40DF-B0B7-6A134ADA7D25}" type="slidenum">
              <a:rPr lang="en-US" altLang="ko-KR" sz="1200" smtClean="0">
                <a:ea typeface="조선일보명조"/>
                <a:cs typeface="조선일보명조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ko-KR" sz="1200" smtClean="0">
              <a:ea typeface="조선일보명조"/>
              <a:cs typeface="조선일보명조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40DD0BC-4E51-4E1C-850C-F9A4BE585161}" type="slidenum">
              <a:rPr lang="en-US" altLang="ko-KR" sz="1200" smtClean="0">
                <a:ea typeface="조선일보명조"/>
                <a:cs typeface="조선일보명조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ko-KR" sz="1200" smtClean="0">
              <a:ea typeface="조선일보명조"/>
              <a:cs typeface="조선일보명조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DB95106-CEFF-42BC-B37C-07B36FFF73BF}" type="slidenum">
              <a:rPr lang="en-US" altLang="ko-KR" sz="1200" smtClean="0">
                <a:ea typeface="조선일보명조"/>
                <a:cs typeface="조선일보명조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ko-KR" sz="1200" smtClean="0">
              <a:ea typeface="조선일보명조"/>
              <a:cs typeface="조선일보명조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81E01A-14E7-477B-9F6A-5C1A05197F99}" type="slidenum">
              <a:rPr lang="en-US" altLang="ko-KR" sz="1200" smtClean="0">
                <a:ea typeface="조선일보명조"/>
                <a:cs typeface="조선일보명조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ko-KR" sz="1200" smtClean="0">
              <a:ea typeface="조선일보명조"/>
              <a:cs typeface="조선일보명조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35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E209053-70C5-4A58-92E5-354C5447885E}" type="slidenum">
              <a:rPr lang="en-US" altLang="ko-KR" sz="1200" smtClean="0">
                <a:ea typeface="조선일보명조"/>
                <a:cs typeface="조선일보명조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ko-KR" sz="1200" smtClean="0">
              <a:ea typeface="조선일보명조"/>
              <a:cs typeface="조선일보명조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D606A3E-E269-430E-8D11-D4691877480B}" type="slidenum">
              <a:rPr lang="en-US" altLang="ko-KR" sz="1200" smtClean="0">
                <a:ea typeface="조선일보명조"/>
                <a:cs typeface="조선일보명조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ko-KR" sz="1200" smtClean="0">
              <a:ea typeface="조선일보명조"/>
              <a:cs typeface="조선일보명조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PU_NIGH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207963" y="692150"/>
            <a:ext cx="2716212" cy="3952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26" tIns="58613" rIns="117226" bIns="5861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9pPr>
          </a:lstStyle>
          <a:p>
            <a:pPr eaLnBrk="1" hangingPunct="1">
              <a:defRPr/>
            </a:pPr>
            <a:r>
              <a:rPr lang="ko-KR" altLang="en-US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게임 엔진 </a:t>
            </a:r>
            <a:r>
              <a:rPr lang="en-US" altLang="ko-KR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Term Project</a:t>
            </a:r>
          </a:p>
        </p:txBody>
      </p:sp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10144125" y="42863"/>
            <a:ext cx="1968500" cy="3492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26" tIns="58613" rIns="117226" bIns="5861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9pPr>
          </a:lstStyle>
          <a:p>
            <a:pPr eaLnBrk="1" hangingPunct="1">
              <a:defRPr/>
            </a:pPr>
            <a:r>
              <a:rPr lang="ko-KR" altLang="en-US" sz="15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한국산업기술대학교</a:t>
            </a:r>
          </a:p>
        </p:txBody>
      </p:sp>
      <p:sp>
        <p:nvSpPr>
          <p:cNvPr id="70659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239153" y="2997895"/>
            <a:ext cx="3648658" cy="358858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 marL="0" indent="0"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0660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239153" y="1413203"/>
            <a:ext cx="10361851" cy="506530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2148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76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96251" y="49225"/>
            <a:ext cx="2950249" cy="636099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39155" y="49225"/>
            <a:ext cx="8653923" cy="636099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71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75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1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5"/>
          </a:xfrm>
        </p:spPr>
        <p:txBody>
          <a:bodyPr anchor="b"/>
          <a:lstStyle>
            <a:lvl1pPr marL="0" indent="0">
              <a:buNone/>
              <a:defRPr sz="2600"/>
            </a:lvl1pPr>
            <a:lvl2pPr marL="586130" indent="0">
              <a:buNone/>
              <a:defRPr sz="2300"/>
            </a:lvl2pPr>
            <a:lvl3pPr marL="1172261" indent="0">
              <a:buNone/>
              <a:defRPr sz="2100"/>
            </a:lvl3pPr>
            <a:lvl4pPr marL="1758391" indent="0">
              <a:buNone/>
              <a:defRPr sz="1800"/>
            </a:lvl4pPr>
            <a:lvl5pPr marL="2344522" indent="0">
              <a:buNone/>
              <a:defRPr sz="1800"/>
            </a:lvl5pPr>
            <a:lvl6pPr marL="2930652" indent="0">
              <a:buNone/>
              <a:defRPr sz="1800"/>
            </a:lvl6pPr>
            <a:lvl7pPr marL="3516782" indent="0">
              <a:buNone/>
              <a:defRPr sz="1800"/>
            </a:lvl7pPr>
            <a:lvl8pPr marL="4102913" indent="0">
              <a:buNone/>
              <a:defRPr sz="1800"/>
            </a:lvl8pPr>
            <a:lvl9pPr marL="4689043" indent="0">
              <a:buNone/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225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39153" y="647851"/>
            <a:ext cx="5754467" cy="5762372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6795" y="647851"/>
            <a:ext cx="5754468" cy="5762372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8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6130" indent="0">
              <a:buNone/>
              <a:defRPr sz="2600" b="1"/>
            </a:lvl2pPr>
            <a:lvl3pPr marL="1172261" indent="0">
              <a:buNone/>
              <a:defRPr sz="2300" b="1"/>
            </a:lvl3pPr>
            <a:lvl4pPr marL="1758391" indent="0">
              <a:buNone/>
              <a:defRPr sz="2100" b="1"/>
            </a:lvl4pPr>
            <a:lvl5pPr marL="2344522" indent="0">
              <a:buNone/>
              <a:defRPr sz="2100" b="1"/>
            </a:lvl5pPr>
            <a:lvl6pPr marL="2930652" indent="0">
              <a:buNone/>
              <a:defRPr sz="2100" b="1"/>
            </a:lvl6pPr>
            <a:lvl7pPr marL="3516782" indent="0">
              <a:buNone/>
              <a:defRPr sz="2100" b="1"/>
            </a:lvl7pPr>
            <a:lvl8pPr marL="4102913" indent="0">
              <a:buNone/>
              <a:defRPr sz="2100" b="1"/>
            </a:lvl8pPr>
            <a:lvl9pPr marL="4689043" indent="0">
              <a:buNone/>
              <a:defRPr sz="2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0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6130" indent="0">
              <a:buNone/>
              <a:defRPr sz="2600" b="1"/>
            </a:lvl2pPr>
            <a:lvl3pPr marL="1172261" indent="0">
              <a:buNone/>
              <a:defRPr sz="2300" b="1"/>
            </a:lvl3pPr>
            <a:lvl4pPr marL="1758391" indent="0">
              <a:buNone/>
              <a:defRPr sz="2100" b="1"/>
            </a:lvl4pPr>
            <a:lvl5pPr marL="2344522" indent="0">
              <a:buNone/>
              <a:defRPr sz="2100" b="1"/>
            </a:lvl5pPr>
            <a:lvl6pPr marL="2930652" indent="0">
              <a:buNone/>
              <a:defRPr sz="2100" b="1"/>
            </a:lvl6pPr>
            <a:lvl7pPr marL="3516782" indent="0">
              <a:buNone/>
              <a:defRPr sz="2100" b="1"/>
            </a:lvl7pPr>
            <a:lvl8pPr marL="4102913" indent="0">
              <a:buNone/>
              <a:defRPr sz="2100" b="1"/>
            </a:lvl8pPr>
            <a:lvl9pPr marL="4689043" indent="0">
              <a:buNone/>
              <a:defRPr sz="2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2" y="2175379"/>
            <a:ext cx="5388332" cy="395220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65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07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14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3" y="273114"/>
            <a:ext cx="4010562" cy="1162319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8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3" y="1435433"/>
            <a:ext cx="4010562" cy="4692149"/>
          </a:xfrm>
        </p:spPr>
        <p:txBody>
          <a:bodyPr/>
          <a:lstStyle>
            <a:lvl1pPr marL="0" indent="0">
              <a:buNone/>
              <a:defRPr sz="1800"/>
            </a:lvl1pPr>
            <a:lvl2pPr marL="586130" indent="0">
              <a:buNone/>
              <a:defRPr sz="1500"/>
            </a:lvl2pPr>
            <a:lvl3pPr marL="1172261" indent="0">
              <a:buNone/>
              <a:defRPr sz="1300"/>
            </a:lvl3pPr>
            <a:lvl4pPr marL="1758391" indent="0">
              <a:buNone/>
              <a:defRPr sz="1200"/>
            </a:lvl4pPr>
            <a:lvl5pPr marL="2344522" indent="0">
              <a:buNone/>
              <a:defRPr sz="1200"/>
            </a:lvl5pPr>
            <a:lvl6pPr marL="2930652" indent="0">
              <a:buNone/>
              <a:defRPr sz="1200"/>
            </a:lvl6pPr>
            <a:lvl7pPr marL="3516782" indent="0">
              <a:buNone/>
              <a:defRPr sz="1200"/>
            </a:lvl7pPr>
            <a:lvl8pPr marL="4102913" indent="0">
              <a:buNone/>
              <a:defRPr sz="1200"/>
            </a:lvl8pPr>
            <a:lvl9pPr marL="4689043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30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1711"/>
            <a:ext cx="7314248" cy="56687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4100"/>
            </a:lvl1pPr>
            <a:lvl2pPr marL="586130" indent="0">
              <a:buNone/>
              <a:defRPr sz="3600"/>
            </a:lvl2pPr>
            <a:lvl3pPr marL="1172261" indent="0">
              <a:buNone/>
              <a:defRPr sz="3100"/>
            </a:lvl3pPr>
            <a:lvl4pPr marL="1758391" indent="0">
              <a:buNone/>
              <a:defRPr sz="2600"/>
            </a:lvl4pPr>
            <a:lvl5pPr marL="2344522" indent="0">
              <a:buNone/>
              <a:defRPr sz="2600"/>
            </a:lvl5pPr>
            <a:lvl6pPr marL="2930652" indent="0">
              <a:buNone/>
              <a:defRPr sz="2600"/>
            </a:lvl6pPr>
            <a:lvl7pPr marL="3516782" indent="0">
              <a:buNone/>
              <a:defRPr sz="2600"/>
            </a:lvl7pPr>
            <a:lvl8pPr marL="4102913" indent="0">
              <a:buNone/>
              <a:defRPr sz="2600"/>
            </a:lvl8pPr>
            <a:lvl9pPr marL="4689043" indent="0">
              <a:buNone/>
              <a:defRPr sz="26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800"/>
            </a:lvl1pPr>
            <a:lvl2pPr marL="586130" indent="0">
              <a:buNone/>
              <a:defRPr sz="1500"/>
            </a:lvl2pPr>
            <a:lvl3pPr marL="1172261" indent="0">
              <a:buNone/>
              <a:defRPr sz="1300"/>
            </a:lvl3pPr>
            <a:lvl4pPr marL="1758391" indent="0">
              <a:buNone/>
              <a:defRPr sz="1200"/>
            </a:lvl4pPr>
            <a:lvl5pPr marL="2344522" indent="0">
              <a:buNone/>
              <a:defRPr sz="1200"/>
            </a:lvl5pPr>
            <a:lvl6pPr marL="2930652" indent="0">
              <a:buNone/>
              <a:defRPr sz="1200"/>
            </a:lvl6pPr>
            <a:lvl7pPr marL="3516782" indent="0">
              <a:buNone/>
              <a:defRPr sz="1200"/>
            </a:lvl7pPr>
            <a:lvl8pPr marL="4102913" indent="0">
              <a:buNone/>
              <a:defRPr sz="1200"/>
            </a:lvl8pPr>
            <a:lvl9pPr marL="4689043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37797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kpu.ac.kr/xelpa/users/kpu/index.jsp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8"/>
          <p:cNvSpPr>
            <a:spLocks noChangeArrowheads="1"/>
          </p:cNvSpPr>
          <p:nvPr userDrawn="1"/>
        </p:nvSpPr>
        <p:spPr bwMode="auto">
          <a:xfrm>
            <a:off x="0" y="6518275"/>
            <a:ext cx="10404475" cy="344488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26" tIns="58613" rIns="117226" bIns="58613" anchor="ctr"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9pPr>
          </a:lstStyle>
          <a:p>
            <a:pPr eaLnBrk="1" hangingPunct="1">
              <a:defRPr/>
            </a:pPr>
            <a:endParaRPr lang="ko-KR" altLang="ko-KR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647700"/>
            <a:ext cx="11710987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7226" tIns="58613" rIns="117226" bIns="586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17"/>
          <p:cNvSpPr>
            <a:spLocks noChangeArrowheads="1"/>
          </p:cNvSpPr>
          <p:nvPr userDrawn="1"/>
        </p:nvSpPr>
        <p:spPr bwMode="auto">
          <a:xfrm>
            <a:off x="0" y="-3175"/>
            <a:ext cx="12179300" cy="54451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26" tIns="58613" rIns="117226" bIns="58613" anchor="ctr"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9pPr>
          </a:lstStyle>
          <a:p>
            <a:pPr eaLnBrk="1" hangingPunct="1">
              <a:defRPr/>
            </a:pPr>
            <a:endParaRPr lang="ko-KR" altLang="ko-KR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239713" y="49213"/>
            <a:ext cx="118062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7226" tIns="58613" rIns="117226" bIns="586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1030" name="Picture 20" descr="logo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0" y="6475413"/>
            <a:ext cx="18716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21"/>
          <p:cNvSpPr txBox="1">
            <a:spLocks noChangeArrowheads="1"/>
          </p:cNvSpPr>
          <p:nvPr userDrawn="1"/>
        </p:nvSpPr>
        <p:spPr bwMode="auto">
          <a:xfrm>
            <a:off x="46038" y="6543675"/>
            <a:ext cx="2497137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7226" tIns="58613" rIns="117226" bIns="5861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9pPr>
          </a:lstStyle>
          <a:p>
            <a:pPr eaLnBrk="1" hangingPunct="1">
              <a:defRPr/>
            </a:pPr>
            <a:r>
              <a:rPr lang="ko-KR" altLang="en-US" sz="1500" b="1" smtClean="0">
                <a:latin typeface="나눔고딕" pitchFamily="50" charset="-127"/>
                <a:ea typeface="나눔고딕" pitchFamily="50" charset="-127"/>
              </a:rPr>
              <a:t>게임엔진 </a:t>
            </a:r>
            <a:r>
              <a:rPr lang="en-US" altLang="ko-KR" sz="1500" b="1" smtClean="0">
                <a:latin typeface="나눔고딕" pitchFamily="50" charset="-127"/>
                <a:ea typeface="나눔고딕" pitchFamily="50" charset="-127"/>
              </a:rPr>
              <a:t>Term Project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7" r:id="rId1"/>
    <p:sldLayoutId id="2147484187" r:id="rId2"/>
    <p:sldLayoutId id="2147484188" r:id="rId3"/>
    <p:sldLayoutId id="2147484189" r:id="rId4"/>
    <p:sldLayoutId id="2147484190" r:id="rId5"/>
    <p:sldLayoutId id="2147484191" r:id="rId6"/>
    <p:sldLayoutId id="2147484192" r:id="rId7"/>
    <p:sldLayoutId id="2147484193" r:id="rId8"/>
    <p:sldLayoutId id="2147484194" r:id="rId9"/>
    <p:sldLayoutId id="2147484195" r:id="rId10"/>
    <p:sldLayoutId id="2147484196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5pPr>
      <a:lvl6pPr marL="58613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6pPr>
      <a:lvl7pPr marL="1172261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7pPr>
      <a:lvl8pPr marL="1758391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8pPr>
      <a:lvl9pPr marL="2344522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438150" indent="-4381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+mn-ea"/>
          <a:cs typeface="+mn-cs"/>
        </a:defRPr>
      </a:lvl1pPr>
      <a:lvl2pPr marL="950913" indent="-365125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100">
          <a:solidFill>
            <a:schemeClr val="tx1"/>
          </a:solidFill>
          <a:latin typeface="+mn-lt"/>
          <a:ea typeface="+mn-ea"/>
        </a:defRPr>
      </a:lvl2pPr>
      <a:lvl3pPr marL="1465263" indent="-2921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3pPr>
      <a:lvl4pPr marL="2051050" indent="-2921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500">
          <a:solidFill>
            <a:schemeClr val="tx1"/>
          </a:solidFill>
          <a:latin typeface="+mn-lt"/>
          <a:ea typeface="+mn-ea"/>
        </a:defRPr>
      </a:lvl4pPr>
      <a:lvl5pPr marL="2636838" indent="-2921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500">
          <a:solidFill>
            <a:schemeClr val="tx1"/>
          </a:solidFill>
          <a:latin typeface="+mn-lt"/>
          <a:ea typeface="+mn-ea"/>
        </a:defRPr>
      </a:lvl5pPr>
      <a:lvl6pPr marL="3223717" indent="-293065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500">
          <a:solidFill>
            <a:schemeClr val="tx1"/>
          </a:solidFill>
          <a:latin typeface="+mn-lt"/>
          <a:ea typeface="+mn-ea"/>
        </a:defRPr>
      </a:lvl6pPr>
      <a:lvl7pPr marL="3809848" indent="-293065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500">
          <a:solidFill>
            <a:schemeClr val="tx1"/>
          </a:solidFill>
          <a:latin typeface="+mn-lt"/>
          <a:ea typeface="+mn-ea"/>
        </a:defRPr>
      </a:lvl7pPr>
      <a:lvl8pPr marL="4395978" indent="-293065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500">
          <a:solidFill>
            <a:schemeClr val="tx1"/>
          </a:solidFill>
          <a:latin typeface="+mn-lt"/>
          <a:ea typeface="+mn-ea"/>
        </a:defRPr>
      </a:lvl8pPr>
      <a:lvl9pPr marL="4982108" indent="-293065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6130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261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391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522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652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782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913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9043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0500" y="1630363"/>
            <a:ext cx="6121400" cy="506412"/>
          </a:xfrm>
        </p:spPr>
        <p:txBody>
          <a:bodyPr/>
          <a:lstStyle/>
          <a:p>
            <a:pPr eaLnBrk="1" hangingPunct="1"/>
            <a:r>
              <a:rPr lang="en-US" altLang="ko-KR" sz="5400" smtClean="0"/>
              <a:t>1</a:t>
            </a:r>
            <a:r>
              <a:rPr lang="ko-KR" altLang="en-US" sz="5400" smtClean="0"/>
              <a:t>차 프로젝트 발표</a:t>
            </a:r>
            <a:endParaRPr lang="en-US" altLang="ko-KR" sz="5400" smtClean="0"/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90500" y="3070225"/>
            <a:ext cx="4606925" cy="19431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3600" dirty="0" smtClean="0">
                <a:latin typeface="+mj-lt"/>
              </a:rPr>
              <a:t>학번 </a:t>
            </a:r>
            <a:r>
              <a:rPr lang="en-US" altLang="ko-KR" sz="3600" dirty="0" smtClean="0">
                <a:latin typeface="+mj-lt"/>
              </a:rPr>
              <a:t>: 2011180047</a:t>
            </a:r>
          </a:p>
          <a:p>
            <a:pPr eaLnBrk="1" hangingPunct="1">
              <a:defRPr/>
            </a:pPr>
            <a:r>
              <a:rPr lang="ko-KR" altLang="en-US" sz="3600" dirty="0" smtClean="0">
                <a:latin typeface="+mj-lt"/>
              </a:rPr>
              <a:t>이름 </a:t>
            </a:r>
            <a:r>
              <a:rPr lang="en-US" altLang="ko-KR" sz="3600" dirty="0" smtClean="0">
                <a:latin typeface="+mj-lt"/>
              </a:rPr>
              <a:t>: </a:t>
            </a:r>
            <a:r>
              <a:rPr lang="ko-KR" altLang="en-US" sz="3600" dirty="0" smtClean="0">
                <a:latin typeface="+mj-lt"/>
              </a:rPr>
              <a:t>정택</a:t>
            </a:r>
            <a:r>
              <a:rPr lang="ko-KR" altLang="en-US" sz="3600" dirty="0">
                <a:latin typeface="+mj-lt"/>
              </a:rPr>
              <a:t>수</a:t>
            </a:r>
            <a:endParaRPr lang="en-US" altLang="ko-KR" sz="36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836613" y="2709863"/>
            <a:ext cx="10515600" cy="12604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58613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1172261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1758391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2344522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>
              <a:defRPr/>
            </a:pPr>
            <a:r>
              <a:rPr lang="ko-KR" altLang="en-US" sz="6600" kern="0" dirty="0" smtClean="0">
                <a:latin typeface="아리따-돋움(OTF)-Bold" pitchFamily="18" charset="-127"/>
                <a:ea typeface="아리따-돋움(OTF)-Bold" pitchFamily="18" charset="-127"/>
              </a:rPr>
              <a:t>개</a:t>
            </a:r>
            <a:r>
              <a:rPr lang="ko-KR" altLang="en-US" sz="6600" kern="0" dirty="0">
                <a:latin typeface="아리따-돋움(OTF)-Bold" pitchFamily="18" charset="-127"/>
                <a:ea typeface="아리따-돋움(OTF)-Bold" pitchFamily="18" charset="-127"/>
              </a:rPr>
              <a:t>발</a:t>
            </a:r>
            <a:r>
              <a:rPr lang="ko-KR" altLang="en-US" sz="6600" kern="0" dirty="0" smtClean="0">
                <a:latin typeface="아리따-돋움(OTF)-Bold" pitchFamily="18" charset="-127"/>
                <a:ea typeface="아리따-돋움(OTF)-Bold" pitchFamily="18" charset="-127"/>
              </a:rPr>
              <a:t> 일정</a:t>
            </a:r>
            <a:endParaRPr lang="ko-KR" altLang="en-US" sz="6600" kern="0" dirty="0">
              <a:latin typeface="아리따-돋움(OTF)-Bold" pitchFamily="18" charset="-127"/>
              <a:ea typeface="아리따-돋움(OTF)-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 smtClean="0">
                <a:latin typeface="아리따-돋움(OTF)-Bold" pitchFamily="18" charset="-127"/>
                <a:ea typeface="아리따-돋움(OTF)-Bold" pitchFamily="18" charset="-127"/>
              </a:rPr>
              <a:t>개발 일정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276732"/>
              </p:ext>
            </p:extLst>
          </p:nvPr>
        </p:nvGraphicFramePr>
        <p:xfrm>
          <a:off x="-25400" y="549275"/>
          <a:ext cx="12192000" cy="598169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64000"/>
                <a:gridCol w="4064000"/>
                <a:gridCol w="4064000"/>
              </a:tblGrid>
              <a:tr h="517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1</a:t>
                      </a:r>
                      <a:r>
                        <a:rPr lang="ko-KR" altLang="en-US" sz="20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주차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5" marB="34295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8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리소스 수집</a:t>
                      </a:r>
                      <a:r>
                        <a:rPr lang="en-US" altLang="ko-KR" sz="18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리소스 적용</a:t>
                      </a:r>
                      <a:r>
                        <a:rPr lang="ko-KR" altLang="en-US" sz="1800" baseline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 오류</a:t>
                      </a:r>
                      <a:r>
                        <a:rPr lang="ko-KR" altLang="en-US" sz="18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 체크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5" marB="34295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6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사용할 리소스 의 이상유무 확인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5" marB="34295" anchor="ctr"/>
                </a:tc>
              </a:tr>
              <a:tr h="731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2</a:t>
                      </a:r>
                      <a:r>
                        <a:rPr lang="ko-KR" altLang="en-US" sz="20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주차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5" marB="342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캐릭터 </a:t>
                      </a:r>
                      <a:r>
                        <a:rPr lang="ko-KR" altLang="en-US" sz="1800" dirty="0" err="1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렌더링</a:t>
                      </a:r>
                      <a:r>
                        <a:rPr lang="en-US" altLang="ko-KR" sz="18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캐릭터 이동 체크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5" marB="34295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6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캐릭터와 배경의 조화를 위한 </a:t>
                      </a:r>
                      <a:r>
                        <a:rPr lang="ko-KR" altLang="en-US" sz="1600" baseline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 스케일 </a:t>
                      </a:r>
                      <a:r>
                        <a:rPr lang="ko-KR" altLang="en-US" sz="16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조절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5" marB="34295" anchor="ctr"/>
                </a:tc>
              </a:tr>
              <a:tr h="673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3</a:t>
                      </a:r>
                      <a:r>
                        <a:rPr lang="ko-KR" altLang="en-US" sz="20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주차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5" marB="342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맵</a:t>
                      </a:r>
                      <a:r>
                        <a:rPr lang="ko-KR" altLang="en-US" sz="18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 </a:t>
                      </a:r>
                      <a:r>
                        <a:rPr lang="ko-KR" altLang="en-US" sz="1800" dirty="0" err="1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렌더링</a:t>
                      </a:r>
                      <a:r>
                        <a:rPr lang="en-US" altLang="ko-KR" sz="18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카메라 위치 수정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5" marB="34295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6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중간고사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5" marB="34295" anchor="ctr"/>
                </a:tc>
              </a:tr>
              <a:tr h="731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4</a:t>
                      </a:r>
                      <a:r>
                        <a:rPr lang="ko-KR" altLang="en-US" sz="20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주차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5" marB="342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컨트롤에 따른 캐릭터 애니메이션 적용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5" marB="34295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6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키 조작에 따른 애니메이션 적용유무 확인</a:t>
                      </a:r>
                      <a:endParaRPr lang="en-US" altLang="ko-KR" sz="1600" dirty="0" smtClean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6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1~4</a:t>
                      </a:r>
                      <a:r>
                        <a:rPr lang="ko-KR" altLang="en-US" sz="16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주 개발상황 테스트 및</a:t>
                      </a:r>
                      <a:r>
                        <a:rPr lang="ko-KR" altLang="en-US" sz="1600" baseline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 버그수정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5" marB="34295" anchor="ctr"/>
                </a:tc>
              </a:tr>
              <a:tr h="8099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5</a:t>
                      </a:r>
                      <a:r>
                        <a:rPr lang="ko-KR" altLang="en-US" sz="20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주차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5" marB="342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프레임워크 수정</a:t>
                      </a:r>
                      <a:r>
                        <a:rPr lang="en-US" altLang="ko-KR" sz="18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,</a:t>
                      </a:r>
                      <a:r>
                        <a:rPr lang="en-US" altLang="ko-KR" sz="1800" baseline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 </a:t>
                      </a:r>
                      <a:r>
                        <a:rPr lang="ko-KR" altLang="en-US" sz="1800" baseline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코드 이관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5" marB="34295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6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프레임워크에 맞춘 개발 코드 수정 및 이관</a:t>
                      </a:r>
                      <a:endParaRPr lang="en-US" altLang="ko-KR" sz="1600" dirty="0" smtClean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6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적용 후 이상유무 확인 및 테스트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5" marB="34295" anchor="ctr"/>
                </a:tc>
              </a:tr>
              <a:tr h="563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6</a:t>
                      </a:r>
                      <a:r>
                        <a:rPr lang="ko-KR" altLang="en-US" sz="20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주차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5" marB="342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음악</a:t>
                      </a:r>
                      <a:r>
                        <a:rPr lang="ko-KR" altLang="en-US" sz="1800" baseline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과</a:t>
                      </a:r>
                      <a:r>
                        <a:rPr lang="ko-KR" altLang="en-US" sz="18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 장애물의 위치 동기화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5" marB="34295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6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음악의 중요 포인트와 </a:t>
                      </a:r>
                      <a:endParaRPr lang="en-US" altLang="ko-KR" sz="1600" dirty="0" smtClean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6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장애물의 위치를 최대한 맞춤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5" marB="34295" anchor="ctr"/>
                </a:tc>
              </a:tr>
              <a:tr h="407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7</a:t>
                      </a:r>
                      <a:r>
                        <a:rPr lang="ko-KR" altLang="en-US" sz="20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주차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5" marB="342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장애물 충돌체크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5" marB="342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모든 장애물 충돌체크 확인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5" marB="34295" anchor="ctr"/>
                </a:tc>
              </a:tr>
              <a:tr h="731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8</a:t>
                      </a:r>
                      <a:r>
                        <a:rPr lang="ko-KR" altLang="en-US" sz="20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주차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5" marB="342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이펙트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5" marB="34295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600" dirty="0" err="1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이펙트</a:t>
                      </a:r>
                      <a:r>
                        <a:rPr lang="ko-KR" altLang="en-US" sz="16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 위치 확인 필수</a:t>
                      </a:r>
                      <a:endParaRPr lang="en-US" altLang="ko-KR" sz="1600" dirty="0" smtClean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600" dirty="0" err="1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이펙트의</a:t>
                      </a:r>
                      <a:r>
                        <a:rPr lang="ko-KR" altLang="en-US" sz="16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 캐릭터</a:t>
                      </a:r>
                      <a:r>
                        <a:rPr lang="en-US" altLang="ko-KR" sz="16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배경과의 조화 확인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5" marB="34295" anchor="ctr"/>
                </a:tc>
              </a:tr>
              <a:tr h="407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9</a:t>
                      </a:r>
                      <a:r>
                        <a:rPr lang="ko-KR" altLang="en-US" sz="20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주차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5" marB="342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UI</a:t>
                      </a:r>
                      <a:r>
                        <a:rPr lang="ko-KR" altLang="en-US" sz="18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설정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5" marB="34295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6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게임 진행에 필요한 </a:t>
                      </a:r>
                      <a:r>
                        <a:rPr lang="en-US" altLang="ko-KR" sz="16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UI </a:t>
                      </a:r>
                      <a:r>
                        <a:rPr lang="ko-KR" altLang="en-US" sz="16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구성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5" marB="34295" anchor="ctr"/>
                </a:tc>
              </a:tr>
              <a:tr h="407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10</a:t>
                      </a:r>
                      <a:r>
                        <a:rPr lang="ko-KR" altLang="en-US" sz="20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주차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5" marB="342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마무리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5" marB="342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최종 점검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5" marB="3429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836613" y="2709863"/>
            <a:ext cx="10515600" cy="12604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58613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1172261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1758391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2344522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>
              <a:defRPr/>
            </a:pPr>
            <a:r>
              <a:rPr lang="ko-KR" altLang="en-US" sz="6600" kern="0" dirty="0" smtClean="0">
                <a:latin typeface="아리따-돋움(OTF)-Bold" pitchFamily="18" charset="-127"/>
                <a:ea typeface="아리따-돋움(OTF)-Bold" pitchFamily="18" charset="-127"/>
              </a:rPr>
              <a:t>감사합니다</a:t>
            </a:r>
            <a:r>
              <a:rPr lang="en-US" altLang="ko-KR" sz="6600" kern="0" dirty="0" smtClean="0">
                <a:latin typeface="아리따-돋움(OTF)-Bold" pitchFamily="18" charset="-127"/>
                <a:ea typeface="아리따-돋움(OTF)-Bold" pitchFamily="18" charset="-127"/>
              </a:rPr>
              <a:t>.</a:t>
            </a:r>
            <a:endParaRPr lang="ko-KR" altLang="en-US" sz="6600" kern="0" dirty="0">
              <a:latin typeface="아리따-돋움(OTF)-Bold" pitchFamily="18" charset="-127"/>
              <a:ea typeface="아리따-돋움(OTF)-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</a:p>
        </p:txBody>
      </p:sp>
      <p:sp>
        <p:nvSpPr>
          <p:cNvPr id="8" name="텍스트 개체 틀 5"/>
          <p:cNvSpPr txBox="1">
            <a:spLocks/>
          </p:cNvSpPr>
          <p:nvPr/>
        </p:nvSpPr>
        <p:spPr>
          <a:xfrm>
            <a:off x="5829300" y="1749425"/>
            <a:ext cx="3578225" cy="3246438"/>
          </a:xfrm>
          <a:prstGeom prst="rect">
            <a:avLst/>
          </a:prstGeom>
        </p:spPr>
        <p:txBody>
          <a:bodyPr>
            <a:normAutofit/>
          </a:bodyPr>
          <a:lstStyle>
            <a:lvl1pPr marL="439598" indent="-43959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kumimoji="1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52462" indent="-366332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1465326" indent="-29306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2051456" indent="-29306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2637587" indent="-29306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3223717" indent="-29306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3809848" indent="-29306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4395978" indent="-29306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4982108" indent="-29306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endParaRPr lang="en-US" altLang="ko-KR" sz="3200" kern="0" dirty="0" smtClean="0">
              <a:latin typeface="아리따-돋움(OTF)-Bold" pitchFamily="18" charset="-127"/>
              <a:ea typeface="아리따-돋움(OTF)-Bold" pitchFamily="18" charset="-127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3200" kern="0" dirty="0" smtClean="0">
                <a:latin typeface="아리따-돋움(OTF)-Bold" pitchFamily="18" charset="-127"/>
                <a:ea typeface="아리따-돋움(OTF)-Bold" pitchFamily="18" charset="-127"/>
              </a:rPr>
              <a:t>1. </a:t>
            </a:r>
            <a:r>
              <a:rPr lang="ko-KR" altLang="en-US" sz="3200" kern="0" dirty="0" smtClean="0">
                <a:latin typeface="아리따-돋움(OTF)-Bold" pitchFamily="18" charset="-127"/>
                <a:ea typeface="아리따-돋움(OTF)-Bold" pitchFamily="18" charset="-127"/>
              </a:rPr>
              <a:t>게임 </a:t>
            </a:r>
            <a:r>
              <a:rPr lang="ko-KR" altLang="en-US" sz="3200" kern="0" dirty="0" err="1" smtClean="0">
                <a:latin typeface="아리따-돋움(OTF)-Bold" pitchFamily="18" charset="-127"/>
                <a:ea typeface="아리따-돋움(OTF)-Bold" pitchFamily="18" charset="-127"/>
              </a:rPr>
              <a:t>컨셉</a:t>
            </a:r>
            <a:endParaRPr lang="en-US" altLang="ko-KR" sz="3200" kern="0" dirty="0" smtClean="0">
              <a:latin typeface="아리따-돋움(OTF)-Bold" pitchFamily="18" charset="-127"/>
              <a:ea typeface="아리따-돋움(OTF)-Bold" pitchFamily="18" charset="-127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3200" kern="0" dirty="0" smtClean="0">
                <a:latin typeface="아리따-돋움(OTF)-Bold" pitchFamily="18" charset="-127"/>
                <a:ea typeface="아리따-돋움(OTF)-Bold" pitchFamily="18" charset="-127"/>
              </a:rPr>
              <a:t>2. </a:t>
            </a:r>
            <a:r>
              <a:rPr lang="ko-KR" altLang="en-US" sz="3200" kern="0" dirty="0" smtClean="0">
                <a:latin typeface="아리따-돋움(OTF)-Bold" pitchFamily="18" charset="-127"/>
                <a:ea typeface="아리따-돋움(OTF)-Bold" pitchFamily="18" charset="-127"/>
              </a:rPr>
              <a:t>개발 범위</a:t>
            </a:r>
            <a:endParaRPr lang="en-US" altLang="ko-KR" sz="3200" kern="0" dirty="0" smtClean="0">
              <a:latin typeface="아리따-돋움(OTF)-Bold" pitchFamily="18" charset="-127"/>
              <a:ea typeface="아리따-돋움(OTF)-Bold" pitchFamily="18" charset="-127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3200" kern="0" dirty="0" smtClean="0">
                <a:latin typeface="아리따-돋움(OTF)-Bold" pitchFamily="18" charset="-127"/>
                <a:ea typeface="아리따-돋움(OTF)-Bold" pitchFamily="18" charset="-127"/>
              </a:rPr>
              <a:t>3. </a:t>
            </a:r>
            <a:r>
              <a:rPr lang="ko-KR" altLang="en-US" sz="3200" kern="0" dirty="0" smtClean="0">
                <a:latin typeface="아리따-돋움(OTF)-Bold" pitchFamily="18" charset="-127"/>
                <a:ea typeface="아리따-돋움(OTF)-Bold" pitchFamily="18" charset="-127"/>
              </a:rPr>
              <a:t>게임 실행 흐름</a:t>
            </a:r>
            <a:endParaRPr lang="en-US" altLang="ko-KR" sz="3200" kern="0" dirty="0" smtClean="0">
              <a:latin typeface="아리따-돋움(OTF)-Bold" pitchFamily="18" charset="-127"/>
              <a:ea typeface="아리따-돋움(OTF)-Bold" pitchFamily="18" charset="-127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3200" kern="0" dirty="0" smtClean="0">
                <a:latin typeface="아리따-돋움(OTF)-Bold" pitchFamily="18" charset="-127"/>
                <a:ea typeface="아리따-돋움(OTF)-Bold" pitchFamily="18" charset="-127"/>
              </a:rPr>
              <a:t>4. </a:t>
            </a:r>
            <a:r>
              <a:rPr lang="ko-KR" altLang="en-US" sz="3200" kern="0" dirty="0" smtClean="0">
                <a:latin typeface="아리따-돋움(OTF)-Bold" pitchFamily="18" charset="-127"/>
                <a:ea typeface="아리따-돋움(OTF)-Bold" pitchFamily="18" charset="-127"/>
              </a:rPr>
              <a:t>개발 일정</a:t>
            </a:r>
            <a:endParaRPr lang="en-US" altLang="ko-KR" sz="3200" kern="0" dirty="0" smtClean="0">
              <a:latin typeface="아리따-돋움(OTF)-Bold" pitchFamily="18" charset="-127"/>
              <a:ea typeface="아리따-돋움(OTF)-Bold" pitchFamily="18" charset="-127"/>
            </a:endParaRPr>
          </a:p>
        </p:txBody>
      </p:sp>
      <p:pic>
        <p:nvPicPr>
          <p:cNvPr id="410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1566863"/>
            <a:ext cx="2352675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836613" y="2709863"/>
            <a:ext cx="10515600" cy="12604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58613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1172261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1758391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2344522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>
              <a:defRPr/>
            </a:pPr>
            <a:r>
              <a:rPr lang="ko-KR" altLang="en-US" sz="6600" kern="0" dirty="0" smtClean="0">
                <a:latin typeface="아리따-돋움(OTF)-Bold" pitchFamily="18" charset="-127"/>
                <a:ea typeface="아리따-돋움(OTF)-Bold" pitchFamily="18" charset="-127"/>
              </a:rPr>
              <a:t>게임 </a:t>
            </a:r>
            <a:r>
              <a:rPr lang="ko-KR" altLang="en-US" sz="6600" kern="0" dirty="0" err="1" smtClean="0">
                <a:latin typeface="아리따-돋움(OTF)-Bold" pitchFamily="18" charset="-127"/>
                <a:ea typeface="아리따-돋움(OTF)-Bold" pitchFamily="18" charset="-127"/>
              </a:rPr>
              <a:t>컨셉</a:t>
            </a:r>
            <a:endParaRPr lang="ko-KR" altLang="en-US" sz="6600" kern="0" dirty="0">
              <a:latin typeface="아리따-돋움(OTF)-Bold" pitchFamily="18" charset="-127"/>
              <a:ea typeface="아리따-돋움(OTF)-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 smtClean="0">
                <a:latin typeface="아리따-돋움(OTF)-Bold" pitchFamily="18" charset="-127"/>
                <a:ea typeface="아리따-돋움(OTF)-Bold" pitchFamily="18" charset="-127"/>
              </a:rPr>
              <a:t>게임 컨셉</a:t>
            </a:r>
          </a:p>
        </p:txBody>
      </p:sp>
      <p:pic>
        <p:nvPicPr>
          <p:cNvPr id="6147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1387475"/>
            <a:ext cx="442912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063" y="1387475"/>
            <a:ext cx="44196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Box 5"/>
          <p:cNvSpPr txBox="1">
            <a:spLocks noChangeArrowheads="1"/>
          </p:cNvSpPr>
          <p:nvPr/>
        </p:nvSpPr>
        <p:spPr bwMode="auto">
          <a:xfrm>
            <a:off x="1387475" y="4884738"/>
            <a:ext cx="9304338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9pPr>
          </a:lstStyle>
          <a:p>
            <a:pPr eaLnBrk="1" hangingPunct="1"/>
            <a:r>
              <a:rPr lang="ko-KR" altLang="en-US" sz="3200">
                <a:latin typeface="아리따-돋움(OTF)-Bold" pitchFamily="18" charset="-127"/>
                <a:ea typeface="아리따-돋움(OTF)-Bold" pitchFamily="18" charset="-127"/>
              </a:rPr>
              <a:t>밋밋할 수 있는 런닝 게임에서</a:t>
            </a:r>
            <a:endParaRPr lang="en-US" altLang="ko-KR" sz="3200">
              <a:latin typeface="아리따-돋움(OTF)-Bold" pitchFamily="18" charset="-127"/>
              <a:ea typeface="아리따-돋움(OTF)-Bold" pitchFamily="18" charset="-127"/>
            </a:endParaRPr>
          </a:p>
          <a:p>
            <a:pPr eaLnBrk="1" hangingPunct="1"/>
            <a:r>
              <a:rPr lang="ko-KR" altLang="en-US" sz="3200">
                <a:latin typeface="아리따-돋움(OTF)-Bold" pitchFamily="18" charset="-127"/>
                <a:ea typeface="아리따-돋움(OTF)-Bold" pitchFamily="18" charset="-127"/>
              </a:rPr>
              <a:t>댄스음악 추가하여 장애물을 피하며 달리는 런닝 게임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836613" y="2709863"/>
            <a:ext cx="10515600" cy="12604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58613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1172261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1758391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2344522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>
              <a:defRPr/>
            </a:pPr>
            <a:r>
              <a:rPr lang="ko-KR" altLang="en-US" sz="6600" kern="0" dirty="0" smtClean="0">
                <a:latin typeface="아리따-돋움(OTF)-Bold" pitchFamily="18" charset="-127"/>
                <a:ea typeface="아리따-돋움(OTF)-Bold" pitchFamily="18" charset="-127"/>
              </a:rPr>
              <a:t>개발 범위</a:t>
            </a:r>
            <a:endParaRPr lang="ko-KR" altLang="en-US" sz="6600" kern="0" dirty="0">
              <a:latin typeface="아리따-돋움(OTF)-Bold" pitchFamily="18" charset="-127"/>
              <a:ea typeface="아리따-돋움(OTF)-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 smtClean="0">
                <a:latin typeface="아리따-돋움(OTF)-Bold" pitchFamily="18" charset="-127"/>
                <a:ea typeface="아리따-돋움(OTF)-Bold" pitchFamily="18" charset="-127"/>
              </a:rPr>
              <a:t>개발 범위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701669"/>
              </p:ext>
            </p:extLst>
          </p:nvPr>
        </p:nvGraphicFramePr>
        <p:xfrm>
          <a:off x="-1588" y="549275"/>
          <a:ext cx="12192001" cy="5559428"/>
        </p:xfrm>
        <a:graphic>
          <a:graphicData uri="http://schemas.openxmlformats.org/drawingml/2006/table">
            <a:tbl>
              <a:tblPr/>
              <a:tblGrid>
                <a:gridCol w="3170238"/>
                <a:gridCol w="5089525"/>
                <a:gridCol w="3932238"/>
              </a:tblGrid>
              <a:tr h="515938"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구현 내용</a:t>
                      </a:r>
                      <a:endParaRPr kumimoji="0" lang="ko-KR" alt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OTF)-Bold" pitchFamily="18" charset="-127"/>
                        <a:ea typeface="아리따-돋움(OTF)-Bold" pitchFamily="18" charset="-127"/>
                        <a:cs typeface="조선일보명조"/>
                      </a:endParaRPr>
                    </a:p>
                  </a:txBody>
                  <a:tcPr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구현 범위</a:t>
                      </a:r>
                      <a:endParaRPr kumimoji="0" lang="ko-KR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OTF)-Bold" pitchFamily="18" charset="-127"/>
                        <a:ea typeface="아리따-돋움(OTF)-Bold" pitchFamily="18" charset="-127"/>
                        <a:cs typeface="조선일보명조"/>
                      </a:endParaRPr>
                    </a:p>
                  </a:txBody>
                  <a:tcPr marT="34290" marB="34290"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설명</a:t>
                      </a:r>
                      <a:endParaRPr kumimoji="0" lang="ko-KR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OTF)-Bold" pitchFamily="18" charset="-127"/>
                        <a:ea typeface="아리따-돋움(OTF)-Bold" pitchFamily="18" charset="-127"/>
                        <a:cs typeface="조선일보명조"/>
                      </a:endParaRPr>
                    </a:p>
                  </a:txBody>
                  <a:tcPr marT="34290" marB="34290"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98463"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캐릭터 모델링</a:t>
                      </a:r>
                    </a:p>
                  </a:txBody>
                  <a:tcPr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기본 캐릭터 </a:t>
                      </a:r>
                      <a:r>
                        <a:rPr kumimoji="0" lang="en-US" altLang="ko-K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1</a:t>
                      </a: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종류</a:t>
                      </a:r>
                    </a:p>
                  </a:txBody>
                  <a:tcPr marT="34290" marB="34290"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OTF)-Bold" pitchFamily="18" charset="-127"/>
                        <a:ea typeface="아리따-돋움(OTF)-Bold" pitchFamily="18" charset="-127"/>
                        <a:cs typeface="조선일보명조"/>
                      </a:endParaRPr>
                    </a:p>
                  </a:txBody>
                  <a:tcPr marT="34290" marB="34290"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캐릭터 컨트롤러</a:t>
                      </a:r>
                    </a:p>
                  </a:txBody>
                  <a:tcPr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↑방향키 </a:t>
                      </a:r>
                      <a:r>
                        <a:rPr kumimoji="0" lang="en-US" altLang="ko-K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: </a:t>
                      </a: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점프</a:t>
                      </a:r>
                      <a:r>
                        <a:rPr kumimoji="0" lang="en-US" altLang="ko-K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, </a:t>
                      </a: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↓방향키 </a:t>
                      </a:r>
                      <a:r>
                        <a:rPr kumimoji="0" lang="en-US" altLang="ko-K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: </a:t>
                      </a: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엎드리기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←</a:t>
                      </a:r>
                      <a:r>
                        <a:rPr kumimoji="0" lang="en-US" altLang="ko-K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, </a:t>
                      </a: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→방향키 </a:t>
                      </a:r>
                      <a:r>
                        <a:rPr kumimoji="0" lang="en-US" altLang="ko-K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: </a:t>
                      </a: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좌우로 피하기</a:t>
                      </a:r>
                      <a:endParaRPr kumimoji="0" lang="en-US" altLang="ko-KR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OTF)-Bold" pitchFamily="18" charset="-127"/>
                        <a:ea typeface="아리따-돋움(OTF)-Bold" pitchFamily="18" charset="-127"/>
                        <a:cs typeface="조선일보명조"/>
                      </a:endParaRPr>
                    </a:p>
                  </a:txBody>
                  <a:tcPr marT="34290" marB="34290"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OTF)-Bold" pitchFamily="18" charset="-127"/>
                        <a:ea typeface="아리따-돋움(OTF)-Bold" pitchFamily="18" charset="-127"/>
                        <a:cs typeface="조선일보명조"/>
                      </a:endParaRPr>
                    </a:p>
                  </a:txBody>
                  <a:tcPr marT="34290" marB="34290"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3588"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캐릭터 애니메이션</a:t>
                      </a:r>
                    </a:p>
                  </a:txBody>
                  <a:tcPr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대기 애니메이션</a:t>
                      </a:r>
                      <a:r>
                        <a:rPr kumimoji="0" lang="en-US" altLang="ko-K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, </a:t>
                      </a: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달리는 애니메이션</a:t>
                      </a:r>
                      <a:endParaRPr kumimoji="0" lang="en-US" altLang="ko-KR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OTF)-Bold" pitchFamily="18" charset="-127"/>
                        <a:ea typeface="아리따-돋움(OTF)-Bold" pitchFamily="18" charset="-127"/>
                        <a:cs typeface="조선일보명조"/>
                      </a:endParaRPr>
                    </a:p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장애물을 피하는 동작 애니메이션</a:t>
                      </a:r>
                    </a:p>
                  </a:txBody>
                  <a:tcPr marT="34290" marB="34290"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게임 시작 전에는 대기 애니메이션</a:t>
                      </a:r>
                      <a:endParaRPr kumimoji="0" lang="en-US" altLang="ko-KR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OTF)-Bold" pitchFamily="18" charset="-127"/>
                        <a:ea typeface="아리따-돋움(OTF)-Bold" pitchFamily="18" charset="-127"/>
                        <a:cs typeface="조선일보명조"/>
                      </a:endParaRPr>
                    </a:p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게임 시작 후에는 달리는 애니메이션</a:t>
                      </a:r>
                    </a:p>
                  </a:txBody>
                  <a:tcPr marT="34290" marB="34290"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맵</a:t>
                      </a:r>
                    </a:p>
                  </a:txBody>
                  <a:tcPr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크기 </a:t>
                      </a: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= W:40m, H:</a:t>
                      </a: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음악의 재생시간에 따른 변동</a:t>
                      </a:r>
                      <a:endParaRPr kumimoji="0" lang="en-US" altLang="ko-KR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OTF)-Bold" pitchFamily="18" charset="-127"/>
                        <a:ea typeface="아리따-돋움(OTF)-Bold" pitchFamily="18" charset="-127"/>
                        <a:cs typeface="조선일보명조"/>
                      </a:endParaRPr>
                    </a:p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레일 크기 </a:t>
                      </a: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= W:2m, H:</a:t>
                      </a: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음악의 재생시간에 따른 변동</a:t>
                      </a:r>
                    </a:p>
                  </a:txBody>
                  <a:tcPr marT="34290" marB="34290"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월드맵과 레일의 </a:t>
                      </a:r>
                      <a:r>
                        <a:rPr kumimoji="0" lang="en-US" altLang="ko-K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Height</a:t>
                      </a: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는 음악의</a:t>
                      </a:r>
                      <a:endParaRPr kumimoji="0" lang="en-US" altLang="ko-KR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OTF)-Bold" pitchFamily="18" charset="-127"/>
                        <a:ea typeface="아리따-돋움(OTF)-Bold" pitchFamily="18" charset="-127"/>
                        <a:cs typeface="조선일보명조"/>
                      </a:endParaRPr>
                    </a:p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재생시간에 따라 바뀔 수 있다</a:t>
                      </a:r>
                      <a:r>
                        <a:rPr kumimoji="0" lang="en-US" altLang="ko-K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.</a:t>
                      </a:r>
                      <a:endParaRPr kumimoji="0" lang="ko-KR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OTF)-Bold" pitchFamily="18" charset="-127"/>
                        <a:ea typeface="아리따-돋움(OTF)-Bold" pitchFamily="18" charset="-127"/>
                        <a:cs typeface="조선일보명조"/>
                      </a:endParaRPr>
                    </a:p>
                  </a:txBody>
                  <a:tcPr marT="34290" marB="34290"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카메라</a:t>
                      </a:r>
                    </a:p>
                  </a:txBody>
                  <a:tcPr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캐릭터의 뒤쪽에 배치하여 </a:t>
                      </a:r>
                      <a:r>
                        <a:rPr kumimoji="0" lang="en-US" altLang="ko-K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3</a:t>
                      </a: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인칭 시점을 구현</a:t>
                      </a:r>
                    </a:p>
                  </a:txBody>
                  <a:tcPr marT="34290" marB="34290"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OTF)-Bold" pitchFamily="18" charset="-127"/>
                        <a:ea typeface="아리따-돋움(OTF)-Bold" pitchFamily="18" charset="-127"/>
                        <a:cs typeface="조선일보명조"/>
                      </a:endParaRPr>
                    </a:p>
                  </a:txBody>
                  <a:tcPr marT="34290" marB="34290"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3600"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이펙트</a:t>
                      </a:r>
                    </a:p>
                  </a:txBody>
                  <a:tcPr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속도 </a:t>
                      </a:r>
                      <a:r>
                        <a:rPr kumimoji="0" lang="ko-KR" alt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이펙트</a:t>
                      </a: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, </a:t>
                      </a: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충돌 </a:t>
                      </a:r>
                      <a:r>
                        <a:rPr kumimoji="0" lang="ko-KR" alt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이펙트</a:t>
                      </a:r>
                      <a:endParaRPr kumimoji="0" lang="en-US" altLang="ko-KR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OTF)-Bold" pitchFamily="18" charset="-127"/>
                        <a:ea typeface="아리따-돋움(OTF)-Bold" pitchFamily="18" charset="-127"/>
                        <a:cs typeface="조선일보명조"/>
                      </a:endParaRPr>
                    </a:p>
                  </a:txBody>
                  <a:tcPr marT="34290" marB="34290"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속도 이펙트는 장애물에 충돌하지 않고 </a:t>
                      </a:r>
                      <a:endParaRPr kumimoji="0" lang="en-US" altLang="ko-KR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OTF)-Bold" pitchFamily="18" charset="-127"/>
                        <a:ea typeface="아리따-돋움(OTF)-Bold" pitchFamily="18" charset="-127"/>
                        <a:cs typeface="조선일보명조"/>
                      </a:endParaRPr>
                    </a:p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일정거리 이상을 지나면 발동</a:t>
                      </a:r>
                      <a:endParaRPr kumimoji="0" lang="en-US" altLang="ko-KR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OTF)-Bold" pitchFamily="18" charset="-127"/>
                        <a:ea typeface="아리따-돋움(OTF)-Bold" pitchFamily="18" charset="-127"/>
                        <a:cs typeface="조선일보명조"/>
                      </a:endParaRPr>
                    </a:p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충돌 이펙트는 충돌시 발동</a:t>
                      </a:r>
                      <a:endParaRPr kumimoji="0" lang="en-US" altLang="ko-KR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OTF)-Bold" pitchFamily="18" charset="-127"/>
                        <a:ea typeface="아리따-돋움(OTF)-Bold" pitchFamily="18" charset="-127"/>
                        <a:cs typeface="조선일보명조"/>
                      </a:endParaRPr>
                    </a:p>
                  </a:txBody>
                  <a:tcPr marT="34290" marB="34290"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장애물</a:t>
                      </a:r>
                    </a:p>
                  </a:txBody>
                  <a:tcPr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점프 장애물</a:t>
                      </a:r>
                      <a:r>
                        <a:rPr kumimoji="0" lang="en-US" altLang="ko-K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, </a:t>
                      </a: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엎드리기 장애물</a:t>
                      </a:r>
                      <a:r>
                        <a:rPr kumimoji="0" lang="en-US" altLang="ko-K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, </a:t>
                      </a: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좌우 회피 장애물</a:t>
                      </a:r>
                    </a:p>
                  </a:txBody>
                  <a:tcPr marT="34290" marB="34290"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OTF)-Bold" pitchFamily="18" charset="-127"/>
                        <a:ea typeface="아리따-돋움(OTF)-Bold" pitchFamily="18" charset="-127"/>
                        <a:cs typeface="조선일보명조"/>
                      </a:endParaRPr>
                    </a:p>
                  </a:txBody>
                  <a:tcPr marT="34290" marB="34290"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사운드</a:t>
                      </a:r>
                    </a:p>
                  </a:txBody>
                  <a:tcPr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배경 음악 </a:t>
                      </a:r>
                      <a:r>
                        <a:rPr kumimoji="0" lang="en-US" altLang="ko-K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BGM(</a:t>
                      </a: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최소 </a:t>
                      </a:r>
                      <a:r>
                        <a:rPr kumimoji="0" lang="en-US" altLang="ko-K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1</a:t>
                      </a: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개</a:t>
                      </a:r>
                      <a:r>
                        <a:rPr kumimoji="0" lang="en-US" altLang="ko-K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), </a:t>
                      </a: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충돌 </a:t>
                      </a:r>
                      <a:r>
                        <a:rPr kumimoji="0" lang="en-US" altLang="ko-K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BGM</a:t>
                      </a:r>
                      <a:endParaRPr kumimoji="0" lang="ko-KR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OTF)-Bold" pitchFamily="18" charset="-127"/>
                        <a:ea typeface="아리따-돋움(OTF)-Bold" pitchFamily="18" charset="-127"/>
                        <a:cs typeface="조선일보명조"/>
                      </a:endParaRPr>
                    </a:p>
                  </a:txBody>
                  <a:tcPr marT="34290" marB="34290"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배경 음악은 게임 </a:t>
                      </a:r>
                      <a:r>
                        <a:rPr kumimoji="0" lang="ko-KR" alt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진행시</a:t>
                      </a: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Bold" pitchFamily="18" charset="-127"/>
                          <a:ea typeface="아리따-돋움(OTF)-Bold" pitchFamily="18" charset="-127"/>
                          <a:cs typeface="조선일보명조"/>
                        </a:rPr>
                        <a:t> 재생될 댄스 음악</a:t>
                      </a:r>
                    </a:p>
                  </a:txBody>
                  <a:tcPr marT="34290" marB="34290"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836613" y="2709863"/>
            <a:ext cx="10515600" cy="12604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58613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1172261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1758391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2344522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>
              <a:defRPr/>
            </a:pPr>
            <a:r>
              <a:rPr lang="ko-KR" altLang="en-US" sz="6600" kern="0" dirty="0" smtClean="0">
                <a:latin typeface="아리따-돋움(OTF)-Bold" pitchFamily="18" charset="-127"/>
                <a:ea typeface="아리따-돋움(OTF)-Bold" pitchFamily="18" charset="-127"/>
              </a:rPr>
              <a:t>게임 실행 흐름</a:t>
            </a:r>
            <a:endParaRPr lang="ko-KR" altLang="en-US" sz="6600" kern="0" dirty="0">
              <a:latin typeface="아리따-돋움(OTF)-Bold" pitchFamily="18" charset="-127"/>
              <a:ea typeface="아리따-돋움(OTF)-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 smtClean="0">
                <a:latin typeface="아리따-돋움(OTF)-Bold" pitchFamily="18" charset="-127"/>
                <a:ea typeface="아리따-돋움(OTF)-Bold" pitchFamily="18" charset="-127"/>
              </a:rPr>
              <a:t>게임 실행 흐름</a:t>
            </a:r>
          </a:p>
        </p:txBody>
      </p:sp>
      <p:pic>
        <p:nvPicPr>
          <p:cNvPr id="10243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2195513"/>
            <a:ext cx="5040312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5" y="1855788"/>
            <a:ext cx="5072063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5456238" y="3429000"/>
            <a:ext cx="111760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6" name="TextBox 6"/>
          <p:cNvSpPr txBox="1">
            <a:spLocks noChangeArrowheads="1"/>
          </p:cNvSpPr>
          <p:nvPr/>
        </p:nvSpPr>
        <p:spPr bwMode="auto">
          <a:xfrm>
            <a:off x="284163" y="4816475"/>
            <a:ext cx="50403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9pPr>
          </a:lstStyle>
          <a:p>
            <a:pPr eaLnBrk="1" hangingPunct="1"/>
            <a:r>
              <a:rPr lang="ko-KR" altLang="en-US" sz="3600">
                <a:latin typeface="아리따-돋움(OTF)-Bold" pitchFamily="18" charset="-127"/>
                <a:ea typeface="아리따-돋움(OTF)-Bold" pitchFamily="18" charset="-127"/>
              </a:rPr>
              <a:t>로고 화면</a:t>
            </a:r>
          </a:p>
        </p:txBody>
      </p:sp>
      <p:sp>
        <p:nvSpPr>
          <p:cNvPr id="10247" name="TextBox 7"/>
          <p:cNvSpPr txBox="1">
            <a:spLocks noChangeArrowheads="1"/>
          </p:cNvSpPr>
          <p:nvPr/>
        </p:nvSpPr>
        <p:spPr bwMode="auto">
          <a:xfrm>
            <a:off x="6696075" y="5086350"/>
            <a:ext cx="5038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9pPr>
          </a:lstStyle>
          <a:p>
            <a:pPr eaLnBrk="1" hangingPunct="1"/>
            <a:r>
              <a:rPr lang="ko-KR" altLang="en-US" sz="3600">
                <a:latin typeface="아리따-돋움(OTF)-Bold" pitchFamily="18" charset="-127"/>
                <a:ea typeface="아리따-돋움(OTF)-Bold" pitchFamily="18" charset="-127"/>
              </a:rPr>
              <a:t>음악 선택 화면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239713" y="49213"/>
            <a:ext cx="118062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7226" tIns="58613" rIns="117226" bIns="58613"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58613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1172261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1758391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2344522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defRPr/>
            </a:pPr>
            <a:r>
              <a:rPr lang="ko-KR" altLang="en-US" kern="0" smtClean="0">
                <a:latin typeface="아리따-돋움(OTF)-Bold" pitchFamily="18" charset="-127"/>
                <a:ea typeface="아리따-돋움(OTF)-Bold" pitchFamily="18" charset="-127"/>
              </a:rPr>
              <a:t>게임 실행 흐름</a:t>
            </a:r>
            <a:endParaRPr lang="ko-KR" altLang="en-US" kern="0" dirty="0" smtClean="0">
              <a:latin typeface="아리따-돋움(OTF)-Bold" pitchFamily="18" charset="-127"/>
              <a:ea typeface="아리따-돋움(OTF)-Bold" pitchFamily="18" charset="-127"/>
            </a:endParaRPr>
          </a:p>
        </p:txBody>
      </p:sp>
      <p:pic>
        <p:nvPicPr>
          <p:cNvPr id="11267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581150"/>
            <a:ext cx="51054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Box 5"/>
          <p:cNvSpPr txBox="1">
            <a:spLocks noChangeArrowheads="1"/>
          </p:cNvSpPr>
          <p:nvPr/>
        </p:nvSpPr>
        <p:spPr bwMode="auto">
          <a:xfrm>
            <a:off x="322263" y="5413375"/>
            <a:ext cx="5038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9pPr>
          </a:lstStyle>
          <a:p>
            <a:pPr eaLnBrk="1" hangingPunct="1"/>
            <a:r>
              <a:rPr lang="ko-KR" altLang="en-US" sz="3600">
                <a:latin typeface="아리따-돋움(OTF)-Bold" pitchFamily="18" charset="-127"/>
                <a:ea typeface="아리따-돋움(OTF)-Bold" pitchFamily="18" charset="-127"/>
              </a:rPr>
              <a:t>게임 진행 화면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578475" y="3429000"/>
            <a:ext cx="111760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0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0" y="1581150"/>
            <a:ext cx="49276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TextBox 8"/>
          <p:cNvSpPr txBox="1">
            <a:spLocks noChangeArrowheads="1"/>
          </p:cNvSpPr>
          <p:nvPr/>
        </p:nvSpPr>
        <p:spPr bwMode="auto">
          <a:xfrm>
            <a:off x="6908800" y="5413375"/>
            <a:ext cx="50387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9pPr>
          </a:lstStyle>
          <a:p>
            <a:pPr eaLnBrk="1" hangingPunct="1"/>
            <a:r>
              <a:rPr lang="ko-KR" altLang="en-US" sz="3600">
                <a:latin typeface="아리따-돋움(OTF)-Bold" pitchFamily="18" charset="-127"/>
                <a:ea typeface="아리따-돋움(OTF)-Bold" pitchFamily="18" charset="-127"/>
              </a:rPr>
              <a:t>게임 종료 및</a:t>
            </a:r>
            <a:endParaRPr lang="en-US" altLang="ko-KR" sz="3600">
              <a:latin typeface="아리따-돋움(OTF)-Bold" pitchFamily="18" charset="-127"/>
              <a:ea typeface="아리따-돋움(OTF)-Bold" pitchFamily="18" charset="-127"/>
            </a:endParaRPr>
          </a:p>
          <a:p>
            <a:pPr eaLnBrk="1" hangingPunct="1"/>
            <a:r>
              <a:rPr lang="ko-KR" altLang="en-US" sz="3600">
                <a:latin typeface="아리따-돋움(OTF)-Bold" pitchFamily="18" charset="-127"/>
                <a:ea typeface="아리따-돋움(OTF)-Bold" pitchFamily="18" charset="-127"/>
              </a:rPr>
              <a:t>음악 선택 화면 복귀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모자이크">
  <a:themeElements>
    <a:clrScheme name="2_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모자이크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lnDef>
  </a:objectDefaults>
  <a:extraClrSchemeLst>
    <a:extraClrScheme>
      <a:clrScheme name="2_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18230</TotalTime>
  <Words>352</Words>
  <Application>Microsoft Office PowerPoint</Application>
  <PresentationFormat>사용자 지정</PresentationFormat>
  <Paragraphs>102</Paragraphs>
  <Slides>12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2_모자이크</vt:lpstr>
      <vt:lpstr>1차 프로젝트 발표</vt:lpstr>
      <vt:lpstr>목차</vt:lpstr>
      <vt:lpstr>PowerPoint 프레젠테이션</vt:lpstr>
      <vt:lpstr>게임 컨셉</vt:lpstr>
      <vt:lpstr>PowerPoint 프레젠테이션</vt:lpstr>
      <vt:lpstr>개발 범위</vt:lpstr>
      <vt:lpstr>PowerPoint 프레젠테이션</vt:lpstr>
      <vt:lpstr>게임 실행 흐름</vt:lpstr>
      <vt:lpstr>PowerPoint 프레젠테이션</vt:lpstr>
      <vt:lpstr>PowerPoint 프레젠테이션</vt:lpstr>
      <vt:lpstr>개발 일정</vt:lpstr>
      <vt:lpstr>PowerPoint 프레젠테이션</vt:lpstr>
    </vt:vector>
  </TitlesOfParts>
  <Company>손세진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dhlee</dc:creator>
  <cp:lastModifiedBy>TaekSoo Jeong</cp:lastModifiedBy>
  <cp:revision>2049</cp:revision>
  <dcterms:created xsi:type="dcterms:W3CDTF">2004-04-27T13:23:32Z</dcterms:created>
  <dcterms:modified xsi:type="dcterms:W3CDTF">2016-03-31T18:58:05Z</dcterms:modified>
</cp:coreProperties>
</file>