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82" r:id="rId7"/>
    <p:sldId id="261" r:id="rId8"/>
    <p:sldId id="262" r:id="rId9"/>
    <p:sldId id="265" r:id="rId10"/>
    <p:sldId id="283" r:id="rId11"/>
    <p:sldId id="284" r:id="rId12"/>
    <p:sldId id="263" r:id="rId13"/>
    <p:sldId id="285" r:id="rId14"/>
    <p:sldId id="278" r:id="rId15"/>
  </p:sldIdLst>
  <p:sldSz cx="9144000" cy="5143500" type="screen16x9"/>
  <p:notesSz cx="6858000" cy="9144000"/>
  <p:embeddedFontLst>
    <p:embeddedFont>
      <p:font typeface="Fira Code" panose="020B0809050000020004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9F0"/>
    <a:srgbClr val="E7E7E7"/>
    <a:srgbClr val="5865F2"/>
    <a:srgbClr val="FCC642"/>
    <a:srgbClr val="A08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B1E84-7791-4F86-B426-0994F48E15D7}">
  <a:tblStyle styleId="{942B1E84-7791-4F86-B426-0994F48E15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39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4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12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72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08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8" r:id="rId9"/>
    <p:sldLayoutId id="2147483669" r:id="rId10"/>
    <p:sldLayoutId id="2147483670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TaCerto-SYS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ubhua5u" TargetMode="External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7.png" /><Relationship Id="rId4" Type="http://schemas.openxmlformats.org/officeDocument/2006/relationships/image" Target="../media/image4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Dev’tacerto </a:t>
            </a:r>
            <a:r>
              <a:rPr lang="en">
                <a:solidFill>
                  <a:schemeClr val="accent2"/>
                </a:solidFill>
              </a:rPr>
              <a:t>‘Projeto iJanta’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625" y="2690501"/>
            <a:ext cx="643707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pt-BR" b="0" i="0">
                <a:solidFill>
                  <a:srgbClr val="C9D1D9"/>
                </a:solidFill>
                <a:effectLst/>
                <a:latin typeface="-apple-system"/>
              </a:rPr>
              <a:t>*Pedro Augusto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Felipe Jaber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Pedro Henrique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Sérgio Soares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Felipe Augusto </a:t>
            </a:r>
            <a:r>
              <a:rPr lang="en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3"/>
                </a:solidFill>
              </a:rPr>
              <a:t>  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For SENAI-FATESG</a:t>
            </a:r>
            <a:r>
              <a:rPr lang="en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 descr="GitHub logo - minimal Octocat | Github logo, Minimal logo, Github">
            <a:hlinkClick r:id="rId3"/>
            <a:extLst>
              <a:ext uri="{FF2B5EF4-FFF2-40B4-BE49-F238E27FC236}">
                <a16:creationId xmlns:a16="http://schemas.microsoft.com/office/drawing/2014/main" id="{E865D2CB-1859-79CD-753F-9440C9A6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87" y="3635558"/>
            <a:ext cx="1044590" cy="104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83838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‘Funcionais’</a:t>
            </a:r>
            <a:endParaRPr>
              <a:solidFill>
                <a:schemeClr val="accent2"/>
              </a:solidFill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Utilizar matriz para fornecer o custo de produção em reais dos pratos, p1, p2 e p3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Customizar valor de porções separadas</a:t>
            </a:r>
            <a:endParaRPr lang="pt-BR">
              <a:solidFill>
                <a:srgbClr val="C9D1D9"/>
              </a:solidFill>
              <a:latin typeface="ui-monospace"/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Modificar valor dos pratos e das porções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Calcular automaticamente valor de produção e final do prato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Modificar posteriormente a quantidade de porções e valores dos pratos</a:t>
            </a:r>
            <a:endParaRPr lang="pt-BR">
              <a:solidFill>
                <a:srgbClr val="C9D1D9"/>
              </a:solidFill>
              <a:latin typeface="ui-monospace"/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Validar todas as opções e informações</a:t>
            </a:r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  <a:stCxn id="13" idx="2"/>
          </p:cNvCxnSpPr>
          <p:nvPr/>
        </p:nvCxnSpPr>
        <p:spPr>
          <a:xfrm>
            <a:off x="1794833" y="1643506"/>
            <a:ext cx="0" cy="229264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568;p32">
            <a:extLst>
              <a:ext uri="{FF2B5EF4-FFF2-40B4-BE49-F238E27FC236}">
                <a16:creationId xmlns:a16="http://schemas.microsoft.com/office/drawing/2014/main" id="{5B337F88-2123-CC86-DE05-98E50BCFA31C}"/>
              </a:ext>
            </a:extLst>
          </p:cNvPr>
          <p:cNvSpPr txBox="1"/>
          <p:nvPr/>
        </p:nvSpPr>
        <p:spPr>
          <a:xfrm>
            <a:off x="1590925" y="3802969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05033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83838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‘Não Funcionais’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banco de dados em arquivo de texto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alterar nome dos pratos</a:t>
            </a:r>
            <a:endParaRPr lang="pt-BR">
              <a:solidFill>
                <a:srgbClr val="C9D1D9"/>
              </a:solidFill>
              <a:latin typeface="ui-monospace"/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opção de incluir outros pratos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interface amigavel</a:t>
            </a:r>
            <a:endParaRPr lang="pt-BR">
              <a:solidFill>
                <a:schemeClr val="accent6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559663"/>
            <a:chOff x="1590925" y="1643506"/>
            <a:chExt cx="667800" cy="2559663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22926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802969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23306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Mapeamento de processos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‘FLUXOGRAMA’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>
            <a:cxnSpLocks/>
          </p:cNvCxnSpPr>
          <p:nvPr/>
        </p:nvCxnSpPr>
        <p:spPr>
          <a:xfrm>
            <a:off x="1337875" y="1507787"/>
            <a:ext cx="0" cy="242571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nstall drawio on Ubuntu using the Snap Store | Snapcraft">
            <a:hlinkClick r:id="rId3"/>
            <a:extLst>
              <a:ext uri="{FF2B5EF4-FFF2-40B4-BE49-F238E27FC236}">
                <a16:creationId xmlns:a16="http://schemas.microsoft.com/office/drawing/2014/main" id="{7432ECA5-3F26-5184-104D-4615859E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50" y="3933500"/>
            <a:ext cx="698027" cy="6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C55478-8378-C028-0D12-662C8F917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661" y="1123900"/>
            <a:ext cx="3974857" cy="3001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>
                <a:solidFill>
                  <a:schemeClr val="accent6"/>
                </a:solidFill>
              </a:rPr>
              <a:t>[</a:t>
            </a:r>
            <a:r>
              <a:rPr lang="pt-BR"/>
              <a:t>Resultados</a:t>
            </a:r>
            <a:r>
              <a:rPr lang="pt-BR">
                <a:solidFill>
                  <a:schemeClr val="accent6"/>
                </a:solidFill>
              </a:rPr>
              <a:t>]</a:t>
            </a:r>
            <a:r>
              <a:rPr lang="pt-BR">
                <a:solidFill>
                  <a:schemeClr val="accent1"/>
                </a:solidFill>
              </a:rPr>
              <a:t> 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Respostas as metas estabelecidas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4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4" y="582056"/>
            <a:ext cx="3426897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3142675" y="2103240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‘Alguma pergunta?’</a:t>
            </a:r>
            <a:endParaRPr/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fim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fim.css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DAAE5E9-52D7-31D6-0D66-CB71558E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746" y="3019812"/>
            <a:ext cx="4418099" cy="8232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Breve resumo sobre a equipe &gt;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somos nós?</a:t>
            </a:r>
            <a:endParaRPr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Brainstorm &gt;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do Projeto</a:t>
            </a:r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Respostas as metas estabelecidas &gt;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Quem somos nós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Breve resumo sobre a equipe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Quem somos</a:t>
            </a:r>
            <a:r>
              <a:rPr lang="en">
                <a:solidFill>
                  <a:schemeClr val="accent2"/>
                </a:solidFill>
              </a:rPr>
              <a:t>‘nós’;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Como se iniciou? </a:t>
            </a:r>
            <a:endParaRPr sz="1600" dirty="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 sz="1200" dirty="0">
                <a:solidFill>
                  <a:schemeClr val="accent3"/>
                </a:solidFill>
              </a:rPr>
              <a:t>O time Dev’tacerto se </a:t>
            </a:r>
            <a:r>
              <a:rPr lang="en" sz="1200">
                <a:solidFill>
                  <a:schemeClr val="accent3"/>
                </a:solidFill>
              </a:rPr>
              <a:t>iniciou no 17° dia de maio </a:t>
            </a:r>
            <a:r>
              <a:rPr lang="en" sz="1200" dirty="0">
                <a:solidFill>
                  <a:schemeClr val="accent3"/>
                </a:solidFill>
              </a:rPr>
              <a:t>de 2022.</a:t>
            </a:r>
            <a:endParaRPr lang="pt-BR" sz="1200" dirty="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pt-BR" sz="1200" dirty="0">
                <a:solidFill>
                  <a:schemeClr val="accent3"/>
                </a:solidFill>
              </a:rPr>
              <a:t>Sua criação teve como objetivo distribuir os pontos mais fortes de </a:t>
            </a:r>
            <a:r>
              <a:rPr lang="pt-BR" sz="1200">
                <a:solidFill>
                  <a:schemeClr val="accent3"/>
                </a:solidFill>
              </a:rPr>
              <a:t>cada </a:t>
            </a:r>
            <a:r>
              <a:rPr lang="pt-BR" sz="1200" b="1">
                <a:solidFill>
                  <a:schemeClr val="accent1"/>
                </a:solidFill>
                <a:uFill>
                  <a:noFill/>
                </a:uFill>
              </a:rPr>
              <a:t>integrante</a:t>
            </a:r>
            <a:r>
              <a:rPr lang="pt-BR" sz="1200" b="1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pt-BR" sz="1200">
                <a:solidFill>
                  <a:schemeClr val="accent3"/>
                </a:solidFill>
              </a:rPr>
              <a:t>na tentativa de criar especialistas e projetistas focados em ambientação de software.</a:t>
            </a:r>
            <a:endParaRPr lang="pt-BR" sz="1200" dirty="0">
              <a:solidFill>
                <a:schemeClr val="accent3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en" sz="1200">
                <a:solidFill>
                  <a:schemeClr val="accent3"/>
                </a:solidFill>
              </a:rPr>
              <a:t>A tentativa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</a:rPr>
              <a:t>criativa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</a:rPr>
              <a:t>da criação do grupo se inicou como uma maneira perspicaz de um professor de matemática aplicar o conhecimento matemático por meio da programação. Sua ideia era desenvolver uma aplicação simples de edição de matrizes e através dela a criação de um aplicativo JAVA Desktop funcional para a organização de um  restaurante.  </a:t>
            </a:r>
          </a:p>
          <a:p>
            <a:pPr lvl="0" indent="-292100">
              <a:buClr>
                <a:schemeClr val="accent3"/>
              </a:buClr>
              <a:buSzPts val="1000"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introducao2.html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introducao2.css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3" name="Google Shape;566;p32">
            <a:extLst>
              <a:ext uri="{FF2B5EF4-FFF2-40B4-BE49-F238E27FC236}">
                <a16:creationId xmlns:a16="http://schemas.microsoft.com/office/drawing/2014/main" id="{2CB1631E-F4B9-B4F5-172F-8ABBA2DC068D}"/>
              </a:ext>
            </a:extLst>
          </p:cNvPr>
          <p:cNvGrpSpPr/>
          <p:nvPr/>
        </p:nvGrpSpPr>
        <p:grpSpPr>
          <a:xfrm>
            <a:off x="1336518" y="1411663"/>
            <a:ext cx="667800" cy="3011116"/>
            <a:chOff x="2129620" y="926471"/>
            <a:chExt cx="667800" cy="3011116"/>
          </a:xfrm>
        </p:grpSpPr>
        <p:cxnSp>
          <p:nvCxnSpPr>
            <p:cNvPr id="14" name="Google Shape;567;p32">
              <a:extLst>
                <a:ext uri="{FF2B5EF4-FFF2-40B4-BE49-F238E27FC236}">
                  <a16:creationId xmlns:a16="http://schemas.microsoft.com/office/drawing/2014/main" id="{3C5D85D3-E1AF-6E1E-A263-3770E089B90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2257352" y="926471"/>
              <a:ext cx="22673" cy="256637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568;p32">
              <a:extLst>
                <a:ext uri="{FF2B5EF4-FFF2-40B4-BE49-F238E27FC236}">
                  <a16:creationId xmlns:a16="http://schemas.microsoft.com/office/drawing/2014/main" id="{6FA36124-3DFE-2938-7495-FAD58159FEC3}"/>
                </a:ext>
              </a:extLst>
            </p:cNvPr>
            <p:cNvSpPr txBox="1"/>
            <p:nvPr/>
          </p:nvSpPr>
          <p:spPr>
            <a:xfrm>
              <a:off x="2129620" y="3537387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99F2E5E-9499-C57C-4999-8C29166330C5}"/>
              </a:ext>
            </a:extLst>
          </p:cNvPr>
          <p:cNvSpPr txBox="1"/>
          <p:nvPr/>
        </p:nvSpPr>
        <p:spPr>
          <a:xfrm>
            <a:off x="-824082" y="1103886"/>
            <a:ext cx="457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pt-BR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pt-B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Primeiro projeto, o pioneiro e o maior incentivo da equipe. &gt;</a:t>
            </a:r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Segundo projeto, o atual e o gancho para maiores possibilidades. &gt;</a:t>
            </a:r>
            <a:endParaRPr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devElha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iJanta &lt; /1 &gt;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ideias.html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ideias.css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2"/>
            <a:chOff x="1084825" y="3203163"/>
            <a:chExt cx="506100" cy="1366862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97562"/>
            <a:chOff x="1084825" y="3203163"/>
            <a:chExt cx="506100" cy="1397562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49" name="Google Shape;2681;p50">
            <a:extLst>
              <a:ext uri="{FF2B5EF4-FFF2-40B4-BE49-F238E27FC236}">
                <a16:creationId xmlns:a16="http://schemas.microsoft.com/office/drawing/2014/main" id="{7F19BA76-0750-B74F-2F06-68708BEFCA29}"/>
              </a:ext>
            </a:extLst>
          </p:cNvPr>
          <p:cNvGrpSpPr/>
          <p:nvPr/>
        </p:nvGrpSpPr>
        <p:grpSpPr>
          <a:xfrm>
            <a:off x="1677536" y="1380918"/>
            <a:ext cx="365748" cy="325139"/>
            <a:chOff x="1329238" y="2199425"/>
            <a:chExt cx="532850" cy="473825"/>
          </a:xfrm>
        </p:grpSpPr>
        <p:sp>
          <p:nvSpPr>
            <p:cNvPr id="50" name="Google Shape;2682;p50">
              <a:extLst>
                <a:ext uri="{FF2B5EF4-FFF2-40B4-BE49-F238E27FC236}">
                  <a16:creationId xmlns:a16="http://schemas.microsoft.com/office/drawing/2014/main" id="{04B26C25-7512-63A8-1922-6A0EDC8109DA}"/>
                </a:ext>
              </a:extLst>
            </p:cNvPr>
            <p:cNvSpPr/>
            <p:nvPr/>
          </p:nvSpPr>
          <p:spPr>
            <a:xfrm>
              <a:off x="1595638" y="2436200"/>
              <a:ext cx="253650" cy="227100"/>
            </a:xfrm>
            <a:custGeom>
              <a:avLst/>
              <a:gdLst/>
              <a:ahLst/>
              <a:cxnLst/>
              <a:rect l="l" t="t" r="r" b="b"/>
              <a:pathLst>
                <a:path w="10146" h="9084" extrusionOk="0">
                  <a:moveTo>
                    <a:pt x="5064" y="1"/>
                  </a:moveTo>
                  <a:lnTo>
                    <a:pt x="1" y="9083"/>
                  </a:lnTo>
                  <a:lnTo>
                    <a:pt x="10145" y="9083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83;p50">
              <a:extLst>
                <a:ext uri="{FF2B5EF4-FFF2-40B4-BE49-F238E27FC236}">
                  <a16:creationId xmlns:a16="http://schemas.microsoft.com/office/drawing/2014/main" id="{3458F57F-EC44-460E-0B30-39629033A570}"/>
                </a:ext>
              </a:extLst>
            </p:cNvPr>
            <p:cNvSpPr/>
            <p:nvPr/>
          </p:nvSpPr>
          <p:spPr>
            <a:xfrm>
              <a:off x="1467663" y="2209625"/>
              <a:ext cx="253625" cy="226600"/>
            </a:xfrm>
            <a:custGeom>
              <a:avLst/>
              <a:gdLst/>
              <a:ahLst/>
              <a:cxnLst/>
              <a:rect l="l" t="t" r="r" b="b"/>
              <a:pathLst>
                <a:path w="10145" h="9064" extrusionOk="0">
                  <a:moveTo>
                    <a:pt x="5082" y="0"/>
                  </a:moveTo>
                  <a:lnTo>
                    <a:pt x="0" y="9064"/>
                  </a:lnTo>
                  <a:lnTo>
                    <a:pt x="10145" y="9064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84;p50">
              <a:extLst>
                <a:ext uri="{FF2B5EF4-FFF2-40B4-BE49-F238E27FC236}">
                  <a16:creationId xmlns:a16="http://schemas.microsoft.com/office/drawing/2014/main" id="{DD92B2CE-571B-DEC2-6AD1-A411C28CBCDB}"/>
                </a:ext>
              </a:extLst>
            </p:cNvPr>
            <p:cNvSpPr/>
            <p:nvPr/>
          </p:nvSpPr>
          <p:spPr>
            <a:xfrm>
              <a:off x="1468613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0" y="1"/>
                  </a:moveTo>
                  <a:lnTo>
                    <a:pt x="5082" y="9083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5;p50">
              <a:extLst>
                <a:ext uri="{FF2B5EF4-FFF2-40B4-BE49-F238E27FC236}">
                  <a16:creationId xmlns:a16="http://schemas.microsoft.com/office/drawing/2014/main" id="{8AF1E9AA-1EB2-434D-7CD5-7E6235BFAFC8}"/>
                </a:ext>
              </a:extLst>
            </p:cNvPr>
            <p:cNvSpPr/>
            <p:nvPr/>
          </p:nvSpPr>
          <p:spPr>
            <a:xfrm>
              <a:off x="1342038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5063" y="1"/>
                  </a:moveTo>
                  <a:lnTo>
                    <a:pt x="0" y="9083"/>
                  </a:lnTo>
                  <a:lnTo>
                    <a:pt x="10145" y="9083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6;p50">
              <a:extLst>
                <a:ext uri="{FF2B5EF4-FFF2-40B4-BE49-F238E27FC236}">
                  <a16:creationId xmlns:a16="http://schemas.microsoft.com/office/drawing/2014/main" id="{04963477-33A2-56BE-B409-DD0EAE22D619}"/>
                </a:ext>
              </a:extLst>
            </p:cNvPr>
            <p:cNvSpPr/>
            <p:nvPr/>
          </p:nvSpPr>
          <p:spPr>
            <a:xfrm>
              <a:off x="1725538" y="2528875"/>
              <a:ext cx="23725" cy="20650"/>
            </a:xfrm>
            <a:custGeom>
              <a:avLst/>
              <a:gdLst/>
              <a:ahLst/>
              <a:cxnLst/>
              <a:rect l="l" t="t" r="r" b="b"/>
              <a:pathLst>
                <a:path w="949" h="826" extrusionOk="0">
                  <a:moveTo>
                    <a:pt x="413" y="0"/>
                  </a:moveTo>
                  <a:cubicBezTo>
                    <a:pt x="201" y="0"/>
                    <a:pt x="0" y="170"/>
                    <a:pt x="0" y="428"/>
                  </a:cubicBezTo>
                  <a:cubicBezTo>
                    <a:pt x="0" y="655"/>
                    <a:pt x="171" y="826"/>
                    <a:pt x="399" y="826"/>
                  </a:cubicBezTo>
                  <a:cubicBezTo>
                    <a:pt x="778" y="826"/>
                    <a:pt x="948" y="390"/>
                    <a:pt x="702" y="124"/>
                  </a:cubicBezTo>
                  <a:cubicBezTo>
                    <a:pt x="616" y="39"/>
                    <a:pt x="513" y="0"/>
                    <a:pt x="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7;p50">
              <a:extLst>
                <a:ext uri="{FF2B5EF4-FFF2-40B4-BE49-F238E27FC236}">
                  <a16:creationId xmlns:a16="http://schemas.microsoft.com/office/drawing/2014/main" id="{6F9AC96E-AF24-7DAF-664D-43F5E6825D8F}"/>
                </a:ext>
              </a:extLst>
            </p:cNvPr>
            <p:cNvSpPr/>
            <p:nvPr/>
          </p:nvSpPr>
          <p:spPr>
            <a:xfrm>
              <a:off x="1329238" y="2199425"/>
              <a:ext cx="532850" cy="473825"/>
            </a:xfrm>
            <a:custGeom>
              <a:avLst/>
              <a:gdLst/>
              <a:ahLst/>
              <a:cxnLst/>
              <a:rect l="l" t="t" r="r" b="b"/>
              <a:pathLst>
                <a:path w="21314" h="18953" extrusionOk="0">
                  <a:moveTo>
                    <a:pt x="10657" y="1243"/>
                  </a:moveTo>
                  <a:lnTo>
                    <a:pt x="15018" y="9074"/>
                  </a:lnTo>
                  <a:lnTo>
                    <a:pt x="6277" y="9074"/>
                  </a:lnTo>
                  <a:lnTo>
                    <a:pt x="10657" y="1243"/>
                  </a:lnTo>
                  <a:close/>
                  <a:moveTo>
                    <a:pt x="15037" y="9908"/>
                  </a:moveTo>
                  <a:lnTo>
                    <a:pt x="10657" y="17720"/>
                  </a:lnTo>
                  <a:lnTo>
                    <a:pt x="6277" y="9908"/>
                  </a:lnTo>
                  <a:close/>
                  <a:moveTo>
                    <a:pt x="5575" y="10306"/>
                  </a:moveTo>
                  <a:lnTo>
                    <a:pt x="9936" y="18137"/>
                  </a:lnTo>
                  <a:lnTo>
                    <a:pt x="1214" y="18137"/>
                  </a:lnTo>
                  <a:lnTo>
                    <a:pt x="5575" y="10306"/>
                  </a:lnTo>
                  <a:close/>
                  <a:moveTo>
                    <a:pt x="15720" y="10325"/>
                  </a:moveTo>
                  <a:lnTo>
                    <a:pt x="20081" y="18137"/>
                  </a:lnTo>
                  <a:lnTo>
                    <a:pt x="11358" y="18137"/>
                  </a:lnTo>
                  <a:lnTo>
                    <a:pt x="15720" y="10325"/>
                  </a:lnTo>
                  <a:close/>
                  <a:moveTo>
                    <a:pt x="10657" y="1"/>
                  </a:moveTo>
                  <a:cubicBezTo>
                    <a:pt x="10519" y="1"/>
                    <a:pt x="10382" y="67"/>
                    <a:pt x="10297" y="200"/>
                  </a:cubicBezTo>
                  <a:lnTo>
                    <a:pt x="152" y="18346"/>
                  </a:lnTo>
                  <a:cubicBezTo>
                    <a:pt x="1" y="18611"/>
                    <a:pt x="190" y="18953"/>
                    <a:pt x="512" y="18953"/>
                  </a:cubicBezTo>
                  <a:lnTo>
                    <a:pt x="20801" y="18953"/>
                  </a:lnTo>
                  <a:cubicBezTo>
                    <a:pt x="21105" y="18953"/>
                    <a:pt x="21313" y="18611"/>
                    <a:pt x="21162" y="18346"/>
                  </a:cubicBezTo>
                  <a:lnTo>
                    <a:pt x="11017" y="200"/>
                  </a:lnTo>
                  <a:cubicBezTo>
                    <a:pt x="10932" y="67"/>
                    <a:pt x="10794" y="1"/>
                    <a:pt x="10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8;p50">
              <a:extLst>
                <a:ext uri="{FF2B5EF4-FFF2-40B4-BE49-F238E27FC236}">
                  <a16:creationId xmlns:a16="http://schemas.microsoft.com/office/drawing/2014/main" id="{EE43619D-AAAA-7F95-46A9-84AF320C0905}"/>
                </a:ext>
              </a:extLst>
            </p:cNvPr>
            <p:cNvSpPr/>
            <p:nvPr/>
          </p:nvSpPr>
          <p:spPr>
            <a:xfrm>
              <a:off x="1740963" y="2565875"/>
              <a:ext cx="52125" cy="66350"/>
            </a:xfrm>
            <a:custGeom>
              <a:avLst/>
              <a:gdLst/>
              <a:ahLst/>
              <a:cxnLst/>
              <a:rect l="l" t="t" r="r" b="b"/>
              <a:pathLst>
                <a:path w="2085" h="2654" extrusionOk="0">
                  <a:moveTo>
                    <a:pt x="549" y="1"/>
                  </a:moveTo>
                  <a:cubicBezTo>
                    <a:pt x="272" y="1"/>
                    <a:pt x="0" y="282"/>
                    <a:pt x="180" y="616"/>
                  </a:cubicBezTo>
                  <a:lnTo>
                    <a:pt x="180" y="597"/>
                  </a:lnTo>
                  <a:lnTo>
                    <a:pt x="1185" y="2436"/>
                  </a:lnTo>
                  <a:cubicBezTo>
                    <a:pt x="1270" y="2590"/>
                    <a:pt x="1404" y="2654"/>
                    <a:pt x="1536" y="2654"/>
                  </a:cubicBezTo>
                  <a:cubicBezTo>
                    <a:pt x="1813" y="2654"/>
                    <a:pt x="2085" y="2372"/>
                    <a:pt x="1905" y="2038"/>
                  </a:cubicBezTo>
                  <a:lnTo>
                    <a:pt x="900" y="218"/>
                  </a:lnTo>
                  <a:cubicBezTo>
                    <a:pt x="815" y="65"/>
                    <a:pt x="681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053;p50">
            <a:extLst>
              <a:ext uri="{FF2B5EF4-FFF2-40B4-BE49-F238E27FC236}">
                <a16:creationId xmlns:a16="http://schemas.microsoft.com/office/drawing/2014/main" id="{613118C6-64EB-81A7-8DAF-4AC7F911CF12}"/>
              </a:ext>
            </a:extLst>
          </p:cNvPr>
          <p:cNvGrpSpPr/>
          <p:nvPr/>
        </p:nvGrpSpPr>
        <p:grpSpPr>
          <a:xfrm>
            <a:off x="1682156" y="3397651"/>
            <a:ext cx="365750" cy="302447"/>
            <a:chOff x="4667413" y="5261950"/>
            <a:chExt cx="475000" cy="389200"/>
          </a:xfrm>
        </p:grpSpPr>
        <p:sp>
          <p:nvSpPr>
            <p:cNvPr id="58" name="Google Shape;3054;p50">
              <a:extLst>
                <a:ext uri="{FF2B5EF4-FFF2-40B4-BE49-F238E27FC236}">
                  <a16:creationId xmlns:a16="http://schemas.microsoft.com/office/drawing/2014/main" id="{BB453FFE-3959-2EB4-F03D-22E8A60F5C7B}"/>
                </a:ext>
              </a:extLst>
            </p:cNvPr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55;p50">
              <a:extLst>
                <a:ext uri="{FF2B5EF4-FFF2-40B4-BE49-F238E27FC236}">
                  <a16:creationId xmlns:a16="http://schemas.microsoft.com/office/drawing/2014/main" id="{DE611CB3-D990-8A2B-B5D1-643114697719}"/>
                </a:ext>
              </a:extLst>
            </p:cNvPr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56;p50">
              <a:extLst>
                <a:ext uri="{FF2B5EF4-FFF2-40B4-BE49-F238E27FC236}">
                  <a16:creationId xmlns:a16="http://schemas.microsoft.com/office/drawing/2014/main" id="{6E78C377-79EC-13C5-ADEC-6C52997B5ED9}"/>
                </a:ext>
              </a:extLst>
            </p:cNvPr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57;p50">
              <a:extLst>
                <a:ext uri="{FF2B5EF4-FFF2-40B4-BE49-F238E27FC236}">
                  <a16:creationId xmlns:a16="http://schemas.microsoft.com/office/drawing/2014/main" id="{74B7E714-253A-DB49-AADE-EFA14AA6A34E}"/>
                </a:ext>
              </a:extLst>
            </p:cNvPr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58;p50">
              <a:extLst>
                <a:ext uri="{FF2B5EF4-FFF2-40B4-BE49-F238E27FC236}">
                  <a16:creationId xmlns:a16="http://schemas.microsoft.com/office/drawing/2014/main" id="{55BA4415-7915-A5C9-1F41-4DB618F5507F}"/>
                </a:ext>
              </a:extLst>
            </p:cNvPr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59;p50">
              <a:extLst>
                <a:ext uri="{FF2B5EF4-FFF2-40B4-BE49-F238E27FC236}">
                  <a16:creationId xmlns:a16="http://schemas.microsoft.com/office/drawing/2014/main" id="{1A49DFE0-C2A2-4D6E-A271-77282E08362F}"/>
                </a:ext>
              </a:extLst>
            </p:cNvPr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60;p50">
              <a:extLst>
                <a:ext uri="{FF2B5EF4-FFF2-40B4-BE49-F238E27FC236}">
                  <a16:creationId xmlns:a16="http://schemas.microsoft.com/office/drawing/2014/main" id="{A58C6CF1-B408-36EB-C546-1B4FB2BE6685}"/>
                </a:ext>
              </a:extLst>
            </p:cNvPr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61;p50">
              <a:extLst>
                <a:ext uri="{FF2B5EF4-FFF2-40B4-BE49-F238E27FC236}">
                  <a16:creationId xmlns:a16="http://schemas.microsoft.com/office/drawing/2014/main" id="{2C577E39-3F32-D003-B0B8-57655529CA00}"/>
                </a:ext>
              </a:extLst>
            </p:cNvPr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62;p50">
              <a:extLst>
                <a:ext uri="{FF2B5EF4-FFF2-40B4-BE49-F238E27FC236}">
                  <a16:creationId xmlns:a16="http://schemas.microsoft.com/office/drawing/2014/main" id="{D165C217-B93A-8580-26A2-A9C2FF427AE5}"/>
                </a:ext>
              </a:extLst>
            </p:cNvPr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63;p50">
              <a:extLst>
                <a:ext uri="{FF2B5EF4-FFF2-40B4-BE49-F238E27FC236}">
                  <a16:creationId xmlns:a16="http://schemas.microsoft.com/office/drawing/2014/main" id="{8DC4396B-16EC-223D-60AF-6F64234A7A93}"/>
                </a:ext>
              </a:extLst>
            </p:cNvPr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64;p50">
              <a:extLst>
                <a:ext uri="{FF2B5EF4-FFF2-40B4-BE49-F238E27FC236}">
                  <a16:creationId xmlns:a16="http://schemas.microsoft.com/office/drawing/2014/main" id="{4BAF218F-C4DD-9662-A364-FECB396E2A3B}"/>
                </a:ext>
              </a:extLst>
            </p:cNvPr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65;p50">
              <a:extLst>
                <a:ext uri="{FF2B5EF4-FFF2-40B4-BE49-F238E27FC236}">
                  <a16:creationId xmlns:a16="http://schemas.microsoft.com/office/drawing/2014/main" id="{FA084BCE-6E32-24CA-2C94-8B3210A23ACE}"/>
                </a:ext>
              </a:extLst>
            </p:cNvPr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</a:rPr>
              <a:t>[</a:t>
            </a:r>
            <a:r>
              <a:rPr lang="pt-BR">
                <a:solidFill>
                  <a:srgbClr val="FCC642"/>
                </a:solidFill>
              </a:rPr>
              <a:t>Inicio do Projeto</a:t>
            </a:r>
            <a:r>
              <a:rPr lang="pt-BR">
                <a:solidFill>
                  <a:schemeClr val="accent6"/>
                </a:solidFill>
              </a:rPr>
              <a:t>]</a:t>
            </a:r>
            <a:r>
              <a:rPr lang="pt-BR">
                <a:solidFill>
                  <a:schemeClr val="accent1"/>
                </a:solidFill>
              </a:rPr>
              <a:t> 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Brainstorm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3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Introducao;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‘Contextualização’</a:t>
            </a:r>
            <a:endParaRPr>
              <a:solidFill>
                <a:schemeClr val="accent2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</a:rPr>
              <a:t>Em Aparecida de Goiânia, assim como nas demais cidades do estado de Goiás, existe a prática da venda de espetinhos de carnes bovinas, aves, suínas e outras autorizadas pela ANVISA, por ambulantes nas esquinas das avenidas mais movimentadas ou na porta da própria casa. Além da venda dos espetinhos, há também a opção de incremento de porção de arroz, feijão tropeiro e salada, formando assim uma “jantinha”.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292644"/>
            <a:chOff x="1590925" y="1643506"/>
            <a:chExt cx="667800" cy="2292644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18572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53595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introducao3.css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cxnSpLocks/>
            <a:stCxn id="577" idx="1"/>
            <a:endCxn id="578" idx="1"/>
          </p:cNvCxnSpPr>
          <p:nvPr/>
        </p:nvCxnSpPr>
        <p:spPr>
          <a:xfrm>
            <a:off x="2758826" y="2014490"/>
            <a:ext cx="1164875" cy="9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</a:t>
            </a:r>
            <a:r>
              <a:rPr lang="en">
                <a:solidFill>
                  <a:schemeClr val="accent2"/>
                </a:solidFill>
              </a:rPr>
              <a:t>‘Linguísticas ‘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47000"/>
            <a:chOff x="1084825" y="1153725"/>
            <a:chExt cx="506100" cy="34470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55351" y="1304024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Linguagem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2053450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58826" y="1947149"/>
            <a:ext cx="606950" cy="1346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2045255" y="2377644"/>
            <a:ext cx="2735100" cy="81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O ícone de café da linguagem </a:t>
            </a:r>
            <a:r>
              <a:rPr lang="en" sz="14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veio justamente da bebida favorita entre desenvolvedores pelo mundo&gt;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3923701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>
            <a:cxnSpLocks/>
            <a:endCxn id="589" idx="1"/>
          </p:cNvCxnSpPr>
          <p:nvPr/>
        </p:nvCxnSpPr>
        <p:spPr>
          <a:xfrm>
            <a:off x="5799962" y="1998991"/>
            <a:ext cx="116487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4960537" y="1829791"/>
            <a:ext cx="99967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4960538" y="2265150"/>
            <a:ext cx="2845587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Em </a:t>
            </a:r>
            <a:r>
              <a:rPr lang="en"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 </a:t>
            </a:r>
            <a:r>
              <a:rPr lang="en" sz="14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utiliza-se a M.V.C(Model.View.Control)o que facilita a orietação a objetos ou eventos.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6964837" y="1829791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050" name="Picture 2" descr="Java - ícones de logotipo grátis">
            <a:extLst>
              <a:ext uri="{FF2B5EF4-FFF2-40B4-BE49-F238E27FC236}">
                <a16:creationId xmlns:a16="http://schemas.microsoft.com/office/drawing/2014/main" id="{76B2A300-2899-7353-834F-5F9B476C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43" y="2107183"/>
            <a:ext cx="551872" cy="5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577;p33">
            <a:extLst>
              <a:ext uri="{FF2B5EF4-FFF2-40B4-BE49-F238E27FC236}">
                <a16:creationId xmlns:a16="http://schemas.microsoft.com/office/drawing/2014/main" id="{27F856B6-3F5A-43E4-CC1A-B0D7DBC241E1}"/>
              </a:ext>
            </a:extLst>
          </p:cNvPr>
          <p:cNvSpPr/>
          <p:nvPr/>
        </p:nvSpPr>
        <p:spPr>
          <a:xfrm>
            <a:off x="5784058" y="1931641"/>
            <a:ext cx="622853" cy="150190"/>
          </a:xfrm>
          <a:prstGeom prst="rect">
            <a:avLst/>
          </a:prstGeom>
          <a:solidFill>
            <a:srgbClr val="72D9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281" y="1872591"/>
            <a:ext cx="2326881" cy="59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Ambiente de desenvolvimento integrado gratuito e de código aberto.&gt;</a:t>
            </a:r>
            <a:endParaRPr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25" y="1806770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Software de desenho gráfico de código aberto, feito em JS.&gt;</a:t>
            </a:r>
            <a:endParaRPr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32780" y="1403773"/>
            <a:ext cx="24908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Apache </a:t>
            </a:r>
            <a:r>
              <a:rPr lang="en" sz="1600">
                <a:solidFill>
                  <a:schemeClr val="bg2">
                    <a:lumMod val="75000"/>
                  </a:schemeClr>
                </a:solidFill>
              </a:rPr>
              <a:t>NetBeans </a:t>
            </a:r>
            <a:r>
              <a:rPr lang="en" sz="1600">
                <a:solidFill>
                  <a:schemeClr val="bg1"/>
                </a:solidFill>
              </a:rPr>
              <a:t>13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/>
                </a:solidFill>
              </a:rPr>
              <a:t>Drawio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25" y="3435044"/>
            <a:ext cx="2685952" cy="821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pt-BR">
                <a:solidFill>
                  <a:srgbClr val="E7E7E7"/>
                </a:solidFill>
                <a:latin typeface="arial" panose="020B0604020202020204" pitchFamily="34" charset="0"/>
              </a:rPr>
              <a:t>A</a:t>
            </a:r>
            <a:r>
              <a:rPr lang="pt-BR" b="0" i="0">
                <a:solidFill>
                  <a:srgbClr val="E7E7E7"/>
                </a:solidFill>
                <a:effectLst/>
                <a:latin typeface="arial" panose="020B0604020202020204" pitchFamily="34" charset="0"/>
              </a:rPr>
              <a:t>plicativo gratuito de comunicação que permite que você converse por voz, vídeo e texto com amigos,comunidades de jogos e desenvolvedores.</a:t>
            </a:r>
            <a:r>
              <a:rPr lang="en"/>
              <a:t>&gt;</a:t>
            </a:r>
            <a:endParaRPr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12979" y="3546217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>
                <a:solidFill>
                  <a:srgbClr val="E7E7E7"/>
                </a:solidFill>
              </a:rPr>
              <a:t>Plataforma de hospedagem de código-fonte e arquivos com controle de versão.&gt;</a:t>
            </a:r>
            <a:endParaRPr>
              <a:solidFill>
                <a:srgbClr val="E7E7E7"/>
              </a:solidFill>
            </a:endParaRPr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Git</a:t>
            </a:r>
            <a:r>
              <a:rPr lang="en">
                <a:solidFill>
                  <a:schemeClr val="accent5"/>
                </a:solidFill>
              </a:rPr>
              <a:t>Hub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5F2"/>
                </a:solidFill>
              </a:rPr>
              <a:t>Discord</a:t>
            </a:r>
            <a:endParaRPr>
              <a:solidFill>
                <a:srgbClr val="5865F2"/>
              </a:solidFill>
            </a:endParaRPr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</a:t>
            </a:r>
            <a:r>
              <a:rPr lang="en">
                <a:solidFill>
                  <a:schemeClr val="accent2"/>
                </a:solidFill>
              </a:rPr>
              <a:t>‘Ferramentas’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429024-2BF6-8204-E37F-2012B630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99" y="1693294"/>
            <a:ext cx="383679" cy="44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l drawio on Linux | Snap Store">
            <a:extLst>
              <a:ext uri="{FF2B5EF4-FFF2-40B4-BE49-F238E27FC236}">
                <a16:creationId xmlns:a16="http://schemas.microsoft.com/office/drawing/2014/main" id="{7A849A48-1B98-793A-7949-2FB73E87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13" y="1669347"/>
            <a:ext cx="489803" cy="4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tipo do github - ícones de mídia social grátis">
            <a:extLst>
              <a:ext uri="{FF2B5EF4-FFF2-40B4-BE49-F238E27FC236}">
                <a16:creationId xmlns:a16="http://schemas.microsoft.com/office/drawing/2014/main" id="{86D39A3A-DC84-C455-1721-64FDFEFE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00" y="3243833"/>
            <a:ext cx="512966" cy="51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Logo – PNG e Vetor – Download de Logo">
            <a:extLst>
              <a:ext uri="{FF2B5EF4-FFF2-40B4-BE49-F238E27FC236}">
                <a16:creationId xmlns:a16="http://schemas.microsoft.com/office/drawing/2014/main" id="{C96F323F-44FD-8549-0FD5-7242DD33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38" y="3258875"/>
            <a:ext cx="508234" cy="5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 Language Workshop for Beginners by Slidesgo" id="{1C08A388-10A8-4799-AD12-955D10DDD02A}" vid="{2195EB76-C0A9-4039-BB91-8F43368086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Language</Template>
  <TotalTime>145</TotalTime>
  <Words>685</Words>
  <Application>Microsoft Office PowerPoint</Application>
  <PresentationFormat>Apresentação na tela (16:9)</PresentationFormat>
  <Paragraphs>128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Programming Language Workshop for Beginners by Slidesgo</vt:lpstr>
      <vt:lpstr>Dev’tacerto ‘Projeto iJanta’ {</vt:lpstr>
      <vt:lpstr>01</vt:lpstr>
      <vt:lpstr>01 {</vt:lpstr>
      <vt:lpstr> Quem somos‘nós’;</vt:lpstr>
      <vt:lpstr>iJanta &lt; /1 &gt; { </vt:lpstr>
      <vt:lpstr>02 {</vt:lpstr>
      <vt:lpstr>Introducao; {</vt:lpstr>
      <vt:lpstr>Ferramentas ‘Linguísticas ‘{</vt:lpstr>
      <vt:lpstr>Exemplos de ‘Ferramentas’{</vt:lpstr>
      <vt:lpstr>Requisitos; {</vt:lpstr>
      <vt:lpstr>Requisitos; {</vt:lpstr>
      <vt:lpstr>Mapeamento de processos ‘FLUXOGRAMA’ {</vt:lpstr>
      <vt:lpstr>03 {</vt:lpstr>
      <vt:lpstr>Agradecimentos; {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Dev’tacerto ‘Projeto DevElha’ {</dc:title>
  <dc:creator>Pedro Andrade</dc:creator>
  <cp:lastModifiedBy>Padoca Xd</cp:lastModifiedBy>
  <cp:revision>17</cp:revision>
  <dcterms:created xsi:type="dcterms:W3CDTF">2022-06-20T17:00:04Z</dcterms:created>
  <dcterms:modified xsi:type="dcterms:W3CDTF">2022-06-21T21:40:37Z</dcterms:modified>
</cp:coreProperties>
</file>