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4"/>
  </p:sldMasterIdLst>
  <p:notesMasterIdLst>
    <p:notesMasterId r:id="rId36"/>
  </p:notesMasterIdLst>
  <p:sldIdLst>
    <p:sldId id="256" r:id="rId5"/>
    <p:sldId id="257" r:id="rId6"/>
    <p:sldId id="287" r:id="rId7"/>
    <p:sldId id="259" r:id="rId8"/>
    <p:sldId id="260" r:id="rId9"/>
    <p:sldId id="292" r:id="rId10"/>
    <p:sldId id="261" r:id="rId11"/>
    <p:sldId id="293" r:id="rId12"/>
    <p:sldId id="294" r:id="rId13"/>
    <p:sldId id="295" r:id="rId14"/>
    <p:sldId id="296" r:id="rId15"/>
    <p:sldId id="298" r:id="rId16"/>
    <p:sldId id="299" r:id="rId17"/>
    <p:sldId id="300" r:id="rId18"/>
    <p:sldId id="301" r:id="rId19"/>
    <p:sldId id="302" r:id="rId20"/>
    <p:sldId id="303" r:id="rId21"/>
    <p:sldId id="304" r:id="rId22"/>
    <p:sldId id="305" r:id="rId23"/>
    <p:sldId id="306" r:id="rId24"/>
    <p:sldId id="288" r:id="rId25"/>
    <p:sldId id="262" r:id="rId26"/>
    <p:sldId id="289" r:id="rId27"/>
    <p:sldId id="290" r:id="rId28"/>
    <p:sldId id="277" r:id="rId29"/>
    <p:sldId id="264" r:id="rId30"/>
    <p:sldId id="291" r:id="rId31"/>
    <p:sldId id="307" r:id="rId32"/>
    <p:sldId id="308" r:id="rId33"/>
    <p:sldId id="309" r:id="rId34"/>
    <p:sldId id="279" r:id="rId35"/>
  </p:sldIdLst>
  <p:sldSz cx="9144000" cy="5143500" type="screen16x9"/>
  <p:notesSz cx="6858000" cy="9144000"/>
  <p:embeddedFontLst>
    <p:embeddedFont>
      <p:font typeface="Barlow" panose="020B0604020202020204" charset="0"/>
      <p:regular r:id="rId37"/>
      <p:bold r:id="rId38"/>
      <p:italic r:id="rId39"/>
      <p:boldItalic r:id="rId40"/>
    </p:embeddedFont>
    <p:embeddedFont>
      <p:font typeface="Barlow Light" panose="020B0604020202020204" charset="0"/>
      <p:regular r:id="rId41"/>
      <p:bold r:id="rId42"/>
      <p:italic r:id="rId43"/>
      <p:boldItalic r:id="rId44"/>
    </p:embeddedFont>
    <p:embeddedFont>
      <p:font typeface="Calibri" panose="020F0502020204030204" pitchFamily="34" charset="0"/>
      <p:regular r:id="rId45"/>
      <p:bold r:id="rId46"/>
      <p:italic r:id="rId47"/>
      <p:boldItalic r:id="rId48"/>
    </p:embeddedFont>
    <p:embeddedFont>
      <p:font typeface="Miriam Libre" panose="020B0604020202020204" charset="-79"/>
      <p:regular r:id="rId49"/>
      <p:bold r:id="rId50"/>
    </p:embeddedFont>
    <p:embeddedFont>
      <p:font typeface="Segoe UI" panose="020B0502040204020203" pitchFamily="34" charset="0"/>
      <p:regular r:id="rId51"/>
      <p:bold r:id="rId52"/>
      <p:italic r:id="rId53"/>
      <p:boldItalic r:id="rId54"/>
    </p:embeddedFont>
    <p:embeddedFont>
      <p:font typeface="Work Sans" panose="020B060402020202020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 Duc  Chinh" initials="LDC" lastIdx="1" clrIdx="0">
    <p:extLst>
      <p:ext uri="{19B8F6BF-5375-455C-9EA6-DF929625EA0E}">
        <p15:presenceInfo xmlns:p15="http://schemas.microsoft.com/office/powerpoint/2012/main" userId="Le Duc  Chin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12BFC4-9BC9-47A4-90E4-6F825879CB0F}" v="1" dt="2020-10-15T23:30:59.374"/>
    <p1510:client id="{E3E35A35-B9E4-4E09-B95A-4FF94A49124A}" v="4" dt="2020-10-14T15:07:26.479"/>
  </p1510:revLst>
</p1510:revInfo>
</file>

<file path=ppt/tableStyles.xml><?xml version="1.0" encoding="utf-8"?>
<a:tblStyleLst xmlns:a="http://schemas.openxmlformats.org/drawingml/2006/main" def="{807C3FD7-8255-42F7-9A9E-EF2808B70377}">
  <a:tblStyle styleId="{807C3FD7-8255-42F7-9A9E-EF2808B7037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50" d="100"/>
          <a:sy n="150"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font" Target="fonts/font22.fntdata"/><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font" Target="fonts/font20.fntdata"/><Relationship Id="rId64"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font" Target="fonts/font15.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font" Target="fonts/font5.fntdata"/><Relationship Id="rId54" Type="http://schemas.openxmlformats.org/officeDocument/2006/relationships/font" Target="fonts/font18.fntdata"/><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font" Target="fonts/font21.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8.fntdata"/><Relationship Id="rId52" Type="http://schemas.openxmlformats.org/officeDocument/2006/relationships/font" Target="fonts/font16.fntdata"/><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font" Target="fonts/font3.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Lam  Tung" userId="S::tung171210142@st.utc.edu.vn::2deb5417-a088-4e58-8689-65abb16d7153" providerId="AD" clId="Web-{E3E35A35-B9E4-4E09-B95A-4FF94A49124A}"/>
    <pc:docChg chg="modSld">
      <pc:chgData name="Le Lam  Tung" userId="S::tung171210142@st.utc.edu.vn::2deb5417-a088-4e58-8689-65abb16d7153" providerId="AD" clId="Web-{E3E35A35-B9E4-4E09-B95A-4FF94A49124A}" dt="2020-10-14T15:07:26.432" v="3" actId="1076"/>
      <pc:docMkLst>
        <pc:docMk/>
      </pc:docMkLst>
      <pc:sldChg chg="modSp">
        <pc:chgData name="Le Lam  Tung" userId="S::tung171210142@st.utc.edu.vn::2deb5417-a088-4e58-8689-65abb16d7153" providerId="AD" clId="Web-{E3E35A35-B9E4-4E09-B95A-4FF94A49124A}" dt="2020-10-14T15:07:26.432" v="3" actId="1076"/>
        <pc:sldMkLst>
          <pc:docMk/>
          <pc:sldMk cId="3741477874" sldId="298"/>
        </pc:sldMkLst>
        <pc:spChg chg="mod">
          <ac:chgData name="Le Lam  Tung" userId="S::tung171210142@st.utc.edu.vn::2deb5417-a088-4e58-8689-65abb16d7153" providerId="AD" clId="Web-{E3E35A35-B9E4-4E09-B95A-4FF94A49124A}" dt="2020-10-14T15:07:26.432" v="3" actId="1076"/>
          <ac:spMkLst>
            <pc:docMk/>
            <pc:sldMk cId="3741477874" sldId="298"/>
            <ac:spMk id="3" creationId="{00000000-0000-0000-0000-000000000000}"/>
          </ac:spMkLst>
        </pc:spChg>
      </pc:sldChg>
    </pc:docChg>
  </pc:docChgLst>
  <pc:docChgLst>
    <pc:chgData name="Vu Tuan  Anh" userId="S::anh171212853@st.utc.edu.vn::abe60772-f2f1-49f9-a3e5-da29ee4e43c5" providerId="AD" clId="Web-{DD12BFC4-9BC9-47A4-90E4-6F825879CB0F}"/>
    <pc:docChg chg="modSld">
      <pc:chgData name="Vu Tuan  Anh" userId="S::anh171212853@st.utc.edu.vn::abe60772-f2f1-49f9-a3e5-da29ee4e43c5" providerId="AD" clId="Web-{DD12BFC4-9BC9-47A4-90E4-6F825879CB0F}" dt="2020-10-15T23:30:59.374" v="0" actId="1076"/>
      <pc:docMkLst>
        <pc:docMk/>
      </pc:docMkLst>
      <pc:sldChg chg="modSp">
        <pc:chgData name="Vu Tuan  Anh" userId="S::anh171212853@st.utc.edu.vn::abe60772-f2f1-49f9-a3e5-da29ee4e43c5" providerId="AD" clId="Web-{DD12BFC4-9BC9-47A4-90E4-6F825879CB0F}" dt="2020-10-15T23:30:59.374" v="0" actId="1076"/>
        <pc:sldMkLst>
          <pc:docMk/>
          <pc:sldMk cId="2757915917" sldId="302"/>
        </pc:sldMkLst>
        <pc:picChg chg="mod">
          <ac:chgData name="Vu Tuan  Anh" userId="S::anh171212853@st.utc.edu.vn::abe60772-f2f1-49f9-a3e5-da29ee4e43c5" providerId="AD" clId="Web-{DD12BFC4-9BC9-47A4-90E4-6F825879CB0F}" dt="2020-10-15T23:30:59.374" v="0" actId="1076"/>
          <ac:picMkLst>
            <pc:docMk/>
            <pc:sldMk cId="2757915917" sldId="302"/>
            <ac:picMk id="5" creationId="{34E18F11-4A83-4B3E-9B1E-418C036EC1B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8940116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0727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2701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3100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4598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69264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4077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9030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4016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3499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48755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1418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537634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1708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8563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09696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91751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71564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52128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79501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7307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27144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5011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9940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89469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1338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0807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5873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901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3718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3618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7977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a:endParaRPr/>
          </a:p>
        </p:txBody>
      </p:sp>
      <p:sp>
        <p:nvSpPr>
          <p:cNvPr id="11" name="Google Shape;11;p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7"/>
        <p:cNvGrpSpPr/>
        <p:nvPr/>
      </p:nvGrpSpPr>
      <p:grpSpPr>
        <a:xfrm>
          <a:off x="0" y="0"/>
          <a:ext cx="0" cy="0"/>
          <a:chOff x="0" y="0"/>
          <a:chExt cx="0" cy="0"/>
        </a:xfrm>
      </p:grpSpPr>
      <p:sp>
        <p:nvSpPr>
          <p:cNvPr id="48" name="Google Shape;48;p3"/>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000"/>
              <a:buNone/>
              <a:defRPr sz="4000">
                <a:solidFill>
                  <a:srgbClr val="FFFFFF"/>
                </a:solidFill>
              </a:defRPr>
            </a:lvl2pPr>
            <a:lvl3pPr lvl="2" algn="ctr" rtl="0">
              <a:spcBef>
                <a:spcPts val="0"/>
              </a:spcBef>
              <a:spcAft>
                <a:spcPts val="0"/>
              </a:spcAft>
              <a:buClr>
                <a:srgbClr val="FFFFFF"/>
              </a:buClr>
              <a:buSzPts val="4000"/>
              <a:buNone/>
              <a:defRPr sz="4000">
                <a:solidFill>
                  <a:srgbClr val="FFFFFF"/>
                </a:solidFill>
              </a:defRPr>
            </a:lvl3pPr>
            <a:lvl4pPr lvl="3" algn="ctr" rtl="0">
              <a:spcBef>
                <a:spcPts val="0"/>
              </a:spcBef>
              <a:spcAft>
                <a:spcPts val="0"/>
              </a:spcAft>
              <a:buClr>
                <a:srgbClr val="FFFFFF"/>
              </a:buClr>
              <a:buSzPts val="4000"/>
              <a:buNone/>
              <a:defRPr sz="4000">
                <a:solidFill>
                  <a:srgbClr val="FFFFFF"/>
                </a:solidFill>
              </a:defRPr>
            </a:lvl4pPr>
            <a:lvl5pPr lvl="4" algn="ctr" rtl="0">
              <a:spcBef>
                <a:spcPts val="0"/>
              </a:spcBef>
              <a:spcAft>
                <a:spcPts val="0"/>
              </a:spcAft>
              <a:buClr>
                <a:srgbClr val="FFFFFF"/>
              </a:buClr>
              <a:buSzPts val="4000"/>
              <a:buNone/>
              <a:defRPr sz="4000">
                <a:solidFill>
                  <a:srgbClr val="FFFFFF"/>
                </a:solidFill>
              </a:defRPr>
            </a:lvl5pPr>
            <a:lvl6pPr lvl="5" algn="ctr" rtl="0">
              <a:spcBef>
                <a:spcPts val="0"/>
              </a:spcBef>
              <a:spcAft>
                <a:spcPts val="0"/>
              </a:spcAft>
              <a:buClr>
                <a:srgbClr val="FFFFFF"/>
              </a:buClr>
              <a:buSzPts val="4000"/>
              <a:buNone/>
              <a:defRPr sz="4000">
                <a:solidFill>
                  <a:srgbClr val="FFFFFF"/>
                </a:solidFill>
              </a:defRPr>
            </a:lvl6pPr>
            <a:lvl7pPr lvl="6" algn="ctr" rtl="0">
              <a:spcBef>
                <a:spcPts val="0"/>
              </a:spcBef>
              <a:spcAft>
                <a:spcPts val="0"/>
              </a:spcAft>
              <a:buClr>
                <a:srgbClr val="FFFFFF"/>
              </a:buClr>
              <a:buSzPts val="4000"/>
              <a:buNone/>
              <a:defRPr sz="4000">
                <a:solidFill>
                  <a:srgbClr val="FFFFFF"/>
                </a:solidFill>
              </a:defRPr>
            </a:lvl7pPr>
            <a:lvl8pPr lvl="7" algn="ctr" rtl="0">
              <a:spcBef>
                <a:spcPts val="0"/>
              </a:spcBef>
              <a:spcAft>
                <a:spcPts val="0"/>
              </a:spcAft>
              <a:buClr>
                <a:srgbClr val="FFFFFF"/>
              </a:buClr>
              <a:buSzPts val="4000"/>
              <a:buNone/>
              <a:defRPr sz="4000">
                <a:solidFill>
                  <a:srgbClr val="FFFFFF"/>
                </a:solidFill>
              </a:defRPr>
            </a:lvl8pPr>
            <a:lvl9pPr lvl="8" algn="ctr" rtl="0">
              <a:spcBef>
                <a:spcPts val="0"/>
              </a:spcBef>
              <a:spcAft>
                <a:spcPts val="0"/>
              </a:spcAft>
              <a:buClr>
                <a:srgbClr val="FFFFFF"/>
              </a:buClr>
              <a:buSzPts val="4000"/>
              <a:buNone/>
              <a:defRPr sz="4000">
                <a:solidFill>
                  <a:srgbClr val="FFFFFF"/>
                </a:solidFill>
              </a:defRPr>
            </a:lvl9pPr>
          </a:lstStyle>
          <a:p>
            <a:endParaRPr/>
          </a:p>
        </p:txBody>
      </p:sp>
      <p:sp>
        <p:nvSpPr>
          <p:cNvPr id="50" name="Google Shape;50;p3"/>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400"/>
              <a:buNone/>
              <a:defRPr>
                <a:solidFill>
                  <a:srgbClr val="000000"/>
                </a:solidFill>
              </a:defRPr>
            </a:lvl1pPr>
            <a:lvl2pPr lvl="1" algn="ctr" rtl="0">
              <a:spcBef>
                <a:spcPts val="0"/>
              </a:spcBef>
              <a:spcAft>
                <a:spcPts val="0"/>
              </a:spcAft>
              <a:buClr>
                <a:srgbClr val="000000"/>
              </a:buClr>
              <a:buSzPts val="3000"/>
              <a:buNone/>
              <a:defRPr sz="3000">
                <a:solidFill>
                  <a:srgbClr val="000000"/>
                </a:solidFill>
              </a:defRPr>
            </a:lvl2pPr>
            <a:lvl3pPr lvl="2" algn="ctr" rtl="0">
              <a:spcBef>
                <a:spcPts val="0"/>
              </a:spcBef>
              <a:spcAft>
                <a:spcPts val="0"/>
              </a:spcAft>
              <a:buClr>
                <a:srgbClr val="000000"/>
              </a:buClr>
              <a:buSzPts val="3000"/>
              <a:buNone/>
              <a:defRPr sz="3000">
                <a:solidFill>
                  <a:srgbClr val="000000"/>
                </a:solidFill>
              </a:defRPr>
            </a:lvl3pPr>
            <a:lvl4pPr lvl="3" algn="ctr" rtl="0">
              <a:spcBef>
                <a:spcPts val="0"/>
              </a:spcBef>
              <a:spcAft>
                <a:spcPts val="0"/>
              </a:spcAft>
              <a:buClr>
                <a:srgbClr val="000000"/>
              </a:buClr>
              <a:buSzPts val="3000"/>
              <a:buNone/>
              <a:defRPr sz="3000">
                <a:solidFill>
                  <a:srgbClr val="000000"/>
                </a:solidFill>
              </a:defRPr>
            </a:lvl4pPr>
            <a:lvl5pPr lvl="4" algn="ctr" rtl="0">
              <a:spcBef>
                <a:spcPts val="0"/>
              </a:spcBef>
              <a:spcAft>
                <a:spcPts val="0"/>
              </a:spcAft>
              <a:buClr>
                <a:srgbClr val="000000"/>
              </a:buClr>
              <a:buSzPts val="3000"/>
              <a:buNone/>
              <a:defRPr sz="3000">
                <a:solidFill>
                  <a:srgbClr val="000000"/>
                </a:solidFill>
              </a:defRPr>
            </a:lvl5pPr>
            <a:lvl6pPr lvl="5" algn="ctr" rtl="0">
              <a:spcBef>
                <a:spcPts val="0"/>
              </a:spcBef>
              <a:spcAft>
                <a:spcPts val="0"/>
              </a:spcAft>
              <a:buClr>
                <a:srgbClr val="000000"/>
              </a:buClr>
              <a:buSzPts val="3000"/>
              <a:buNone/>
              <a:defRPr sz="3000">
                <a:solidFill>
                  <a:srgbClr val="000000"/>
                </a:solidFill>
              </a:defRPr>
            </a:lvl6pPr>
            <a:lvl7pPr lvl="6" algn="ctr" rtl="0">
              <a:spcBef>
                <a:spcPts val="0"/>
              </a:spcBef>
              <a:spcAft>
                <a:spcPts val="0"/>
              </a:spcAft>
              <a:buClr>
                <a:srgbClr val="000000"/>
              </a:buClr>
              <a:buSzPts val="3000"/>
              <a:buNone/>
              <a:defRPr sz="3000">
                <a:solidFill>
                  <a:srgbClr val="000000"/>
                </a:solidFill>
              </a:defRPr>
            </a:lvl7pPr>
            <a:lvl8pPr lvl="7" algn="ctr" rtl="0">
              <a:spcBef>
                <a:spcPts val="0"/>
              </a:spcBef>
              <a:spcAft>
                <a:spcPts val="0"/>
              </a:spcAft>
              <a:buClr>
                <a:srgbClr val="000000"/>
              </a:buClr>
              <a:buSzPts val="3000"/>
              <a:buNone/>
              <a:defRPr sz="3000">
                <a:solidFill>
                  <a:srgbClr val="000000"/>
                </a:solidFill>
              </a:defRPr>
            </a:lvl8pPr>
            <a:lvl9pPr lvl="8" algn="ctr" rtl="0">
              <a:spcBef>
                <a:spcPts val="0"/>
              </a:spcBef>
              <a:spcAft>
                <a:spcPts val="0"/>
              </a:spcAft>
              <a:buClr>
                <a:srgbClr val="000000"/>
              </a:buClr>
              <a:buSzPts val="3000"/>
              <a:buNone/>
              <a:defRPr sz="3000">
                <a:solidFill>
                  <a:srgbClr val="000000"/>
                </a:solidFill>
              </a:defRPr>
            </a:lvl9pPr>
          </a:lstStyle>
          <a:p>
            <a:endParaRPr/>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txBox="1">
            <a:spLocks noGrp="1"/>
          </p:cNvSpPr>
          <p:nvPr>
            <p:ph type="body" idx="1"/>
          </p:nvPr>
        </p:nvSpPr>
        <p:spPr>
          <a:xfrm>
            <a:off x="2848484" y="825425"/>
            <a:ext cx="3447000" cy="3492600"/>
          </a:xfrm>
          <a:prstGeom prst="rect">
            <a:avLst/>
          </a:prstGeom>
        </p:spPr>
        <p:txBody>
          <a:bodyPr spcFirstLastPara="1" wrap="square" lIns="91425" tIns="91425" rIns="91425" bIns="91425" anchor="ctr" anchorCtr="0">
            <a:noAutofit/>
          </a:bodyPr>
          <a:lstStyle>
            <a:lvl1pPr marL="457200" lvl="0" indent="-381000" algn="ctr" rtl="0">
              <a:lnSpc>
                <a:spcPct val="115000"/>
              </a:lnSpc>
              <a:spcBef>
                <a:spcPts val="600"/>
              </a:spcBef>
              <a:spcAft>
                <a:spcPts val="0"/>
              </a:spcAft>
              <a:buSzPts val="2400"/>
              <a:buChar char="▹"/>
              <a:defRPr i="1"/>
            </a:lvl1pPr>
            <a:lvl2pPr marL="914400" lvl="1" indent="-381000" algn="ctr" rtl="0">
              <a:lnSpc>
                <a:spcPct val="115000"/>
              </a:lnSpc>
              <a:spcBef>
                <a:spcPts val="0"/>
              </a:spcBef>
              <a:spcAft>
                <a:spcPts val="0"/>
              </a:spcAft>
              <a:buSzPts val="2400"/>
              <a:buChar char="￭"/>
              <a:defRPr i="1"/>
            </a:lvl2pPr>
            <a:lvl3pPr marL="1371600" lvl="2" indent="-381000" algn="ctr" rtl="0">
              <a:lnSpc>
                <a:spcPct val="115000"/>
              </a:lnSpc>
              <a:spcBef>
                <a:spcPts val="0"/>
              </a:spcBef>
              <a:spcAft>
                <a:spcPts val="0"/>
              </a:spcAft>
              <a:buSzPts val="2400"/>
              <a:buChar char="⬝"/>
              <a:defRPr i="1"/>
            </a:lvl3pPr>
            <a:lvl4pPr marL="1828800" lvl="3" indent="-381000" algn="ctr" rtl="0">
              <a:lnSpc>
                <a:spcPct val="115000"/>
              </a:lnSpc>
              <a:spcBef>
                <a:spcPts val="0"/>
              </a:spcBef>
              <a:spcAft>
                <a:spcPts val="0"/>
              </a:spcAft>
              <a:buSzPts val="2400"/>
              <a:buChar char="●"/>
              <a:defRPr i="1"/>
            </a:lvl4pPr>
            <a:lvl5pPr marL="2286000" lvl="4" indent="-381000" algn="ctr" rtl="0">
              <a:lnSpc>
                <a:spcPct val="115000"/>
              </a:lnSpc>
              <a:spcBef>
                <a:spcPts val="0"/>
              </a:spcBef>
              <a:spcAft>
                <a:spcPts val="0"/>
              </a:spcAft>
              <a:buSzPts val="2400"/>
              <a:buChar char="○"/>
              <a:defRPr i="1"/>
            </a:lvl5pPr>
            <a:lvl6pPr marL="2743200" lvl="5" indent="-381000" algn="ctr" rtl="0">
              <a:lnSpc>
                <a:spcPct val="115000"/>
              </a:lnSpc>
              <a:spcBef>
                <a:spcPts val="0"/>
              </a:spcBef>
              <a:spcAft>
                <a:spcPts val="0"/>
              </a:spcAft>
              <a:buSzPts val="2400"/>
              <a:buChar char="■"/>
              <a:defRPr i="1"/>
            </a:lvl6pPr>
            <a:lvl7pPr marL="3200400" lvl="6" indent="-381000" algn="ctr" rtl="0">
              <a:lnSpc>
                <a:spcPct val="115000"/>
              </a:lnSpc>
              <a:spcBef>
                <a:spcPts val="0"/>
              </a:spcBef>
              <a:spcAft>
                <a:spcPts val="0"/>
              </a:spcAft>
              <a:buSzPts val="2400"/>
              <a:buChar char="●"/>
              <a:defRPr i="1"/>
            </a:lvl7pPr>
            <a:lvl8pPr marL="3657600" lvl="7" indent="-381000" algn="ctr" rtl="0">
              <a:lnSpc>
                <a:spcPct val="115000"/>
              </a:lnSpc>
              <a:spcBef>
                <a:spcPts val="0"/>
              </a:spcBef>
              <a:spcAft>
                <a:spcPts val="0"/>
              </a:spcAft>
              <a:buSzPts val="2400"/>
              <a:buChar char="○"/>
              <a:defRPr i="1"/>
            </a:lvl8pPr>
            <a:lvl9pPr marL="4114800" lvl="8" indent="-381000" algn="ctr">
              <a:lnSpc>
                <a:spcPct val="115000"/>
              </a:lnSpc>
              <a:spcBef>
                <a:spcPts val="0"/>
              </a:spcBef>
              <a:spcAft>
                <a:spcPts val="0"/>
              </a:spcAft>
              <a:buSzPts val="2400"/>
              <a:buChar char="■"/>
              <a:defRPr i="1"/>
            </a:lvl9pPr>
          </a:lstStyle>
          <a:p>
            <a:endParaRPr/>
          </a:p>
        </p:txBody>
      </p:sp>
      <p:sp>
        <p:nvSpPr>
          <p:cNvPr id="63" name="Google Shape;63;p4"/>
          <p:cNvSpPr txBox="1"/>
          <p:nvPr/>
        </p:nvSpPr>
        <p:spPr>
          <a:xfrm>
            <a:off x="3593400" y="193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A5B0FE"/>
                </a:solidFill>
                <a:latin typeface="Work Sans"/>
                <a:ea typeface="Work Sans"/>
                <a:cs typeface="Work Sans"/>
                <a:sym typeface="Work Sans"/>
              </a:rPr>
              <a:t>“</a:t>
            </a:r>
            <a:endParaRPr sz="7200" b="1">
              <a:solidFill>
                <a:srgbClr val="A5B0FE"/>
              </a:solidFill>
              <a:latin typeface="Work Sans"/>
              <a:ea typeface="Work Sans"/>
              <a:cs typeface="Work Sans"/>
              <a:sym typeface="Work Sans"/>
            </a:endParaRPr>
          </a:p>
        </p:txBody>
      </p:sp>
      <p:sp>
        <p:nvSpPr>
          <p:cNvPr id="64" name="Google Shape;64;p4"/>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5" name="Google Shape;115;p6"/>
          <p:cNvSpPr txBox="1">
            <a:spLocks noGrp="1"/>
          </p:cNvSpPr>
          <p:nvPr>
            <p:ph type="body" idx="1"/>
          </p:nvPr>
        </p:nvSpPr>
        <p:spPr>
          <a:xfrm>
            <a:off x="457200"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6" name="Google Shape;116;p6"/>
          <p:cNvSpPr txBox="1">
            <a:spLocks noGrp="1"/>
          </p:cNvSpPr>
          <p:nvPr>
            <p:ph type="body" idx="2"/>
          </p:nvPr>
        </p:nvSpPr>
        <p:spPr>
          <a:xfrm>
            <a:off x="3101652"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7" name="Google Shape;117;p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6" name="Google Shape;146;p7"/>
          <p:cNvSpPr txBox="1">
            <a:spLocks noGrp="1"/>
          </p:cNvSpPr>
          <p:nvPr>
            <p:ph type="body" idx="1"/>
          </p:nvPr>
        </p:nvSpPr>
        <p:spPr>
          <a:xfrm>
            <a:off x="4572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7" name="Google Shape;147;p7"/>
          <p:cNvSpPr txBox="1">
            <a:spLocks noGrp="1"/>
          </p:cNvSpPr>
          <p:nvPr>
            <p:ph type="body" idx="2"/>
          </p:nvPr>
        </p:nvSpPr>
        <p:spPr>
          <a:xfrm>
            <a:off x="219835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8" name="Google Shape;148;p7"/>
          <p:cNvSpPr txBox="1">
            <a:spLocks noGrp="1"/>
          </p:cNvSpPr>
          <p:nvPr>
            <p:ph type="body" idx="3"/>
          </p:nvPr>
        </p:nvSpPr>
        <p:spPr>
          <a:xfrm>
            <a:off x="39395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9" name="Google Shape;149;p7"/>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avLst/>
              <a:gdLst/>
              <a:ahLst/>
              <a:cxnLst/>
              <a:rect l="l" t="t" r="r" b="b"/>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avLst/>
              <a:gdLst/>
              <a:ahLst/>
              <a:cxnLst/>
              <a:rect l="l" t="t" r="r" b="b"/>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avLst/>
              <a:gdLst/>
              <a:ahLst/>
              <a:cxnLst/>
              <a:rect l="l" t="t" r="r" b="b"/>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avLst/>
              <a:gdLst/>
              <a:ahLst/>
              <a:cxnLst/>
              <a:rect l="l" t="t" r="r" b="b"/>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7" name="Google Shape;187;p8"/>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half" type="blank">
  <p:cSld name="BLANK">
    <p:spTree>
      <p:nvGrpSpPr>
        <p:cNvPr id="1"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0"/>
          <p:cNvSpPr/>
          <p:nvPr/>
        </p:nvSpPr>
        <p:spPr>
          <a:xfrm>
            <a:off x="0" y="0"/>
            <a:ext cx="4566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hird">
  <p:cSld name="BLANK_1">
    <p:spTree>
      <p:nvGrpSpPr>
        <p:cNvPr id="1"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0" y="0"/>
            <a:ext cx="3048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a:spLocks noGrp="1"/>
          </p:cNvSpPr>
          <p:nvPr>
            <p:ph type="ctrTitle"/>
          </p:nvPr>
        </p:nvSpPr>
        <p:spPr>
          <a:xfrm>
            <a:off x="2101976" y="1674688"/>
            <a:ext cx="4833079" cy="13844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cleaning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6"/>
          <p:cNvSpPr txBox="1">
            <a:spLocks noGrp="1"/>
          </p:cNvSpPr>
          <p:nvPr>
            <p:ph type="title"/>
          </p:nvPr>
        </p:nvSpPr>
        <p:spPr>
          <a:xfrm>
            <a:off x="457199" y="404037"/>
            <a:ext cx="5167423" cy="60605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err="1">
                <a:effectLst/>
                <a:latin typeface="Times New Roman" panose="02020603050405020304" pitchFamily="18" charset="0"/>
                <a:ea typeface="Times New Roman" panose="02020603050405020304" pitchFamily="18" charset="0"/>
              </a:rPr>
              <a:t>Giải</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pháp</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cho</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dữ</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liệu</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bị</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thiếu</a:t>
            </a:r>
            <a:r>
              <a:rPr lang="en-US" sz="2800" dirty="0">
                <a:effectLst/>
                <a:latin typeface="Times New Roman" panose="02020603050405020304" pitchFamily="18" charset="0"/>
                <a:ea typeface="Times New Roman" panose="02020603050405020304" pitchFamily="18" charset="0"/>
              </a:rPr>
              <a:t> </a:t>
            </a:r>
            <a:endParaRPr sz="2800" dirty="0"/>
          </a:p>
        </p:txBody>
      </p:sp>
      <p:sp>
        <p:nvSpPr>
          <p:cNvPr id="358" name="Google Shape;358;p2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2" name="Hộp Văn bản 1">
            <a:extLst>
              <a:ext uri="{FF2B5EF4-FFF2-40B4-BE49-F238E27FC236}">
                <a16:creationId xmlns:a16="http://schemas.microsoft.com/office/drawing/2014/main" id="{C29A751A-204A-4C54-85DC-BAD93873EA06}"/>
              </a:ext>
            </a:extLst>
          </p:cNvPr>
          <p:cNvSpPr txBox="1"/>
          <p:nvPr/>
        </p:nvSpPr>
        <p:spPr>
          <a:xfrm>
            <a:off x="212651" y="1724426"/>
            <a:ext cx="5273749" cy="1969770"/>
          </a:xfrm>
          <a:prstGeom prst="rect">
            <a:avLst/>
          </a:prstGeom>
          <a:noFill/>
        </p:spPr>
        <p:txBody>
          <a:bodyPr wrap="square" rtlCol="0">
            <a:spAutoFit/>
          </a:bodyPr>
          <a:lstStyle/>
          <a:p>
            <a:r>
              <a:rPr lang="en-US" sz="1800" b="1" dirty="0">
                <a:latin typeface="Times New Roman" panose="02020603050405020304" pitchFamily="18" charset="0"/>
                <a:ea typeface="Times New Roman" panose="02020603050405020304" pitchFamily="18" charset="0"/>
              </a:rPr>
              <a:t>5</a:t>
            </a:r>
            <a:r>
              <a:rPr lang="en-US" sz="1800" b="1">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Sử</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dụng</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giá</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trị</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trung</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bình</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trên</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phân</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lớp</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để</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thay</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thế</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cho</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giá</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thị</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thiếu</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trong</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phân</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lớp</a:t>
            </a:r>
            <a:r>
              <a:rPr lang="en-US" sz="1800" b="1" dirty="0">
                <a:effectLst/>
                <a:latin typeface="Times New Roman" panose="02020603050405020304" pitchFamily="18" charset="0"/>
                <a:ea typeface="Times New Roman" panose="02020603050405020304" pitchFamily="18" charset="0"/>
              </a:rPr>
              <a:t>: </a:t>
            </a:r>
          </a:p>
          <a:p>
            <a:endParaRPr lang="en-US" sz="1800" b="1" u="sng" dirty="0">
              <a:latin typeface="Times New Roman" panose="02020603050405020304" pitchFamily="18" charset="0"/>
              <a:ea typeface="Times New Roman" panose="02020603050405020304" pitchFamily="18" charset="0"/>
            </a:endParaRPr>
          </a:p>
          <a:p>
            <a:r>
              <a:rPr lang="en-US" sz="1800" dirty="0">
                <a:latin typeface="Times New Roman" panose="02020603050405020304" pitchFamily="18" charset="0"/>
                <a:ea typeface="Times New Roman" panose="02020603050405020304" pitchFamily="18" charset="0"/>
              </a:rPr>
              <a:t>T</a:t>
            </a:r>
            <a:r>
              <a:rPr lang="en-US" sz="1800">
                <a:effectLst/>
                <a:latin typeface="Times New Roman" panose="02020603050405020304" pitchFamily="18" charset="0"/>
                <a:ea typeface="Times New Roman" panose="02020603050405020304" pitchFamily="18" charset="0"/>
              </a:rPr>
              <a:t>hay </a:t>
            </a:r>
            <a:r>
              <a:rPr lang="en-US" sz="1800" dirty="0" err="1">
                <a:effectLst/>
                <a:latin typeface="Times New Roman" panose="02020603050405020304" pitchFamily="18" charset="0"/>
                <a:ea typeface="Times New Roman" panose="02020603050405020304" pitchFamily="18" charset="0"/>
              </a:rPr>
              <a:t>thế</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trung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lớp</a:t>
            </a:r>
            <a:r>
              <a:rPr lang="en-US" sz="1800" dirty="0">
                <a:effectLst/>
                <a:latin typeface="Times New Roman" panose="02020603050405020304" pitchFamily="18" charset="0"/>
                <a:ea typeface="Times New Roman" panose="02020603050405020304" pitchFamily="18" charset="0"/>
              </a:rPr>
              <a:t>. &lt;</a:t>
            </a:r>
            <a:r>
              <a:rPr lang="en-US" sz="1800" dirty="0" err="1">
                <a:effectLst/>
                <a:latin typeface="Times New Roman" panose="02020603050405020304" pitchFamily="18" charset="0"/>
                <a:ea typeface="Times New Roman" panose="02020603050405020304" pitchFamily="18" charset="0"/>
              </a:rPr>
              <a:t>vd</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trường</a:t>
            </a:r>
            <a:r>
              <a:rPr lang="en-US" sz="1800" dirty="0">
                <a:effectLst/>
                <a:latin typeface="Times New Roman" panose="02020603050405020304" pitchFamily="18" charset="0"/>
                <a:ea typeface="Times New Roman" panose="02020603050405020304" pitchFamily="18" charset="0"/>
              </a:rPr>
              <a:t> Weight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Black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bằng</a:t>
            </a:r>
            <a:r>
              <a:rPr lang="en-US" sz="1800" dirty="0">
                <a:effectLst/>
                <a:latin typeface="Times New Roman" panose="02020603050405020304" pitchFamily="18" charset="0"/>
                <a:ea typeface="Times New Roman" panose="02020603050405020304" pitchFamily="18" charset="0"/>
              </a:rPr>
              <a:t> 50&gt;</a:t>
            </a:r>
            <a:endParaRPr lang="en-US" sz="1800" b="1" u="sng" dirty="0">
              <a:effectLst/>
              <a:latin typeface="Barlow Light" panose="020B0604020202020204"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106713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1" name="Google Shape;281;p19"/>
          <p:cNvSpPr txBox="1">
            <a:spLocks noGrp="1"/>
          </p:cNvSpPr>
          <p:nvPr>
            <p:ph type="subTitle" idx="4294967295"/>
          </p:nvPr>
        </p:nvSpPr>
        <p:spPr>
          <a:xfrm>
            <a:off x="338308" y="773937"/>
            <a:ext cx="2532483" cy="3595625"/>
          </a:xfrm>
          <a:prstGeom prst="rect">
            <a:avLst/>
          </a:prstGeom>
        </p:spPr>
        <p:txBody>
          <a:bodyPr spcFirstLastPara="1" wrap="square" lIns="91425" tIns="91425" rIns="91425" bIns="91425" anchor="t" anchorCtr="0">
            <a:noAutofit/>
          </a:bodyPr>
          <a:lstStyle/>
          <a:p>
            <a:pPr marL="76200" indent="0">
              <a:buNone/>
            </a:pPr>
            <a:r>
              <a:rPr lang="en-US" sz="1600" b="1" dirty="0">
                <a:latin typeface="Times New Roman" panose="02020603050405020304" pitchFamily="18" charset="0"/>
                <a:ea typeface="Times New Roman" panose="02020603050405020304" pitchFamily="18" charset="0"/>
              </a:rPr>
              <a:t>6</a:t>
            </a:r>
            <a:r>
              <a:rPr lang="en-US" sz="1600" b="1" dirty="0">
                <a:effectLst/>
                <a:latin typeface="Times New Roman" panose="02020603050405020304" pitchFamily="18" charset="0"/>
                <a:ea typeface="Times New Roman" panose="02020603050405020304" pitchFamily="18" charset="0"/>
              </a:rPr>
              <a:t>. </a:t>
            </a:r>
            <a:r>
              <a:rPr lang="en-US" sz="1600" b="1" dirty="0" err="1">
                <a:effectLst/>
                <a:latin typeface="Times New Roman" panose="02020603050405020304" pitchFamily="18" charset="0"/>
                <a:ea typeface="Times New Roman" panose="02020603050405020304" pitchFamily="18" charset="0"/>
              </a:rPr>
              <a:t>Sử</a:t>
            </a:r>
            <a:r>
              <a:rPr lang="en-US" sz="1600" b="1" dirty="0">
                <a:effectLst/>
                <a:latin typeface="Times New Roman" panose="02020603050405020304" pitchFamily="18" charset="0"/>
                <a:ea typeface="Times New Roman" panose="02020603050405020304" pitchFamily="18" charset="0"/>
              </a:rPr>
              <a:t> </a:t>
            </a:r>
            <a:r>
              <a:rPr lang="en-US" sz="1600" b="1" dirty="0" err="1">
                <a:effectLst/>
                <a:latin typeface="Times New Roman" panose="02020603050405020304" pitchFamily="18" charset="0"/>
                <a:ea typeface="Times New Roman" panose="02020603050405020304" pitchFamily="18" charset="0"/>
              </a:rPr>
              <a:t>dụng</a:t>
            </a:r>
            <a:r>
              <a:rPr lang="en-US" sz="1600" b="1" dirty="0">
                <a:effectLst/>
                <a:latin typeface="Times New Roman" panose="02020603050405020304" pitchFamily="18" charset="0"/>
                <a:ea typeface="Times New Roman" panose="02020603050405020304" pitchFamily="18" charset="0"/>
              </a:rPr>
              <a:t> </a:t>
            </a:r>
            <a:r>
              <a:rPr lang="en-US" sz="1600" b="1" dirty="0" err="1">
                <a:effectLst/>
                <a:latin typeface="Times New Roman" panose="02020603050405020304" pitchFamily="18" charset="0"/>
                <a:ea typeface="Times New Roman" panose="02020603050405020304" pitchFamily="18" charset="0"/>
              </a:rPr>
              <a:t>giá</a:t>
            </a:r>
            <a:r>
              <a:rPr lang="en-US" sz="1600" b="1" dirty="0">
                <a:effectLst/>
                <a:latin typeface="Times New Roman" panose="02020603050405020304" pitchFamily="18" charset="0"/>
                <a:ea typeface="Times New Roman" panose="02020603050405020304" pitchFamily="18" charset="0"/>
              </a:rPr>
              <a:t> </a:t>
            </a:r>
            <a:r>
              <a:rPr lang="en-US" sz="1600" b="1" dirty="0" err="1">
                <a:effectLst/>
                <a:latin typeface="Times New Roman" panose="02020603050405020304" pitchFamily="18" charset="0"/>
                <a:ea typeface="Times New Roman" panose="02020603050405020304" pitchFamily="18" charset="0"/>
              </a:rPr>
              <a:t>trị</a:t>
            </a:r>
            <a:r>
              <a:rPr lang="en-US" sz="1600" b="1" dirty="0">
                <a:effectLst/>
                <a:latin typeface="Times New Roman" panose="02020603050405020304" pitchFamily="18" charset="0"/>
                <a:ea typeface="Times New Roman" panose="02020603050405020304" pitchFamily="18" charset="0"/>
              </a:rPr>
              <a:t> </a:t>
            </a:r>
            <a:r>
              <a:rPr lang="en-US" sz="1600" b="1" dirty="0" err="1">
                <a:effectLst/>
                <a:latin typeface="Times New Roman" panose="02020603050405020304" pitchFamily="18" charset="0"/>
                <a:ea typeface="Times New Roman" panose="02020603050405020304" pitchFamily="18" charset="0"/>
              </a:rPr>
              <a:t>có</a:t>
            </a:r>
            <a:r>
              <a:rPr lang="en-US" sz="1600" b="1" dirty="0">
                <a:effectLst/>
                <a:latin typeface="Times New Roman" panose="02020603050405020304" pitchFamily="18" charset="0"/>
                <a:ea typeface="Times New Roman" panose="02020603050405020304" pitchFamily="18" charset="0"/>
              </a:rPr>
              <a:t> </a:t>
            </a:r>
            <a:r>
              <a:rPr lang="en-US" sz="1600" b="1" dirty="0" err="1">
                <a:effectLst/>
                <a:latin typeface="Times New Roman" panose="02020603050405020304" pitchFamily="18" charset="0"/>
                <a:ea typeface="Times New Roman" panose="02020603050405020304" pitchFamily="18" charset="0"/>
              </a:rPr>
              <a:t>xác</a:t>
            </a:r>
            <a:r>
              <a:rPr lang="en-US" sz="1600" b="1" dirty="0">
                <a:effectLst/>
                <a:latin typeface="Times New Roman" panose="02020603050405020304" pitchFamily="18" charset="0"/>
                <a:ea typeface="Times New Roman" panose="02020603050405020304" pitchFamily="18" charset="0"/>
              </a:rPr>
              <a:t> </a:t>
            </a:r>
            <a:r>
              <a:rPr lang="en-US" sz="1600" b="1" dirty="0" err="1">
                <a:effectLst/>
                <a:latin typeface="Times New Roman" panose="02020603050405020304" pitchFamily="18" charset="0"/>
                <a:ea typeface="Times New Roman" panose="02020603050405020304" pitchFamily="18" charset="0"/>
              </a:rPr>
              <a:t>suất</a:t>
            </a:r>
            <a:r>
              <a:rPr lang="en-US" sz="1600" b="1" dirty="0">
                <a:effectLst/>
                <a:latin typeface="Times New Roman" panose="02020603050405020304" pitchFamily="18" charset="0"/>
                <a:ea typeface="Times New Roman" panose="02020603050405020304" pitchFamily="18" charset="0"/>
              </a:rPr>
              <a:t> </a:t>
            </a:r>
            <a:r>
              <a:rPr lang="en-US" sz="1600" b="1" dirty="0" err="1">
                <a:effectLst/>
                <a:latin typeface="Times New Roman" panose="02020603050405020304" pitchFamily="18" charset="0"/>
                <a:ea typeface="Times New Roman" panose="02020603050405020304" pitchFamily="18" charset="0"/>
              </a:rPr>
              <a:t>cao</a:t>
            </a:r>
            <a:r>
              <a:rPr lang="en-US" sz="1600" b="1" dirty="0">
                <a:effectLst/>
                <a:latin typeface="Times New Roman" panose="02020603050405020304" pitchFamily="18" charset="0"/>
                <a:ea typeface="Times New Roman" panose="02020603050405020304" pitchFamily="18" charset="0"/>
              </a:rPr>
              <a:t> </a:t>
            </a:r>
            <a:r>
              <a:rPr lang="en-US" sz="1600" b="1" dirty="0" err="1">
                <a:effectLst/>
                <a:latin typeface="Times New Roman" panose="02020603050405020304" pitchFamily="18" charset="0"/>
                <a:ea typeface="Times New Roman" panose="02020603050405020304" pitchFamily="18" charset="0"/>
              </a:rPr>
              <a:t>nhất</a:t>
            </a:r>
            <a:r>
              <a:rPr lang="en-US" sz="1600" b="1" dirty="0">
                <a:effectLst/>
                <a:latin typeface="Times New Roman" panose="02020603050405020304" pitchFamily="18" charset="0"/>
                <a:ea typeface="Times New Roman" panose="02020603050405020304" pitchFamily="18" charset="0"/>
              </a:rPr>
              <a:t> (most probable) </a:t>
            </a:r>
            <a:r>
              <a:rPr lang="en-US" sz="1600" b="1" dirty="0" err="1">
                <a:effectLst/>
                <a:latin typeface="Times New Roman" panose="02020603050405020304" pitchFamily="18" charset="0"/>
                <a:ea typeface="Times New Roman" panose="02020603050405020304" pitchFamily="18" charset="0"/>
              </a:rPr>
              <a:t>để</a:t>
            </a:r>
            <a:r>
              <a:rPr lang="en-US" sz="1600" b="1" dirty="0">
                <a:effectLst/>
                <a:latin typeface="Times New Roman" panose="02020603050405020304" pitchFamily="18" charset="0"/>
                <a:ea typeface="Times New Roman" panose="02020603050405020304" pitchFamily="18" charset="0"/>
              </a:rPr>
              <a:t> </a:t>
            </a:r>
            <a:r>
              <a:rPr lang="en-US" sz="1600" b="1" dirty="0" err="1">
                <a:effectLst/>
                <a:latin typeface="Times New Roman" panose="02020603050405020304" pitchFamily="18" charset="0"/>
                <a:ea typeface="Times New Roman" panose="02020603050405020304" pitchFamily="18" charset="0"/>
              </a:rPr>
              <a:t>thay</a:t>
            </a:r>
            <a:r>
              <a:rPr lang="en-US" sz="1600" b="1" dirty="0">
                <a:effectLst/>
                <a:latin typeface="Times New Roman" panose="02020603050405020304" pitchFamily="18" charset="0"/>
                <a:ea typeface="Times New Roman" panose="02020603050405020304" pitchFamily="18" charset="0"/>
              </a:rPr>
              <a:t> </a:t>
            </a:r>
            <a:r>
              <a:rPr lang="en-US" sz="1600" b="1" dirty="0" err="1">
                <a:effectLst/>
                <a:latin typeface="Times New Roman" panose="02020603050405020304" pitchFamily="18" charset="0"/>
                <a:ea typeface="Times New Roman" panose="02020603050405020304" pitchFamily="18" charset="0"/>
              </a:rPr>
              <a:t>thế</a:t>
            </a:r>
            <a:r>
              <a:rPr lang="en-US" sz="1600" b="1" dirty="0">
                <a:effectLst/>
                <a:latin typeface="Times New Roman" panose="02020603050405020304" pitchFamily="18" charset="0"/>
                <a:ea typeface="Times New Roman" panose="02020603050405020304" pitchFamily="18" charset="0"/>
              </a:rPr>
              <a:t> </a:t>
            </a:r>
            <a:r>
              <a:rPr lang="en-US" sz="1600" b="1" dirty="0" err="1">
                <a:effectLst/>
                <a:latin typeface="Times New Roman" panose="02020603050405020304" pitchFamily="18" charset="0"/>
                <a:ea typeface="Times New Roman" panose="02020603050405020304" pitchFamily="18" charset="0"/>
              </a:rPr>
              <a:t>cho</a:t>
            </a:r>
            <a:r>
              <a:rPr lang="en-US" sz="1600" b="1" dirty="0">
                <a:effectLst/>
                <a:latin typeface="Times New Roman" panose="02020603050405020304" pitchFamily="18" charset="0"/>
                <a:ea typeface="Times New Roman" panose="02020603050405020304" pitchFamily="18" charset="0"/>
              </a:rPr>
              <a:t> </a:t>
            </a:r>
            <a:r>
              <a:rPr lang="en-US" sz="1600" b="1" dirty="0" err="1">
                <a:effectLst/>
                <a:latin typeface="Times New Roman" panose="02020603050405020304" pitchFamily="18" charset="0"/>
                <a:ea typeface="Times New Roman" panose="02020603050405020304" pitchFamily="18" charset="0"/>
              </a:rPr>
              <a:t>giá</a:t>
            </a:r>
            <a:r>
              <a:rPr lang="en-US" sz="1600" b="1" dirty="0">
                <a:effectLst/>
                <a:latin typeface="Times New Roman" panose="02020603050405020304" pitchFamily="18" charset="0"/>
                <a:ea typeface="Times New Roman" panose="02020603050405020304" pitchFamily="18" charset="0"/>
              </a:rPr>
              <a:t> </a:t>
            </a:r>
            <a:r>
              <a:rPr lang="en-US" sz="1600" b="1" dirty="0" err="1">
                <a:effectLst/>
                <a:latin typeface="Times New Roman" panose="02020603050405020304" pitchFamily="18" charset="0"/>
                <a:ea typeface="Times New Roman" panose="02020603050405020304" pitchFamily="18" charset="0"/>
              </a:rPr>
              <a:t>trị</a:t>
            </a:r>
            <a:r>
              <a:rPr lang="en-US" sz="1600" b="1" dirty="0">
                <a:effectLst/>
                <a:latin typeface="Times New Roman" panose="02020603050405020304" pitchFamily="18" charset="0"/>
                <a:ea typeface="Times New Roman" panose="02020603050405020304" pitchFamily="18" charset="0"/>
              </a:rPr>
              <a:t> </a:t>
            </a:r>
            <a:r>
              <a:rPr lang="en-US" sz="1600" b="1" dirty="0" err="1">
                <a:effectLst/>
                <a:latin typeface="Times New Roman" panose="02020603050405020304" pitchFamily="18" charset="0"/>
                <a:ea typeface="Times New Roman" panose="02020603050405020304" pitchFamily="18" charset="0"/>
              </a:rPr>
              <a:t>thiếu</a:t>
            </a:r>
            <a:r>
              <a:rPr lang="en-US" sz="1600" b="1" dirty="0">
                <a:effectLst/>
                <a:latin typeface="Times New Roman" panose="02020603050405020304" pitchFamily="18" charset="0"/>
                <a:ea typeface="Times New Roman" panose="02020603050405020304" pitchFamily="18" charset="0"/>
              </a:rPr>
              <a:t>: </a:t>
            </a:r>
          </a:p>
          <a:p>
            <a:pPr marL="76200" indent="0">
              <a:buNone/>
            </a:pPr>
            <a:endParaRPr lang="en-US" sz="1800" b="1" u="sng" dirty="0">
              <a:latin typeface="Times New Roman" panose="02020603050405020304" pitchFamily="18" charset="0"/>
              <a:ea typeface="Times New Roman" panose="02020603050405020304" pitchFamily="18" charset="0"/>
            </a:endParaRPr>
          </a:p>
          <a:p>
            <a:pPr marL="76200" marR="0" lvl="0" indent="0">
              <a:lnSpc>
                <a:spcPct val="107000"/>
              </a:lnSpc>
              <a:spcBef>
                <a:spcPts val="0"/>
              </a:spcBef>
              <a:spcAft>
                <a:spcPts val="800"/>
              </a:spcAft>
              <a:buNone/>
              <a:tabLst>
                <a:tab pos="228600" algn="l"/>
              </a:tabLst>
            </a:pP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Giá</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trị</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qua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hồi</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quy</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cụ</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suy</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diễn</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dựa</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trên</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chuẩn</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hóa</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Bayes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suy</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luận</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nhờ</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cây</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quyết</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buNone/>
            </a:pPr>
            <a:endParaRPr sz="1800" dirty="0"/>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2050" name="Picture 2">
            <a:extLst>
              <a:ext uri="{FF2B5EF4-FFF2-40B4-BE49-F238E27FC236}">
                <a16:creationId xmlns:a16="http://schemas.microsoft.com/office/drawing/2014/main" id="{2059F143-6CA9-4B9D-96B5-BC26270A3D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6335" y="1624122"/>
            <a:ext cx="4960820" cy="2745440"/>
          </a:xfrm>
          <a:prstGeom prst="rect">
            <a:avLst/>
          </a:prstGeom>
          <a:noFill/>
          <a:extLst>
            <a:ext uri="{909E8E84-426E-40DD-AFC4-6F175D3DCCD1}">
              <a14:hiddenFill xmlns:a14="http://schemas.microsoft.com/office/drawing/2010/main">
                <a:solidFill>
                  <a:srgbClr val="FFFFFF"/>
                </a:solidFill>
              </a14:hiddenFill>
            </a:ext>
          </a:extLst>
        </p:spPr>
      </p:pic>
      <p:sp>
        <p:nvSpPr>
          <p:cNvPr id="3" name="Hộp Văn bản 2">
            <a:extLst>
              <a:ext uri="{FF2B5EF4-FFF2-40B4-BE49-F238E27FC236}">
                <a16:creationId xmlns:a16="http://schemas.microsoft.com/office/drawing/2014/main" id="{C4E2AE46-27E0-4D14-99A5-E3E4AAF50270}"/>
              </a:ext>
            </a:extLst>
          </p:cNvPr>
          <p:cNvSpPr txBox="1"/>
          <p:nvPr/>
        </p:nvSpPr>
        <p:spPr>
          <a:xfrm>
            <a:off x="4904633" y="4620280"/>
            <a:ext cx="2169042" cy="523220"/>
          </a:xfrm>
          <a:prstGeom prst="rect">
            <a:avLst/>
          </a:prstGeom>
          <a:noFill/>
        </p:spPr>
        <p:txBody>
          <a:bodyPr wrap="square" rtlCol="0">
            <a:spAutoFit/>
          </a:bodyPr>
          <a:lstStyle/>
          <a:p>
            <a:r>
              <a:rPr lang="en-US" b="0" i="0" dirty="0">
                <a:solidFill>
                  <a:schemeClr val="tx1">
                    <a:lumMod val="85000"/>
                    <a:lumOff val="15000"/>
                  </a:schemeClr>
                </a:solidFill>
                <a:effectLst/>
                <a:latin typeface="Arial" panose="020B0604020202020204" pitchFamily="34" charset="0"/>
              </a:rPr>
              <a:t>Decision Tree Induction</a:t>
            </a:r>
          </a:p>
          <a:p>
            <a:endParaRPr lang="en-US" dirty="0"/>
          </a:p>
        </p:txBody>
      </p:sp>
      <p:sp>
        <p:nvSpPr>
          <p:cNvPr id="4" name="Hộp Văn bản 3">
            <a:extLst>
              <a:ext uri="{FF2B5EF4-FFF2-40B4-BE49-F238E27FC236}">
                <a16:creationId xmlns:a16="http://schemas.microsoft.com/office/drawing/2014/main" id="{A7906D3B-2927-4A44-8D53-92A6EEADD4FE}"/>
              </a:ext>
            </a:extLst>
          </p:cNvPr>
          <p:cNvSpPr txBox="1"/>
          <p:nvPr/>
        </p:nvSpPr>
        <p:spPr>
          <a:xfrm>
            <a:off x="3975674" y="282796"/>
            <a:ext cx="4253926" cy="1212112"/>
          </a:xfrm>
          <a:prstGeom prst="rect">
            <a:avLst/>
          </a:prstGeom>
          <a:noFill/>
        </p:spPr>
        <p:txBody>
          <a:bodyPr wrap="square" rtlCol="0">
            <a:spAutoFit/>
          </a:bodyPr>
          <a:lstStyle/>
          <a:p>
            <a:r>
              <a:rPr lang="en-US" sz="1800" dirty="0" err="1">
                <a:effectLst/>
                <a:latin typeface="Times New Roman" panose="02020603050405020304" pitchFamily="18" charset="0"/>
                <a:ea typeface="Calibri" panose="020F0502020204030204" pitchFamily="34" charset="0"/>
              </a:rPr>
              <a:t>Ví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bằng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thuộc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tính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khách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hàng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tập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dữ</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liệu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bạn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bạn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thể</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xây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dựng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cây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quyết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định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để</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dự</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đoán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giá</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trị</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còn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thiếu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nhập</a:t>
            </a:r>
            <a:r>
              <a:rPr lang="en-US" sz="1800" dirty="0">
                <a:effectLst/>
                <a:latin typeface="Times New Roman" panose="02020603050405020304" pitchFamily="18" charset="0"/>
                <a:ea typeface="Calibri" panose="020F0502020204030204" pitchFamily="34" charset="0"/>
              </a:rPr>
              <a:t>. </a:t>
            </a:r>
            <a:endParaRPr lang="en-US" dirty="0"/>
          </a:p>
        </p:txBody>
      </p:sp>
    </p:spTree>
    <p:extLst>
      <p:ext uri="{BB962C8B-B14F-4D97-AF65-F5344CB8AC3E}">
        <p14:creationId xmlns:p14="http://schemas.microsoft.com/office/powerpoint/2010/main" val="3323799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23"/>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3" name="Horizontal Scroll 2"/>
          <p:cNvSpPr/>
          <p:nvPr/>
        </p:nvSpPr>
        <p:spPr>
          <a:xfrm>
            <a:off x="1095153" y="1542047"/>
            <a:ext cx="6545644" cy="3348930"/>
          </a:xfrm>
          <a:prstGeom prst="horizontalScroll">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marR="0" lvl="1" indent="-285750">
              <a:lnSpc>
                <a:spcPct val="107000"/>
              </a:lnSpc>
              <a:spcBef>
                <a:spcPts val="0"/>
              </a:spcBef>
              <a:spcAft>
                <a:spcPts val="0"/>
              </a:spcAft>
              <a:buFont typeface="Courier New" panose="02070309020205020404" pitchFamily="49" charset="0"/>
              <a:buChar char="o"/>
            </a:pPr>
            <a:r>
              <a:rPr lang="en-US" dirty="0" err="1">
                <a:effectLst/>
                <a:latin typeface="+mj-lt"/>
                <a:ea typeface="Times New Roman" panose="02020603050405020304" pitchFamily="18" charset="0"/>
                <a:cs typeface="Times New Roman" panose="02020603050405020304" pitchFamily="18" charset="0"/>
              </a:rPr>
              <a:t>Phương</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pháp</a:t>
            </a:r>
            <a:r>
              <a:rPr lang="en-US" dirty="0">
                <a:effectLst/>
                <a:latin typeface="+mj-lt"/>
                <a:ea typeface="Times New Roman" panose="02020603050405020304" pitchFamily="18" charset="0"/>
                <a:cs typeface="Times New Roman" panose="02020603050405020304" pitchFamily="18" charset="0"/>
              </a:rPr>
              <a:t> 3 </a:t>
            </a:r>
            <a:r>
              <a:rPr lang="en-US" dirty="0" err="1">
                <a:effectLst/>
                <a:latin typeface="+mj-lt"/>
                <a:ea typeface="Times New Roman" panose="02020603050405020304" pitchFamily="18" charset="0"/>
                <a:cs typeface="Times New Roman" panose="02020603050405020304" pitchFamily="18" charset="0"/>
              </a:rPr>
              <a:t>đến</a:t>
            </a:r>
            <a:r>
              <a:rPr lang="en-US" dirty="0">
                <a:effectLst/>
                <a:latin typeface="+mj-lt"/>
                <a:ea typeface="Times New Roman" panose="02020603050405020304" pitchFamily="18" charset="0"/>
                <a:cs typeface="Times New Roman" panose="02020603050405020304" pitchFamily="18" charset="0"/>
              </a:rPr>
              <a:t> 6 </a:t>
            </a:r>
            <a:r>
              <a:rPr lang="en-US" dirty="0" err="1">
                <a:effectLst/>
                <a:latin typeface="+mj-lt"/>
                <a:ea typeface="Times New Roman" panose="02020603050405020304" pitchFamily="18" charset="0"/>
                <a:cs typeface="Times New Roman" panose="02020603050405020304" pitchFamily="18" charset="0"/>
              </a:rPr>
              <a:t>thiên</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về</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dữ</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liệu</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nên</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giá</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trị</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đã</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nhập</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có</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thể</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không</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đúng</a:t>
            </a:r>
            <a:r>
              <a:rPr lang="en-US" dirty="0">
                <a:effectLst/>
                <a:latin typeface="+mj-lt"/>
                <a:ea typeface="Times New Roman" panose="02020603050405020304" pitchFamily="18" charset="0"/>
                <a:cs typeface="Times New Roman" panose="02020603050405020304" pitchFamily="18" charset="0"/>
              </a:rPr>
              <a:t>.</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dirty="0" err="1">
                <a:effectLst/>
                <a:latin typeface="+mj-lt"/>
                <a:ea typeface="Times New Roman" panose="02020603050405020304" pitchFamily="18" charset="0"/>
                <a:cs typeface="Times New Roman" panose="02020603050405020304" pitchFamily="18" charset="0"/>
              </a:rPr>
              <a:t>Phương</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pháp</a:t>
            </a:r>
            <a:r>
              <a:rPr lang="en-US" dirty="0">
                <a:effectLst/>
                <a:latin typeface="+mj-lt"/>
                <a:ea typeface="Times New Roman" panose="02020603050405020304" pitchFamily="18" charset="0"/>
                <a:cs typeface="Times New Roman" panose="02020603050405020304" pitchFamily="18" charset="0"/>
              </a:rPr>
              <a:t> 6 </a:t>
            </a:r>
            <a:r>
              <a:rPr lang="en-US" dirty="0" err="1">
                <a:effectLst/>
                <a:latin typeface="+mj-lt"/>
                <a:ea typeface="Times New Roman" panose="02020603050405020304" pitchFamily="18" charset="0"/>
                <a:cs typeface="Times New Roman" panose="02020603050405020304" pitchFamily="18" charset="0"/>
              </a:rPr>
              <a:t>là</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một</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phương</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pháp</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được</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sử</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dụng</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phổ</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biến</a:t>
            </a:r>
            <a:r>
              <a:rPr lang="en-US" dirty="0">
                <a:effectLst/>
                <a:latin typeface="+mj-lt"/>
                <a:ea typeface="Times New Roman" panose="02020603050405020304" pitchFamily="18" charset="0"/>
                <a:cs typeface="Times New Roman" panose="02020603050405020304" pitchFamily="18" charset="0"/>
              </a:rPr>
              <a:t>. 	So </a:t>
            </a:r>
            <a:r>
              <a:rPr lang="en-US" dirty="0" err="1">
                <a:effectLst/>
                <a:latin typeface="+mj-lt"/>
                <a:ea typeface="Times New Roman" panose="02020603050405020304" pitchFamily="18" charset="0"/>
                <a:cs typeface="Times New Roman" panose="02020603050405020304" pitchFamily="18" charset="0"/>
              </a:rPr>
              <a:t>với</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các</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phương</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pháp</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khác</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nó</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sử</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dụng</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nhiều</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thông</a:t>
            </a:r>
            <a:r>
              <a:rPr lang="en-US" dirty="0">
                <a:effectLst/>
                <a:latin typeface="+mj-lt"/>
                <a:ea typeface="Times New Roman" panose="02020603050405020304" pitchFamily="18" charset="0"/>
                <a:cs typeface="Times New Roman" panose="02020603050405020304" pitchFamily="18" charset="0"/>
              </a:rPr>
              <a:t> tin 	</a:t>
            </a:r>
            <a:r>
              <a:rPr lang="en-US" dirty="0" err="1">
                <a:effectLst/>
                <a:latin typeface="+mj-lt"/>
                <a:ea typeface="Times New Roman" panose="02020603050405020304" pitchFamily="18" charset="0"/>
                <a:cs typeface="Times New Roman" panose="02020603050405020304" pitchFamily="18" charset="0"/>
              </a:rPr>
              <a:t>nhất</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từ</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dữ</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liệu</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hiện</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tại</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để</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dự</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đoán</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các</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giá</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trị</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còn</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thiếu</a:t>
            </a:r>
            <a:r>
              <a:rPr lang="en-US" dirty="0">
                <a:effectLst/>
                <a:latin typeface="+mj-lt"/>
                <a:ea typeface="Times New Roman" panose="02020603050405020304" pitchFamily="18" charset="0"/>
                <a:cs typeface="Times New Roman" panose="02020603050405020304" pitchFamily="18" charset="0"/>
              </a:rPr>
              <a:t>.</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dirty="0" err="1">
                <a:latin typeface="+mj-lt"/>
                <a:ea typeface="Times New Roman" panose="02020603050405020304" pitchFamily="18" charset="0"/>
                <a:cs typeface="Times New Roman" panose="02020603050405020304" pitchFamily="18" charset="0"/>
              </a:rPr>
              <a:t>T</a:t>
            </a:r>
            <a:r>
              <a:rPr lang="en-US" dirty="0" err="1">
                <a:effectLst/>
                <a:latin typeface="+mj-lt"/>
                <a:ea typeface="Times New Roman" panose="02020603050405020304" pitchFamily="18" charset="0"/>
                <a:cs typeface="Times New Roman" panose="02020603050405020304" pitchFamily="18" charset="0"/>
              </a:rPr>
              <a:t>rong</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một</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số</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trường</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hợp</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giá</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trị</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bị</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thiếu</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có</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thể</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không</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ám</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chỉ</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lỗi</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trong</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dữ</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liệu</a:t>
            </a:r>
            <a:r>
              <a:rPr lang="en-US" dirty="0">
                <a:effectLst/>
                <a:latin typeface="+mj-lt"/>
                <a:ea typeface="Times New Roman" panose="02020603050405020304" pitchFamily="18" charset="0"/>
                <a:cs typeface="Times New Roman" panose="02020603050405020304" pitchFamily="18" charset="0"/>
              </a:rPr>
              <a:t>.</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Courier New" panose="02070309020205020404" pitchFamily="49" charset="0"/>
              <a:buChar char="o"/>
            </a:pPr>
            <a:r>
              <a:rPr lang="en-US" dirty="0" err="1">
                <a:effectLst/>
                <a:latin typeface="+mj-lt"/>
                <a:ea typeface="Times New Roman" panose="02020603050405020304" pitchFamily="18" charset="0"/>
                <a:cs typeface="Times New Roman" panose="02020603050405020304" pitchFamily="18" charset="0"/>
              </a:rPr>
              <a:t>Thiết</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kế</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cơ</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sở</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dữ</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liệu</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và</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thủ</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tục</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nhập</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dữ</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liệu</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tốt</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sẽ</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giúp</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giảm</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thiểu</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số</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lượng</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giá</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trị</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bị</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thiếu</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hoặc</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lỗi</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ngay</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từ</a:t>
            </a:r>
            <a:r>
              <a:rPr lang="en-US" dirty="0">
                <a:effectLst/>
                <a:latin typeface="+mj-lt"/>
                <a:ea typeface="Times New Roman" panose="02020603050405020304" pitchFamily="18" charset="0"/>
                <a:cs typeface="Times New Roman" panose="02020603050405020304" pitchFamily="18" charset="0"/>
              </a:rPr>
              <a:t> </a:t>
            </a:r>
            <a:r>
              <a:rPr lang="en-US" dirty="0" err="1">
                <a:effectLst/>
                <a:latin typeface="+mj-lt"/>
                <a:ea typeface="Times New Roman" panose="02020603050405020304" pitchFamily="18" charset="0"/>
                <a:cs typeface="Times New Roman" panose="02020603050405020304" pitchFamily="18" charset="0"/>
              </a:rPr>
              <a:t>đầu</a:t>
            </a:r>
            <a:r>
              <a:rPr lang="en-US" dirty="0">
                <a:effectLst/>
                <a:latin typeface="+mj-lt"/>
                <a:ea typeface="Times New Roman" panose="02020603050405020304" pitchFamily="18" charset="0"/>
                <a:cs typeface="Times New Roman" panose="02020603050405020304" pitchFamily="18" charset="0"/>
              </a:rPr>
              <a:t>.</a:t>
            </a:r>
            <a:endParaRPr lang="en-US" dirty="0">
              <a:effectLst/>
              <a:latin typeface="+mj-lt"/>
              <a:ea typeface="Calibri" panose="020F0502020204030204" pitchFamily="34" charset="0"/>
              <a:cs typeface="Times New Roman" panose="02020603050405020304" pitchFamily="18" charset="0"/>
            </a:endParaRPr>
          </a:p>
        </p:txBody>
      </p:sp>
      <p:grpSp>
        <p:nvGrpSpPr>
          <p:cNvPr id="6" name="Google Shape;530;p39"/>
          <p:cNvGrpSpPr/>
          <p:nvPr/>
        </p:nvGrpSpPr>
        <p:grpSpPr>
          <a:xfrm>
            <a:off x="272927" y="350093"/>
            <a:ext cx="1114084" cy="1036918"/>
            <a:chOff x="3305175" y="4144963"/>
            <a:chExt cx="2149388" cy="1862100"/>
          </a:xfrm>
        </p:grpSpPr>
        <p:sp>
          <p:nvSpPr>
            <p:cNvPr id="7" name="Google Shape;531;p39"/>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532;p39"/>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533;p39"/>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534;p39"/>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535;p39"/>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536;p39"/>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537;p39"/>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538;p39"/>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539;p39"/>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 name="Google Shape;530;p39"/>
          <p:cNvGrpSpPr/>
          <p:nvPr/>
        </p:nvGrpSpPr>
        <p:grpSpPr>
          <a:xfrm>
            <a:off x="7454050" y="390883"/>
            <a:ext cx="1189500" cy="913835"/>
            <a:chOff x="3305175" y="4144963"/>
            <a:chExt cx="2149388" cy="1862100"/>
          </a:xfrm>
        </p:grpSpPr>
        <p:sp>
          <p:nvSpPr>
            <p:cNvPr id="28" name="Google Shape;531;p39"/>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532;p39"/>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533;p39"/>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534;p39"/>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535;p39"/>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536;p39"/>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537;p39"/>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538;p39"/>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539;p39"/>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 name="Bong bóng Lời nói: Hình chữ nhật với Góc Tròn 3">
            <a:extLst>
              <a:ext uri="{FF2B5EF4-FFF2-40B4-BE49-F238E27FC236}">
                <a16:creationId xmlns:a16="http://schemas.microsoft.com/office/drawing/2014/main" id="{5F089972-197B-4AE8-A096-32408A4A1C5D}"/>
              </a:ext>
            </a:extLst>
          </p:cNvPr>
          <p:cNvSpPr/>
          <p:nvPr/>
        </p:nvSpPr>
        <p:spPr>
          <a:xfrm>
            <a:off x="2776519" y="630921"/>
            <a:ext cx="2705480" cy="984753"/>
          </a:xfrm>
          <a:prstGeom prst="wedgeRoundRectCallou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ctr">
              <a:lnSpc>
                <a:spcPct val="107000"/>
              </a:lnSpc>
              <a:spcBef>
                <a:spcPts val="0"/>
              </a:spcBef>
              <a:spcAft>
                <a:spcPts val="80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xét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giải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pháp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41477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2.</a:t>
            </a:r>
          </a:p>
          <a:p>
            <a:pPr marL="0" lvl="0" indent="0" algn="ctr" rtl="0">
              <a:spcBef>
                <a:spcPts val="0"/>
              </a:spcBef>
              <a:spcAft>
                <a:spcPts val="0"/>
              </a:spcAft>
              <a:buNone/>
            </a:pPr>
            <a:r>
              <a:rPr lang="en" dirty="0">
                <a:latin typeface="+mj-lt"/>
                <a:cs typeface="Times New Roman" panose="02020603050405020304" pitchFamily="18" charset="0"/>
              </a:rPr>
              <a:t>Dữ liệu nhiễu</a:t>
            </a:r>
            <a:endParaRPr dirty="0">
              <a:latin typeface="+mj-lt"/>
              <a:cs typeface="Times New Roman" panose="02020603050405020304" pitchFamily="18" charset="0"/>
            </a:endParaRPr>
          </a:p>
        </p:txBody>
      </p:sp>
    </p:spTree>
    <p:extLst>
      <p:ext uri="{BB962C8B-B14F-4D97-AF65-F5344CB8AC3E}">
        <p14:creationId xmlns:p14="http://schemas.microsoft.com/office/powerpoint/2010/main" val="4193612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3"/>
          <p:cNvSpPr txBox="1">
            <a:spLocks noGrp="1"/>
          </p:cNvSpPr>
          <p:nvPr>
            <p:ph type="title" idx="4294967295"/>
          </p:nvPr>
        </p:nvSpPr>
        <p:spPr>
          <a:xfrm>
            <a:off x="500350" y="191578"/>
            <a:ext cx="81432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err="1">
                <a:solidFill>
                  <a:srgbClr val="FFFFFF"/>
                </a:solidFill>
                <a:latin typeface="Times New Roman" panose="02020603050405020304" pitchFamily="18" charset="0"/>
                <a:cs typeface="Times New Roman" panose="02020603050405020304" pitchFamily="18" charset="0"/>
              </a:rPr>
              <a:t>Dữ</a:t>
            </a:r>
            <a:r>
              <a:rPr lang="en-US" sz="3200" dirty="0">
                <a:solidFill>
                  <a:srgbClr val="FFFFFF"/>
                </a:solidFill>
                <a:latin typeface="Times New Roman" panose="02020603050405020304" pitchFamily="18" charset="0"/>
                <a:cs typeface="Times New Roman" panose="02020603050405020304" pitchFamily="18" charset="0"/>
              </a:rPr>
              <a:t> </a:t>
            </a:r>
            <a:r>
              <a:rPr lang="en-US" sz="3200" dirty="0" err="1">
                <a:solidFill>
                  <a:srgbClr val="FFFFFF"/>
                </a:solidFill>
                <a:latin typeface="Times New Roman" panose="02020603050405020304" pitchFamily="18" charset="0"/>
                <a:cs typeface="Times New Roman" panose="02020603050405020304" pitchFamily="18" charset="0"/>
              </a:rPr>
              <a:t>liệu</a:t>
            </a:r>
            <a:r>
              <a:rPr lang="en-US" sz="3200" dirty="0">
                <a:solidFill>
                  <a:srgbClr val="FFFFFF"/>
                </a:solidFill>
                <a:latin typeface="Times New Roman" panose="02020603050405020304" pitchFamily="18" charset="0"/>
                <a:cs typeface="Times New Roman" panose="02020603050405020304" pitchFamily="18" charset="0"/>
              </a:rPr>
              <a:t> </a:t>
            </a:r>
            <a:r>
              <a:rPr lang="en-US" sz="3200" dirty="0" err="1">
                <a:solidFill>
                  <a:srgbClr val="FFFFFF"/>
                </a:solidFill>
                <a:latin typeface="Times New Roman" panose="02020603050405020304" pitchFamily="18" charset="0"/>
                <a:cs typeface="Times New Roman" panose="02020603050405020304" pitchFamily="18" charset="0"/>
              </a:rPr>
              <a:t>nhiễu</a:t>
            </a:r>
            <a:endParaRPr sz="3200" dirty="0">
              <a:solidFill>
                <a:srgbClr val="FFFFFF"/>
              </a:solidFill>
              <a:latin typeface="Times New Roman" panose="02020603050405020304" pitchFamily="18" charset="0"/>
              <a:cs typeface="Times New Roman" panose="02020603050405020304" pitchFamily="18" charset="0"/>
            </a:endParaRPr>
          </a:p>
        </p:txBody>
      </p:sp>
      <p:sp>
        <p:nvSpPr>
          <p:cNvPr id="324" name="Google Shape;324;p23"/>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3" name="Horizontal Scroll 2"/>
          <p:cNvSpPr/>
          <p:nvPr/>
        </p:nvSpPr>
        <p:spPr>
          <a:xfrm>
            <a:off x="1503041" y="1304718"/>
            <a:ext cx="5865322" cy="2225291"/>
          </a:xfrm>
          <a:prstGeom prst="horizontalScroll">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i="1">
                <a:solidFill>
                  <a:srgbClr val="FFFF00"/>
                </a:solidFill>
                <a:effectLst/>
                <a:latin typeface="Calibri" panose="020F0502020204030204" pitchFamily="34" charset="0"/>
                <a:cs typeface="Calibri" panose="020F0502020204030204" pitchFamily="34" charset="0"/>
              </a:rPr>
              <a:t>“ Nhiễu là </a:t>
            </a:r>
            <a:r>
              <a:rPr lang="en-US" sz="1800" b="0" i="1" dirty="0" err="1">
                <a:solidFill>
                  <a:srgbClr val="FFFF00"/>
                </a:solidFill>
                <a:effectLst/>
                <a:latin typeface="Calibri" panose="020F0502020204030204" pitchFamily="34" charset="0"/>
                <a:cs typeface="Calibri" panose="020F0502020204030204" pitchFamily="34" charset="0"/>
              </a:rPr>
              <a:t>gì</a:t>
            </a:r>
            <a:r>
              <a:rPr lang="en-US" sz="1800" b="0" i="1" dirty="0">
                <a:solidFill>
                  <a:srgbClr val="FFFF00"/>
                </a:solidFill>
                <a:effectLst/>
                <a:latin typeface="Calibri" panose="020F0502020204030204" pitchFamily="34" charset="0"/>
                <a:cs typeface="Calibri" panose="020F0502020204030204" pitchFamily="34" charset="0"/>
              </a:rPr>
              <a:t>? ”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Nhiễu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một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số</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ngẫu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nhiên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hoặc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phương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trong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một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biến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285750" indent="-285750" algn="ctr">
              <a:buFontTx/>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sz="1600" dirty="0">
              <a:latin typeface="Times New Roman" panose="02020603050405020304" pitchFamily="18" charset="0"/>
              <a:cs typeface="Times New Roman" panose="02020603050405020304" pitchFamily="18" charset="0"/>
            </a:endParaRPr>
          </a:p>
        </p:txBody>
      </p:sp>
      <p:grpSp>
        <p:nvGrpSpPr>
          <p:cNvPr id="6" name="Google Shape;530;p39"/>
          <p:cNvGrpSpPr/>
          <p:nvPr/>
        </p:nvGrpSpPr>
        <p:grpSpPr>
          <a:xfrm>
            <a:off x="272927" y="350093"/>
            <a:ext cx="1114084" cy="1036918"/>
            <a:chOff x="3305175" y="4144963"/>
            <a:chExt cx="2149388" cy="1862100"/>
          </a:xfrm>
        </p:grpSpPr>
        <p:sp>
          <p:nvSpPr>
            <p:cNvPr id="7" name="Google Shape;531;p39"/>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532;p39"/>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533;p39"/>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534;p39"/>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535;p39"/>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536;p39"/>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537;p39"/>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538;p39"/>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539;p39"/>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 name="Google Shape;530;p39"/>
          <p:cNvGrpSpPr/>
          <p:nvPr/>
        </p:nvGrpSpPr>
        <p:grpSpPr>
          <a:xfrm>
            <a:off x="7454050" y="390883"/>
            <a:ext cx="1189500" cy="913835"/>
            <a:chOff x="3305175" y="4144963"/>
            <a:chExt cx="2149388" cy="1862100"/>
          </a:xfrm>
        </p:grpSpPr>
        <p:sp>
          <p:nvSpPr>
            <p:cNvPr id="28" name="Google Shape;531;p39"/>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532;p39"/>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533;p39"/>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534;p39"/>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535;p39"/>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536;p39"/>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537;p39"/>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538;p39"/>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539;p39"/>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652471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1" name="Google Shape;281;p19"/>
          <p:cNvSpPr txBox="1">
            <a:spLocks noGrp="1"/>
          </p:cNvSpPr>
          <p:nvPr>
            <p:ph type="subTitle" idx="4294967295"/>
          </p:nvPr>
        </p:nvSpPr>
        <p:spPr>
          <a:xfrm>
            <a:off x="308387" y="943852"/>
            <a:ext cx="2426157" cy="1044230"/>
          </a:xfrm>
          <a:prstGeom prst="rect">
            <a:avLst/>
          </a:prstGeom>
        </p:spPr>
        <p:txBody>
          <a:bodyPr spcFirstLastPara="1" wrap="square" lIns="91425" tIns="91425" rIns="91425" bIns="91425" anchor="t" anchorCtr="0">
            <a:noAutofit/>
          </a:bodyPr>
          <a:lstStyle/>
          <a:p>
            <a:pPr marL="76200" indent="0">
              <a:buNone/>
            </a:pP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kỹ</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thuật</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phổ</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biến</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để</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loại</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err="1">
                <a:effectLst/>
                <a:latin typeface="Calibri" panose="020F0502020204030204" pitchFamily="34" charset="0"/>
                <a:ea typeface="Calibri" panose="020F0502020204030204" pitchFamily="34" charset="0"/>
                <a:cs typeface="Times New Roman" panose="02020603050405020304" pitchFamily="18" charset="0"/>
              </a:rPr>
              <a:t>bỏ</a:t>
            </a:r>
            <a:r>
              <a:rPr lang="en-US" sz="1800" b="1">
                <a:effectLst/>
                <a:latin typeface="Calibri" panose="020F0502020204030204" pitchFamily="34" charset="0"/>
                <a:ea typeface="Calibri" panose="020F0502020204030204" pitchFamily="34" charset="0"/>
                <a:cs typeface="Times New Roman" panose="02020603050405020304" pitchFamily="18" charset="0"/>
              </a:rPr>
              <a:t> nhiễu(làm mịn)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trong</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dữ</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liệu</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p>
          <a:p>
            <a:pPr marL="0" lvl="0" indent="0">
              <a:buNone/>
            </a:pPr>
            <a:endParaRPr sz="1800" dirty="0"/>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5" name="Hộp Văn bản 4">
            <a:extLst>
              <a:ext uri="{FF2B5EF4-FFF2-40B4-BE49-F238E27FC236}">
                <a16:creationId xmlns:a16="http://schemas.microsoft.com/office/drawing/2014/main" id="{860475D1-D586-41D8-B501-BCB829A9E42C}"/>
              </a:ext>
            </a:extLst>
          </p:cNvPr>
          <p:cNvSpPr txBox="1"/>
          <p:nvPr/>
        </p:nvSpPr>
        <p:spPr>
          <a:xfrm>
            <a:off x="3564029" y="395288"/>
            <a:ext cx="4912241" cy="369332"/>
          </a:xfrm>
          <a:prstGeom prst="rect">
            <a:avLst/>
          </a:prstGeom>
          <a:noFill/>
        </p:spPr>
        <p:txBody>
          <a:bodyPr wrap="square" rtlCol="0">
            <a:spAutoFit/>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1</a:t>
            </a:r>
            <a:r>
              <a:rPr lang="en-US" sz="1800" b="1">
                <a:effectLst/>
                <a:latin typeface="Calibri" panose="020F0502020204030204" pitchFamily="34" charset="0"/>
                <a:ea typeface="Calibri" panose="020F0502020204030204" pitchFamily="34" charset="0"/>
                <a:cs typeface="Times New Roman" panose="02020603050405020304" pitchFamily="18" charset="0"/>
              </a:rPr>
              <a:t>. Binning</a:t>
            </a:r>
            <a:endParaRPr lang="en-US" dirty="0"/>
          </a:p>
        </p:txBody>
      </p:sp>
      <p:sp>
        <p:nvSpPr>
          <p:cNvPr id="6" name="Hộp Văn bản 5">
            <a:extLst>
              <a:ext uri="{FF2B5EF4-FFF2-40B4-BE49-F238E27FC236}">
                <a16:creationId xmlns:a16="http://schemas.microsoft.com/office/drawing/2014/main" id="{C2D8F0AB-C3FA-48BC-8EC6-B9A2957B4223}"/>
              </a:ext>
            </a:extLst>
          </p:cNvPr>
          <p:cNvSpPr txBox="1"/>
          <p:nvPr/>
        </p:nvSpPr>
        <p:spPr>
          <a:xfrm>
            <a:off x="3564029" y="1900327"/>
            <a:ext cx="4635795" cy="369332"/>
          </a:xfrm>
          <a:prstGeom prst="rect">
            <a:avLst/>
          </a:prstGeom>
          <a:noFill/>
        </p:spPr>
        <p:txBody>
          <a:bodyPr wrap="square" rtlCol="0">
            <a:spAutoFit/>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2.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Hồi</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quy</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a:effectLst/>
                <a:latin typeface="Calibri" panose="020F0502020204030204" pitchFamily="34" charset="0"/>
                <a:ea typeface="Calibri" panose="020F0502020204030204" pitchFamily="34" charset="0"/>
                <a:cs typeface="Times New Roman" panose="02020603050405020304" pitchFamily="18" charset="0"/>
              </a:rPr>
              <a:t>(Regression)</a:t>
            </a:r>
            <a:endParaRPr lang="en-US" dirty="0"/>
          </a:p>
        </p:txBody>
      </p:sp>
      <p:sp>
        <p:nvSpPr>
          <p:cNvPr id="7" name="Hộp Văn bản 6">
            <a:extLst>
              <a:ext uri="{FF2B5EF4-FFF2-40B4-BE49-F238E27FC236}">
                <a16:creationId xmlns:a16="http://schemas.microsoft.com/office/drawing/2014/main" id="{183494E1-4EEA-4706-8021-DCFCAF255020}"/>
              </a:ext>
            </a:extLst>
          </p:cNvPr>
          <p:cNvSpPr txBox="1"/>
          <p:nvPr/>
        </p:nvSpPr>
        <p:spPr>
          <a:xfrm>
            <a:off x="3564029" y="3236937"/>
            <a:ext cx="4812306" cy="369332"/>
          </a:xfrm>
          <a:prstGeom prst="rect">
            <a:avLst/>
          </a:prstGeom>
          <a:noFill/>
        </p:spPr>
        <p:txBody>
          <a:bodyPr wrap="square" rtlCol="0">
            <a:spAutoFit/>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3.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Phân</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tích</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ngoại</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lai</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a:effectLst/>
                <a:latin typeface="Calibri" panose="020F0502020204030204" pitchFamily="34" charset="0"/>
                <a:ea typeface="Calibri" panose="020F0502020204030204" pitchFamily="34" charset="0"/>
                <a:cs typeface="Times New Roman" panose="02020603050405020304" pitchFamily="18" charset="0"/>
              </a:rPr>
              <a:t>outlier analysis)</a:t>
            </a:r>
            <a:endParaRPr lang="en-US" dirty="0"/>
          </a:p>
        </p:txBody>
      </p:sp>
      <p:grpSp>
        <p:nvGrpSpPr>
          <p:cNvPr id="26" name="Google Shape;391;p29">
            <a:extLst>
              <a:ext uri="{FF2B5EF4-FFF2-40B4-BE49-F238E27FC236}">
                <a16:creationId xmlns:a16="http://schemas.microsoft.com/office/drawing/2014/main" id="{2E963F53-1FAB-4971-BA2A-0375DCD634FC}"/>
              </a:ext>
            </a:extLst>
          </p:cNvPr>
          <p:cNvGrpSpPr/>
          <p:nvPr/>
        </p:nvGrpSpPr>
        <p:grpSpPr>
          <a:xfrm flipH="1">
            <a:off x="125036" y="2932502"/>
            <a:ext cx="2792552" cy="2221397"/>
            <a:chOff x="9925050" y="4203700"/>
            <a:chExt cx="2267050" cy="1803375"/>
          </a:xfrm>
        </p:grpSpPr>
        <p:sp>
          <p:nvSpPr>
            <p:cNvPr id="27" name="Google Shape;392;p29">
              <a:extLst>
                <a:ext uri="{FF2B5EF4-FFF2-40B4-BE49-F238E27FC236}">
                  <a16:creationId xmlns:a16="http://schemas.microsoft.com/office/drawing/2014/main" id="{02CFA56F-CBAC-40AF-A7E8-40BD349265B5}"/>
                </a:ext>
              </a:extLst>
            </p:cNvPr>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393;p29">
              <a:extLst>
                <a:ext uri="{FF2B5EF4-FFF2-40B4-BE49-F238E27FC236}">
                  <a16:creationId xmlns:a16="http://schemas.microsoft.com/office/drawing/2014/main" id="{06D73B72-EC16-4A06-83F3-D3B3B31D6510}"/>
                </a:ext>
              </a:extLst>
            </p:cNvPr>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394;p29">
              <a:extLst>
                <a:ext uri="{FF2B5EF4-FFF2-40B4-BE49-F238E27FC236}">
                  <a16:creationId xmlns:a16="http://schemas.microsoft.com/office/drawing/2014/main" id="{935A8064-BABA-41F0-BB41-F2EC1F54DAA2}"/>
                </a:ext>
              </a:extLst>
            </p:cNvPr>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95;p29">
              <a:extLst>
                <a:ext uri="{FF2B5EF4-FFF2-40B4-BE49-F238E27FC236}">
                  <a16:creationId xmlns:a16="http://schemas.microsoft.com/office/drawing/2014/main" id="{3F291F59-80E1-4360-BDEA-30BC7679FE9F}"/>
                </a:ext>
              </a:extLst>
            </p:cNvPr>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96;p29">
              <a:extLst>
                <a:ext uri="{FF2B5EF4-FFF2-40B4-BE49-F238E27FC236}">
                  <a16:creationId xmlns:a16="http://schemas.microsoft.com/office/drawing/2014/main" id="{2CBBFA7C-720F-446B-BA6D-D718DF439443}"/>
                </a:ext>
              </a:extLst>
            </p:cNvPr>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97;p29">
              <a:extLst>
                <a:ext uri="{FF2B5EF4-FFF2-40B4-BE49-F238E27FC236}">
                  <a16:creationId xmlns:a16="http://schemas.microsoft.com/office/drawing/2014/main" id="{DF63A124-E0BA-4062-88F7-4F0AC53B373F}"/>
                </a:ext>
              </a:extLst>
            </p:cNvPr>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98;p29">
              <a:extLst>
                <a:ext uri="{FF2B5EF4-FFF2-40B4-BE49-F238E27FC236}">
                  <a16:creationId xmlns:a16="http://schemas.microsoft.com/office/drawing/2014/main" id="{4A75CA8C-19F6-4F01-9B32-A927E516EA8B}"/>
                </a:ext>
              </a:extLst>
            </p:cNvPr>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99;p29">
              <a:extLst>
                <a:ext uri="{FF2B5EF4-FFF2-40B4-BE49-F238E27FC236}">
                  <a16:creationId xmlns:a16="http://schemas.microsoft.com/office/drawing/2014/main" id="{006C4A4B-B81B-4137-BCED-532412DACADE}"/>
                </a:ext>
              </a:extLst>
            </p:cNvPr>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400;p29">
              <a:extLst>
                <a:ext uri="{FF2B5EF4-FFF2-40B4-BE49-F238E27FC236}">
                  <a16:creationId xmlns:a16="http://schemas.microsoft.com/office/drawing/2014/main" id="{F8C3770A-871A-4F37-AB7A-C2D401C4922B}"/>
                </a:ext>
              </a:extLst>
            </p:cNvPr>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401;p29">
              <a:extLst>
                <a:ext uri="{FF2B5EF4-FFF2-40B4-BE49-F238E27FC236}">
                  <a16:creationId xmlns:a16="http://schemas.microsoft.com/office/drawing/2014/main" id="{5898F591-0EF5-4947-AEF1-F369DFB39863}"/>
                </a:ext>
              </a:extLst>
            </p:cNvPr>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402;p29">
              <a:extLst>
                <a:ext uri="{FF2B5EF4-FFF2-40B4-BE49-F238E27FC236}">
                  <a16:creationId xmlns:a16="http://schemas.microsoft.com/office/drawing/2014/main" id="{4B11FD53-D8CF-4B86-9EDD-8A71247D3FDB}"/>
                </a:ext>
              </a:extLst>
            </p:cNvPr>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403;p29">
              <a:extLst>
                <a:ext uri="{FF2B5EF4-FFF2-40B4-BE49-F238E27FC236}">
                  <a16:creationId xmlns:a16="http://schemas.microsoft.com/office/drawing/2014/main" id="{7A1C5E0F-B6AE-4538-98F7-4BFD99B79543}"/>
                </a:ext>
              </a:extLst>
            </p:cNvPr>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693984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Google Shape;275;p18"/>
          <p:cNvSpPr txBox="1">
            <a:spLocks noGrp="1"/>
          </p:cNvSpPr>
          <p:nvPr>
            <p:ph type="sldNum" idx="12"/>
          </p:nvPr>
        </p:nvSpPr>
        <p:spPr>
          <a:xfrm>
            <a:off x="4116434" y="4807500"/>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pic>
        <p:nvPicPr>
          <p:cNvPr id="5" name="Hình ảnh 4">
            <a:extLst>
              <a:ext uri="{FF2B5EF4-FFF2-40B4-BE49-F238E27FC236}">
                <a16:creationId xmlns:a16="http://schemas.microsoft.com/office/drawing/2014/main" id="{34E18F11-4A83-4B3E-9B1E-418C036EC1B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03736" y="2171276"/>
            <a:ext cx="3719164" cy="2559600"/>
          </a:xfrm>
          <a:prstGeom prst="rect">
            <a:avLst/>
          </a:prstGeom>
          <a:noFill/>
          <a:ln>
            <a:noFill/>
          </a:ln>
        </p:spPr>
      </p:pic>
      <p:sp>
        <p:nvSpPr>
          <p:cNvPr id="6" name="Hình chữ nhật 5">
            <a:extLst>
              <a:ext uri="{FF2B5EF4-FFF2-40B4-BE49-F238E27FC236}">
                <a16:creationId xmlns:a16="http://schemas.microsoft.com/office/drawing/2014/main" id="{CEBEC740-432E-4AB1-BC18-BF3D9BDD5CE7}"/>
              </a:ext>
            </a:extLst>
          </p:cNvPr>
          <p:cNvSpPr/>
          <p:nvPr/>
        </p:nvSpPr>
        <p:spPr>
          <a:xfrm>
            <a:off x="3474962" y="223844"/>
            <a:ext cx="1894261" cy="8053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   1.Binning</a:t>
            </a:r>
          </a:p>
        </p:txBody>
      </p:sp>
      <p:sp>
        <p:nvSpPr>
          <p:cNvPr id="7" name="Hộp Văn bản 6">
            <a:extLst>
              <a:ext uri="{FF2B5EF4-FFF2-40B4-BE49-F238E27FC236}">
                <a16:creationId xmlns:a16="http://schemas.microsoft.com/office/drawing/2014/main" id="{F9DDDD2A-D063-4AB1-A33C-09258428E577}"/>
              </a:ext>
            </a:extLst>
          </p:cNvPr>
          <p:cNvSpPr txBox="1"/>
          <p:nvPr/>
        </p:nvSpPr>
        <p:spPr>
          <a:xfrm>
            <a:off x="2613716" y="1774175"/>
            <a:ext cx="721672" cy="307777"/>
          </a:xfrm>
          <a:prstGeom prst="rect">
            <a:avLst/>
          </a:prstGeom>
          <a:noFill/>
        </p:spPr>
        <p:txBody>
          <a:bodyPr wrap="none" rtlCol="0">
            <a:spAutoFit/>
          </a:bodyPr>
          <a:lstStyle/>
          <a:p>
            <a:r>
              <a:rPr lang="en-US" b="1" dirty="0" err="1"/>
              <a:t>Ví</a:t>
            </a:r>
            <a:r>
              <a:rPr lang="en-US" b="1" dirty="0"/>
              <a:t> </a:t>
            </a:r>
            <a:r>
              <a:rPr lang="en-US" b="1" dirty="0" err="1"/>
              <a:t>dụ</a:t>
            </a:r>
            <a:r>
              <a:rPr lang="en-US" b="1" dirty="0"/>
              <a:t> </a:t>
            </a:r>
            <a:r>
              <a:rPr lang="en-US" dirty="0"/>
              <a:t>:</a:t>
            </a:r>
          </a:p>
        </p:txBody>
      </p:sp>
      <p:sp>
        <p:nvSpPr>
          <p:cNvPr id="3" name="Hộp Văn bản 4">
            <a:extLst>
              <a:ext uri="{FF2B5EF4-FFF2-40B4-BE49-F238E27FC236}">
                <a16:creationId xmlns:a16="http://schemas.microsoft.com/office/drawing/2014/main" id="{9152F3A7-3D42-4BFB-89F1-B84AB523EA7D}"/>
              </a:ext>
            </a:extLst>
          </p:cNvPr>
          <p:cNvSpPr txBox="1"/>
          <p:nvPr/>
        </p:nvSpPr>
        <p:spPr>
          <a:xfrm>
            <a:off x="2613716" y="923356"/>
            <a:ext cx="3899203" cy="861774"/>
          </a:xfrm>
          <a:prstGeom prst="rect">
            <a:avLst/>
          </a:prstGeom>
          <a:noFill/>
        </p:spPr>
        <p:txBody>
          <a:bodyPr wrap="square" rtlCol="0">
            <a:spAutoFit/>
          </a:bodyPr>
          <a:lstStyle/>
          <a:p>
            <a:r>
              <a:rPr lang="en-US" sz="1800">
                <a:effectLst/>
                <a:latin typeface="Calibri" panose="020F0502020204030204" pitchFamily="34" charset="0"/>
                <a:ea typeface="Calibri" panose="020F0502020204030204" pitchFamily="34" charset="0"/>
                <a:cs typeface="Times New Roman" panose="02020603050405020304" pitchFamily="18" charset="0"/>
              </a:rPr>
              <a:t>- Làm mịn một dữ liệu đã được sắp xếp nhờ những dữ liệu xung quanh nó</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57915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4" name="Hình chữ nhật 3">
            <a:extLst>
              <a:ext uri="{FF2B5EF4-FFF2-40B4-BE49-F238E27FC236}">
                <a16:creationId xmlns:a16="http://schemas.microsoft.com/office/drawing/2014/main" id="{411403B6-8FD2-467E-B546-C0CF436E99DD}"/>
              </a:ext>
            </a:extLst>
          </p:cNvPr>
          <p:cNvSpPr/>
          <p:nvPr/>
        </p:nvSpPr>
        <p:spPr>
          <a:xfrm>
            <a:off x="1615298" y="246052"/>
            <a:ext cx="1894261" cy="8053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   Binning</a:t>
            </a:r>
          </a:p>
        </p:txBody>
      </p:sp>
      <p:sp>
        <p:nvSpPr>
          <p:cNvPr id="26" name="Hộp Văn bản 25">
            <a:extLst>
              <a:ext uri="{FF2B5EF4-FFF2-40B4-BE49-F238E27FC236}">
                <a16:creationId xmlns:a16="http://schemas.microsoft.com/office/drawing/2014/main" id="{02ABCCD2-C541-4D69-B191-5EFB0CCC3745}"/>
              </a:ext>
            </a:extLst>
          </p:cNvPr>
          <p:cNvSpPr txBox="1"/>
          <p:nvPr/>
        </p:nvSpPr>
        <p:spPr>
          <a:xfrm>
            <a:off x="329609" y="1711841"/>
            <a:ext cx="5188688" cy="1861985"/>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B1: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Sắp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B2: Chia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(bins)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kích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nhau</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B3: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mịn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mịn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Binning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454488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4" name="Hình chữ nhật 3">
            <a:extLst>
              <a:ext uri="{FF2B5EF4-FFF2-40B4-BE49-F238E27FC236}">
                <a16:creationId xmlns:a16="http://schemas.microsoft.com/office/drawing/2014/main" id="{411403B6-8FD2-467E-B546-C0CF436E99DD}"/>
              </a:ext>
            </a:extLst>
          </p:cNvPr>
          <p:cNvSpPr/>
          <p:nvPr/>
        </p:nvSpPr>
        <p:spPr>
          <a:xfrm>
            <a:off x="1615298" y="246052"/>
            <a:ext cx="1894261" cy="8053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   Binning</a:t>
            </a:r>
          </a:p>
        </p:txBody>
      </p:sp>
      <p:sp>
        <p:nvSpPr>
          <p:cNvPr id="6" name="Hộp Văn bản 5">
            <a:extLst>
              <a:ext uri="{FF2B5EF4-FFF2-40B4-BE49-F238E27FC236}">
                <a16:creationId xmlns:a16="http://schemas.microsoft.com/office/drawing/2014/main" id="{33157EC9-CE0F-479D-AD35-4D98F3080E69}"/>
              </a:ext>
            </a:extLst>
          </p:cNvPr>
          <p:cNvSpPr txBox="1"/>
          <p:nvPr/>
        </p:nvSpPr>
        <p:spPr>
          <a:xfrm>
            <a:off x="397646" y="1663075"/>
            <a:ext cx="5103628" cy="2387513"/>
          </a:xfrm>
          <a:prstGeom prst="rect">
            <a:avLst/>
          </a:prstGeom>
          <a:noFill/>
        </p:spPr>
        <p:txBody>
          <a:bodyPr wrap="square">
            <a:spAutoFit/>
          </a:bodyPr>
          <a:lstStyle/>
          <a:p>
            <a:pPr marL="285750" marR="0" indent="-285750">
              <a:lnSpc>
                <a:spcPct val="107000"/>
              </a:lnSpc>
              <a:spcBef>
                <a:spcPts val="0"/>
              </a:spcBef>
              <a:spcAft>
                <a:spcPts val="800"/>
              </a:spcAft>
              <a:buFont typeface="Wingdings" panose="05000000000000000000" pitchFamily="2" charset="2"/>
              <a:buChar char="Ø"/>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mịn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nhờ</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trung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bình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thùng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(bin means):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thế</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thùng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trung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bình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thùng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p>
          <a:p>
            <a:pPr marL="285750" marR="0" indent="-285750">
              <a:lnSpc>
                <a:spcPct val="107000"/>
              </a:lnSpc>
              <a:spcBef>
                <a:spcPts val="0"/>
              </a:spcBef>
              <a:spcAft>
                <a:spcPts val="800"/>
              </a:spcAft>
              <a:buFont typeface="Wingdings" panose="05000000000000000000" pitchFamily="2" charset="2"/>
              <a:buChar char="Ø"/>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mịn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nhờ</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trung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vị</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thùng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(bin medians):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thế</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thùng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trung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vị</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thùng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p>
          <a:p>
            <a:pPr marL="285750" marR="0" indent="-285750">
              <a:lnSpc>
                <a:spcPct val="107000"/>
              </a:lnSpc>
              <a:spcBef>
                <a:spcPts val="0"/>
              </a:spcBef>
              <a:spcAft>
                <a:spcPts val="800"/>
              </a:spcAft>
              <a:buFont typeface="Wingdings" panose="05000000000000000000" pitchFamily="2" charset="2"/>
              <a:buChar char="Ø"/>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mịn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nhờ</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ranh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giới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thùng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(bin boundaries):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Lấy</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min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max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thùng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ranh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giới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thùng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còn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thế</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biên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gần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(min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max).</a:t>
            </a:r>
          </a:p>
        </p:txBody>
      </p:sp>
    </p:spTree>
    <p:extLst>
      <p:ext uri="{BB962C8B-B14F-4D97-AF65-F5344CB8AC3E}">
        <p14:creationId xmlns:p14="http://schemas.microsoft.com/office/powerpoint/2010/main" val="1607302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Google Shape;275;p18"/>
          <p:cNvSpPr txBox="1">
            <a:spLocks noGrp="1"/>
          </p:cNvSpPr>
          <p:nvPr>
            <p:ph type="sldNum" idx="12"/>
          </p:nvPr>
        </p:nvSpPr>
        <p:spPr>
          <a:xfrm>
            <a:off x="4116434" y="4807500"/>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6" name="Hình chữ nhật 5">
            <a:extLst>
              <a:ext uri="{FF2B5EF4-FFF2-40B4-BE49-F238E27FC236}">
                <a16:creationId xmlns:a16="http://schemas.microsoft.com/office/drawing/2014/main" id="{CEBEC740-432E-4AB1-BC18-BF3D9BDD5CE7}"/>
              </a:ext>
            </a:extLst>
          </p:cNvPr>
          <p:cNvSpPr/>
          <p:nvPr/>
        </p:nvSpPr>
        <p:spPr>
          <a:xfrm>
            <a:off x="3709912" y="246052"/>
            <a:ext cx="1894261" cy="8053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latin typeface="Times New Roman" panose="02020603050405020304" pitchFamily="18" charset="0"/>
                <a:cs typeface="Times New Roman" panose="02020603050405020304" pitchFamily="18" charset="0"/>
              </a:rPr>
              <a:t>   2. </a:t>
            </a:r>
            <a:r>
              <a:rPr lang="en-US" sz="1800" b="1"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Hồi</a:t>
            </a:r>
            <a:r>
              <a:rPr lang="en-US" sz="18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quy</a:t>
            </a:r>
            <a:endParaRPr lang="en-US" sz="2000" b="1" dirty="0">
              <a:solidFill>
                <a:schemeClr val="tx1"/>
              </a:solidFill>
              <a:latin typeface="Times New Roman" panose="02020603050405020304" pitchFamily="18" charset="0"/>
              <a:cs typeface="Times New Roman" panose="02020603050405020304" pitchFamily="18" charset="0"/>
            </a:endParaRPr>
          </a:p>
        </p:txBody>
      </p:sp>
      <p:pic>
        <p:nvPicPr>
          <p:cNvPr id="8" name="Hình ảnh 7">
            <a:extLst>
              <a:ext uri="{FF2B5EF4-FFF2-40B4-BE49-F238E27FC236}">
                <a16:creationId xmlns:a16="http://schemas.microsoft.com/office/drawing/2014/main" id="{05A05553-D623-4956-BFEC-A67C695B072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52280" y="1728824"/>
            <a:ext cx="4036108" cy="2627570"/>
          </a:xfrm>
          <a:prstGeom prst="rect">
            <a:avLst/>
          </a:prstGeom>
          <a:noFill/>
          <a:ln>
            <a:noFill/>
          </a:ln>
        </p:spPr>
      </p:pic>
      <p:sp>
        <p:nvSpPr>
          <p:cNvPr id="2" name="Hộp Văn bản 5">
            <a:extLst>
              <a:ext uri="{FF2B5EF4-FFF2-40B4-BE49-F238E27FC236}">
                <a16:creationId xmlns:a16="http://schemas.microsoft.com/office/drawing/2014/main" id="{EE671173-013D-4656-A5D9-CA5221A15A57}"/>
              </a:ext>
            </a:extLst>
          </p:cNvPr>
          <p:cNvSpPr txBox="1"/>
          <p:nvPr/>
        </p:nvSpPr>
        <p:spPr>
          <a:xfrm>
            <a:off x="2552281" y="956066"/>
            <a:ext cx="3924719" cy="1138773"/>
          </a:xfrm>
          <a:prstGeom prst="rect">
            <a:avLst/>
          </a:prstGeom>
          <a:noFill/>
        </p:spPr>
        <p:txBody>
          <a:bodyPr wrap="square" rtlCol="0">
            <a:spAutoFit/>
          </a:bodyPr>
          <a:lstStyle/>
          <a:p>
            <a:pPr marL="285750" indent="-285750">
              <a:buFontTx/>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Là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thuật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tham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chiếu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giá</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trị</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dữ</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liệu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về</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một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err="1">
                <a:effectLst/>
                <a:latin typeface="Calibri" panose="020F0502020204030204" pitchFamily="34" charset="0"/>
                <a:ea typeface="Calibri" panose="020F0502020204030204" pitchFamily="34" charset="0"/>
                <a:cs typeface="Times New Roman" panose="02020603050405020304" pitchFamily="18" charset="0"/>
              </a:rPr>
              <a:t>hàm</a:t>
            </a:r>
            <a:r>
              <a:rPr lang="en-US" sz="1800">
                <a:effectLst/>
                <a:latin typeface="Calibri" panose="020F0502020204030204" pitchFamily="34" charset="0"/>
                <a:ea typeface="Calibri" panose="020F0502020204030204" pitchFamily="34" charset="0"/>
                <a:cs typeface="Times New Roman" panose="02020603050405020304" pitchFamily="18" charset="0"/>
              </a:rPr>
              <a:t>.</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745884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457151" y="220238"/>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	Nhóm 3 và 4</a:t>
            </a:r>
            <a:endParaRPr dirty="0"/>
          </a:p>
        </p:txBody>
      </p:sp>
      <p:sp>
        <p:nvSpPr>
          <p:cNvPr id="246" name="Google Shape;246;p14"/>
          <p:cNvSpPr txBox="1">
            <a:spLocks noGrp="1"/>
          </p:cNvSpPr>
          <p:nvPr>
            <p:ph type="body" idx="2"/>
          </p:nvPr>
        </p:nvSpPr>
        <p:spPr>
          <a:xfrm>
            <a:off x="2942925" y="1547025"/>
            <a:ext cx="2494200" cy="2358900"/>
          </a:xfrm>
          <a:prstGeom prst="rect">
            <a:avLst/>
          </a:prstGeom>
        </p:spPr>
        <p:txBody>
          <a:bodyPr spcFirstLastPara="1" wrap="square" lIns="91425" tIns="91425" rIns="91425" bIns="91425" anchor="t" anchorCtr="0">
            <a:noAutofit/>
          </a:bodyPr>
          <a:lstStyle/>
          <a:p>
            <a:pPr marL="0" indent="0" algn="ctr">
              <a:buNone/>
            </a:pPr>
            <a:r>
              <a:rPr lang="en-US" sz="1600" b="1" dirty="0">
                <a:solidFill>
                  <a:srgbClr val="000000"/>
                </a:solidFill>
              </a:rPr>
              <a:t>        </a:t>
            </a:r>
            <a:r>
              <a:rPr lang="en-US" sz="1600" b="1" dirty="0" err="1">
                <a:solidFill>
                  <a:srgbClr val="000000"/>
                </a:solidFill>
                <a:latin typeface="Miriam Libre" panose="020B0604020202020204" charset="-79"/>
                <a:cs typeface="Miriam Libre" panose="020B0604020202020204" charset="-79"/>
              </a:rPr>
              <a:t>Thành</a:t>
            </a:r>
            <a:r>
              <a:rPr lang="en-US" sz="1600" b="1" dirty="0">
                <a:solidFill>
                  <a:srgbClr val="000000"/>
                </a:solidFill>
                <a:latin typeface="Miriam Libre" panose="020B0604020202020204" charset="-79"/>
                <a:cs typeface="Miriam Libre" panose="020B0604020202020204" charset="-79"/>
              </a:rPr>
              <a:t> </a:t>
            </a:r>
            <a:r>
              <a:rPr lang="en-US" sz="1600" b="1" dirty="0" err="1">
                <a:solidFill>
                  <a:srgbClr val="000000"/>
                </a:solidFill>
                <a:latin typeface="Miriam Libre" panose="020B0604020202020204" charset="-79"/>
                <a:cs typeface="Miriam Libre" panose="020B0604020202020204" charset="-79"/>
              </a:rPr>
              <a:t>viên</a:t>
            </a:r>
            <a:r>
              <a:rPr lang="en-US" sz="1600" b="1" dirty="0">
                <a:solidFill>
                  <a:srgbClr val="000000"/>
                </a:solidFill>
                <a:latin typeface="Miriam Libre" panose="020B0604020202020204" charset="-79"/>
                <a:cs typeface="Miriam Libre" panose="020B0604020202020204" charset="-79"/>
              </a:rPr>
              <a:t>  </a:t>
            </a:r>
            <a:r>
              <a:rPr lang="en-US" sz="1600" b="1" dirty="0" err="1">
                <a:solidFill>
                  <a:srgbClr val="000000"/>
                </a:solidFill>
                <a:latin typeface="Miriam Libre" panose="020B0604020202020204" charset="-79"/>
                <a:cs typeface="Miriam Libre" panose="020B0604020202020204" charset="-79"/>
              </a:rPr>
              <a:t>Nhóm</a:t>
            </a:r>
            <a:r>
              <a:rPr lang="en-US" sz="1600" b="1" dirty="0">
                <a:solidFill>
                  <a:srgbClr val="000000"/>
                </a:solidFill>
                <a:latin typeface="Miriam Libre" panose="020B0604020202020204" charset="-79"/>
                <a:cs typeface="Miriam Libre" panose="020B0604020202020204" charset="-79"/>
              </a:rPr>
              <a:t> 4</a:t>
            </a:r>
          </a:p>
          <a:p>
            <a:pPr marL="0" lvl="0" indent="0" algn="l" rtl="0">
              <a:spcBef>
                <a:spcPts val="600"/>
              </a:spcBef>
              <a:spcAft>
                <a:spcPts val="0"/>
              </a:spcAft>
              <a:buNone/>
            </a:pPr>
            <a:endParaRPr lang="en-US" sz="1200" b="1" dirty="0">
              <a:solidFill>
                <a:srgbClr val="000000"/>
              </a:solidFill>
            </a:endParaRPr>
          </a:p>
          <a:p>
            <a:pPr marL="0" lvl="0" indent="0" rtl="0">
              <a:spcBef>
                <a:spcPts val="600"/>
              </a:spcBef>
              <a:spcAft>
                <a:spcPts val="0"/>
              </a:spcAft>
              <a:buNone/>
            </a:pPr>
            <a:r>
              <a:rPr lang="en-US" sz="1600" dirty="0" err="1">
                <a:solidFill>
                  <a:srgbClr val="000000"/>
                </a:solidFill>
              </a:rPr>
              <a:t>Hoàng</a:t>
            </a:r>
            <a:r>
              <a:rPr lang="en-US" sz="1600" dirty="0">
                <a:solidFill>
                  <a:srgbClr val="000000"/>
                </a:solidFill>
              </a:rPr>
              <a:t> </a:t>
            </a:r>
            <a:r>
              <a:rPr lang="en-US" sz="1600" dirty="0" err="1">
                <a:solidFill>
                  <a:srgbClr val="000000"/>
                </a:solidFill>
              </a:rPr>
              <a:t>Quảng</a:t>
            </a:r>
            <a:r>
              <a:rPr lang="en-US" sz="1600" dirty="0">
                <a:solidFill>
                  <a:srgbClr val="000000"/>
                </a:solidFill>
              </a:rPr>
              <a:t>  An </a:t>
            </a:r>
          </a:p>
          <a:p>
            <a:pPr marL="0" lvl="0" indent="0" rtl="0">
              <a:spcBef>
                <a:spcPts val="600"/>
              </a:spcBef>
              <a:spcAft>
                <a:spcPts val="0"/>
              </a:spcAft>
              <a:buNone/>
            </a:pPr>
            <a:r>
              <a:rPr lang="en-US" sz="1600" dirty="0" err="1">
                <a:solidFill>
                  <a:srgbClr val="000000"/>
                </a:solidFill>
              </a:rPr>
              <a:t>Vũ</a:t>
            </a:r>
            <a:r>
              <a:rPr lang="en-US" sz="1600" dirty="0">
                <a:solidFill>
                  <a:srgbClr val="000000"/>
                </a:solidFill>
              </a:rPr>
              <a:t> </a:t>
            </a:r>
            <a:r>
              <a:rPr lang="en-US" sz="1600" dirty="0" err="1">
                <a:solidFill>
                  <a:srgbClr val="000000"/>
                </a:solidFill>
              </a:rPr>
              <a:t>Tuấn</a:t>
            </a:r>
            <a:r>
              <a:rPr lang="en-US" sz="1600" dirty="0">
                <a:solidFill>
                  <a:srgbClr val="000000"/>
                </a:solidFill>
              </a:rPr>
              <a:t> Anh</a:t>
            </a:r>
          </a:p>
          <a:p>
            <a:pPr marL="0" lvl="0" indent="0" rtl="0">
              <a:spcBef>
                <a:spcPts val="600"/>
              </a:spcBef>
              <a:spcAft>
                <a:spcPts val="0"/>
              </a:spcAft>
              <a:buNone/>
            </a:pPr>
            <a:r>
              <a:rPr lang="en-US" sz="1600" dirty="0" err="1">
                <a:solidFill>
                  <a:srgbClr val="000000"/>
                </a:solidFill>
              </a:rPr>
              <a:t>Lê</a:t>
            </a:r>
            <a:r>
              <a:rPr lang="en-US" sz="1600" dirty="0">
                <a:solidFill>
                  <a:srgbClr val="000000"/>
                </a:solidFill>
              </a:rPr>
              <a:t> </a:t>
            </a:r>
            <a:r>
              <a:rPr lang="en-US" sz="1600" dirty="0" err="1">
                <a:solidFill>
                  <a:srgbClr val="000000"/>
                </a:solidFill>
              </a:rPr>
              <a:t>Đức</a:t>
            </a:r>
            <a:r>
              <a:rPr lang="en-US" sz="1600" dirty="0">
                <a:solidFill>
                  <a:srgbClr val="000000"/>
                </a:solidFill>
              </a:rPr>
              <a:t> </a:t>
            </a:r>
            <a:r>
              <a:rPr lang="en-US" sz="1600" dirty="0" err="1">
                <a:solidFill>
                  <a:srgbClr val="000000"/>
                </a:solidFill>
              </a:rPr>
              <a:t>Chính</a:t>
            </a:r>
            <a:endParaRPr lang="en-US" sz="1600" dirty="0">
              <a:solidFill>
                <a:srgbClr val="000000"/>
              </a:solidFill>
            </a:endParaRPr>
          </a:p>
          <a:p>
            <a:pPr marL="0" lvl="0" indent="0" rtl="0">
              <a:spcBef>
                <a:spcPts val="600"/>
              </a:spcBef>
              <a:spcAft>
                <a:spcPts val="0"/>
              </a:spcAft>
              <a:buNone/>
            </a:pPr>
            <a:r>
              <a:rPr lang="en-US" sz="1600" dirty="0" err="1">
                <a:solidFill>
                  <a:srgbClr val="000000"/>
                </a:solidFill>
              </a:rPr>
              <a:t>Trần</a:t>
            </a:r>
            <a:r>
              <a:rPr lang="en-US" sz="1600" dirty="0">
                <a:solidFill>
                  <a:srgbClr val="000000"/>
                </a:solidFill>
              </a:rPr>
              <a:t> Cao </a:t>
            </a:r>
            <a:r>
              <a:rPr lang="en-US" sz="1600" dirty="0" err="1">
                <a:solidFill>
                  <a:srgbClr val="000000"/>
                </a:solidFill>
              </a:rPr>
              <a:t>Phong</a:t>
            </a:r>
            <a:endParaRPr lang="en-US" sz="1600" dirty="0">
              <a:solidFill>
                <a:srgbClr val="000000"/>
              </a:solidFill>
            </a:endParaRPr>
          </a:p>
          <a:p>
            <a:pPr marL="0" lvl="0" indent="0" rtl="0">
              <a:spcBef>
                <a:spcPts val="600"/>
              </a:spcBef>
              <a:spcAft>
                <a:spcPts val="0"/>
              </a:spcAft>
              <a:buNone/>
            </a:pPr>
            <a:r>
              <a:rPr lang="en-US" sz="1600" dirty="0" err="1">
                <a:solidFill>
                  <a:srgbClr val="000000"/>
                </a:solidFill>
              </a:rPr>
              <a:t>Nguyễn</a:t>
            </a:r>
            <a:r>
              <a:rPr lang="en-US" sz="1600" dirty="0">
                <a:solidFill>
                  <a:srgbClr val="000000"/>
                </a:solidFill>
              </a:rPr>
              <a:t> </a:t>
            </a:r>
            <a:r>
              <a:rPr lang="en-US" sz="1600" dirty="0" err="1">
                <a:solidFill>
                  <a:srgbClr val="000000"/>
                </a:solidFill>
              </a:rPr>
              <a:t>Văn</a:t>
            </a:r>
            <a:r>
              <a:rPr lang="en-US" sz="1600" dirty="0">
                <a:solidFill>
                  <a:srgbClr val="000000"/>
                </a:solidFill>
              </a:rPr>
              <a:t> </a:t>
            </a:r>
            <a:r>
              <a:rPr lang="en-US" sz="1600" dirty="0" err="1">
                <a:solidFill>
                  <a:srgbClr val="000000"/>
                </a:solidFill>
              </a:rPr>
              <a:t>Quân</a:t>
            </a:r>
            <a:endParaRPr lang="en-US" sz="1600" dirty="0">
              <a:solidFill>
                <a:srgbClr val="000000"/>
              </a:solidFill>
            </a:endParaRPr>
          </a:p>
        </p:txBody>
      </p:sp>
      <p:sp>
        <p:nvSpPr>
          <p:cNvPr id="247" name="Google Shape;247;p14"/>
          <p:cNvSpPr txBox="1">
            <a:spLocks noGrp="1"/>
          </p:cNvSpPr>
          <p:nvPr>
            <p:ph type="body" idx="1"/>
          </p:nvPr>
        </p:nvSpPr>
        <p:spPr>
          <a:xfrm>
            <a:off x="97605" y="1547025"/>
            <a:ext cx="2494200" cy="2358900"/>
          </a:xfrm>
          <a:prstGeom prst="rect">
            <a:avLst/>
          </a:prstGeom>
        </p:spPr>
        <p:txBody>
          <a:bodyPr spcFirstLastPara="1" wrap="square" lIns="91425" tIns="91425" rIns="91425" bIns="91425" anchor="t" anchorCtr="0">
            <a:noAutofit/>
          </a:bodyPr>
          <a:lstStyle/>
          <a:p>
            <a:pPr marL="0" lvl="0" indent="0" algn="ctr">
              <a:buClr>
                <a:schemeClr val="dk1"/>
              </a:buClr>
              <a:buSzPts val="1100"/>
              <a:buNone/>
            </a:pPr>
            <a:r>
              <a:rPr lang="en-US" sz="1600" b="1" dirty="0" err="1">
                <a:solidFill>
                  <a:srgbClr val="000000"/>
                </a:solidFill>
                <a:latin typeface="Miriam Libre" panose="020B0604020202020204" charset="-79"/>
                <a:ea typeface="Microsoft Himalaya" panose="01010100010101010101" pitchFamily="2" charset="0"/>
                <a:cs typeface="Miriam Libre" panose="020B0604020202020204" charset="-79"/>
              </a:rPr>
              <a:t>Thành</a:t>
            </a:r>
            <a:r>
              <a:rPr lang="en-US" sz="1600" b="1" dirty="0">
                <a:solidFill>
                  <a:srgbClr val="000000"/>
                </a:solidFill>
                <a:latin typeface="Miriam Libre" panose="020B0604020202020204" charset="-79"/>
                <a:ea typeface="Microsoft Himalaya" panose="01010100010101010101" pitchFamily="2" charset="0"/>
                <a:cs typeface="Miriam Libre" panose="020B0604020202020204" charset="-79"/>
              </a:rPr>
              <a:t> </a:t>
            </a:r>
            <a:r>
              <a:rPr lang="en-US" sz="1600" b="1" dirty="0" err="1">
                <a:solidFill>
                  <a:srgbClr val="000000"/>
                </a:solidFill>
                <a:latin typeface="Miriam Libre" panose="020B0604020202020204" charset="-79"/>
                <a:ea typeface="Microsoft Himalaya" panose="01010100010101010101" pitchFamily="2" charset="0"/>
                <a:cs typeface="Miriam Libre" panose="020B0604020202020204" charset="-79"/>
              </a:rPr>
              <a:t>viên</a:t>
            </a:r>
            <a:r>
              <a:rPr lang="en-US" sz="1600" b="1" dirty="0">
                <a:solidFill>
                  <a:srgbClr val="000000"/>
                </a:solidFill>
                <a:latin typeface="Miriam Libre" panose="020B0604020202020204" charset="-79"/>
                <a:ea typeface="Microsoft Himalaya" panose="01010100010101010101" pitchFamily="2" charset="0"/>
                <a:cs typeface="Miriam Libre" panose="020B0604020202020204" charset="-79"/>
              </a:rPr>
              <a:t>  </a:t>
            </a:r>
            <a:r>
              <a:rPr lang="en-US" sz="1600" b="1" dirty="0" err="1">
                <a:solidFill>
                  <a:srgbClr val="000000"/>
                </a:solidFill>
                <a:latin typeface="Miriam Libre" panose="020B0604020202020204" charset="-79"/>
                <a:ea typeface="Microsoft Himalaya" panose="01010100010101010101" pitchFamily="2" charset="0"/>
                <a:cs typeface="Miriam Libre" panose="020B0604020202020204" charset="-79"/>
              </a:rPr>
              <a:t>Nhóm</a:t>
            </a:r>
            <a:r>
              <a:rPr lang="en-US" sz="1600" b="1" dirty="0">
                <a:solidFill>
                  <a:srgbClr val="000000"/>
                </a:solidFill>
                <a:latin typeface="Miriam Libre" panose="020B0604020202020204" charset="-79"/>
                <a:ea typeface="Microsoft Himalaya" panose="01010100010101010101" pitchFamily="2" charset="0"/>
                <a:cs typeface="Miriam Libre" panose="020B0604020202020204" charset="-79"/>
              </a:rPr>
              <a:t> 3</a:t>
            </a:r>
          </a:p>
          <a:p>
            <a:pPr marL="0" lvl="0" indent="0">
              <a:buClr>
                <a:schemeClr val="dk1"/>
              </a:buClr>
              <a:buSzPts val="1100"/>
              <a:buNone/>
            </a:pPr>
            <a:endParaRPr lang="en-US" sz="1600" b="1" dirty="0">
              <a:solidFill>
                <a:srgbClr val="000000"/>
              </a:solidFill>
            </a:endParaRPr>
          </a:p>
          <a:p>
            <a:pPr marL="0" lvl="0" indent="0">
              <a:buClr>
                <a:schemeClr val="dk1"/>
              </a:buClr>
              <a:buSzPts val="1100"/>
              <a:buNone/>
            </a:pPr>
            <a:r>
              <a:rPr lang="en-US" sz="1600" dirty="0" err="1">
                <a:solidFill>
                  <a:srgbClr val="000000"/>
                </a:solidFill>
              </a:rPr>
              <a:t>Bùi</a:t>
            </a:r>
            <a:r>
              <a:rPr lang="en-US" sz="1600" dirty="0">
                <a:solidFill>
                  <a:srgbClr val="000000"/>
                </a:solidFill>
              </a:rPr>
              <a:t> </a:t>
            </a:r>
            <a:r>
              <a:rPr lang="en-US" sz="1600" dirty="0" err="1">
                <a:solidFill>
                  <a:srgbClr val="000000"/>
                </a:solidFill>
              </a:rPr>
              <a:t>Thế</a:t>
            </a:r>
            <a:r>
              <a:rPr lang="en-US" sz="1600" dirty="0">
                <a:solidFill>
                  <a:srgbClr val="000000"/>
                </a:solidFill>
              </a:rPr>
              <a:t> </a:t>
            </a:r>
            <a:r>
              <a:rPr lang="en-US" sz="1600" dirty="0" err="1">
                <a:solidFill>
                  <a:srgbClr val="000000"/>
                </a:solidFill>
              </a:rPr>
              <a:t>Kiên</a:t>
            </a:r>
            <a:endParaRPr lang="en-US" sz="1600" dirty="0">
              <a:solidFill>
                <a:srgbClr val="000000"/>
              </a:solidFill>
            </a:endParaRPr>
          </a:p>
          <a:p>
            <a:pPr marL="0" lvl="0" indent="0">
              <a:buClr>
                <a:schemeClr val="dk1"/>
              </a:buClr>
              <a:buSzPts val="1100"/>
              <a:buNone/>
            </a:pPr>
            <a:r>
              <a:rPr lang="en-US" sz="1600" dirty="0">
                <a:solidFill>
                  <a:srgbClr val="000000"/>
                </a:solidFill>
              </a:rPr>
              <a:t>Chu </a:t>
            </a:r>
            <a:r>
              <a:rPr lang="en-US" sz="1600" dirty="0" err="1">
                <a:solidFill>
                  <a:srgbClr val="000000"/>
                </a:solidFill>
              </a:rPr>
              <a:t>Tấn</a:t>
            </a:r>
            <a:r>
              <a:rPr lang="en-US" sz="1600" dirty="0">
                <a:solidFill>
                  <a:srgbClr val="000000"/>
                </a:solidFill>
              </a:rPr>
              <a:t> </a:t>
            </a:r>
            <a:r>
              <a:rPr lang="en-US" sz="1600" dirty="0" err="1">
                <a:solidFill>
                  <a:srgbClr val="000000"/>
                </a:solidFill>
              </a:rPr>
              <a:t>lộc</a:t>
            </a:r>
            <a:endParaRPr lang="en-US" sz="1600" dirty="0">
              <a:solidFill>
                <a:srgbClr val="000000"/>
              </a:solidFill>
            </a:endParaRPr>
          </a:p>
          <a:p>
            <a:pPr marL="0" lvl="0" indent="0">
              <a:buClr>
                <a:schemeClr val="dk1"/>
              </a:buClr>
              <a:buSzPts val="1100"/>
              <a:buNone/>
            </a:pPr>
            <a:r>
              <a:rPr lang="en-US" sz="1600" dirty="0" err="1">
                <a:solidFill>
                  <a:srgbClr val="000000"/>
                </a:solidFill>
              </a:rPr>
              <a:t>Đào</a:t>
            </a:r>
            <a:r>
              <a:rPr lang="en-US" sz="1600" dirty="0">
                <a:solidFill>
                  <a:srgbClr val="000000"/>
                </a:solidFill>
              </a:rPr>
              <a:t> </a:t>
            </a:r>
            <a:r>
              <a:rPr lang="en-US" sz="1600" dirty="0" err="1">
                <a:solidFill>
                  <a:srgbClr val="000000"/>
                </a:solidFill>
              </a:rPr>
              <a:t>Đức</a:t>
            </a:r>
            <a:r>
              <a:rPr lang="en-US" sz="1600" dirty="0">
                <a:solidFill>
                  <a:srgbClr val="000000"/>
                </a:solidFill>
              </a:rPr>
              <a:t> Long</a:t>
            </a:r>
          </a:p>
          <a:p>
            <a:pPr marL="0" lvl="0" indent="0">
              <a:buClr>
                <a:schemeClr val="dk1"/>
              </a:buClr>
              <a:buSzPts val="1100"/>
              <a:buNone/>
            </a:pPr>
            <a:r>
              <a:rPr lang="en-US" sz="1600" dirty="0" err="1">
                <a:solidFill>
                  <a:srgbClr val="000000"/>
                </a:solidFill>
              </a:rPr>
              <a:t>Nguyễn</a:t>
            </a:r>
            <a:r>
              <a:rPr lang="en-US" sz="1600" dirty="0">
                <a:solidFill>
                  <a:srgbClr val="000000"/>
                </a:solidFill>
              </a:rPr>
              <a:t> </a:t>
            </a:r>
            <a:r>
              <a:rPr lang="en-US" sz="1600" dirty="0" err="1">
                <a:solidFill>
                  <a:srgbClr val="000000"/>
                </a:solidFill>
              </a:rPr>
              <a:t>Tiến</a:t>
            </a:r>
            <a:r>
              <a:rPr lang="en-US" sz="1600" dirty="0">
                <a:solidFill>
                  <a:srgbClr val="000000"/>
                </a:solidFill>
              </a:rPr>
              <a:t> </a:t>
            </a:r>
            <a:r>
              <a:rPr lang="en-US" sz="1600" dirty="0" err="1">
                <a:solidFill>
                  <a:srgbClr val="000000"/>
                </a:solidFill>
              </a:rPr>
              <a:t>Đạt</a:t>
            </a:r>
            <a:endParaRPr lang="en-US" sz="1600" dirty="0">
              <a:solidFill>
                <a:srgbClr val="000000"/>
              </a:solidFill>
            </a:endParaRPr>
          </a:p>
          <a:p>
            <a:pPr marL="0" lvl="0" indent="0">
              <a:buClr>
                <a:schemeClr val="dk1"/>
              </a:buClr>
              <a:buSzPts val="1100"/>
              <a:buNone/>
            </a:pPr>
            <a:r>
              <a:rPr lang="en-US" sz="1600" dirty="0" err="1">
                <a:solidFill>
                  <a:srgbClr val="000000"/>
                </a:solidFill>
              </a:rPr>
              <a:t>Nguyễn</a:t>
            </a:r>
            <a:r>
              <a:rPr lang="en-US" sz="1600" dirty="0">
                <a:solidFill>
                  <a:srgbClr val="000000"/>
                </a:solidFill>
              </a:rPr>
              <a:t> </a:t>
            </a:r>
            <a:r>
              <a:rPr lang="en-US" sz="1600" dirty="0" err="1">
                <a:solidFill>
                  <a:srgbClr val="000000"/>
                </a:solidFill>
              </a:rPr>
              <a:t>Trung</a:t>
            </a:r>
            <a:r>
              <a:rPr lang="en-US" sz="1600" dirty="0">
                <a:solidFill>
                  <a:srgbClr val="000000"/>
                </a:solidFill>
              </a:rPr>
              <a:t> </a:t>
            </a:r>
            <a:r>
              <a:rPr lang="en-US" sz="1600" dirty="0" err="1">
                <a:solidFill>
                  <a:srgbClr val="000000"/>
                </a:solidFill>
              </a:rPr>
              <a:t>Kiên</a:t>
            </a:r>
            <a:endParaRPr lang="en-US" sz="1600" dirty="0">
              <a:solidFill>
                <a:srgbClr val="000000"/>
              </a:solidFill>
            </a:endParaRPr>
          </a:p>
          <a:p>
            <a:pPr marL="0" lvl="0" indent="0">
              <a:buClr>
                <a:schemeClr val="dk1"/>
              </a:buClr>
              <a:buSzPts val="1100"/>
              <a:buNone/>
            </a:pPr>
            <a:endParaRPr lang="en-US" sz="1600" dirty="0">
              <a:solidFill>
                <a:srgbClr val="000000"/>
              </a:solidFill>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Google Shape;275;p18"/>
          <p:cNvSpPr txBox="1">
            <a:spLocks noGrp="1"/>
          </p:cNvSpPr>
          <p:nvPr>
            <p:ph type="sldNum" idx="12"/>
          </p:nvPr>
        </p:nvSpPr>
        <p:spPr>
          <a:xfrm>
            <a:off x="4116434" y="4807500"/>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6" name="Hình chữ nhật 5">
            <a:extLst>
              <a:ext uri="{FF2B5EF4-FFF2-40B4-BE49-F238E27FC236}">
                <a16:creationId xmlns:a16="http://schemas.microsoft.com/office/drawing/2014/main" id="{CEBEC740-432E-4AB1-BC18-BF3D9BDD5CE7}"/>
              </a:ext>
            </a:extLst>
          </p:cNvPr>
          <p:cNvSpPr/>
          <p:nvPr/>
        </p:nvSpPr>
        <p:spPr>
          <a:xfrm>
            <a:off x="3519780" y="112702"/>
            <a:ext cx="1894261" cy="8053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   3. </a:t>
            </a:r>
            <a:r>
              <a:rPr lang="en-US" sz="1800" b="1" dirty="0" err="1">
                <a:solidFill>
                  <a:schemeClr val="tx1"/>
                </a:solidFill>
                <a:latin typeface="Times New Roman" panose="02020603050405020304" pitchFamily="18" charset="0"/>
                <a:cs typeface="Times New Roman" panose="02020603050405020304" pitchFamily="18" charset="0"/>
              </a:rPr>
              <a:t>Phân</a:t>
            </a:r>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tích</a:t>
            </a:r>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ngoại</a:t>
            </a:r>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lai</a:t>
            </a:r>
            <a:endParaRPr lang="en-US" sz="2000" b="1" dirty="0">
              <a:solidFill>
                <a:schemeClr val="tx1"/>
              </a:solidFill>
              <a:latin typeface="Times New Roman" panose="02020603050405020304" pitchFamily="18" charset="0"/>
              <a:cs typeface="Times New Roman" panose="02020603050405020304" pitchFamily="18" charset="0"/>
            </a:endParaRPr>
          </a:p>
        </p:txBody>
      </p:sp>
      <p:pic>
        <p:nvPicPr>
          <p:cNvPr id="5" name="Hình ảnh 4">
            <a:extLst>
              <a:ext uri="{FF2B5EF4-FFF2-40B4-BE49-F238E27FC236}">
                <a16:creationId xmlns:a16="http://schemas.microsoft.com/office/drawing/2014/main" id="{A6417568-482C-4156-BE11-D74E07C9E34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57826" y="1743740"/>
            <a:ext cx="4028316" cy="2790935"/>
          </a:xfrm>
          <a:prstGeom prst="rect">
            <a:avLst/>
          </a:prstGeom>
          <a:noFill/>
          <a:ln>
            <a:noFill/>
          </a:ln>
        </p:spPr>
      </p:pic>
      <p:sp>
        <p:nvSpPr>
          <p:cNvPr id="2" name="Hộp Văn bản 6">
            <a:extLst>
              <a:ext uri="{FF2B5EF4-FFF2-40B4-BE49-F238E27FC236}">
                <a16:creationId xmlns:a16="http://schemas.microsoft.com/office/drawing/2014/main" id="{3ED81F70-710B-4E67-A0B7-474D4E8FA362}"/>
              </a:ext>
            </a:extLst>
          </p:cNvPr>
          <p:cNvSpPr txBox="1"/>
          <p:nvPr/>
        </p:nvSpPr>
        <p:spPr>
          <a:xfrm>
            <a:off x="2666372" y="993861"/>
            <a:ext cx="3811224" cy="954107"/>
          </a:xfrm>
          <a:prstGeom prst="rect">
            <a:avLst/>
          </a:prstGeom>
          <a:noFill/>
        </p:spPr>
        <p:txBody>
          <a:bodyPr wrap="square" rtlCol="0">
            <a:spAutoFit/>
          </a:bodyPr>
          <a:lstStyle/>
          <a:p>
            <a:r>
              <a:rPr lang="en-US">
                <a:effectLst/>
                <a:latin typeface="Calibri" panose="020F0502020204030204" pitchFamily="34" charset="0"/>
                <a:ea typeface="Calibri" panose="020F0502020204030204" pitchFamily="34" charset="0"/>
                <a:cs typeface="Times New Roman" panose="02020603050405020304" pitchFamily="18" charset="0"/>
              </a:rPr>
              <a:t>- Các </a:t>
            </a:r>
            <a:r>
              <a:rPr lang="en-US" dirty="0" err="1">
                <a:effectLst/>
                <a:latin typeface="Calibri" panose="020F0502020204030204" pitchFamily="34" charset="0"/>
                <a:ea typeface="Calibri" panose="020F0502020204030204" pitchFamily="34" charset="0"/>
                <a:cs typeface="Times New Roman" panose="02020603050405020304" pitchFamily="18" charset="0"/>
              </a:rPr>
              <a:t>ngoại</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lai</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có</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thể</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được</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phát</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hiện</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bằng</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cách</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phân</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nhóm</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các</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giá</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trị</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nằm</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ngoài</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nhóm</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có</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thể</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được</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coi</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là</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ngoại</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lai</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995199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3.</a:t>
            </a:r>
          </a:p>
          <a:p>
            <a:pPr marL="0" lvl="0" indent="0" algn="ctr" rtl="0">
              <a:spcBef>
                <a:spcPts val="0"/>
              </a:spcBef>
              <a:spcAft>
                <a:spcPts val="0"/>
              </a:spcAft>
              <a:buNone/>
            </a:pPr>
            <a:r>
              <a:rPr lang="en" dirty="0">
                <a:latin typeface="+mj-lt"/>
                <a:cs typeface="Times New Roman" panose="02020603050405020304" pitchFamily="18" charset="0"/>
              </a:rPr>
              <a:t>Quy trình làm sạch dữ liệu</a:t>
            </a:r>
            <a:endParaRPr dirty="0">
              <a:latin typeface="+mj-lt"/>
              <a:cs typeface="Times New Roman" panose="02020603050405020304" pitchFamily="18" charset="0"/>
            </a:endParaRPr>
          </a:p>
        </p:txBody>
      </p:sp>
    </p:spTree>
    <p:extLst>
      <p:ext uri="{BB962C8B-B14F-4D97-AF65-F5344CB8AC3E}">
        <p14:creationId xmlns:p14="http://schemas.microsoft.com/office/powerpoint/2010/main" val="3063537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9"/>
          <p:cNvSpPr txBox="1">
            <a:spLocks noGrp="1"/>
          </p:cNvSpPr>
          <p:nvPr>
            <p:ph type="ctrTitle" idx="4294967295"/>
          </p:nvPr>
        </p:nvSpPr>
        <p:spPr>
          <a:xfrm>
            <a:off x="227274" y="544173"/>
            <a:ext cx="2803601" cy="166400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b="1">
                <a:latin typeface="Times New Roman" panose="02020603050405020304" pitchFamily="18" charset="0"/>
                <a:cs typeface="Times New Roman" panose="02020603050405020304" pitchFamily="18" charset="0"/>
              </a:rPr>
              <a:t>QUY TRÌNH LÀM </a:t>
            </a:r>
            <a:r>
              <a:rPr lang="en" sz="2000" b="1" dirty="0">
                <a:latin typeface="Times New Roman" panose="02020603050405020304" pitchFamily="18" charset="0"/>
                <a:cs typeface="Times New Roman" panose="02020603050405020304" pitchFamily="18" charset="0"/>
              </a:rPr>
              <a:t>SẠCH DỮ LIỆU</a:t>
            </a:r>
            <a:br>
              <a:rPr lang="en" sz="2400"/>
            </a:br>
            <a:br>
              <a:rPr lang="en" sz="2400" dirty="0"/>
            </a:br>
            <a:endParaRPr sz="2400" dirty="0"/>
          </a:p>
        </p:txBody>
      </p:sp>
      <p:sp>
        <p:nvSpPr>
          <p:cNvPr id="281" name="Google Shape;281;p19"/>
          <p:cNvSpPr txBox="1">
            <a:spLocks noGrp="1"/>
          </p:cNvSpPr>
          <p:nvPr>
            <p:ph type="subTitle" idx="4294967295"/>
          </p:nvPr>
        </p:nvSpPr>
        <p:spPr>
          <a:xfrm>
            <a:off x="434002" y="2084888"/>
            <a:ext cx="2229600" cy="2157572"/>
          </a:xfrm>
          <a:prstGeom prst="rect">
            <a:avLst/>
          </a:prstGeom>
        </p:spPr>
        <p:txBody>
          <a:bodyPr spcFirstLastPara="1" wrap="square" lIns="91425" tIns="91425" rIns="91425" bIns="91425" anchor="t" anchorCtr="0">
            <a:noAutofit/>
          </a:bodyPr>
          <a:lstStyle/>
          <a:p>
            <a:pPr marL="0" lvl="0" indent="0">
              <a:buNone/>
            </a:pPr>
            <a:r>
              <a:rPr lang="vi-VN" sz="1800"/>
              <a:t> </a:t>
            </a:r>
            <a:r>
              <a:rPr lang="en-US" sz="1800"/>
              <a:t>- </a:t>
            </a:r>
            <a:r>
              <a:rPr lang="en-US" sz="1800">
                <a:solidFill>
                  <a:schemeClr val="tx1"/>
                </a:solidFill>
                <a:latin typeface="Times New Roman" panose="02020603050405020304" pitchFamily="18" charset="0"/>
                <a:cs typeface="Times New Roman" panose="02020603050405020304" pitchFamily="18" charset="0"/>
              </a:rPr>
              <a:t>Là </a:t>
            </a:r>
            <a:r>
              <a:rPr lang="en-US" sz="1800" dirty="0" err="1">
                <a:solidFill>
                  <a:schemeClr val="tx1"/>
                </a:solidFill>
                <a:latin typeface="Times New Roman" panose="02020603050405020304" pitchFamily="18" charset="0"/>
                <a:cs typeface="Times New Roman" panose="02020603050405020304" pitchFamily="18" charset="0"/>
              </a:rPr>
              <a:t>quá</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trình</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sửa</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hoặc</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loại</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bỏ</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dữ</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liệu</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không</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chính</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xác</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bị</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hỏng</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định</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dạng</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không</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chính</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xác</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trùng</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lặp</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hoặc</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không</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đầy</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đủ</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trong</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tập</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dữ</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liệu</a:t>
            </a:r>
            <a:r>
              <a:rPr lang="en-US" sz="1800" dirty="0">
                <a:solidFill>
                  <a:schemeClr val="tx1"/>
                </a:solidFill>
                <a:latin typeface="Times New Roman" panose="02020603050405020304" pitchFamily="18" charset="0"/>
                <a:cs typeface="Times New Roman" panose="02020603050405020304" pitchFamily="18" charset="0"/>
              </a:rPr>
              <a:t>.</a:t>
            </a:r>
            <a:endParaRPr sz="1800" dirty="0"/>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pic>
        <p:nvPicPr>
          <p:cNvPr id="1028" name="Picture 4" descr="Four ideas to help you Spring clean your workplace | Business Ad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9223" y="901089"/>
            <a:ext cx="5002052" cy="33413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3"/>
          <p:cNvSpPr txBox="1">
            <a:spLocks noGrp="1"/>
          </p:cNvSpPr>
          <p:nvPr>
            <p:ph type="title" idx="4294967295"/>
          </p:nvPr>
        </p:nvSpPr>
        <p:spPr>
          <a:xfrm>
            <a:off x="500350" y="191578"/>
            <a:ext cx="81432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tx1"/>
                </a:solidFill>
                <a:latin typeface="+mj-lt"/>
                <a:cs typeface="Times New Roman" panose="02020603050405020304" pitchFamily="18" charset="0"/>
              </a:rPr>
              <a:t>Quy trình làm sạch dữ liệu</a:t>
            </a:r>
            <a:endParaRPr sz="2400" dirty="0">
              <a:solidFill>
                <a:schemeClr val="tx1"/>
              </a:solidFill>
              <a:latin typeface="Times New Roman" panose="02020603050405020304" pitchFamily="18" charset="0"/>
              <a:cs typeface="Times New Roman" panose="02020603050405020304" pitchFamily="18" charset="0"/>
            </a:endParaRPr>
          </a:p>
        </p:txBody>
      </p:sp>
      <p:sp>
        <p:nvSpPr>
          <p:cNvPr id="324" name="Google Shape;324;p23"/>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3" name="Horizontal Scroll 2"/>
          <p:cNvSpPr/>
          <p:nvPr/>
        </p:nvSpPr>
        <p:spPr>
          <a:xfrm>
            <a:off x="1387011" y="1387011"/>
            <a:ext cx="6313420" cy="2989780"/>
          </a:xfrm>
          <a:prstGeom prst="horizontalScroll">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Times New Roman" panose="02020603050405020304" pitchFamily="18" charset="0"/>
                <a:cs typeface="Times New Roman" panose="02020603050405020304" pitchFamily="18" charset="0"/>
              </a:rPr>
              <a:t>- Đóng </a:t>
            </a:r>
            <a:r>
              <a:rPr lang="en-US" sz="1600" dirty="0" err="1">
                <a:latin typeface="Times New Roman" panose="02020603050405020304" pitchFamily="18" charset="0"/>
                <a:cs typeface="Times New Roman" panose="02020603050405020304" pitchFamily="18" charset="0"/>
              </a:rPr>
              <a:t>vai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trò</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trọng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phân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câu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lời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đáng</a:t>
            </a:r>
            <a:r>
              <a:rPr lang="en-US" sz="1600" dirty="0">
                <a:latin typeface="Times New Roman" panose="02020603050405020304" pitchFamily="18" charset="0"/>
                <a:cs typeface="Times New Roman" panose="02020603050405020304" pitchFamily="18" charset="0"/>
              </a:rPr>
              <a:t> tin </a:t>
            </a:r>
            <a:r>
              <a:rPr lang="en-US" sz="1600" dirty="0" err="1">
                <a:latin typeface="Times New Roman" panose="02020603050405020304" pitchFamily="18" charset="0"/>
                <a:cs typeface="Times New Roman" panose="02020603050405020304" pitchFamily="18" charset="0"/>
              </a:rPr>
              <a:t>cậy</a:t>
            </a:r>
            <a:r>
              <a:rPr lang="en-US" sz="1600">
                <a:latin typeface="Times New Roman" panose="02020603050405020304" pitchFamily="18" charset="0"/>
                <a:cs typeface="Times New Roman" panose="02020603050405020304" pitchFamily="18" charset="0"/>
              </a:rPr>
              <a:t>. </a:t>
            </a:r>
          </a:p>
          <a:p>
            <a:pPr algn="ctr"/>
            <a:r>
              <a:rPr lang="en-US" sz="1600">
                <a:latin typeface="Times New Roman" panose="02020603050405020304" pitchFamily="18" charset="0"/>
                <a:cs typeface="Times New Roman" panose="02020603050405020304" pitchFamily="18" charset="0"/>
              </a:rPr>
              <a:t> -  Mục tiêu là tạo ra các tập dữ liệu được chuẩn hóa và thống nhất để cho phép các công cụ phân tích dữ liệu và trí tuệ kinh doanh dễ dàng truy cập và tìm đúng dữ liệu cho mỗi truy vấn.</a:t>
            </a:r>
            <a:endParaRPr lang="en-US" sz="1600" dirty="0">
              <a:latin typeface="Times New Roman" panose="02020603050405020304" pitchFamily="18" charset="0"/>
              <a:cs typeface="Times New Roman" panose="02020603050405020304" pitchFamily="18" charset="0"/>
            </a:endParaRPr>
          </a:p>
        </p:txBody>
      </p:sp>
      <p:grpSp>
        <p:nvGrpSpPr>
          <p:cNvPr id="6" name="Google Shape;530;p39"/>
          <p:cNvGrpSpPr/>
          <p:nvPr/>
        </p:nvGrpSpPr>
        <p:grpSpPr>
          <a:xfrm>
            <a:off x="272927" y="350093"/>
            <a:ext cx="1114084" cy="1036918"/>
            <a:chOff x="3305175" y="4144963"/>
            <a:chExt cx="2149388" cy="1862100"/>
          </a:xfrm>
        </p:grpSpPr>
        <p:sp>
          <p:nvSpPr>
            <p:cNvPr id="7" name="Google Shape;531;p39"/>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532;p39"/>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533;p39"/>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534;p39"/>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535;p39"/>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536;p39"/>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537;p39"/>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538;p39"/>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539;p39"/>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 name="Google Shape;530;p39"/>
          <p:cNvGrpSpPr/>
          <p:nvPr/>
        </p:nvGrpSpPr>
        <p:grpSpPr>
          <a:xfrm>
            <a:off x="7454050" y="390883"/>
            <a:ext cx="1189500" cy="913835"/>
            <a:chOff x="3305175" y="4144963"/>
            <a:chExt cx="2149388" cy="1862100"/>
          </a:xfrm>
        </p:grpSpPr>
        <p:sp>
          <p:nvSpPr>
            <p:cNvPr id="28" name="Google Shape;531;p39"/>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532;p39"/>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533;p39"/>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534;p39"/>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535;p39"/>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536;p39"/>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537;p39"/>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538;p39"/>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539;p39"/>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473211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8"/>
          <p:cNvSpPr txBox="1">
            <a:spLocks noGrp="1"/>
          </p:cNvSpPr>
          <p:nvPr>
            <p:ph type="body" idx="1"/>
          </p:nvPr>
        </p:nvSpPr>
        <p:spPr>
          <a:xfrm>
            <a:off x="2848484" y="825425"/>
            <a:ext cx="3447000" cy="3492600"/>
          </a:xfrm>
          <a:prstGeom prst="rect">
            <a:avLst/>
          </a:prstGeom>
        </p:spPr>
        <p:txBody>
          <a:bodyPr spcFirstLastPara="1" wrap="square" lIns="91425" tIns="91425" rIns="91425" bIns="91425" anchor="ctr" anchorCtr="0">
            <a:noAutofit/>
          </a:bodyPr>
          <a:lstStyle/>
          <a:p>
            <a:pPr marL="0" lvl="0" indent="0">
              <a:buNone/>
            </a:pPr>
            <a:r>
              <a:rPr lang="en-US" sz="1600" i="0">
                <a:latin typeface="+mj-lt"/>
              </a:rPr>
              <a:t> </a:t>
            </a:r>
            <a:r>
              <a:rPr lang="vi-VN" sz="1600" i="0">
                <a:latin typeface="+mj-lt"/>
              </a:rPr>
              <a:t>Bước </a:t>
            </a:r>
            <a:r>
              <a:rPr lang="vi-VN" sz="1600" i="0" dirty="0">
                <a:latin typeface="+mj-lt"/>
              </a:rPr>
              <a:t>đầu tiên trong quá trình làm sạch dữ liệu </a:t>
            </a:r>
            <a:r>
              <a:rPr lang="vi-VN" sz="1600" i="0">
                <a:latin typeface="+mj-lt"/>
              </a:rPr>
              <a:t>là </a:t>
            </a:r>
            <a:r>
              <a:rPr lang="vi-VN" sz="1600" b="1">
                <a:latin typeface="+mj-lt"/>
              </a:rPr>
              <a:t>phát hiện sự khác biệt</a:t>
            </a:r>
            <a:r>
              <a:rPr lang="en-US" sz="1600">
                <a:latin typeface="+mj-lt"/>
              </a:rPr>
              <a:t>.</a:t>
            </a:r>
            <a:endParaRPr lang="en-US" sz="1600" dirty="0">
              <a:latin typeface="+mj-lt"/>
            </a:endParaRPr>
          </a:p>
        </p:txBody>
      </p:sp>
      <p:sp>
        <p:nvSpPr>
          <p:cNvPr id="275" name="Google Shape;275;p18"/>
          <p:cNvSpPr txBox="1">
            <a:spLocks noGrp="1"/>
          </p:cNvSpPr>
          <p:nvPr>
            <p:ph type="sldNum" idx="12"/>
          </p:nvPr>
        </p:nvSpPr>
        <p:spPr>
          <a:xfrm>
            <a:off x="4116434" y="4807500"/>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836212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34"/>
          <p:cNvSpPr/>
          <p:nvPr/>
        </p:nvSpPr>
        <p:spPr>
          <a:xfrm>
            <a:off x="4668753" y="53761"/>
            <a:ext cx="4139247" cy="4939479"/>
          </a:xfrm>
          <a:custGeom>
            <a:avLst/>
            <a:gdLst/>
            <a:ahLst/>
            <a:cxnLst/>
            <a:rect l="l" t="t" r="r" b="b"/>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000000"/>
          </a:solidFill>
          <a:ln w="9525" cap="flat" cmpd="sng">
            <a:solidFill>
              <a:srgbClr val="A5B0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4"/>
          <p:cNvSpPr/>
          <p:nvPr/>
        </p:nvSpPr>
        <p:spPr>
          <a:xfrm>
            <a:off x="4962417" y="523982"/>
            <a:ext cx="3565133" cy="4017196"/>
          </a:xfrm>
          <a:prstGeom prst="rect">
            <a:avLst/>
          </a:prstGeom>
          <a:noFill/>
          <a:ln>
            <a:noFill/>
          </a:ln>
        </p:spPr>
        <p:txBody>
          <a:bodyPr spcFirstLastPara="1" wrap="square" lIns="91425" tIns="91425" rIns="91425" bIns="91425" anchor="ctr" anchorCtr="0">
            <a:noAutofit/>
          </a:bodyPr>
          <a:lstStyle/>
          <a:p>
            <a:pPr marL="285750" indent="-285750">
              <a:lnSpc>
                <a:spcPct val="150000"/>
              </a:lnSpc>
              <a:buFont typeface="Wingdings" panose="05000000000000000000" pitchFamily="2" charset="2"/>
              <a:buChar char="v"/>
            </a:pP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mẫu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tùy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v"/>
            </a:pPr>
            <a:r>
              <a:rPr lang="en-US" dirty="0" err="1">
                <a:latin typeface="Times New Roman" panose="02020603050405020304" pitchFamily="18" charset="0"/>
                <a:cs typeface="Times New Roman" panose="02020603050405020304" pitchFamily="18" charset="0"/>
              </a:rPr>
              <a:t>Lỗi</a:t>
            </a:r>
            <a:r>
              <a:rPr lang="en-US" dirty="0">
                <a:latin typeface="Times New Roman" panose="02020603050405020304" pitchFamily="18" charset="0"/>
                <a:cs typeface="Times New Roman" panose="02020603050405020304" pitchFamily="18" charset="0"/>
              </a:rPr>
              <a:t> do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r>
              <a:rPr lang="en-US" dirty="0">
                <a:latin typeface="Times New Roman" panose="02020603050405020304" pitchFamily="18" charset="0"/>
                <a:cs typeface="Times New Roman" panose="02020603050405020304" pitchFamily="18" charset="0"/>
              </a:rPr>
              <a:t>.</a:t>
            </a:r>
            <a:endParaRPr lang="en-US" dirty="0">
              <a:solidFill>
                <a:srgbClr val="999999"/>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US" dirty="0" err="1">
                <a:latin typeface="Times New Roman" panose="02020603050405020304" pitchFamily="18" charset="0"/>
                <a:cs typeface="Times New Roman" panose="02020603050405020304" pitchFamily="18" charset="0"/>
              </a:rPr>
              <a:t>Lỗi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cố</a:t>
            </a:r>
            <a:r>
              <a:rPr lang="en-US" dirty="0">
                <a:latin typeface="Times New Roman" panose="02020603050405020304" pitchFamily="18" charset="0"/>
                <a:cs typeface="Times New Roman" panose="02020603050405020304" pitchFamily="18" charset="0"/>
              </a:rPr>
              <a:t> ý </a:t>
            </a:r>
          </a:p>
          <a:p>
            <a:pPr marL="285750" indent="-285750">
              <a:lnSpc>
                <a:spcPct val="150000"/>
              </a:lnSpc>
              <a:buFont typeface="Wingdings" panose="05000000000000000000" pitchFamily="2" charset="2"/>
              <a:buChar char="v"/>
            </a:pP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v"/>
            </a:pP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quán</a:t>
            </a:r>
            <a:r>
              <a:rPr lang="en-US" dirty="0">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v"/>
            </a:pPr>
            <a:r>
              <a:rPr lang="en-US" dirty="0" err="1">
                <a:latin typeface="Times New Roman" panose="02020603050405020304" pitchFamily="18" charset="0"/>
                <a:cs typeface="Times New Roman" panose="02020603050405020304" pitchFamily="18" charset="0"/>
              </a:rPr>
              <a:t>Lỗi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v"/>
            </a:pP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đích</a:t>
            </a:r>
            <a:r>
              <a:rPr lang="en-US" dirty="0">
                <a:latin typeface="Times New Roman" panose="02020603050405020304" pitchFamily="18" charset="0"/>
                <a:cs typeface="Times New Roman" panose="02020603050405020304" pitchFamily="18" charset="0"/>
              </a:rPr>
              <a:t> ban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v"/>
            </a:pPr>
            <a:r>
              <a:rPr lang="en-US" dirty="0" err="1">
                <a:latin typeface="Times New Roman" panose="02020603050405020304" pitchFamily="18" charset="0"/>
                <a:cs typeface="Times New Roman" panose="02020603050405020304" pitchFamily="18" charset="0"/>
              </a:rPr>
              <a:t>Mẫu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thuẫn</a:t>
            </a:r>
            <a:r>
              <a:rPr lang="en-US" dirty="0">
                <a:latin typeface="Times New Roman" panose="02020603050405020304" pitchFamily="18" charset="0"/>
                <a:cs typeface="Times New Roman" panose="02020603050405020304" pitchFamily="18" charset="0"/>
              </a:rPr>
              <a:t> do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endParaRPr lang="en-US"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sz="1000" dirty="0">
              <a:solidFill>
                <a:srgbClr val="999999"/>
              </a:solidFill>
            </a:endParaRPr>
          </a:p>
        </p:txBody>
      </p:sp>
      <p:sp>
        <p:nvSpPr>
          <p:cNvPr id="463" name="Google Shape;463;p3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464" name="Google Shape;464;p34"/>
          <p:cNvSpPr txBox="1">
            <a:spLocks noGrp="1"/>
          </p:cNvSpPr>
          <p:nvPr>
            <p:ph type="body" idx="4294967295"/>
          </p:nvPr>
        </p:nvSpPr>
        <p:spPr>
          <a:xfrm>
            <a:off x="485850" y="671150"/>
            <a:ext cx="3609600" cy="3742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err="1">
                <a:solidFill>
                  <a:srgbClr val="A5B0FE"/>
                </a:solidFill>
                <a:latin typeface="Times New Roman" panose="02020603050405020304" pitchFamily="18" charset="0"/>
                <a:ea typeface="Miriam Libre"/>
                <a:cs typeface="Times New Roman" panose="02020603050405020304" pitchFamily="18" charset="0"/>
                <a:sym typeface="Miriam Libre"/>
              </a:rPr>
              <a:t>Sự</a:t>
            </a:r>
            <a:r>
              <a:rPr lang="en-US" dirty="0">
                <a:solidFill>
                  <a:srgbClr val="A5B0FE"/>
                </a:solidFill>
                <a:latin typeface="Times New Roman" panose="02020603050405020304" pitchFamily="18" charset="0"/>
                <a:ea typeface="Miriam Libre"/>
                <a:cs typeface="Times New Roman" panose="02020603050405020304" pitchFamily="18" charset="0"/>
                <a:sym typeface="Miriam Libre"/>
              </a:rPr>
              <a:t> </a:t>
            </a:r>
            <a:r>
              <a:rPr lang="en-US" dirty="0" err="1">
                <a:solidFill>
                  <a:srgbClr val="A5B0FE"/>
                </a:solidFill>
                <a:latin typeface="Times New Roman" panose="02020603050405020304" pitchFamily="18" charset="0"/>
                <a:ea typeface="Miriam Libre"/>
                <a:cs typeface="Times New Roman" panose="02020603050405020304" pitchFamily="18" charset="0"/>
                <a:sym typeface="Miriam Libre"/>
              </a:rPr>
              <a:t>khác</a:t>
            </a:r>
            <a:r>
              <a:rPr lang="en-US" dirty="0">
                <a:solidFill>
                  <a:srgbClr val="A5B0FE"/>
                </a:solidFill>
                <a:latin typeface="Times New Roman" panose="02020603050405020304" pitchFamily="18" charset="0"/>
                <a:ea typeface="Miriam Libre"/>
                <a:cs typeface="Times New Roman" panose="02020603050405020304" pitchFamily="18" charset="0"/>
                <a:sym typeface="Miriam Libre"/>
              </a:rPr>
              <a:t> </a:t>
            </a:r>
            <a:r>
              <a:rPr lang="en-US" dirty="0" err="1">
                <a:solidFill>
                  <a:srgbClr val="A5B0FE"/>
                </a:solidFill>
                <a:latin typeface="Times New Roman" panose="02020603050405020304" pitchFamily="18" charset="0"/>
                <a:ea typeface="Miriam Libre"/>
                <a:cs typeface="Times New Roman" panose="02020603050405020304" pitchFamily="18" charset="0"/>
                <a:sym typeface="Miriam Libre"/>
              </a:rPr>
              <a:t>biệt</a:t>
            </a:r>
            <a:endParaRPr lang="en-US" dirty="0">
              <a:solidFill>
                <a:srgbClr val="A5B0FE"/>
              </a:solidFill>
              <a:latin typeface="Times New Roman" panose="02020603050405020304" pitchFamily="18" charset="0"/>
              <a:ea typeface="Miriam Libre"/>
              <a:cs typeface="Times New Roman" panose="02020603050405020304" pitchFamily="18" charset="0"/>
              <a:sym typeface="Miriam Libre"/>
            </a:endParaRPr>
          </a:p>
          <a:p>
            <a:pPr marL="0" lvl="0" indent="0" algn="l" rtl="0">
              <a:spcBef>
                <a:spcPts val="600"/>
              </a:spcBef>
              <a:spcAft>
                <a:spcPts val="0"/>
              </a:spcAft>
              <a:buNone/>
            </a:pPr>
            <a:r>
              <a:rPr lang="en-US" sz="1800" dirty="0" err="1">
                <a:latin typeface="Times New Roman" panose="02020603050405020304" pitchFamily="18" charset="0"/>
                <a:cs typeface="Times New Roman" panose="02020603050405020304" pitchFamily="18" charset="0"/>
              </a:rPr>
              <a:t>Sự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biệt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đến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từ</a:t>
            </a:r>
            <a:r>
              <a:rPr lang="en-US" sz="1800" dirty="0">
                <a:latin typeface="Times New Roman" panose="02020603050405020304" pitchFamily="18" charset="0"/>
                <a:cs typeface="Times New Roman" panose="02020603050405020304" pitchFamily="18" charset="0"/>
              </a:rPr>
              <a:t>:</a:t>
            </a:r>
          </a:p>
        </p:txBody>
      </p:sp>
      <p:grpSp>
        <p:nvGrpSpPr>
          <p:cNvPr id="465" name="Google Shape;465;p34"/>
          <p:cNvGrpSpPr/>
          <p:nvPr/>
        </p:nvGrpSpPr>
        <p:grpSpPr>
          <a:xfrm rot="10800000">
            <a:off x="1485915" y="2681443"/>
            <a:ext cx="1609462" cy="2485587"/>
            <a:chOff x="6545263" y="855663"/>
            <a:chExt cx="1469962" cy="2270150"/>
          </a:xfrm>
        </p:grpSpPr>
        <p:sp>
          <p:nvSpPr>
            <p:cNvPr id="466" name="Google Shape;466;p34"/>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34"/>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34"/>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34"/>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34"/>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Các quy tắc kiểm tra dữ liệu</a:t>
            </a:r>
            <a:endParaRPr dirty="0">
              <a:latin typeface="Times New Roman" panose="02020603050405020304" pitchFamily="18" charset="0"/>
              <a:cs typeface="Times New Roman" panose="02020603050405020304" pitchFamily="18" charset="0"/>
            </a:endParaRPr>
          </a:p>
        </p:txBody>
      </p:sp>
      <p:sp>
        <p:nvSpPr>
          <p:cNvPr id="308" name="Google Shape;308;p21"/>
          <p:cNvSpPr txBox="1">
            <a:spLocks noGrp="1"/>
          </p:cNvSpPr>
          <p:nvPr>
            <p:ph type="body" idx="1"/>
          </p:nvPr>
        </p:nvSpPr>
        <p:spPr>
          <a:xfrm>
            <a:off x="457200" y="1661575"/>
            <a:ext cx="1656300" cy="3055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Quy tắc duy nhất</a:t>
            </a:r>
          </a:p>
          <a:p>
            <a:pPr marL="0" lvl="0" indent="0" algn="l" rtl="0">
              <a:spcBef>
                <a:spcPts val="600"/>
              </a:spcBef>
              <a:spcAft>
                <a:spcPts val="0"/>
              </a:spcAft>
              <a:buNone/>
            </a:pPr>
            <a:r>
              <a:rPr lang="en" dirty="0"/>
              <a:t>Mỗi giá trị của thuộc tính đã cho phải khác với tất cả các giá trị khác của thuộc tính đó</a:t>
            </a:r>
            <a:endParaRPr dirty="0"/>
          </a:p>
        </p:txBody>
      </p:sp>
      <p:sp>
        <p:nvSpPr>
          <p:cNvPr id="309" name="Google Shape;309;p21"/>
          <p:cNvSpPr txBox="1">
            <a:spLocks noGrp="1"/>
          </p:cNvSpPr>
          <p:nvPr>
            <p:ph type="body" idx="2"/>
          </p:nvPr>
        </p:nvSpPr>
        <p:spPr>
          <a:xfrm>
            <a:off x="2198350" y="1661575"/>
            <a:ext cx="1656300" cy="3055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Quy tắc liên tiếp</a:t>
            </a:r>
          </a:p>
          <a:p>
            <a:pPr marL="0" lvl="0" indent="0" algn="l" rtl="0">
              <a:spcBef>
                <a:spcPts val="600"/>
              </a:spcBef>
              <a:spcAft>
                <a:spcPts val="0"/>
              </a:spcAft>
              <a:buNone/>
            </a:pPr>
            <a:r>
              <a:rPr lang="en-US" dirty="0" err="1"/>
              <a:t>Không</a:t>
            </a:r>
            <a:r>
              <a:rPr lang="en-US" dirty="0"/>
              <a:t> </a:t>
            </a:r>
            <a:r>
              <a:rPr lang="en-US" dirty="0" err="1"/>
              <a:t>thể</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bị</a:t>
            </a:r>
            <a:r>
              <a:rPr lang="en-US" dirty="0"/>
              <a:t> </a:t>
            </a:r>
            <a:r>
              <a:rPr lang="en-US" dirty="0" err="1"/>
              <a:t>thiếu</a:t>
            </a:r>
            <a:r>
              <a:rPr lang="en-US" dirty="0"/>
              <a:t> </a:t>
            </a:r>
            <a:r>
              <a:rPr lang="en-US" dirty="0" err="1"/>
              <a:t>giữa</a:t>
            </a:r>
            <a:r>
              <a:rPr lang="en-US" dirty="0"/>
              <a:t> </a:t>
            </a:r>
            <a:r>
              <a:rPr lang="en-US" dirty="0" err="1"/>
              <a:t>giá</a:t>
            </a:r>
            <a:r>
              <a:rPr lang="en-US" dirty="0"/>
              <a:t> </a:t>
            </a:r>
            <a:r>
              <a:rPr lang="en-US" dirty="0" err="1"/>
              <a:t>trị</a:t>
            </a:r>
            <a:r>
              <a:rPr lang="en-US" dirty="0"/>
              <a:t> </a:t>
            </a:r>
            <a:r>
              <a:rPr lang="en-US" dirty="0" err="1"/>
              <a:t>thấp</a:t>
            </a:r>
            <a:r>
              <a:rPr lang="en-US" dirty="0"/>
              <a:t> </a:t>
            </a:r>
            <a:r>
              <a:rPr lang="en-US" dirty="0" err="1"/>
              <a:t>nhất</a:t>
            </a:r>
            <a:r>
              <a:rPr lang="en-US" dirty="0"/>
              <a:t> </a:t>
            </a:r>
            <a:r>
              <a:rPr lang="en-US" dirty="0" err="1"/>
              <a:t>và</a:t>
            </a:r>
            <a:r>
              <a:rPr lang="en-US" dirty="0"/>
              <a:t> </a:t>
            </a:r>
            <a:r>
              <a:rPr lang="en-US" dirty="0" err="1"/>
              <a:t>cao</a:t>
            </a:r>
            <a:r>
              <a:rPr lang="en-US" dirty="0"/>
              <a:t> </a:t>
            </a:r>
            <a:r>
              <a:rPr lang="en-US" dirty="0" err="1"/>
              <a:t>nhất</a:t>
            </a:r>
            <a:r>
              <a:rPr lang="en-US" dirty="0"/>
              <a:t> </a:t>
            </a:r>
            <a:r>
              <a:rPr lang="en-US" dirty="0" err="1"/>
              <a:t>cho</a:t>
            </a:r>
            <a:r>
              <a:rPr lang="en-US" dirty="0"/>
              <a:t> </a:t>
            </a:r>
            <a:r>
              <a:rPr lang="en-US" dirty="0" err="1"/>
              <a:t>thuộc</a:t>
            </a:r>
            <a:r>
              <a:rPr lang="en-US" dirty="0"/>
              <a:t> </a:t>
            </a:r>
            <a:r>
              <a:rPr lang="en-US" dirty="0" err="1"/>
              <a:t>tính</a:t>
            </a:r>
            <a:r>
              <a:rPr lang="en-US" dirty="0"/>
              <a:t> </a:t>
            </a:r>
            <a:r>
              <a:rPr lang="en-US" dirty="0" err="1"/>
              <a:t>và</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cũng</a:t>
            </a:r>
            <a:r>
              <a:rPr lang="en-US" dirty="0"/>
              <a:t> </a:t>
            </a:r>
            <a:r>
              <a:rPr lang="en-US" dirty="0" err="1"/>
              <a:t>phải</a:t>
            </a:r>
            <a:r>
              <a:rPr lang="en-US" dirty="0"/>
              <a:t> </a:t>
            </a:r>
            <a:r>
              <a:rPr lang="en-US" dirty="0" err="1"/>
              <a:t>là</a:t>
            </a:r>
            <a:r>
              <a:rPr lang="en-US" dirty="0"/>
              <a:t> </a:t>
            </a:r>
            <a:r>
              <a:rPr lang="en-US" dirty="0" err="1"/>
              <a:t>duy</a:t>
            </a:r>
            <a:r>
              <a:rPr lang="en-US" dirty="0"/>
              <a:t> </a:t>
            </a:r>
            <a:r>
              <a:rPr lang="en-US" dirty="0" err="1"/>
              <a:t>nhất</a:t>
            </a:r>
            <a:endParaRPr lang="en-US" dirty="0"/>
          </a:p>
        </p:txBody>
      </p:sp>
      <p:sp>
        <p:nvSpPr>
          <p:cNvPr id="310" name="Google Shape;310;p21"/>
          <p:cNvSpPr txBox="1">
            <a:spLocks noGrp="1"/>
          </p:cNvSpPr>
          <p:nvPr>
            <p:ph type="body" idx="3"/>
          </p:nvPr>
        </p:nvSpPr>
        <p:spPr>
          <a:xfrm>
            <a:off x="3939500" y="1661575"/>
            <a:ext cx="1656300" cy="3055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Quy tắc null</a:t>
            </a:r>
            <a:endParaRPr b="1" dirty="0"/>
          </a:p>
          <a:p>
            <a:pPr marL="0" lvl="0" indent="0">
              <a:buNone/>
            </a:pPr>
            <a:r>
              <a:rPr lang="en-US" dirty="0" err="1"/>
              <a:t>Quy</a:t>
            </a:r>
            <a:r>
              <a:rPr lang="en-US" dirty="0"/>
              <a:t> </a:t>
            </a:r>
            <a:r>
              <a:rPr lang="en-US" dirty="0" err="1"/>
              <a:t>định</a:t>
            </a:r>
            <a:r>
              <a:rPr lang="en-US" dirty="0"/>
              <a:t> </a:t>
            </a:r>
            <a:r>
              <a:rPr lang="en-US" dirty="0" err="1"/>
              <a:t>cụ</a:t>
            </a:r>
            <a:r>
              <a:rPr lang="en-US" dirty="0"/>
              <a:t> </a:t>
            </a:r>
            <a:r>
              <a:rPr lang="en-US" dirty="0" err="1"/>
              <a:t>thể</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khoảng</a:t>
            </a:r>
            <a:r>
              <a:rPr lang="en-US" dirty="0"/>
              <a:t> </a:t>
            </a:r>
            <a:r>
              <a:rPr lang="en-US" dirty="0" err="1"/>
              <a:t>trống</a:t>
            </a:r>
            <a:r>
              <a:rPr lang="en-US" dirty="0"/>
              <a:t>, </a:t>
            </a:r>
            <a:r>
              <a:rPr lang="en-US" dirty="0" err="1"/>
              <a:t>dấu</a:t>
            </a:r>
            <a:r>
              <a:rPr lang="en-US" dirty="0"/>
              <a:t> </a:t>
            </a:r>
            <a:r>
              <a:rPr lang="en-US" dirty="0" err="1"/>
              <a:t>hỏi</a:t>
            </a:r>
            <a:r>
              <a:rPr lang="en-US" dirty="0"/>
              <a:t>, </a:t>
            </a:r>
            <a:r>
              <a:rPr lang="en-US" dirty="0" err="1"/>
              <a:t>ký</a:t>
            </a:r>
            <a:r>
              <a:rPr lang="en-US" dirty="0"/>
              <a:t> </a:t>
            </a:r>
            <a:r>
              <a:rPr lang="en-US" dirty="0" err="1"/>
              <a:t>tự</a:t>
            </a:r>
            <a:r>
              <a:rPr lang="en-US" dirty="0"/>
              <a:t> </a:t>
            </a:r>
            <a:r>
              <a:rPr lang="en-US" dirty="0" err="1"/>
              <a:t>đặc</a:t>
            </a:r>
            <a:r>
              <a:rPr lang="en-US" dirty="0"/>
              <a:t> </a:t>
            </a:r>
            <a:r>
              <a:rPr lang="en-US" dirty="0" err="1"/>
              <a:t>biệt</a:t>
            </a:r>
            <a:r>
              <a:rPr lang="en-US" dirty="0"/>
              <a:t>, </a:t>
            </a:r>
            <a:r>
              <a:rPr lang="en-US" dirty="0" err="1"/>
              <a:t>hoặc</a:t>
            </a:r>
            <a:r>
              <a:rPr lang="en-US" dirty="0"/>
              <a:t> </a:t>
            </a:r>
            <a:r>
              <a:rPr lang="en-US" dirty="0" err="1"/>
              <a:t>các</a:t>
            </a:r>
            <a:r>
              <a:rPr lang="en-US" dirty="0"/>
              <a:t> </a:t>
            </a:r>
            <a:r>
              <a:rPr lang="en-US" dirty="0" err="1"/>
              <a:t>chuỗi</a:t>
            </a:r>
            <a:r>
              <a:rPr lang="en-US" dirty="0"/>
              <a:t> </a:t>
            </a:r>
            <a:r>
              <a:rPr lang="en-US" dirty="0" err="1"/>
              <a:t>khác</a:t>
            </a:r>
            <a:r>
              <a:rPr lang="en-US" dirty="0"/>
              <a:t> </a:t>
            </a:r>
            <a:r>
              <a:rPr lang="en-US" dirty="0" err="1"/>
              <a:t>mà</a:t>
            </a:r>
            <a:r>
              <a:rPr lang="en-US" dirty="0"/>
              <a:t> </a:t>
            </a:r>
            <a:r>
              <a:rPr lang="en-US" dirty="0" err="1"/>
              <a:t>có</a:t>
            </a:r>
            <a:r>
              <a:rPr lang="en-US" dirty="0"/>
              <a:t> </a:t>
            </a:r>
            <a:r>
              <a:rPr lang="en-US" dirty="0" err="1"/>
              <a:t>thể</a:t>
            </a:r>
            <a:r>
              <a:rPr lang="en-US" dirty="0"/>
              <a:t> </a:t>
            </a:r>
            <a:r>
              <a:rPr lang="en-US" dirty="0" err="1"/>
              <a:t>chỉ</a:t>
            </a:r>
            <a:r>
              <a:rPr lang="en-US" dirty="0"/>
              <a:t> </a:t>
            </a:r>
            <a:r>
              <a:rPr lang="en-US" dirty="0" err="1"/>
              <a:t>ra</a:t>
            </a:r>
            <a:r>
              <a:rPr lang="en-US" dirty="0"/>
              <a:t> </a:t>
            </a:r>
            <a:r>
              <a:rPr lang="en-US" dirty="0" err="1"/>
              <a:t>tình</a:t>
            </a:r>
            <a:r>
              <a:rPr lang="en-US" dirty="0"/>
              <a:t> </a:t>
            </a:r>
            <a:r>
              <a:rPr lang="en-US" dirty="0" err="1"/>
              <a:t>trạng</a:t>
            </a:r>
            <a:r>
              <a:rPr lang="en-US" dirty="0"/>
              <a:t> </a:t>
            </a:r>
            <a:r>
              <a:rPr lang="en-US" dirty="0" err="1"/>
              <a:t>rỗng</a:t>
            </a:r>
            <a:endParaRPr dirty="0"/>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biệt</a:t>
            </a:r>
            <a:endParaRPr dirty="0">
              <a:latin typeface="Times New Roman" panose="02020603050405020304" pitchFamily="18" charset="0"/>
              <a:cs typeface="Times New Roman" panose="02020603050405020304" pitchFamily="18" charset="0"/>
            </a:endParaRPr>
          </a:p>
        </p:txBody>
      </p:sp>
      <p:sp>
        <p:nvSpPr>
          <p:cNvPr id="308" name="Google Shape;308;p21"/>
          <p:cNvSpPr txBox="1">
            <a:spLocks noGrp="1"/>
          </p:cNvSpPr>
          <p:nvPr>
            <p:ph type="body" idx="1"/>
          </p:nvPr>
        </p:nvSpPr>
        <p:spPr>
          <a:xfrm>
            <a:off x="910634" y="2208175"/>
            <a:ext cx="4805916" cy="219804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b="1">
                <a:effectLst/>
                <a:latin typeface="Segoe UI" panose="020B0502040204020203" pitchFamily="34" charset="0"/>
                <a:ea typeface="SimSun" panose="02010600030101010101" pitchFamily="2" charset="-122"/>
                <a:cs typeface="Calibri" panose="020F0502020204030204" pitchFamily="34" charset="0"/>
              </a:rPr>
              <a:t>Các </a:t>
            </a:r>
            <a:r>
              <a:rPr lang="en-US" sz="1800" b="1" dirty="0" err="1">
                <a:effectLst/>
                <a:latin typeface="Segoe UI" panose="020B0502040204020203" pitchFamily="34" charset="0"/>
                <a:ea typeface="SimSun" panose="02010600030101010101" pitchFamily="2" charset="-122"/>
                <a:cs typeface="Calibri" panose="020F0502020204030204" pitchFamily="34" charset="0"/>
              </a:rPr>
              <a:t>công</a:t>
            </a:r>
            <a:r>
              <a:rPr lang="en-US" sz="1800" b="1" dirty="0">
                <a:effectLst/>
                <a:latin typeface="Segoe UI" panose="020B0502040204020203" pitchFamily="34" charset="0"/>
                <a:ea typeface="SimSun" panose="02010600030101010101" pitchFamily="2" charset="-122"/>
                <a:cs typeface="Calibri" panose="020F0502020204030204" pitchFamily="34" charset="0"/>
              </a:rPr>
              <a:t> </a:t>
            </a:r>
            <a:r>
              <a:rPr lang="en-US" sz="1800" b="1" dirty="0" err="1">
                <a:effectLst/>
                <a:latin typeface="Segoe UI" panose="020B0502040204020203" pitchFamily="34" charset="0"/>
                <a:ea typeface="SimSun" panose="02010600030101010101" pitchFamily="2" charset="-122"/>
                <a:cs typeface="Calibri" panose="020F0502020204030204" pitchFamily="34" charset="0"/>
              </a:rPr>
              <a:t>cụ</a:t>
            </a:r>
            <a:r>
              <a:rPr lang="en-US" sz="1800" b="1" dirty="0">
                <a:effectLst/>
                <a:latin typeface="Segoe UI" panose="020B0502040204020203" pitchFamily="34" charset="0"/>
                <a:ea typeface="SimSun" panose="02010600030101010101" pitchFamily="2" charset="-122"/>
                <a:cs typeface="Calibri" panose="020F0502020204030204" pitchFamily="34" charset="0"/>
              </a:rPr>
              <a:t> ETL (extraction/transformation/loading)</a:t>
            </a:r>
          </a:p>
          <a:p>
            <a:pPr marL="457200" lvl="1" indent="0">
              <a:spcBef>
                <a:spcPts val="600"/>
              </a:spcBef>
              <a:buNone/>
            </a:pPr>
            <a:r>
              <a:rPr lang="en-US" sz="1600" dirty="0">
                <a:solidFill>
                  <a:srgbClr val="333333"/>
                </a:solidFill>
                <a:latin typeface="+mj-lt"/>
              </a:rPr>
              <a:t>C</a:t>
            </a:r>
            <a:r>
              <a:rPr lang="vi-VN" sz="1600" b="0" i="0" dirty="0">
                <a:solidFill>
                  <a:srgbClr val="333333"/>
                </a:solidFill>
                <a:effectLst/>
                <a:latin typeface="+mj-lt"/>
              </a:rPr>
              <a:t>ho </a:t>
            </a:r>
            <a:r>
              <a:rPr lang="vi-VN" sz="1600" b="0" i="0" dirty="0" err="1">
                <a:solidFill>
                  <a:srgbClr val="333333"/>
                </a:solidFill>
                <a:effectLst/>
                <a:latin typeface="+mj-lt"/>
              </a:rPr>
              <a:t>phép</a:t>
            </a:r>
            <a:r>
              <a:rPr lang="vi-VN" sz="1600" b="0" i="0" dirty="0">
                <a:solidFill>
                  <a:srgbClr val="333333"/>
                </a:solidFill>
                <a:effectLst/>
                <a:latin typeface="+mj-lt"/>
              </a:rPr>
              <a:t> </a:t>
            </a:r>
            <a:r>
              <a:rPr lang="vi-VN" sz="1600" b="0" i="0" dirty="0" err="1">
                <a:solidFill>
                  <a:srgbClr val="333333"/>
                </a:solidFill>
                <a:effectLst/>
                <a:latin typeface="+mj-lt"/>
              </a:rPr>
              <a:t>người</a:t>
            </a:r>
            <a:r>
              <a:rPr lang="vi-VN" sz="1600" b="0" i="0" dirty="0">
                <a:solidFill>
                  <a:srgbClr val="333333"/>
                </a:solidFill>
                <a:effectLst/>
                <a:latin typeface="+mj-lt"/>
              </a:rPr>
              <a:t> </a:t>
            </a:r>
            <a:r>
              <a:rPr lang="vi-VN" sz="1600" b="0" i="0" dirty="0" err="1">
                <a:solidFill>
                  <a:srgbClr val="333333"/>
                </a:solidFill>
                <a:effectLst/>
                <a:latin typeface="+mj-lt"/>
              </a:rPr>
              <a:t>dùng</a:t>
            </a:r>
            <a:r>
              <a:rPr lang="vi-VN" sz="1600" b="0" i="0" dirty="0">
                <a:solidFill>
                  <a:srgbClr val="333333"/>
                </a:solidFill>
                <a:effectLst/>
                <a:latin typeface="+mj-lt"/>
              </a:rPr>
              <a:t> </a:t>
            </a:r>
            <a:r>
              <a:rPr lang="vi-VN" sz="1600" b="0" i="0" dirty="0" err="1">
                <a:solidFill>
                  <a:srgbClr val="333333"/>
                </a:solidFill>
                <a:effectLst/>
                <a:latin typeface="+mj-lt"/>
              </a:rPr>
              <a:t>chỉ</a:t>
            </a:r>
            <a:r>
              <a:rPr lang="vi-VN" sz="1600" b="0" i="0" dirty="0">
                <a:solidFill>
                  <a:srgbClr val="333333"/>
                </a:solidFill>
                <a:effectLst/>
                <a:latin typeface="+mj-lt"/>
              </a:rPr>
              <a:t> </a:t>
            </a:r>
            <a:r>
              <a:rPr lang="vi-VN" sz="1600" b="0" i="0" dirty="0" err="1">
                <a:solidFill>
                  <a:srgbClr val="333333"/>
                </a:solidFill>
                <a:effectLst/>
                <a:latin typeface="+mj-lt"/>
              </a:rPr>
              <a:t>định</a:t>
            </a:r>
            <a:r>
              <a:rPr lang="vi-VN" sz="1600" b="0" i="0" dirty="0">
                <a:solidFill>
                  <a:srgbClr val="333333"/>
                </a:solidFill>
                <a:effectLst/>
                <a:latin typeface="+mj-lt"/>
              </a:rPr>
              <a:t> </a:t>
            </a:r>
            <a:r>
              <a:rPr lang="vi-VN" sz="1600" b="0" i="0" dirty="0" err="1">
                <a:solidFill>
                  <a:srgbClr val="333333"/>
                </a:solidFill>
                <a:effectLst/>
                <a:latin typeface="+mj-lt"/>
              </a:rPr>
              <a:t>các</a:t>
            </a:r>
            <a:r>
              <a:rPr lang="vi-VN" sz="1600" b="0" i="0" dirty="0">
                <a:solidFill>
                  <a:srgbClr val="333333"/>
                </a:solidFill>
                <a:effectLst/>
                <a:latin typeface="+mj-lt"/>
              </a:rPr>
              <a:t> </a:t>
            </a:r>
            <a:r>
              <a:rPr lang="vi-VN" sz="1600" b="0" i="0" dirty="0" err="1">
                <a:solidFill>
                  <a:srgbClr val="333333"/>
                </a:solidFill>
                <a:effectLst/>
                <a:latin typeface="+mj-lt"/>
              </a:rPr>
              <a:t>chuyển</a:t>
            </a:r>
            <a:r>
              <a:rPr lang="vi-VN" sz="1600" b="0" i="0" dirty="0">
                <a:solidFill>
                  <a:srgbClr val="333333"/>
                </a:solidFill>
                <a:effectLst/>
                <a:latin typeface="+mj-lt"/>
              </a:rPr>
              <a:t> </a:t>
            </a:r>
            <a:r>
              <a:rPr lang="vi-VN" sz="1600" b="0" i="0" dirty="0" err="1">
                <a:solidFill>
                  <a:srgbClr val="333333"/>
                </a:solidFill>
                <a:effectLst/>
                <a:latin typeface="+mj-lt"/>
              </a:rPr>
              <a:t>đổi</a:t>
            </a:r>
            <a:r>
              <a:rPr lang="vi-VN" sz="1600" b="0" i="0" dirty="0">
                <a:solidFill>
                  <a:srgbClr val="333333"/>
                </a:solidFill>
                <a:effectLst/>
                <a:latin typeface="+mj-lt"/>
              </a:rPr>
              <a:t> thông qua giao </a:t>
            </a:r>
            <a:r>
              <a:rPr lang="vi-VN" sz="1600" b="0" i="0" dirty="0" err="1">
                <a:solidFill>
                  <a:srgbClr val="333333"/>
                </a:solidFill>
                <a:effectLst/>
                <a:latin typeface="+mj-lt"/>
              </a:rPr>
              <a:t>diện</a:t>
            </a:r>
            <a:r>
              <a:rPr lang="vi-VN" sz="1600" b="0" i="0" dirty="0">
                <a:solidFill>
                  <a:srgbClr val="333333"/>
                </a:solidFill>
                <a:effectLst/>
                <a:latin typeface="+mj-lt"/>
              </a:rPr>
              <a:t> </a:t>
            </a:r>
            <a:r>
              <a:rPr lang="vi-VN" sz="1600" b="0" i="0" dirty="0" err="1">
                <a:solidFill>
                  <a:srgbClr val="333333"/>
                </a:solidFill>
                <a:effectLst/>
                <a:latin typeface="+mj-lt"/>
              </a:rPr>
              <a:t>người</a:t>
            </a:r>
            <a:r>
              <a:rPr lang="vi-VN" sz="1600" b="0" i="0" dirty="0">
                <a:solidFill>
                  <a:srgbClr val="333333"/>
                </a:solidFill>
                <a:effectLst/>
                <a:latin typeface="+mj-lt"/>
              </a:rPr>
              <a:t> </a:t>
            </a:r>
            <a:r>
              <a:rPr lang="vi-VN" sz="1600" b="0" i="0" dirty="0" err="1">
                <a:solidFill>
                  <a:srgbClr val="333333"/>
                </a:solidFill>
                <a:effectLst/>
                <a:latin typeface="+mj-lt"/>
              </a:rPr>
              <a:t>dùng</a:t>
            </a:r>
            <a:r>
              <a:rPr lang="vi-VN" sz="1600" b="0" i="0" dirty="0">
                <a:solidFill>
                  <a:srgbClr val="333333"/>
                </a:solidFill>
                <a:effectLst/>
                <a:latin typeface="+mj-lt"/>
              </a:rPr>
              <a:t> </a:t>
            </a:r>
            <a:r>
              <a:rPr lang="vi-VN" sz="1600" b="0" i="0" dirty="0" err="1">
                <a:solidFill>
                  <a:srgbClr val="333333"/>
                </a:solidFill>
                <a:effectLst/>
                <a:latin typeface="+mj-lt"/>
              </a:rPr>
              <a:t>đồ</a:t>
            </a:r>
            <a:r>
              <a:rPr lang="vi-VN" sz="1600" b="0" i="0" dirty="0">
                <a:solidFill>
                  <a:srgbClr val="333333"/>
                </a:solidFill>
                <a:effectLst/>
                <a:latin typeface="+mj-lt"/>
              </a:rPr>
              <a:t> </a:t>
            </a:r>
            <a:r>
              <a:rPr lang="vi-VN" sz="1600" b="0" i="0" dirty="0" err="1">
                <a:solidFill>
                  <a:srgbClr val="333333"/>
                </a:solidFill>
                <a:effectLst/>
                <a:latin typeface="+mj-lt"/>
              </a:rPr>
              <a:t>họa</a:t>
            </a:r>
            <a:r>
              <a:rPr lang="vi-VN" sz="1600" b="0" i="0" dirty="0">
                <a:solidFill>
                  <a:srgbClr val="333333"/>
                </a:solidFill>
                <a:effectLst/>
                <a:latin typeface="+mj-lt"/>
              </a:rPr>
              <a:t> (GUI)</a:t>
            </a:r>
            <a:endParaRPr sz="1600" dirty="0">
              <a:latin typeface="+mj-lt"/>
            </a:endParaRPr>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12" name="Hộp Văn bản 11">
            <a:extLst>
              <a:ext uri="{FF2B5EF4-FFF2-40B4-BE49-F238E27FC236}">
                <a16:creationId xmlns:a16="http://schemas.microsoft.com/office/drawing/2014/main" id="{9FEAC5FC-7743-4807-AAAC-13925FBCF19B}"/>
              </a:ext>
            </a:extLst>
          </p:cNvPr>
          <p:cNvSpPr txBox="1"/>
          <p:nvPr/>
        </p:nvSpPr>
        <p:spPr>
          <a:xfrm>
            <a:off x="457200" y="1823767"/>
            <a:ext cx="4572000" cy="307777"/>
          </a:xfrm>
          <a:prstGeom prst="rect">
            <a:avLst/>
          </a:prstGeom>
          <a:noFill/>
        </p:spPr>
        <p:txBody>
          <a:bodyPr wrap="square">
            <a:spAutoFit/>
          </a:bodyPr>
          <a:lstStyle/>
          <a:p>
            <a:r>
              <a:rPr lang="en-US" sz="1400" b="1" dirty="0">
                <a:effectLst/>
                <a:latin typeface="Segoe UI" panose="020B0502040204020203" pitchFamily="34" charset="0"/>
                <a:ea typeface="SimSun" panose="02010600030101010101" pitchFamily="2" charset="-122"/>
                <a:cs typeface="Calibri" panose="020F0502020204030204" pitchFamily="34" charset="0"/>
              </a:rPr>
              <a:t> </a:t>
            </a:r>
            <a:r>
              <a:rPr lang="en-US" sz="1400" b="1" dirty="0" err="1">
                <a:effectLst/>
                <a:latin typeface="Segoe UI" panose="020B0502040204020203" pitchFamily="34" charset="0"/>
                <a:ea typeface="SimSun" panose="02010600030101010101" pitchFamily="2" charset="-122"/>
                <a:cs typeface="Calibri" panose="020F0502020204030204" pitchFamily="34" charset="0"/>
              </a:rPr>
              <a:t>Ví</a:t>
            </a:r>
            <a:r>
              <a:rPr lang="en-US" sz="1400" b="1" dirty="0">
                <a:effectLst/>
                <a:latin typeface="Segoe UI" panose="020B0502040204020203" pitchFamily="34" charset="0"/>
                <a:ea typeface="SimSun" panose="02010600030101010101" pitchFamily="2" charset="-122"/>
                <a:cs typeface="Calibri" panose="020F0502020204030204" pitchFamily="34" charset="0"/>
              </a:rPr>
              <a:t> </a:t>
            </a:r>
            <a:r>
              <a:rPr lang="en-US" sz="1400" b="1" dirty="0" err="1">
                <a:effectLst/>
                <a:latin typeface="Segoe UI" panose="020B0502040204020203" pitchFamily="34" charset="0"/>
                <a:ea typeface="SimSun" panose="02010600030101010101" pitchFamily="2" charset="-122"/>
                <a:cs typeface="Calibri" panose="020F0502020204030204" pitchFamily="34" charset="0"/>
              </a:rPr>
              <a:t>dụ</a:t>
            </a:r>
            <a:r>
              <a:rPr lang="en-US" sz="1400" b="1" dirty="0">
                <a:effectLst/>
                <a:latin typeface="Segoe UI" panose="020B0502040204020203" pitchFamily="34" charset="0"/>
                <a:ea typeface="SimSun" panose="02010600030101010101" pitchFamily="2" charset="-122"/>
                <a:cs typeface="Calibri" panose="020F0502020204030204" pitchFamily="34" charset="0"/>
              </a:rPr>
              <a:t> : </a:t>
            </a:r>
            <a:endParaRPr lang="en-US" dirty="0"/>
          </a:p>
        </p:txBody>
      </p:sp>
      <p:sp>
        <p:nvSpPr>
          <p:cNvPr id="8" name="Hộp Văn bản 7">
            <a:extLst>
              <a:ext uri="{FF2B5EF4-FFF2-40B4-BE49-F238E27FC236}">
                <a16:creationId xmlns:a16="http://schemas.microsoft.com/office/drawing/2014/main" id="{BD2F4F64-34FD-4A75-BD21-6086D79547D8}"/>
              </a:ext>
            </a:extLst>
          </p:cNvPr>
          <p:cNvSpPr txBox="1"/>
          <p:nvPr/>
        </p:nvSpPr>
        <p:spPr>
          <a:xfrm>
            <a:off x="457200" y="2310881"/>
            <a:ext cx="4572000" cy="400110"/>
          </a:xfrm>
          <a:prstGeom prst="rect">
            <a:avLst/>
          </a:prstGeom>
          <a:noFill/>
        </p:spPr>
        <p:txBody>
          <a:bodyPr wrap="square">
            <a:spAutoFit/>
          </a:bodyPr>
          <a:lstStyle/>
          <a:p>
            <a:r>
              <a:rPr lang="en" sz="2000" dirty="0">
                <a:solidFill>
                  <a:schemeClr val="tx1"/>
                </a:solidFill>
                <a:latin typeface="Barlow Light"/>
                <a:ea typeface="Barlow Light"/>
                <a:cs typeface="Barlow Light"/>
                <a:sym typeface="Barlow Light"/>
              </a:rPr>
              <a:t>👉</a:t>
            </a:r>
            <a:endParaRPr lang="en-US" sz="2000" dirty="0">
              <a:solidFill>
                <a:schemeClr val="tx1"/>
              </a:solidFill>
            </a:endParaRPr>
          </a:p>
        </p:txBody>
      </p:sp>
    </p:spTree>
    <p:extLst>
      <p:ext uri="{BB962C8B-B14F-4D97-AF65-F5344CB8AC3E}">
        <p14:creationId xmlns:p14="http://schemas.microsoft.com/office/powerpoint/2010/main" val="1014146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title"/>
          </p:nvPr>
        </p:nvSpPr>
        <p:spPr>
          <a:xfrm>
            <a:off x="457200" y="555077"/>
            <a:ext cx="5138700" cy="857400"/>
          </a:xfrm>
          <a:prstGeom prst="rect">
            <a:avLst/>
          </a:prstGeom>
        </p:spPr>
        <p:txBody>
          <a:bodyPr spcFirstLastPara="1" wrap="square" lIns="91425" tIns="91425" rIns="91425" bIns="91425" anchor="b" anchorCtr="0">
            <a:noAutofit/>
          </a:bodyPr>
          <a:lstStyle/>
          <a:p>
            <a:pPr marL="0" marR="0">
              <a:lnSpc>
                <a:spcPct val="115000"/>
              </a:lnSpc>
              <a:spcBef>
                <a:spcPts val="0"/>
              </a:spcBef>
              <a:spcAft>
                <a:spcPts val="1000"/>
              </a:spcAft>
              <a:tabLst>
                <a:tab pos="3297555" algn="l"/>
              </a:tabLst>
            </a:pPr>
            <a:r>
              <a:rPr lang="en-US" dirty="0" err="1">
                <a:effectLst/>
                <a:latin typeface="Times New Roman" panose="02020603050405020304" pitchFamily="18" charset="0"/>
                <a:ea typeface="SimSun" panose="02010600030101010101" pitchFamily="2" charset="-122"/>
                <a:cs typeface="Times New Roman" panose="02020603050405020304" pitchFamily="18" charset="0"/>
              </a:rPr>
              <a:t>Các</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vấn</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đề</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với</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các</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phương</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pháp</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tiếp</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err="1">
                <a:effectLst/>
                <a:latin typeface="Times New Roman" panose="02020603050405020304" pitchFamily="18" charset="0"/>
                <a:ea typeface="SimSun" panose="02010600030101010101" pitchFamily="2" charset="-122"/>
                <a:cs typeface="Times New Roman" panose="02020603050405020304" pitchFamily="18" charset="0"/>
              </a:rPr>
              <a:t>cận</a:t>
            </a:r>
            <a:r>
              <a:rPr lang="en-US">
                <a:effectLst/>
                <a:latin typeface="Times New Roman" panose="02020603050405020304" pitchFamily="18" charset="0"/>
                <a:ea typeface="SimSun" panose="02010600030101010101" pitchFamily="2" charset="-122"/>
                <a:cs typeface="Times New Roman" panose="02020603050405020304" pitchFamily="18" charset="0"/>
              </a:rPr>
              <a:t> hiện tại</a:t>
            </a:r>
            <a:r>
              <a:rPr lang="en-US" sz="1800" dirty="0">
                <a:effectLst/>
                <a:latin typeface="Segoe UI" panose="020B0502040204020203" pitchFamily="34" charset="0"/>
                <a:ea typeface="SimSun" panose="02010600030101010101" pitchFamily="2" charset="-122"/>
                <a:cs typeface="Calibri" panose="020F0502020204030204" pitchFamily="34" charset="0"/>
              </a:rPr>
              <a:t>	</a:t>
            </a:r>
          </a:p>
        </p:txBody>
      </p:sp>
      <p:sp>
        <p:nvSpPr>
          <p:cNvPr id="308" name="Google Shape;308;p21"/>
          <p:cNvSpPr txBox="1">
            <a:spLocks noGrp="1"/>
          </p:cNvSpPr>
          <p:nvPr>
            <p:ph type="body" idx="1"/>
          </p:nvPr>
        </p:nvSpPr>
        <p:spPr>
          <a:xfrm>
            <a:off x="457200" y="1729710"/>
            <a:ext cx="5369442" cy="3225062"/>
          </a:xfrm>
          <a:prstGeom prst="rect">
            <a:avLst/>
          </a:prstGeom>
        </p:spPr>
        <p:txBody>
          <a:bodyPr spcFirstLastPara="1" wrap="square" lIns="91425" tIns="91425" rIns="91425" bIns="91425" anchor="t" anchorCtr="0">
            <a:noAutofit/>
          </a:bodyPr>
          <a:lstStyle/>
          <a:p>
            <a:pPr marL="342900" marR="0" lvl="0" indent="-342900">
              <a:lnSpc>
                <a:spcPct val="115000"/>
              </a:lnSpc>
              <a:spcBef>
                <a:spcPts val="0"/>
              </a:spcBef>
              <a:spcAft>
                <a:spcPts val="1000"/>
              </a:spcAft>
              <a:buFont typeface="Wingdings" panose="05000000000000000000" pitchFamily="2" charset="2"/>
              <a:buChar char=""/>
            </a:pP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Thiếu</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tương</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tác</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800100" lvl="1" indent="-342900">
              <a:lnSpc>
                <a:spcPct val="115000"/>
              </a:lnSpc>
              <a:spcAft>
                <a:spcPts val="1000"/>
              </a:spcAft>
              <a:buFont typeface="Courier New" panose="02070309020205020404" pitchFamily="49" charset="0"/>
              <a:buChar char="o"/>
            </a:pP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Quá</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trình</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chuyển</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đổi</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được</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thực</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hiện</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như</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một</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quy</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trình</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hàng</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loạt</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p>
            <a:pPr marL="800100" lvl="1" indent="-342900">
              <a:lnSpc>
                <a:spcPct val="115000"/>
              </a:lnSpc>
              <a:spcAft>
                <a:spcPts val="1000"/>
              </a:spcAft>
              <a:buFont typeface="Courier New" panose="02070309020205020404" pitchFamily="49" charset="0"/>
              <a:buChar char="o"/>
            </a:pP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Thời</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gian</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chậm</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trễ</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mà</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không</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biết</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được</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hiệu</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quả</a:t>
            </a:r>
            <a:endParaRPr lang="en-US" sz="1800" dirty="0">
              <a:effectLst/>
              <a:latin typeface="Segoe UI" panose="020B0502040204020203" pitchFamily="34" charset="0"/>
              <a:ea typeface="SimSun" panose="02010600030101010101" pitchFamily="2" charset="-122"/>
              <a:cs typeface="Calibri" panose="020F0502020204030204" pitchFamily="34" charset="0"/>
            </a:endParaRPr>
          </a:p>
          <a:p>
            <a:pPr marL="342900" marR="0" lvl="0" indent="-342900">
              <a:lnSpc>
                <a:spcPct val="115000"/>
              </a:lnSpc>
              <a:spcBef>
                <a:spcPts val="0"/>
              </a:spcBef>
              <a:spcAft>
                <a:spcPts val="1000"/>
              </a:spcAft>
              <a:buFont typeface="Wingdings" panose="05000000000000000000" pitchFamily="2" charset="2"/>
              <a:buChar char=""/>
            </a:pP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Người</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dùng</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tốn</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nhiều</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công</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sức</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800100" lvl="1" indent="-342900">
              <a:lnSpc>
                <a:spcPct val="115000"/>
              </a:lnSpc>
              <a:spcAft>
                <a:spcPts val="1000"/>
              </a:spcAft>
              <a:buFont typeface="Courier New" panose="02070309020205020404" pitchFamily="49" charset="0"/>
              <a:buChar char="o"/>
            </a:pP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Cần</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người</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dùng</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chỉ</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định</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quy</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tắc</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cho</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các</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phép</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biến</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đổi</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biểu</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thức</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chính</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quy</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hoặc</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ngữ</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pháp</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p>
            <a:pPr marL="800100" lvl="1" indent="-342900">
              <a:lnSpc>
                <a:spcPct val="115000"/>
              </a:lnSpc>
              <a:spcAft>
                <a:spcPts val="1000"/>
              </a:spcAft>
              <a:buFont typeface="Courier New" panose="02070309020205020404" pitchFamily="49" charset="0"/>
              <a:buChar char="o"/>
            </a:pP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p>
            <a:pPr marL="800100" lvl="1" indent="-342900">
              <a:lnSpc>
                <a:spcPct val="115000"/>
              </a:lnSpc>
              <a:spcAft>
                <a:spcPts val="1000"/>
              </a:spcAft>
              <a:buFont typeface="Wingdings" panose="05000000000000000000" pitchFamily="2" charset="2"/>
              <a:buChar char=""/>
            </a:pPr>
            <a:endParaRPr lang="en-US" sz="1800" dirty="0">
              <a:effectLst/>
              <a:latin typeface="Segoe UI" panose="020B0502040204020203" pitchFamily="34" charset="0"/>
              <a:ea typeface="SimSun" panose="02010600030101010101" pitchFamily="2" charset="-122"/>
              <a:cs typeface="Calibri" panose="020F0502020204030204" pitchFamily="34" charset="0"/>
            </a:endParaRPr>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19877982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3"/>
          <p:cNvSpPr txBox="1">
            <a:spLocks noGrp="1"/>
          </p:cNvSpPr>
          <p:nvPr>
            <p:ph type="title" idx="4294967295"/>
          </p:nvPr>
        </p:nvSpPr>
        <p:spPr>
          <a:xfrm>
            <a:off x="1075618" y="511989"/>
            <a:ext cx="6313420" cy="50944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err="1">
                <a:solidFill>
                  <a:schemeClr val="tx1"/>
                </a:solidFill>
                <a:latin typeface="Times New Roman" panose="02020603050405020304" pitchFamily="18" charset="0"/>
                <a:cs typeface="Times New Roman" panose="02020603050405020304" pitchFamily="18" charset="0"/>
              </a:rPr>
              <a:t>Các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cách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tiếp</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cận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mới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để</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làm</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sạch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dữ</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liệu</a:t>
            </a:r>
            <a:endParaRPr sz="2400" dirty="0">
              <a:solidFill>
                <a:schemeClr val="tx1"/>
              </a:solidFill>
              <a:latin typeface="Times New Roman" panose="02020603050405020304" pitchFamily="18" charset="0"/>
              <a:cs typeface="Times New Roman" panose="02020603050405020304" pitchFamily="18" charset="0"/>
            </a:endParaRPr>
          </a:p>
        </p:txBody>
      </p:sp>
      <p:sp>
        <p:nvSpPr>
          <p:cNvPr id="324" name="Google Shape;324;p23"/>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29</a:t>
            </a:fld>
            <a:endParaRPr/>
          </a:p>
        </p:txBody>
      </p:sp>
      <p:grpSp>
        <p:nvGrpSpPr>
          <p:cNvPr id="6" name="Google Shape;530;p39"/>
          <p:cNvGrpSpPr/>
          <p:nvPr/>
        </p:nvGrpSpPr>
        <p:grpSpPr>
          <a:xfrm>
            <a:off x="272927" y="350093"/>
            <a:ext cx="1114084" cy="1036918"/>
            <a:chOff x="3305175" y="4144963"/>
            <a:chExt cx="2149388" cy="1862100"/>
          </a:xfrm>
        </p:grpSpPr>
        <p:sp>
          <p:nvSpPr>
            <p:cNvPr id="7" name="Google Shape;531;p39"/>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532;p39"/>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533;p39"/>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534;p39"/>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535;p39"/>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536;p39"/>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537;p39"/>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538;p39"/>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539;p39"/>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 name="Google Shape;530;p39"/>
          <p:cNvGrpSpPr/>
          <p:nvPr/>
        </p:nvGrpSpPr>
        <p:grpSpPr>
          <a:xfrm>
            <a:off x="7454050" y="390883"/>
            <a:ext cx="1189500" cy="913835"/>
            <a:chOff x="3305175" y="4144963"/>
            <a:chExt cx="2149388" cy="1862100"/>
          </a:xfrm>
        </p:grpSpPr>
        <p:sp>
          <p:nvSpPr>
            <p:cNvPr id="28" name="Google Shape;531;p39"/>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532;p39"/>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533;p39"/>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534;p39"/>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535;p39"/>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536;p39"/>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537;p39"/>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538;p39"/>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539;p39"/>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 name="Hộp Văn bản 36">
            <a:extLst>
              <a:ext uri="{FF2B5EF4-FFF2-40B4-BE49-F238E27FC236}">
                <a16:creationId xmlns:a16="http://schemas.microsoft.com/office/drawing/2014/main" id="{B0D17F7B-5008-43FF-A23A-91364D1E98DC}"/>
              </a:ext>
            </a:extLst>
          </p:cNvPr>
          <p:cNvSpPr txBox="1"/>
          <p:nvPr/>
        </p:nvSpPr>
        <p:spPr>
          <a:xfrm>
            <a:off x="1658203" y="1304718"/>
            <a:ext cx="6124422" cy="385362"/>
          </a:xfrm>
          <a:prstGeom prst="rect">
            <a:avLst/>
          </a:prstGeom>
          <a:noFill/>
        </p:spPr>
        <p:txBody>
          <a:bodyPr wrap="square">
            <a:spAutoFit/>
          </a:bodyPr>
          <a:lstStyle/>
          <a:p>
            <a:pPr marR="0" lvl="0">
              <a:lnSpc>
                <a:spcPct val="115000"/>
              </a:lnSpc>
              <a:spcBef>
                <a:spcPts val="0"/>
              </a:spcBef>
              <a:spcAft>
                <a:spcPts val="0"/>
              </a:spcAft>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Potter’s Wheel:</a:t>
            </a:r>
            <a:r>
              <a:rPr lang="en-US" sz="1600" b="1"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là</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một</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công</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cụ</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dọn</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dẹp</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dữ</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liệu</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có</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sẵn</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công</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khai</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5" name="Hình chữ nhật: Góc Tròn 4">
            <a:extLst>
              <a:ext uri="{FF2B5EF4-FFF2-40B4-BE49-F238E27FC236}">
                <a16:creationId xmlns:a16="http://schemas.microsoft.com/office/drawing/2014/main" id="{6CE62A31-0743-40CA-A0B1-141416BDFB3C}"/>
              </a:ext>
            </a:extLst>
          </p:cNvPr>
          <p:cNvSpPr/>
          <p:nvPr/>
        </p:nvSpPr>
        <p:spPr>
          <a:xfrm>
            <a:off x="3933135" y="1713981"/>
            <a:ext cx="1442728" cy="53103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Tính</a:t>
            </a:r>
            <a:r>
              <a:rPr lang="en-US" sz="1600" dirty="0"/>
              <a:t> </a:t>
            </a:r>
            <a:r>
              <a:rPr lang="en-US" sz="1600" dirty="0" err="1"/>
              <a:t>năng</a:t>
            </a:r>
            <a:endParaRPr lang="en-US" sz="1600" dirty="0"/>
          </a:p>
        </p:txBody>
      </p:sp>
      <p:sp>
        <p:nvSpPr>
          <p:cNvPr id="16" name="Mũi tên: Xuống 15">
            <a:extLst>
              <a:ext uri="{FF2B5EF4-FFF2-40B4-BE49-F238E27FC236}">
                <a16:creationId xmlns:a16="http://schemas.microsoft.com/office/drawing/2014/main" id="{53A53DE8-4EF5-4759-BA36-29747F6FEECD}"/>
              </a:ext>
            </a:extLst>
          </p:cNvPr>
          <p:cNvSpPr/>
          <p:nvPr/>
        </p:nvSpPr>
        <p:spPr>
          <a:xfrm>
            <a:off x="6707443" y="2724247"/>
            <a:ext cx="484632" cy="586120"/>
          </a:xfrm>
          <a:prstGeom prst="downArrow">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ũi tên: Xuống 17">
            <a:extLst>
              <a:ext uri="{FF2B5EF4-FFF2-40B4-BE49-F238E27FC236}">
                <a16:creationId xmlns:a16="http://schemas.microsoft.com/office/drawing/2014/main" id="{47B57DD9-128B-474F-92AF-C19E21D8E4B3}"/>
              </a:ext>
            </a:extLst>
          </p:cNvPr>
          <p:cNvSpPr/>
          <p:nvPr/>
        </p:nvSpPr>
        <p:spPr>
          <a:xfrm>
            <a:off x="2062698" y="2772490"/>
            <a:ext cx="484632" cy="597975"/>
          </a:xfrm>
          <a:prstGeom prst="downArrow">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Hộp Văn bản 39">
            <a:extLst>
              <a:ext uri="{FF2B5EF4-FFF2-40B4-BE49-F238E27FC236}">
                <a16:creationId xmlns:a16="http://schemas.microsoft.com/office/drawing/2014/main" id="{301FE873-6927-4F8C-BC0E-BF74F088D341}"/>
              </a:ext>
            </a:extLst>
          </p:cNvPr>
          <p:cNvSpPr txBox="1"/>
          <p:nvPr/>
        </p:nvSpPr>
        <p:spPr>
          <a:xfrm>
            <a:off x="5644738" y="2252945"/>
            <a:ext cx="2672974" cy="318805"/>
          </a:xfrm>
          <a:prstGeom prst="rect">
            <a:avLst/>
          </a:prstGeom>
          <a:noFill/>
        </p:spPr>
        <p:txBody>
          <a:bodyPr wrap="square">
            <a:spAutoFit/>
          </a:bodyPr>
          <a:lstStyle/>
          <a:p>
            <a:pPr marL="457200" marR="0" lvl="1">
              <a:lnSpc>
                <a:spcPct val="115000"/>
              </a:lnSpc>
              <a:spcBef>
                <a:spcPts val="0"/>
              </a:spcBef>
              <a:spcAft>
                <a:spcPts val="1000"/>
              </a:spcAft>
            </a:pPr>
            <a:r>
              <a:rPr lang="en-US" b="1" dirty="0" err="1">
                <a:effectLst/>
                <a:latin typeface="Segoe UI" panose="020B0502040204020203" pitchFamily="34" charset="0"/>
                <a:ea typeface="SimSun" panose="02010600030101010101" pitchFamily="2" charset="-122"/>
                <a:cs typeface="Calibri" panose="020F0502020204030204" pitchFamily="34" charset="0"/>
              </a:rPr>
              <a:t>Chuyển</a:t>
            </a:r>
            <a:r>
              <a:rPr lang="en-US" b="1" dirty="0">
                <a:effectLst/>
                <a:latin typeface="Segoe UI" panose="020B0502040204020203" pitchFamily="34" charset="0"/>
                <a:ea typeface="SimSun" panose="02010600030101010101" pitchFamily="2" charset="-122"/>
                <a:cs typeface="Calibri" panose="020F0502020204030204" pitchFamily="34" charset="0"/>
              </a:rPr>
              <a:t> </a:t>
            </a:r>
            <a:r>
              <a:rPr lang="en-US" b="1" dirty="0" err="1">
                <a:effectLst/>
                <a:latin typeface="Segoe UI" panose="020B0502040204020203" pitchFamily="34" charset="0"/>
                <a:ea typeface="SimSun" panose="02010600030101010101" pitchFamily="2" charset="-122"/>
                <a:cs typeface="Calibri" panose="020F0502020204030204" pitchFamily="34" charset="0"/>
              </a:rPr>
              <a:t>đổi</a:t>
            </a:r>
            <a:r>
              <a:rPr lang="en-US" b="1" dirty="0">
                <a:effectLst/>
                <a:latin typeface="Segoe UI" panose="020B0502040204020203" pitchFamily="34" charset="0"/>
                <a:ea typeface="SimSun" panose="02010600030101010101" pitchFamily="2" charset="-122"/>
                <a:cs typeface="Calibri" panose="020F0502020204030204" pitchFamily="34" charset="0"/>
              </a:rPr>
              <a:t> </a:t>
            </a:r>
            <a:r>
              <a:rPr lang="en-US" b="1" dirty="0" err="1">
                <a:effectLst/>
                <a:latin typeface="Segoe UI" panose="020B0502040204020203" pitchFamily="34" charset="0"/>
                <a:ea typeface="SimSun" panose="02010600030101010101" pitchFamily="2" charset="-122"/>
                <a:cs typeface="Calibri" panose="020F0502020204030204" pitchFamily="34" charset="0"/>
              </a:rPr>
              <a:t>tương</a:t>
            </a:r>
            <a:r>
              <a:rPr lang="en-US" b="1" dirty="0">
                <a:effectLst/>
                <a:latin typeface="Segoe UI" panose="020B0502040204020203" pitchFamily="34" charset="0"/>
                <a:ea typeface="SimSun" panose="02010600030101010101" pitchFamily="2" charset="-122"/>
                <a:cs typeface="Calibri" panose="020F0502020204030204" pitchFamily="34" charset="0"/>
              </a:rPr>
              <a:t> </a:t>
            </a:r>
            <a:r>
              <a:rPr lang="en-US" b="1" dirty="0" err="1">
                <a:effectLst/>
                <a:latin typeface="Segoe UI" panose="020B0502040204020203" pitchFamily="34" charset="0"/>
                <a:ea typeface="SimSun" panose="02010600030101010101" pitchFamily="2" charset="-122"/>
                <a:cs typeface="Calibri" panose="020F0502020204030204" pitchFamily="34" charset="0"/>
              </a:rPr>
              <a:t>tác</a:t>
            </a:r>
            <a:endParaRPr lang="en-US" b="1" dirty="0">
              <a:effectLst/>
              <a:latin typeface="Segoe UI" panose="020B0502040204020203" pitchFamily="34" charset="0"/>
              <a:ea typeface="SimSun" panose="02010600030101010101" pitchFamily="2" charset="-122"/>
              <a:cs typeface="Calibri" panose="020F0502020204030204" pitchFamily="34" charset="0"/>
            </a:endParaRPr>
          </a:p>
        </p:txBody>
      </p:sp>
      <p:sp>
        <p:nvSpPr>
          <p:cNvPr id="20" name="Hộp Văn bản 19">
            <a:extLst>
              <a:ext uri="{FF2B5EF4-FFF2-40B4-BE49-F238E27FC236}">
                <a16:creationId xmlns:a16="http://schemas.microsoft.com/office/drawing/2014/main" id="{E7A441A0-2350-4D5E-945D-C722F7AB4652}"/>
              </a:ext>
            </a:extLst>
          </p:cNvPr>
          <p:cNvSpPr txBox="1"/>
          <p:nvPr/>
        </p:nvSpPr>
        <p:spPr>
          <a:xfrm>
            <a:off x="671951" y="2313403"/>
            <a:ext cx="3489972" cy="318805"/>
          </a:xfrm>
          <a:prstGeom prst="rect">
            <a:avLst/>
          </a:prstGeom>
          <a:noFill/>
        </p:spPr>
        <p:txBody>
          <a:bodyPr wrap="square">
            <a:spAutoFit/>
          </a:bodyPr>
          <a:lstStyle/>
          <a:p>
            <a:pPr marR="0" lvl="0">
              <a:lnSpc>
                <a:spcPct val="115000"/>
              </a:lnSpc>
              <a:spcBef>
                <a:spcPts val="0"/>
              </a:spcBef>
              <a:spcAft>
                <a:spcPts val="1000"/>
              </a:spcAft>
            </a:pPr>
            <a:r>
              <a:rPr lang="en-US" b="1" dirty="0" err="1">
                <a:effectLst/>
                <a:latin typeface="Segoe UI" panose="020B0502040204020203" pitchFamily="34" charset="0"/>
                <a:ea typeface="SimSun" panose="02010600030101010101" pitchFamily="2" charset="-122"/>
                <a:cs typeface="Calibri" panose="020F0502020204030204" pitchFamily="34" charset="0"/>
              </a:rPr>
              <a:t>Phát</a:t>
            </a:r>
            <a:r>
              <a:rPr lang="en-US" b="1" dirty="0">
                <a:effectLst/>
                <a:latin typeface="Segoe UI" panose="020B0502040204020203" pitchFamily="34" charset="0"/>
                <a:ea typeface="SimSun" panose="02010600030101010101" pitchFamily="2" charset="-122"/>
                <a:cs typeface="Calibri" panose="020F0502020204030204" pitchFamily="34" charset="0"/>
              </a:rPr>
              <a:t> </a:t>
            </a:r>
            <a:r>
              <a:rPr lang="en-US" b="1" dirty="0" err="1">
                <a:effectLst/>
                <a:latin typeface="Segoe UI" panose="020B0502040204020203" pitchFamily="34" charset="0"/>
                <a:ea typeface="SimSun" panose="02010600030101010101" pitchFamily="2" charset="-122"/>
                <a:cs typeface="Calibri" panose="020F0502020204030204" pitchFamily="34" charset="0"/>
              </a:rPr>
              <a:t>hiện</a:t>
            </a:r>
            <a:r>
              <a:rPr lang="en-US" b="1" dirty="0">
                <a:effectLst/>
                <a:latin typeface="Segoe UI" panose="020B0502040204020203" pitchFamily="34" charset="0"/>
                <a:ea typeface="SimSun" panose="02010600030101010101" pitchFamily="2" charset="-122"/>
                <a:cs typeface="Calibri" panose="020F0502020204030204" pitchFamily="34" charset="0"/>
              </a:rPr>
              <a:t> </a:t>
            </a:r>
            <a:r>
              <a:rPr lang="en-US" b="1" dirty="0" err="1">
                <a:effectLst/>
                <a:latin typeface="Segoe UI" panose="020B0502040204020203" pitchFamily="34" charset="0"/>
                <a:ea typeface="SimSun" panose="02010600030101010101" pitchFamily="2" charset="-122"/>
                <a:cs typeface="Calibri" panose="020F0502020204030204" pitchFamily="34" charset="0"/>
              </a:rPr>
              <a:t>sự</a:t>
            </a:r>
            <a:r>
              <a:rPr lang="en-US" b="1" dirty="0">
                <a:effectLst/>
                <a:latin typeface="Segoe UI" panose="020B0502040204020203" pitchFamily="34" charset="0"/>
                <a:ea typeface="SimSun" panose="02010600030101010101" pitchFamily="2" charset="-122"/>
                <a:cs typeface="Calibri" panose="020F0502020204030204" pitchFamily="34" charset="0"/>
              </a:rPr>
              <a:t> </a:t>
            </a:r>
            <a:r>
              <a:rPr lang="en-US" b="1" dirty="0" err="1">
                <a:effectLst/>
                <a:latin typeface="Segoe UI" panose="020B0502040204020203" pitchFamily="34" charset="0"/>
                <a:ea typeface="SimSun" panose="02010600030101010101" pitchFamily="2" charset="-122"/>
                <a:cs typeface="Calibri" panose="020F0502020204030204" pitchFamily="34" charset="0"/>
              </a:rPr>
              <a:t>khác</a:t>
            </a:r>
            <a:r>
              <a:rPr lang="en-US" b="1" dirty="0">
                <a:effectLst/>
                <a:latin typeface="Segoe UI" panose="020B0502040204020203" pitchFamily="34" charset="0"/>
                <a:ea typeface="SimSun" panose="02010600030101010101" pitchFamily="2" charset="-122"/>
                <a:cs typeface="Calibri" panose="020F0502020204030204" pitchFamily="34" charset="0"/>
              </a:rPr>
              <a:t> </a:t>
            </a:r>
            <a:r>
              <a:rPr lang="en-US" b="1" dirty="0" err="1">
                <a:effectLst/>
                <a:latin typeface="Segoe UI" panose="020B0502040204020203" pitchFamily="34" charset="0"/>
                <a:ea typeface="SimSun" panose="02010600030101010101" pitchFamily="2" charset="-122"/>
                <a:cs typeface="Calibri" panose="020F0502020204030204" pitchFamily="34" charset="0"/>
              </a:rPr>
              <a:t>biệt</a:t>
            </a:r>
            <a:r>
              <a:rPr lang="en-US" b="1" dirty="0">
                <a:effectLst/>
                <a:latin typeface="Segoe UI" panose="020B0502040204020203" pitchFamily="34" charset="0"/>
                <a:ea typeface="SimSun" panose="02010600030101010101" pitchFamily="2" charset="-122"/>
                <a:cs typeface="Calibri" panose="020F0502020204030204" pitchFamily="34" charset="0"/>
              </a:rPr>
              <a:t> </a:t>
            </a:r>
            <a:r>
              <a:rPr lang="en-US" b="1" dirty="0" err="1">
                <a:effectLst/>
                <a:latin typeface="Segoe UI" panose="020B0502040204020203" pitchFamily="34" charset="0"/>
                <a:ea typeface="SimSun" panose="02010600030101010101" pitchFamily="2" charset="-122"/>
                <a:cs typeface="Calibri" panose="020F0502020204030204" pitchFamily="34" charset="0"/>
              </a:rPr>
              <a:t>có</a:t>
            </a:r>
            <a:r>
              <a:rPr lang="en-US" b="1" dirty="0">
                <a:effectLst/>
                <a:latin typeface="Segoe UI" panose="020B0502040204020203" pitchFamily="34" charset="0"/>
                <a:ea typeface="SimSun" panose="02010600030101010101" pitchFamily="2" charset="-122"/>
                <a:cs typeface="Calibri" panose="020F0502020204030204" pitchFamily="34" charset="0"/>
              </a:rPr>
              <a:t> </a:t>
            </a:r>
            <a:r>
              <a:rPr lang="en-US" b="1" dirty="0" err="1">
                <a:effectLst/>
                <a:latin typeface="Segoe UI" panose="020B0502040204020203" pitchFamily="34" charset="0"/>
                <a:ea typeface="SimSun" panose="02010600030101010101" pitchFamily="2" charset="-122"/>
                <a:cs typeface="Calibri" panose="020F0502020204030204" pitchFamily="34" charset="0"/>
              </a:rPr>
              <a:t>thể</a:t>
            </a:r>
            <a:r>
              <a:rPr lang="en-US" b="1" dirty="0">
                <a:effectLst/>
                <a:latin typeface="Segoe UI" panose="020B0502040204020203" pitchFamily="34" charset="0"/>
                <a:ea typeface="SimSun" panose="02010600030101010101" pitchFamily="2" charset="-122"/>
                <a:cs typeface="Calibri" panose="020F0502020204030204" pitchFamily="34" charset="0"/>
              </a:rPr>
              <a:t> </a:t>
            </a:r>
            <a:r>
              <a:rPr lang="en-US" b="1" dirty="0" err="1">
                <a:effectLst/>
                <a:latin typeface="Segoe UI" panose="020B0502040204020203" pitchFamily="34" charset="0"/>
                <a:ea typeface="SimSun" panose="02010600030101010101" pitchFamily="2" charset="-122"/>
                <a:cs typeface="Calibri" panose="020F0502020204030204" pitchFamily="34" charset="0"/>
              </a:rPr>
              <a:t>mở</a:t>
            </a:r>
            <a:r>
              <a:rPr lang="en-US" b="1" dirty="0">
                <a:effectLst/>
                <a:latin typeface="Segoe UI" panose="020B0502040204020203" pitchFamily="34" charset="0"/>
                <a:ea typeface="SimSun" panose="02010600030101010101" pitchFamily="2" charset="-122"/>
                <a:cs typeface="Calibri" panose="020F0502020204030204" pitchFamily="34" charset="0"/>
              </a:rPr>
              <a:t> </a:t>
            </a:r>
            <a:r>
              <a:rPr lang="en-US" b="1" dirty="0" err="1">
                <a:effectLst/>
                <a:latin typeface="Segoe UI" panose="020B0502040204020203" pitchFamily="34" charset="0"/>
                <a:ea typeface="SimSun" panose="02010600030101010101" pitchFamily="2" charset="-122"/>
                <a:cs typeface="Calibri" panose="020F0502020204030204" pitchFamily="34" charset="0"/>
              </a:rPr>
              <a:t>rộng</a:t>
            </a:r>
            <a:endParaRPr lang="en-US" b="1" dirty="0">
              <a:effectLst/>
              <a:latin typeface="Segoe UI" panose="020B0502040204020203" pitchFamily="34" charset="0"/>
              <a:ea typeface="SimSun" panose="02010600030101010101" pitchFamily="2" charset="-122"/>
              <a:cs typeface="Calibri" panose="020F0502020204030204" pitchFamily="34" charset="0"/>
            </a:endParaRPr>
          </a:p>
        </p:txBody>
      </p:sp>
      <p:sp>
        <p:nvSpPr>
          <p:cNvPr id="21" name="Hộp Văn bản 20">
            <a:extLst>
              <a:ext uri="{FF2B5EF4-FFF2-40B4-BE49-F238E27FC236}">
                <a16:creationId xmlns:a16="http://schemas.microsoft.com/office/drawing/2014/main" id="{720C0800-EDD4-49B8-B901-DB0A7FA00CD8}"/>
              </a:ext>
            </a:extLst>
          </p:cNvPr>
          <p:cNvSpPr txBox="1"/>
          <p:nvPr/>
        </p:nvSpPr>
        <p:spPr>
          <a:xfrm>
            <a:off x="5218869" y="3433010"/>
            <a:ext cx="1742010" cy="1384995"/>
          </a:xfrm>
          <a:prstGeom prst="rect">
            <a:avLst/>
          </a:prstGeom>
          <a:noFill/>
        </p:spPr>
        <p:txBody>
          <a:bodyPr wrap="square" rtlCol="0">
            <a:spAutoFit/>
          </a:bodyPr>
          <a:lstStyle/>
          <a:p>
            <a:r>
              <a:rPr lang="en-US" dirty="0" err="1">
                <a:effectLst/>
                <a:latin typeface="Times New Roman" panose="02020603050405020304" pitchFamily="18" charset="0"/>
                <a:ea typeface="SimSun" panose="02010600030101010101" pitchFamily="2" charset="-122"/>
                <a:cs typeface="Times New Roman" panose="02020603050405020304" pitchFamily="18" charset="0"/>
              </a:rPr>
              <a:t>Các</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biến</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đổi</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có</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thể</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nhìn</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thấy</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và</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có</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thể</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được</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hoàn</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tác</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nếu</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các</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hiệu</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ứng</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không</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mong</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muốn</a:t>
            </a:r>
            <a:endParaRPr lang="en-US"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US" dirty="0"/>
          </a:p>
        </p:txBody>
      </p:sp>
      <p:sp>
        <p:nvSpPr>
          <p:cNvPr id="23" name="Hộp Văn bản 22">
            <a:extLst>
              <a:ext uri="{FF2B5EF4-FFF2-40B4-BE49-F238E27FC236}">
                <a16:creationId xmlns:a16="http://schemas.microsoft.com/office/drawing/2014/main" id="{308943DB-D40B-40E9-B030-A3A7F4D616FE}"/>
              </a:ext>
            </a:extLst>
          </p:cNvPr>
          <p:cNvSpPr txBox="1"/>
          <p:nvPr/>
        </p:nvSpPr>
        <p:spPr>
          <a:xfrm>
            <a:off x="7066802" y="3433010"/>
            <a:ext cx="1742010" cy="954107"/>
          </a:xfrm>
          <a:prstGeom prst="rect">
            <a:avLst/>
          </a:prstGeom>
          <a:noFill/>
        </p:spPr>
        <p:txBody>
          <a:bodyPr wrap="square" rtlCol="0">
            <a:spAutoFit/>
          </a:bodyPr>
          <a:lstStyle/>
          <a:p>
            <a:r>
              <a:rPr lang="en-US" dirty="0" err="1">
                <a:latin typeface="Times New Roman" panose="02020603050405020304" pitchFamily="18" charset="0"/>
                <a:ea typeface="SimSun" panose="02010600030101010101" pitchFamily="2" charset="-122"/>
                <a:cs typeface="Times New Roman" panose="02020603050405020304" pitchFamily="18" charset="0"/>
              </a:rPr>
              <a:t>Biên</a:t>
            </a:r>
            <a:r>
              <a:rPr lang="en-US" dirty="0">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dịch</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một</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chuỗi</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các</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phép</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biến</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đổi</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thành</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một</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chương</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trình</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khi</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thỏa</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mãn</a:t>
            </a:r>
            <a:endParaRPr lang="en-US" dirty="0">
              <a:latin typeface="Times New Roman" panose="02020603050405020304" pitchFamily="18" charset="0"/>
              <a:cs typeface="Times New Roman" panose="02020603050405020304" pitchFamily="18" charset="0"/>
            </a:endParaRPr>
          </a:p>
        </p:txBody>
      </p:sp>
      <p:sp>
        <p:nvSpPr>
          <p:cNvPr id="24" name="Hộp Văn bản 23">
            <a:extLst>
              <a:ext uri="{FF2B5EF4-FFF2-40B4-BE49-F238E27FC236}">
                <a16:creationId xmlns:a16="http://schemas.microsoft.com/office/drawing/2014/main" id="{E6E407BB-560D-4DF1-8031-426A285A88CA}"/>
              </a:ext>
            </a:extLst>
          </p:cNvPr>
          <p:cNvSpPr txBox="1"/>
          <p:nvPr/>
        </p:nvSpPr>
        <p:spPr>
          <a:xfrm>
            <a:off x="430616" y="3441142"/>
            <a:ext cx="1275906" cy="1169551"/>
          </a:xfrm>
          <a:prstGeom prst="rect">
            <a:avLst/>
          </a:prstGeom>
          <a:noFill/>
        </p:spPr>
        <p:txBody>
          <a:bodyPr wrap="square" rtlCol="0">
            <a:spAutoFit/>
          </a:bodyPr>
          <a:lstStyle/>
          <a:p>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Phát</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hiện</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được</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thực</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hiện</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tự</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động</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trong</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dirty="0" err="1">
                <a:effectLst/>
                <a:latin typeface="Times New Roman" panose="02020603050405020304" pitchFamily="18" charset="0"/>
                <a:ea typeface="SimSun" panose="02010600030101010101" pitchFamily="2" charset="-122"/>
                <a:cs typeface="Times New Roman" panose="02020603050405020304" pitchFamily="18" charset="0"/>
              </a:rPr>
              <a:t>nền</a:t>
            </a:r>
            <a:endParaRPr lang="en-US"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US" dirty="0"/>
          </a:p>
        </p:txBody>
      </p:sp>
      <p:sp>
        <p:nvSpPr>
          <p:cNvPr id="45" name="Hộp Văn bản 44">
            <a:extLst>
              <a:ext uri="{FF2B5EF4-FFF2-40B4-BE49-F238E27FC236}">
                <a16:creationId xmlns:a16="http://schemas.microsoft.com/office/drawing/2014/main" id="{BD6A88F3-A834-41B5-97C0-BC1D61E9899B}"/>
              </a:ext>
            </a:extLst>
          </p:cNvPr>
          <p:cNvSpPr txBox="1"/>
          <p:nvPr/>
        </p:nvSpPr>
        <p:spPr>
          <a:xfrm>
            <a:off x="1267731" y="3396965"/>
            <a:ext cx="1742010" cy="1311321"/>
          </a:xfrm>
          <a:prstGeom prst="rect">
            <a:avLst/>
          </a:prstGeom>
          <a:noFill/>
        </p:spPr>
        <p:txBody>
          <a:bodyPr wrap="square">
            <a:spAutoFit/>
          </a:bodyPr>
          <a:lstStyle/>
          <a:p>
            <a:pPr marL="457200" marR="0" lvl="1">
              <a:lnSpc>
                <a:spcPct val="115000"/>
              </a:lnSpc>
              <a:spcBef>
                <a:spcPts val="0"/>
              </a:spcBef>
              <a:spcAft>
                <a:spcPts val="1000"/>
              </a:spcAft>
            </a:pP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Phát</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hiện</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chạy</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trên</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chế</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độ</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xem</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dữ</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liệu</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được</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biến</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đổi</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mới</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nhất</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47" name="Hộp Văn bản 46">
            <a:extLst>
              <a:ext uri="{FF2B5EF4-FFF2-40B4-BE49-F238E27FC236}">
                <a16:creationId xmlns:a16="http://schemas.microsoft.com/office/drawing/2014/main" id="{F3C9818C-2CCC-414D-9C1F-72CE0665FAB6}"/>
              </a:ext>
            </a:extLst>
          </p:cNvPr>
          <p:cNvSpPr txBox="1"/>
          <p:nvPr/>
        </p:nvSpPr>
        <p:spPr>
          <a:xfrm>
            <a:off x="2698016" y="3396965"/>
            <a:ext cx="1773407" cy="1063561"/>
          </a:xfrm>
          <a:prstGeom prst="rect">
            <a:avLst/>
          </a:prstGeom>
          <a:noFill/>
        </p:spPr>
        <p:txBody>
          <a:bodyPr wrap="square">
            <a:spAutoFit/>
          </a:bodyPr>
          <a:lstStyle/>
          <a:p>
            <a:pPr marL="457200" marR="0" lvl="1">
              <a:lnSpc>
                <a:spcPct val="115000"/>
              </a:lnSpc>
              <a:spcBef>
                <a:spcPts val="0"/>
              </a:spcBef>
              <a:spcAft>
                <a:spcPts val="1000"/>
              </a:spcAft>
            </a:pP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Xác</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định</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các</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miền</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tùy</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chỉnh</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để</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thực</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thi</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các</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ràng</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buộc</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miền</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53" name="Hộp Văn bản 52">
            <a:extLst>
              <a:ext uri="{FF2B5EF4-FFF2-40B4-BE49-F238E27FC236}">
                <a16:creationId xmlns:a16="http://schemas.microsoft.com/office/drawing/2014/main" id="{980E77A5-C57F-40FE-B59C-BEFED6F518A3}"/>
              </a:ext>
            </a:extLst>
          </p:cNvPr>
          <p:cNvSpPr txBox="1"/>
          <p:nvPr/>
        </p:nvSpPr>
        <p:spPr>
          <a:xfrm>
            <a:off x="1243357" y="1302669"/>
            <a:ext cx="4572000" cy="307777"/>
          </a:xfrm>
          <a:prstGeom prst="rect">
            <a:avLst/>
          </a:prstGeom>
          <a:noFill/>
        </p:spPr>
        <p:txBody>
          <a:bodyPr wrap="square">
            <a:spAutoFit/>
          </a:bodyPr>
          <a:lstStyle/>
          <a:p>
            <a:r>
              <a:rPr lang="en" sz="1400" dirty="0">
                <a:solidFill>
                  <a:srgbClr val="FFFFFF"/>
                </a:solidFill>
                <a:latin typeface="Barlow Light"/>
                <a:ea typeface="Barlow Light"/>
                <a:cs typeface="Barlow Light"/>
                <a:sym typeface="Barlow Light"/>
              </a:rPr>
              <a:t>👉</a:t>
            </a:r>
            <a:endParaRPr lang="en-US" dirty="0"/>
          </a:p>
        </p:txBody>
      </p:sp>
    </p:spTree>
    <p:extLst>
      <p:ext uri="{BB962C8B-B14F-4D97-AF65-F5344CB8AC3E}">
        <p14:creationId xmlns:p14="http://schemas.microsoft.com/office/powerpoint/2010/main" val="2670371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9"/>
          <p:cNvSpPr txBox="1">
            <a:spLocks noGrp="1"/>
          </p:cNvSpPr>
          <p:nvPr>
            <p:ph type="ctrTitle" idx="4294967295"/>
          </p:nvPr>
        </p:nvSpPr>
        <p:spPr>
          <a:xfrm>
            <a:off x="454550" y="721713"/>
            <a:ext cx="2229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600"/>
              <a:t>Data</a:t>
            </a:r>
            <a:r>
              <a:rPr lang="en" sz="9600"/>
              <a:t> </a:t>
            </a:r>
            <a:r>
              <a:rPr lang="en" sz="3600"/>
              <a:t>Cleaning</a:t>
            </a:r>
            <a:endParaRPr sz="3600" dirty="0"/>
          </a:p>
        </p:txBody>
      </p:sp>
      <p:sp>
        <p:nvSpPr>
          <p:cNvPr id="281" name="Google Shape;281;p19"/>
          <p:cNvSpPr txBox="1">
            <a:spLocks noGrp="1"/>
          </p:cNvSpPr>
          <p:nvPr>
            <p:ph type="subTitle" idx="4294967295"/>
          </p:nvPr>
        </p:nvSpPr>
        <p:spPr>
          <a:xfrm>
            <a:off x="474939" y="2179375"/>
            <a:ext cx="2229600" cy="784800"/>
          </a:xfrm>
          <a:prstGeom prst="rect">
            <a:avLst/>
          </a:prstGeom>
        </p:spPr>
        <p:txBody>
          <a:bodyPr spcFirstLastPara="1" wrap="square" lIns="91425" tIns="91425" rIns="91425" bIns="91425" anchor="t" anchorCtr="0">
            <a:noAutofit/>
          </a:bodyPr>
          <a:lstStyle/>
          <a:p>
            <a:pPr marL="0" lvl="0" indent="0">
              <a:buNone/>
            </a:pPr>
            <a:r>
              <a:rPr lang="en-US" sz="1600" dirty="0" err="1"/>
              <a:t>Làm</a:t>
            </a:r>
            <a:r>
              <a:rPr lang="en-US" sz="1600" dirty="0"/>
              <a:t> </a:t>
            </a:r>
            <a:r>
              <a:rPr lang="en-US" sz="1600" dirty="0" err="1"/>
              <a:t>sạch</a:t>
            </a:r>
            <a:r>
              <a:rPr lang="en-US" sz="1600" dirty="0"/>
              <a:t> </a:t>
            </a:r>
            <a:r>
              <a:rPr lang="en-US" sz="1600" dirty="0" err="1"/>
              <a:t>dữ</a:t>
            </a:r>
            <a:r>
              <a:rPr lang="en-US" sz="1600" dirty="0"/>
              <a:t> </a:t>
            </a:r>
            <a:r>
              <a:rPr lang="en-US" sz="1600" dirty="0" err="1"/>
              <a:t>liệu</a:t>
            </a:r>
            <a:r>
              <a:rPr lang="en-US" sz="1600" dirty="0"/>
              <a:t> </a:t>
            </a:r>
            <a:r>
              <a:rPr lang="en-US" sz="1600" dirty="0" err="1"/>
              <a:t>là</a:t>
            </a:r>
            <a:r>
              <a:rPr lang="en-US" sz="1600" dirty="0"/>
              <a:t> </a:t>
            </a:r>
            <a:r>
              <a:rPr lang="en-US" sz="1600" dirty="0" err="1"/>
              <a:t>quá</a:t>
            </a:r>
            <a:r>
              <a:rPr lang="en-US" sz="1600" dirty="0"/>
              <a:t> </a:t>
            </a:r>
            <a:r>
              <a:rPr lang="en-US" sz="1600" dirty="0" err="1"/>
              <a:t>trình</a:t>
            </a:r>
            <a:r>
              <a:rPr lang="en-US" sz="1600" dirty="0"/>
              <a:t> </a:t>
            </a:r>
            <a:r>
              <a:rPr lang="en-US" sz="1600" dirty="0" err="1"/>
              <a:t>chuẩn</a:t>
            </a:r>
            <a:r>
              <a:rPr lang="en-US" sz="1600" dirty="0"/>
              <a:t> </a:t>
            </a:r>
            <a:r>
              <a:rPr lang="en-US" sz="1600" dirty="0" err="1"/>
              <a:t>bị</a:t>
            </a:r>
            <a:r>
              <a:rPr lang="en-US" sz="1600" dirty="0"/>
              <a:t> </a:t>
            </a:r>
            <a:r>
              <a:rPr lang="en-US" sz="1600" dirty="0" err="1"/>
              <a:t>dữ</a:t>
            </a:r>
            <a:r>
              <a:rPr lang="en-US" sz="1600" dirty="0"/>
              <a:t> </a:t>
            </a:r>
            <a:r>
              <a:rPr lang="en-US" sz="1600" dirty="0" err="1"/>
              <a:t>liệu</a:t>
            </a:r>
            <a:r>
              <a:rPr lang="en-US" sz="1600" dirty="0"/>
              <a:t> </a:t>
            </a:r>
            <a:r>
              <a:rPr lang="en-US" sz="1600" dirty="0" err="1"/>
              <a:t>để</a:t>
            </a:r>
            <a:r>
              <a:rPr lang="en-US" sz="1600" dirty="0"/>
              <a:t> </a:t>
            </a:r>
            <a:r>
              <a:rPr lang="en-US" sz="1600" dirty="0" err="1"/>
              <a:t>phân</a:t>
            </a:r>
            <a:r>
              <a:rPr lang="en-US" sz="1600" dirty="0"/>
              <a:t> </a:t>
            </a:r>
            <a:r>
              <a:rPr lang="en-US" sz="1600" dirty="0" err="1"/>
              <a:t>tích</a:t>
            </a:r>
            <a:r>
              <a:rPr lang="en-US" sz="1600" dirty="0"/>
              <a:t> </a:t>
            </a:r>
            <a:r>
              <a:rPr lang="en-US" sz="1600" dirty="0" err="1"/>
              <a:t>bằng</a:t>
            </a:r>
            <a:r>
              <a:rPr lang="en-US" sz="1600" dirty="0"/>
              <a:t> </a:t>
            </a:r>
            <a:r>
              <a:rPr lang="en-US" sz="1600" dirty="0" err="1"/>
              <a:t>cách</a:t>
            </a:r>
            <a:r>
              <a:rPr lang="en-US" sz="1600" dirty="0"/>
              <a:t> </a:t>
            </a:r>
            <a:r>
              <a:rPr lang="en-US" sz="1600" dirty="0" err="1"/>
              <a:t>loại</a:t>
            </a:r>
            <a:r>
              <a:rPr lang="en-US" sz="1600" dirty="0"/>
              <a:t> </a:t>
            </a:r>
            <a:r>
              <a:rPr lang="en-US" sz="1600" dirty="0" err="1"/>
              <a:t>bỏ</a:t>
            </a:r>
            <a:r>
              <a:rPr lang="en-US" sz="1600" dirty="0"/>
              <a:t> </a:t>
            </a:r>
            <a:r>
              <a:rPr lang="en-US" sz="1600" dirty="0" err="1"/>
              <a:t>hoặc</a:t>
            </a:r>
            <a:r>
              <a:rPr lang="en-US" sz="1600" dirty="0"/>
              <a:t> </a:t>
            </a:r>
            <a:r>
              <a:rPr lang="en-US" sz="1600" dirty="0" err="1"/>
              <a:t>sửa</a:t>
            </a:r>
            <a:r>
              <a:rPr lang="en-US" sz="1600" dirty="0"/>
              <a:t> </a:t>
            </a:r>
            <a:r>
              <a:rPr lang="en-US" sz="1600" dirty="0" err="1"/>
              <a:t>đổi</a:t>
            </a:r>
            <a:r>
              <a:rPr lang="en-US" sz="1600" dirty="0"/>
              <a:t> </a:t>
            </a:r>
            <a:r>
              <a:rPr lang="en-US" sz="1600" dirty="0" err="1"/>
              <a:t>dữ</a:t>
            </a:r>
            <a:r>
              <a:rPr lang="en-US" sz="1600" dirty="0"/>
              <a:t> </a:t>
            </a:r>
            <a:r>
              <a:rPr lang="en-US" sz="1600" dirty="0" err="1"/>
              <a:t>liệu</a:t>
            </a:r>
            <a:r>
              <a:rPr lang="en-US" sz="1600" dirty="0"/>
              <a:t> </a:t>
            </a:r>
            <a:r>
              <a:rPr lang="en-US" sz="1600" dirty="0" err="1"/>
              <a:t>không</a:t>
            </a:r>
            <a:r>
              <a:rPr lang="en-US" sz="1600" dirty="0"/>
              <a:t> </a:t>
            </a:r>
            <a:r>
              <a:rPr lang="en-US" sz="1600" dirty="0" err="1"/>
              <a:t>chính</a:t>
            </a:r>
            <a:r>
              <a:rPr lang="en-US" sz="1600" dirty="0"/>
              <a:t> </a:t>
            </a:r>
            <a:r>
              <a:rPr lang="en-US" sz="1600" dirty="0" err="1"/>
              <a:t>xác</a:t>
            </a:r>
            <a:r>
              <a:rPr lang="en-US" sz="1600" dirty="0"/>
              <a:t>, </a:t>
            </a:r>
            <a:r>
              <a:rPr lang="en-US" sz="1600" dirty="0" err="1"/>
              <a:t>không</a:t>
            </a:r>
            <a:r>
              <a:rPr lang="en-US" sz="1600" dirty="0"/>
              <a:t> </a:t>
            </a:r>
            <a:r>
              <a:rPr lang="en-US" sz="1600" dirty="0" err="1"/>
              <a:t>đầy</a:t>
            </a:r>
            <a:r>
              <a:rPr lang="en-US" sz="1600" dirty="0"/>
              <a:t> </a:t>
            </a:r>
            <a:r>
              <a:rPr lang="en-US" sz="1600" dirty="0" err="1"/>
              <a:t>đủ</a:t>
            </a:r>
            <a:r>
              <a:rPr lang="en-US" sz="1600" dirty="0"/>
              <a:t>, </a:t>
            </a:r>
            <a:r>
              <a:rPr lang="en-US" sz="1600" dirty="0" err="1"/>
              <a:t>không</a:t>
            </a:r>
            <a:r>
              <a:rPr lang="en-US" sz="1600" dirty="0"/>
              <a:t> </a:t>
            </a:r>
            <a:r>
              <a:rPr lang="en-US" sz="1600" dirty="0" err="1"/>
              <a:t>liên</a:t>
            </a:r>
            <a:r>
              <a:rPr lang="en-US" sz="1600" dirty="0"/>
              <a:t> </a:t>
            </a:r>
            <a:r>
              <a:rPr lang="en-US" sz="1600" dirty="0" err="1"/>
              <a:t>quan</a:t>
            </a:r>
            <a:r>
              <a:rPr lang="en-US" sz="1600" dirty="0"/>
              <a:t>, </a:t>
            </a:r>
            <a:r>
              <a:rPr lang="en-US" sz="1600" dirty="0" err="1"/>
              <a:t>trùng</a:t>
            </a:r>
            <a:r>
              <a:rPr lang="en-US" sz="1600" dirty="0"/>
              <a:t> </a:t>
            </a:r>
            <a:r>
              <a:rPr lang="en-US" sz="1600" dirty="0" err="1"/>
              <a:t>lặp</a:t>
            </a:r>
            <a:r>
              <a:rPr lang="en-US" sz="1600" dirty="0"/>
              <a:t> </a:t>
            </a:r>
            <a:r>
              <a:rPr lang="en-US" sz="1600" dirty="0" err="1"/>
              <a:t>hoặc</a:t>
            </a:r>
            <a:r>
              <a:rPr lang="en-US" sz="1600" dirty="0"/>
              <a:t> </a:t>
            </a:r>
            <a:r>
              <a:rPr lang="en-US" sz="1600" dirty="0" err="1"/>
              <a:t>định</a:t>
            </a:r>
            <a:r>
              <a:rPr lang="en-US" sz="1600" dirty="0"/>
              <a:t> </a:t>
            </a:r>
            <a:r>
              <a:rPr lang="en-US" sz="1600" dirty="0" err="1"/>
              <a:t>dạng</a:t>
            </a:r>
            <a:r>
              <a:rPr lang="en-US" sz="1600" dirty="0"/>
              <a:t> </a:t>
            </a:r>
            <a:r>
              <a:rPr lang="en-US" sz="1600" dirty="0" err="1"/>
              <a:t>không</a:t>
            </a:r>
            <a:r>
              <a:rPr lang="en-US" sz="1600" dirty="0"/>
              <a:t> </a:t>
            </a:r>
            <a:r>
              <a:rPr lang="en-US" sz="1600" dirty="0" err="1"/>
              <a:t>đúng</a:t>
            </a:r>
            <a:endParaRPr sz="1600" dirty="0"/>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dirty="0"/>
          </a:p>
        </p:txBody>
      </p:sp>
      <p:sp>
        <p:nvSpPr>
          <p:cNvPr id="19" name="Google Shape;263;p16"/>
          <p:cNvSpPr txBox="1">
            <a:spLocks/>
          </p:cNvSpPr>
          <p:nvPr/>
        </p:nvSpPr>
        <p:spPr>
          <a:xfrm>
            <a:off x="7810480" y="3868626"/>
            <a:ext cx="336000" cy="72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1pPr>
            <a:lvl2pPr marR="0" lvl="1"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2pPr>
            <a:lvl3pPr marR="0" lvl="2"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3pPr>
            <a:lvl4pPr marR="0" lvl="3"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4pPr>
            <a:lvl5pPr marR="0" lvl="4"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5pPr>
            <a:lvl6pPr marR="0" lvl="5"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6pPr>
            <a:lvl7pPr marR="0" lvl="6"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7pPr>
            <a:lvl8pPr marR="0" lvl="7"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8pPr>
            <a:lvl9pPr marR="0" lvl="8" algn="ctr" rtl="0">
              <a:lnSpc>
                <a:spcPct val="100000"/>
              </a:lnSpc>
              <a:spcBef>
                <a:spcPts val="0"/>
              </a:spcBef>
              <a:spcAft>
                <a:spcPts val="0"/>
              </a:spcAft>
              <a:buClr>
                <a:srgbClr val="000000"/>
              </a:buClr>
              <a:buFont typeface="Arial"/>
              <a:buNone/>
              <a:defRPr sz="1000" b="0" i="0" u="none" strike="noStrike" cap="none">
                <a:solidFill>
                  <a:schemeClr val="lt1"/>
                </a:solidFill>
                <a:latin typeface="Barlow"/>
                <a:ea typeface="Barlow"/>
                <a:cs typeface="Barlow"/>
                <a:sym typeface="Barlow"/>
              </a:defRPr>
            </a:lvl9pPr>
          </a:lstStyle>
          <a:p>
            <a:fld id="{00000000-1234-1234-1234-123412341234}" type="slidenum">
              <a:rPr lang="en" smtClean="0"/>
              <a:pPr/>
              <a:t>3</a:t>
            </a:fld>
            <a:endParaRPr lang="en" dirty="0"/>
          </a:p>
        </p:txBody>
      </p:sp>
      <p:pic>
        <p:nvPicPr>
          <p:cNvPr id="2050" name="Picture 2" descr="The Complete Guide to Data Cleaning Tools, Solutions &amp; Best Practices |  Data Lad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7966" y="960964"/>
            <a:ext cx="5346744" cy="3221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8981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3"/>
          <p:cNvSpPr txBox="1">
            <a:spLocks noGrp="1"/>
          </p:cNvSpPr>
          <p:nvPr>
            <p:ph type="title" idx="4294967295"/>
          </p:nvPr>
        </p:nvSpPr>
        <p:spPr>
          <a:xfrm>
            <a:off x="1075618" y="511989"/>
            <a:ext cx="6313420" cy="50944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err="1">
                <a:solidFill>
                  <a:schemeClr val="tx1"/>
                </a:solidFill>
                <a:latin typeface="Times New Roman" panose="02020603050405020304" pitchFamily="18" charset="0"/>
                <a:cs typeface="Times New Roman" panose="02020603050405020304" pitchFamily="18" charset="0"/>
              </a:rPr>
              <a:t>Các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cách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tiếp</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cận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mới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để</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làm</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sạch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dữ</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liệu</a:t>
            </a:r>
            <a:endParaRPr sz="2400" dirty="0">
              <a:solidFill>
                <a:schemeClr val="tx1"/>
              </a:solidFill>
              <a:latin typeface="Times New Roman" panose="02020603050405020304" pitchFamily="18" charset="0"/>
              <a:cs typeface="Times New Roman" panose="02020603050405020304" pitchFamily="18" charset="0"/>
            </a:endParaRPr>
          </a:p>
        </p:txBody>
      </p:sp>
      <p:sp>
        <p:nvSpPr>
          <p:cNvPr id="324" name="Google Shape;324;p23"/>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grpSp>
        <p:nvGrpSpPr>
          <p:cNvPr id="6" name="Google Shape;530;p39"/>
          <p:cNvGrpSpPr/>
          <p:nvPr/>
        </p:nvGrpSpPr>
        <p:grpSpPr>
          <a:xfrm>
            <a:off x="272927" y="350093"/>
            <a:ext cx="1114084" cy="1036918"/>
            <a:chOff x="3305175" y="4144963"/>
            <a:chExt cx="2149388" cy="1862100"/>
          </a:xfrm>
        </p:grpSpPr>
        <p:sp>
          <p:nvSpPr>
            <p:cNvPr id="7" name="Google Shape;531;p39"/>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532;p39"/>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533;p39"/>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534;p39"/>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535;p39"/>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536;p39"/>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537;p39"/>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538;p39"/>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539;p39"/>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 name="Google Shape;530;p39"/>
          <p:cNvGrpSpPr/>
          <p:nvPr/>
        </p:nvGrpSpPr>
        <p:grpSpPr>
          <a:xfrm>
            <a:off x="7454050" y="390883"/>
            <a:ext cx="1189500" cy="913835"/>
            <a:chOff x="3305175" y="4144963"/>
            <a:chExt cx="2149388" cy="1862100"/>
          </a:xfrm>
        </p:grpSpPr>
        <p:sp>
          <p:nvSpPr>
            <p:cNvPr id="28" name="Google Shape;531;p39"/>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532;p39"/>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533;p39"/>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534;p39"/>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535;p39"/>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536;p39"/>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537;p39"/>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538;p39"/>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539;p39"/>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8" name="Hộp Văn bản 37">
            <a:extLst>
              <a:ext uri="{FF2B5EF4-FFF2-40B4-BE49-F238E27FC236}">
                <a16:creationId xmlns:a16="http://schemas.microsoft.com/office/drawing/2014/main" id="{4BC79F96-FFCF-42DF-9525-148C43442388}"/>
              </a:ext>
            </a:extLst>
          </p:cNvPr>
          <p:cNvSpPr txBox="1"/>
          <p:nvPr/>
        </p:nvSpPr>
        <p:spPr>
          <a:xfrm>
            <a:off x="2285950" y="1916089"/>
            <a:ext cx="4572000" cy="1311321"/>
          </a:xfrm>
          <a:prstGeom prst="rect">
            <a:avLst/>
          </a:prstGeom>
          <a:noFill/>
        </p:spPr>
        <p:txBody>
          <a:bodyPr wrap="square">
            <a:spAutoFit/>
          </a:bodyPr>
          <a:lstStyle/>
          <a:p>
            <a:pPr marR="0" lvl="0">
              <a:lnSpc>
                <a:spcPct val="115000"/>
              </a:lnSpc>
              <a:spcBef>
                <a:spcPts val="0"/>
              </a:spcBef>
              <a:spcAft>
                <a:spcPts val="1000"/>
              </a:spcAft>
            </a:pP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Một</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cách</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tiếp</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cận</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khác</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là</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phát</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triển</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các</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ngôn</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ngữ</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khai</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báo</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để</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đặc</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tả</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các</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toán</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tử</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chuyển</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đổi</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dữ</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liệu</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Công</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việc</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như</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vậy</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tập</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trung</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vào</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việc</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xác</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định</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các</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phần</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mở</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rộng</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mạnh</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mẽ</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cho</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SQL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và</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các</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thuật</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toán</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cho</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phép</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người</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dùng</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thể</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hiện</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các</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thông</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số</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kỹ</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thuật</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làm</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sạch</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dữ</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liệu</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một</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cách</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hiệu</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quả</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p>
        </p:txBody>
      </p:sp>
      <p:grpSp>
        <p:nvGrpSpPr>
          <p:cNvPr id="39" name="Google Shape;753;p40">
            <a:extLst>
              <a:ext uri="{FF2B5EF4-FFF2-40B4-BE49-F238E27FC236}">
                <a16:creationId xmlns:a16="http://schemas.microsoft.com/office/drawing/2014/main" id="{92A04966-2D4B-4EDB-8C96-320E5226826F}"/>
              </a:ext>
            </a:extLst>
          </p:cNvPr>
          <p:cNvGrpSpPr/>
          <p:nvPr/>
        </p:nvGrpSpPr>
        <p:grpSpPr>
          <a:xfrm>
            <a:off x="928331" y="2053290"/>
            <a:ext cx="1018219" cy="1036917"/>
            <a:chOff x="5972700" y="2330200"/>
            <a:chExt cx="411625" cy="387275"/>
          </a:xfrm>
        </p:grpSpPr>
        <p:sp>
          <p:nvSpPr>
            <p:cNvPr id="41" name="Google Shape;754;p40">
              <a:extLst>
                <a:ext uri="{FF2B5EF4-FFF2-40B4-BE49-F238E27FC236}">
                  <a16:creationId xmlns:a16="http://schemas.microsoft.com/office/drawing/2014/main" id="{7367CA0D-AB11-4048-9027-05B4EDDDA9A4}"/>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55;p40">
              <a:extLst>
                <a:ext uri="{FF2B5EF4-FFF2-40B4-BE49-F238E27FC236}">
                  <a16:creationId xmlns:a16="http://schemas.microsoft.com/office/drawing/2014/main" id="{65117075-6E4D-43FC-ADA4-BF6BFA2C455A}"/>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3277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82"/>
        <p:cNvGrpSpPr/>
        <p:nvPr/>
      </p:nvGrpSpPr>
      <p:grpSpPr>
        <a:xfrm>
          <a:off x="0" y="0"/>
          <a:ext cx="0" cy="0"/>
          <a:chOff x="0" y="0"/>
          <a:chExt cx="0" cy="0"/>
        </a:xfrm>
      </p:grpSpPr>
      <p:sp>
        <p:nvSpPr>
          <p:cNvPr id="483" name="Google Shape;483;p36"/>
          <p:cNvSpPr txBox="1">
            <a:spLocks noGrp="1"/>
          </p:cNvSpPr>
          <p:nvPr>
            <p:ph type="ctrTitle" idx="4294967295"/>
          </p:nvPr>
        </p:nvSpPr>
        <p:spPr>
          <a:xfrm>
            <a:off x="685800" y="1411975"/>
            <a:ext cx="4863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THANKS!</a:t>
            </a:r>
            <a:endParaRPr sz="6000" dirty="0"/>
          </a:p>
        </p:txBody>
      </p:sp>
      <p:sp>
        <p:nvSpPr>
          <p:cNvPr id="484" name="Google Shape;484;p36"/>
          <p:cNvSpPr txBox="1">
            <a:spLocks noGrp="1"/>
          </p:cNvSpPr>
          <p:nvPr>
            <p:ph type="subTitle" idx="4294967295"/>
          </p:nvPr>
        </p:nvSpPr>
        <p:spPr>
          <a:xfrm>
            <a:off x="788541" y="2571775"/>
            <a:ext cx="48639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3600" b="1" dirty="0"/>
              <a:t>Any questions?</a:t>
            </a:r>
            <a:endParaRPr sz="3600" b="1" dirty="0"/>
          </a:p>
        </p:txBody>
      </p:sp>
      <p:sp>
        <p:nvSpPr>
          <p:cNvPr id="486" name="Google Shape;486;p3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Các quy trình làm sạch dữ liệu</a:t>
            </a:r>
            <a:endParaRPr dirty="0">
              <a:latin typeface="Times New Roman" panose="02020603050405020304" pitchFamily="18" charset="0"/>
              <a:cs typeface="Times New Roman" panose="02020603050405020304" pitchFamily="18" charset="0"/>
            </a:endParaRPr>
          </a:p>
        </p:txBody>
      </p:sp>
      <p:sp>
        <p:nvSpPr>
          <p:cNvPr id="262" name="Google Shape;262;p16"/>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p>
            <a:pPr marL="533400" indent="-457200">
              <a:buFont typeface="+mj-lt"/>
              <a:buAutoNum type="arabicPeriod"/>
            </a:pPr>
            <a:r>
              <a:rPr lang="en-US" dirty="0"/>
              <a:t> </a:t>
            </a:r>
            <a:r>
              <a:rPr lang="en-US" dirty="0" err="1"/>
              <a:t>Xử</a:t>
            </a:r>
            <a:r>
              <a:rPr lang="en-US" dirty="0"/>
              <a:t> </a:t>
            </a:r>
            <a:r>
              <a:rPr lang="en-US" dirty="0" err="1"/>
              <a:t>lý</a:t>
            </a:r>
            <a:r>
              <a:rPr lang="en-US" dirty="0"/>
              <a:t> </a:t>
            </a:r>
            <a:r>
              <a:rPr lang="en-US" dirty="0" err="1"/>
              <a:t>sự</a:t>
            </a:r>
            <a:r>
              <a:rPr lang="en-US" dirty="0"/>
              <a:t> </a:t>
            </a:r>
            <a:r>
              <a:rPr lang="en-US" dirty="0" err="1"/>
              <a:t>thiếu</a:t>
            </a:r>
            <a:r>
              <a:rPr lang="en-US" dirty="0"/>
              <a:t> </a:t>
            </a:r>
            <a:r>
              <a:rPr lang="en-US" dirty="0" err="1"/>
              <a:t>vắng</a:t>
            </a:r>
            <a:r>
              <a:rPr lang="en-US" dirty="0"/>
              <a:t> </a:t>
            </a:r>
            <a:r>
              <a:rPr lang="en-US" dirty="0" err="1"/>
              <a:t>giá</a:t>
            </a:r>
            <a:r>
              <a:rPr lang="en-US" dirty="0"/>
              <a:t> </a:t>
            </a:r>
            <a:r>
              <a:rPr lang="en-US" dirty="0" err="1"/>
              <a:t>trị</a:t>
            </a:r>
            <a:endParaRPr lang="en-US" dirty="0"/>
          </a:p>
          <a:p>
            <a:pPr marL="533400" indent="-457200">
              <a:buFont typeface="+mj-lt"/>
              <a:buAutoNum type="arabicPeriod"/>
            </a:pPr>
            <a:r>
              <a:rPr lang="en-US" dirty="0"/>
              <a:t> </a:t>
            </a:r>
            <a:r>
              <a:rPr lang="en-US" dirty="0" err="1"/>
              <a:t>Xử</a:t>
            </a:r>
            <a:r>
              <a:rPr lang="en-US" dirty="0"/>
              <a:t> </a:t>
            </a:r>
            <a:r>
              <a:rPr lang="en-US" dirty="0" err="1"/>
              <a:t>lý</a:t>
            </a:r>
            <a:r>
              <a:rPr lang="en-US" dirty="0"/>
              <a:t> </a:t>
            </a:r>
            <a:r>
              <a:rPr lang="en-US" dirty="0" err="1"/>
              <a:t>các</a:t>
            </a:r>
            <a:r>
              <a:rPr lang="en-US" dirty="0"/>
              <a:t> </a:t>
            </a:r>
            <a:r>
              <a:rPr lang="en-US" dirty="0" err="1"/>
              <a:t>dữ</a:t>
            </a:r>
            <a:r>
              <a:rPr lang="en-US" dirty="0"/>
              <a:t> </a:t>
            </a:r>
            <a:r>
              <a:rPr lang="en-US" dirty="0" err="1"/>
              <a:t>liệu</a:t>
            </a:r>
            <a:r>
              <a:rPr lang="en-US" dirty="0"/>
              <a:t> </a:t>
            </a:r>
            <a:r>
              <a:rPr lang="en-US" dirty="0" err="1"/>
              <a:t>nhiễu</a:t>
            </a:r>
            <a:endParaRPr lang="en-US" dirty="0"/>
          </a:p>
          <a:p>
            <a:pPr marL="533400" indent="-457200">
              <a:buFont typeface="+mj-lt"/>
              <a:buAutoNum type="arabicPeriod"/>
            </a:pPr>
            <a:r>
              <a:rPr lang="vi-VN" dirty="0"/>
              <a:t> </a:t>
            </a:r>
            <a:r>
              <a:rPr lang="en-US" dirty="0"/>
              <a:t>L</a:t>
            </a:r>
            <a:r>
              <a:rPr lang="vi-VN" dirty="0"/>
              <a:t>àm sạch dữ liệu như một quá </a:t>
            </a:r>
            <a:r>
              <a:rPr lang="en-US" dirty="0"/>
              <a:t>  </a:t>
            </a:r>
            <a:r>
              <a:rPr lang="vi-VN" dirty="0"/>
              <a:t>trình.</a:t>
            </a:r>
            <a:endParaRPr lang="en-US" dirty="0"/>
          </a:p>
          <a:p>
            <a:pPr lvl="0"/>
            <a:endParaRPr dirty="0"/>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1.</a:t>
            </a:r>
            <a:endParaRPr dirty="0"/>
          </a:p>
          <a:p>
            <a:pPr marL="0" lvl="0" indent="0" algn="ctr" rtl="0">
              <a:spcBef>
                <a:spcPts val="0"/>
              </a:spcBef>
              <a:spcAft>
                <a:spcPts val="0"/>
              </a:spcAft>
              <a:buNone/>
            </a:pPr>
            <a:r>
              <a:rPr lang="en" dirty="0">
                <a:latin typeface="+mj-lt"/>
                <a:cs typeface="Times New Roman" panose="02020603050405020304" pitchFamily="18" charset="0"/>
              </a:rPr>
              <a:t>Xử lý sự thiếu vắng giá trị</a:t>
            </a:r>
            <a:endParaRPr dirty="0">
              <a:latin typeface="+mj-lt"/>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3"/>
          <p:cNvSpPr txBox="1">
            <a:spLocks noGrp="1"/>
          </p:cNvSpPr>
          <p:nvPr>
            <p:ph type="title" idx="4294967295"/>
          </p:nvPr>
        </p:nvSpPr>
        <p:spPr>
          <a:xfrm>
            <a:off x="500350" y="191578"/>
            <a:ext cx="81432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err="1">
                <a:solidFill>
                  <a:srgbClr val="FFFFFF"/>
                </a:solidFill>
                <a:latin typeface="Times New Roman" panose="02020603050405020304" pitchFamily="18" charset="0"/>
                <a:cs typeface="Times New Roman" panose="02020603050405020304" pitchFamily="18" charset="0"/>
              </a:rPr>
              <a:t>S</a:t>
            </a:r>
            <a:r>
              <a:rPr lang="en-US" sz="3200" b="0" dirty="0" err="1">
                <a:solidFill>
                  <a:srgbClr val="FFFFFF"/>
                </a:solidFill>
                <a:latin typeface="Times New Roman" panose="02020603050405020304" pitchFamily="18" charset="0"/>
                <a:cs typeface="Times New Roman" panose="02020603050405020304" pitchFamily="18" charset="0"/>
              </a:rPr>
              <a:t>ự</a:t>
            </a:r>
            <a:r>
              <a:rPr lang="en-US" sz="3200" b="0" dirty="0">
                <a:solidFill>
                  <a:srgbClr val="FFFFFF"/>
                </a:solidFill>
                <a:latin typeface="Times New Roman" panose="02020603050405020304" pitchFamily="18" charset="0"/>
                <a:cs typeface="Times New Roman" panose="02020603050405020304" pitchFamily="18" charset="0"/>
              </a:rPr>
              <a:t> </a:t>
            </a:r>
            <a:r>
              <a:rPr lang="en-US" sz="3200" b="0" dirty="0" err="1">
                <a:solidFill>
                  <a:srgbClr val="FFFFFF"/>
                </a:solidFill>
                <a:latin typeface="Times New Roman" panose="02020603050405020304" pitchFamily="18" charset="0"/>
                <a:cs typeface="Times New Roman" panose="02020603050405020304" pitchFamily="18" charset="0"/>
              </a:rPr>
              <a:t>thiếu</a:t>
            </a:r>
            <a:r>
              <a:rPr lang="en-US" sz="3200" b="0" dirty="0">
                <a:solidFill>
                  <a:srgbClr val="FFFFFF"/>
                </a:solidFill>
                <a:latin typeface="Times New Roman" panose="02020603050405020304" pitchFamily="18" charset="0"/>
                <a:cs typeface="Times New Roman" panose="02020603050405020304" pitchFamily="18" charset="0"/>
              </a:rPr>
              <a:t> </a:t>
            </a:r>
            <a:r>
              <a:rPr lang="en-US" sz="3200" b="0" dirty="0" err="1">
                <a:solidFill>
                  <a:srgbClr val="FFFFFF"/>
                </a:solidFill>
                <a:latin typeface="Times New Roman" panose="02020603050405020304" pitchFamily="18" charset="0"/>
                <a:cs typeface="Times New Roman" panose="02020603050405020304" pitchFamily="18" charset="0"/>
              </a:rPr>
              <a:t>vắng</a:t>
            </a:r>
            <a:r>
              <a:rPr lang="en-US" sz="3200" b="0" dirty="0">
                <a:solidFill>
                  <a:srgbClr val="FFFFFF"/>
                </a:solidFill>
                <a:latin typeface="Times New Roman" panose="02020603050405020304" pitchFamily="18" charset="0"/>
                <a:cs typeface="Times New Roman" panose="02020603050405020304" pitchFamily="18" charset="0"/>
              </a:rPr>
              <a:t> </a:t>
            </a:r>
            <a:r>
              <a:rPr lang="en-US" sz="3200" b="0" dirty="0" err="1">
                <a:solidFill>
                  <a:srgbClr val="FFFFFF"/>
                </a:solidFill>
                <a:latin typeface="Times New Roman" panose="02020603050405020304" pitchFamily="18" charset="0"/>
                <a:cs typeface="Times New Roman" panose="02020603050405020304" pitchFamily="18" charset="0"/>
              </a:rPr>
              <a:t>giá</a:t>
            </a:r>
            <a:r>
              <a:rPr lang="en-US" sz="3200" b="0" dirty="0">
                <a:solidFill>
                  <a:srgbClr val="FFFFFF"/>
                </a:solidFill>
                <a:latin typeface="Times New Roman" panose="02020603050405020304" pitchFamily="18" charset="0"/>
                <a:cs typeface="Times New Roman" panose="02020603050405020304" pitchFamily="18" charset="0"/>
              </a:rPr>
              <a:t> </a:t>
            </a:r>
            <a:r>
              <a:rPr lang="en-US" sz="3200" b="0" dirty="0" err="1">
                <a:solidFill>
                  <a:srgbClr val="FFFFFF"/>
                </a:solidFill>
                <a:latin typeface="Times New Roman" panose="02020603050405020304" pitchFamily="18" charset="0"/>
                <a:cs typeface="Times New Roman" panose="02020603050405020304" pitchFamily="18" charset="0"/>
              </a:rPr>
              <a:t>trị</a:t>
            </a:r>
            <a:endParaRPr sz="3200" dirty="0">
              <a:solidFill>
                <a:srgbClr val="FFFFFF"/>
              </a:solidFill>
              <a:latin typeface="Times New Roman" panose="02020603050405020304" pitchFamily="18" charset="0"/>
              <a:cs typeface="Times New Roman" panose="02020603050405020304" pitchFamily="18" charset="0"/>
            </a:endParaRPr>
          </a:p>
        </p:txBody>
      </p:sp>
      <p:sp>
        <p:nvSpPr>
          <p:cNvPr id="324" name="Google Shape;324;p23"/>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3" name="Horizontal Scroll 2"/>
          <p:cNvSpPr/>
          <p:nvPr/>
        </p:nvSpPr>
        <p:spPr>
          <a:xfrm>
            <a:off x="1503041" y="1304718"/>
            <a:ext cx="6068734" cy="1382233"/>
          </a:xfrm>
          <a:prstGeom prst="horizontalScroll">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Định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nghĩa</a:t>
            </a:r>
            <a:r>
              <a:rPr lang="en-US" sz="1800" dirty="0">
                <a:effectLst/>
                <a:latin typeface="Times New Roman" panose="02020603050405020304" pitchFamily="18" charset="0"/>
                <a:ea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sẵn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endParaRPr lang="en-US" sz="1600" dirty="0">
              <a:latin typeface="Times New Roman" panose="02020603050405020304" pitchFamily="18" charset="0"/>
              <a:cs typeface="Times New Roman" panose="02020603050405020304" pitchFamily="18" charset="0"/>
            </a:endParaRPr>
          </a:p>
        </p:txBody>
      </p:sp>
      <p:grpSp>
        <p:nvGrpSpPr>
          <p:cNvPr id="6" name="Google Shape;530;p39"/>
          <p:cNvGrpSpPr/>
          <p:nvPr/>
        </p:nvGrpSpPr>
        <p:grpSpPr>
          <a:xfrm>
            <a:off x="272927" y="350093"/>
            <a:ext cx="1114084" cy="1036918"/>
            <a:chOff x="3305175" y="4144963"/>
            <a:chExt cx="2149388" cy="1862100"/>
          </a:xfrm>
        </p:grpSpPr>
        <p:sp>
          <p:nvSpPr>
            <p:cNvPr id="7" name="Google Shape;531;p39"/>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532;p39"/>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533;p39"/>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534;p39"/>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535;p39"/>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536;p39"/>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537;p39"/>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538;p39"/>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539;p39"/>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 name="Google Shape;530;p39"/>
          <p:cNvGrpSpPr/>
          <p:nvPr/>
        </p:nvGrpSpPr>
        <p:grpSpPr>
          <a:xfrm>
            <a:off x="7454050" y="390883"/>
            <a:ext cx="1189500" cy="913835"/>
            <a:chOff x="3305175" y="4144963"/>
            <a:chExt cx="2149388" cy="1862100"/>
          </a:xfrm>
        </p:grpSpPr>
        <p:sp>
          <p:nvSpPr>
            <p:cNvPr id="28" name="Google Shape;531;p39"/>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532;p39"/>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533;p39"/>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534;p39"/>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535;p39"/>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536;p39"/>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537;p39"/>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538;p39"/>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539;p39"/>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Hộp chú thích: Mũi tên Phải 1">
            <a:extLst>
              <a:ext uri="{FF2B5EF4-FFF2-40B4-BE49-F238E27FC236}">
                <a16:creationId xmlns:a16="http://schemas.microsoft.com/office/drawing/2014/main" id="{3AA10E45-6BC4-4BA2-ABA9-1A4E53311AB6}"/>
              </a:ext>
            </a:extLst>
          </p:cNvPr>
          <p:cNvSpPr/>
          <p:nvPr/>
        </p:nvSpPr>
        <p:spPr>
          <a:xfrm>
            <a:off x="1503041" y="3416887"/>
            <a:ext cx="1267026" cy="857400"/>
          </a:xfrm>
          <a:prstGeom prst="rightArrowCallou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panose="02020603050405020304" pitchFamily="18" charset="0"/>
                <a:cs typeface="Times New Roman" panose="02020603050405020304" pitchFamily="18" charset="0"/>
              </a:rPr>
              <a:t>Nguyên</a:t>
            </a:r>
            <a:r>
              <a:rPr lang="en-US" dirty="0">
                <a:latin typeface="Times New Roman" panose="02020603050405020304" pitchFamily="18" charset="0"/>
                <a:cs typeface="Times New Roman" panose="02020603050405020304" pitchFamily="18" charset="0"/>
              </a:rPr>
              <a:t> </a:t>
            </a:r>
          </a:p>
          <a:p>
            <a:pPr algn="ctr"/>
            <a:r>
              <a:rPr lang="en-US" dirty="0" err="1">
                <a:latin typeface="Times New Roman" panose="02020603050405020304" pitchFamily="18" charset="0"/>
                <a:cs typeface="Times New Roman" panose="02020603050405020304" pitchFamily="18" charset="0"/>
              </a:rPr>
              <a:t>nhân</a:t>
            </a:r>
            <a:endParaRPr lang="en-US" dirty="0">
              <a:latin typeface="Times New Roman" panose="02020603050405020304" pitchFamily="18" charset="0"/>
              <a:cs typeface="Times New Roman" panose="02020603050405020304" pitchFamily="18" charset="0"/>
            </a:endParaRPr>
          </a:p>
        </p:txBody>
      </p:sp>
      <p:sp>
        <p:nvSpPr>
          <p:cNvPr id="16" name="Hình chữ nhật 15">
            <a:extLst>
              <a:ext uri="{FF2B5EF4-FFF2-40B4-BE49-F238E27FC236}">
                <a16:creationId xmlns:a16="http://schemas.microsoft.com/office/drawing/2014/main" id="{33847BEA-8219-4A4D-ADAC-ED92D72BBF1E}"/>
              </a:ext>
            </a:extLst>
          </p:cNvPr>
          <p:cNvSpPr/>
          <p:nvPr/>
        </p:nvSpPr>
        <p:spPr>
          <a:xfrm>
            <a:off x="3157633" y="3169402"/>
            <a:ext cx="5485917" cy="552893"/>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457200">
              <a:lnSpc>
                <a:spcPct val="107000"/>
              </a:lnSpc>
              <a:spcBef>
                <a:spcPts val="0"/>
              </a:spcBef>
              <a:spcAft>
                <a:spcPts val="8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quan</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tồn</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tại</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lúc</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nhập</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sự</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cố</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Hình chữ nhật 17">
            <a:extLst>
              <a:ext uri="{FF2B5EF4-FFF2-40B4-BE49-F238E27FC236}">
                <a16:creationId xmlns:a16="http://schemas.microsoft.com/office/drawing/2014/main" id="{D7EDA698-9ECA-4D9A-820B-3859E3407479}"/>
              </a:ext>
            </a:extLst>
          </p:cNvPr>
          <p:cNvSpPr/>
          <p:nvPr/>
        </p:nvSpPr>
        <p:spPr>
          <a:xfrm>
            <a:off x="3157632" y="3928299"/>
            <a:ext cx="5485917" cy="552893"/>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457200">
              <a:lnSpc>
                <a:spcPct val="107000"/>
              </a:lnSpc>
              <a:spcBef>
                <a:spcPts val="0"/>
              </a:spcBef>
              <a:spcAft>
                <a:spcPts val="8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Chủ</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quan</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Tác</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con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4850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Google Shape;275;p18"/>
          <p:cNvSpPr txBox="1">
            <a:spLocks noGrp="1"/>
          </p:cNvSpPr>
          <p:nvPr>
            <p:ph type="sldNum" idx="12"/>
          </p:nvPr>
        </p:nvSpPr>
        <p:spPr>
          <a:xfrm>
            <a:off x="4116434" y="4807500"/>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pic>
        <p:nvPicPr>
          <p:cNvPr id="4" name="Hình ảnh 3">
            <a:extLst>
              <a:ext uri="{FF2B5EF4-FFF2-40B4-BE49-F238E27FC236}">
                <a16:creationId xmlns:a16="http://schemas.microsoft.com/office/drawing/2014/main" id="{A5F59A16-E86E-47F2-B699-64092D3E46A8}"/>
              </a:ext>
            </a:extLst>
          </p:cNvPr>
          <p:cNvPicPr/>
          <p:nvPr/>
        </p:nvPicPr>
        <p:blipFill>
          <a:blip r:embed="rId3"/>
          <a:stretch>
            <a:fillRect/>
          </a:stretch>
        </p:blipFill>
        <p:spPr>
          <a:xfrm>
            <a:off x="2477386" y="1307805"/>
            <a:ext cx="4189228" cy="2671429"/>
          </a:xfrm>
          <a:prstGeom prst="rect">
            <a:avLst/>
          </a:prstGeom>
        </p:spPr>
      </p:pic>
      <p:sp>
        <p:nvSpPr>
          <p:cNvPr id="2" name="Hộp Văn bản 1">
            <a:extLst>
              <a:ext uri="{FF2B5EF4-FFF2-40B4-BE49-F238E27FC236}">
                <a16:creationId xmlns:a16="http://schemas.microsoft.com/office/drawing/2014/main" id="{A75B4325-B106-4316-87EA-73F475FFC105}"/>
              </a:ext>
            </a:extLst>
          </p:cNvPr>
          <p:cNvSpPr txBox="1"/>
          <p:nvPr/>
        </p:nvSpPr>
        <p:spPr>
          <a:xfrm>
            <a:off x="2477386" y="310262"/>
            <a:ext cx="840295" cy="338554"/>
          </a:xfrm>
          <a:prstGeom prst="rect">
            <a:avLst/>
          </a:prstGeom>
          <a:noFill/>
        </p:spPr>
        <p:txBody>
          <a:bodyPr wrap="none" rtlCol="0">
            <a:spAutoFit/>
          </a:bodyPr>
          <a:lstStyle/>
          <a:p>
            <a:r>
              <a:rPr lang="en-US" sz="1600" b="1" dirty="0" err="1">
                <a:latin typeface="Times New Roman" panose="02020603050405020304" pitchFamily="18" charset="0"/>
                <a:cs typeface="Times New Roman" panose="02020603050405020304" pitchFamily="18" charset="0"/>
              </a:rPr>
              <a:t>Ví</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dụ</a:t>
            </a:r>
            <a:r>
              <a:rPr lang="en-US" sz="1600" b="1" dirty="0">
                <a:latin typeface="Times New Roman" panose="02020603050405020304" pitchFamily="18" charset="0"/>
                <a:cs typeface="Times New Roman" panose="02020603050405020304" pitchFamily="18" charset="0"/>
              </a:rPr>
              <a:t> :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6"/>
          <p:cNvSpPr txBox="1">
            <a:spLocks noGrp="1"/>
          </p:cNvSpPr>
          <p:nvPr>
            <p:ph type="title"/>
          </p:nvPr>
        </p:nvSpPr>
        <p:spPr>
          <a:xfrm>
            <a:off x="457199" y="404037"/>
            <a:ext cx="5167423" cy="60605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err="1">
                <a:effectLst/>
                <a:latin typeface="Times New Roman" panose="02020603050405020304" pitchFamily="18" charset="0"/>
                <a:ea typeface="Times New Roman" panose="02020603050405020304" pitchFamily="18" charset="0"/>
              </a:rPr>
              <a:t>Giải</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pháp</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cho</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dữ</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liệu</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bị</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thiếu</a:t>
            </a:r>
            <a:r>
              <a:rPr lang="en-US" sz="2800" dirty="0">
                <a:effectLst/>
                <a:latin typeface="Times New Roman" panose="02020603050405020304" pitchFamily="18" charset="0"/>
                <a:ea typeface="Times New Roman" panose="02020603050405020304" pitchFamily="18" charset="0"/>
              </a:rPr>
              <a:t> </a:t>
            </a:r>
            <a:endParaRPr sz="2800" dirty="0"/>
          </a:p>
        </p:txBody>
      </p:sp>
      <p:sp>
        <p:nvSpPr>
          <p:cNvPr id="358" name="Google Shape;358;p2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2" name="Hộp Văn bản 1">
            <a:extLst>
              <a:ext uri="{FF2B5EF4-FFF2-40B4-BE49-F238E27FC236}">
                <a16:creationId xmlns:a16="http://schemas.microsoft.com/office/drawing/2014/main" id="{C29A751A-204A-4C54-85DC-BAD93873EA06}"/>
              </a:ext>
            </a:extLst>
          </p:cNvPr>
          <p:cNvSpPr txBox="1"/>
          <p:nvPr/>
        </p:nvSpPr>
        <p:spPr>
          <a:xfrm>
            <a:off x="199951" y="1770592"/>
            <a:ext cx="1541721" cy="1785104"/>
          </a:xfrm>
          <a:prstGeom prst="rect">
            <a:avLst/>
          </a:prstGeom>
          <a:noFill/>
        </p:spPr>
        <p:txBody>
          <a:bodyPr wrap="square" rtlCol="0">
            <a:spAutoFit/>
          </a:bodyPr>
          <a:lstStyle/>
          <a:p>
            <a:pPr marL="228600" indent="-228600">
              <a:buAutoNum type="arabicPeriod"/>
            </a:pPr>
            <a:r>
              <a:rPr lang="en-US" sz="1200" b="1">
                <a:effectLst/>
                <a:latin typeface="Barlow Light" panose="020B0604020202020204" charset="0"/>
                <a:ea typeface="Times New Roman" panose="02020603050405020304" pitchFamily="18" charset="0"/>
              </a:rPr>
              <a:t>Bỏ </a:t>
            </a:r>
            <a:r>
              <a:rPr lang="en-US" sz="1200" b="1" dirty="0">
                <a:effectLst/>
                <a:latin typeface="Barlow Light" panose="020B0604020202020204" charset="0"/>
                <a:ea typeface="Times New Roman" panose="02020603050405020304" pitchFamily="18" charset="0"/>
              </a:rPr>
              <a:t>qua </a:t>
            </a:r>
            <a:r>
              <a:rPr lang="en-US" sz="1200" b="1" dirty="0" err="1">
                <a:effectLst/>
                <a:latin typeface="Barlow Light" panose="020B0604020202020204" charset="0"/>
                <a:ea typeface="Times New Roman" panose="02020603050405020304" pitchFamily="18" charset="0"/>
              </a:rPr>
              <a:t>các</a:t>
            </a:r>
            <a:r>
              <a:rPr lang="en-US" sz="1200" b="1" dirty="0">
                <a:effectLst/>
                <a:latin typeface="Barlow Light" panose="020B0604020202020204" charset="0"/>
                <a:ea typeface="Times New Roman" panose="02020603050405020304" pitchFamily="18" charset="0"/>
              </a:rPr>
              <a:t> </a:t>
            </a:r>
            <a:r>
              <a:rPr lang="en-US" sz="1200" b="1" dirty="0" err="1">
                <a:effectLst/>
                <a:latin typeface="Barlow Light" panose="020B0604020202020204" charset="0"/>
                <a:ea typeface="Times New Roman" panose="02020603050405020304" pitchFamily="18" charset="0"/>
              </a:rPr>
              <a:t>bản</a:t>
            </a:r>
            <a:r>
              <a:rPr lang="en-US" sz="1200" b="1" dirty="0">
                <a:effectLst/>
                <a:latin typeface="Barlow Light" panose="020B0604020202020204" charset="0"/>
                <a:ea typeface="Times New Roman" panose="02020603050405020304" pitchFamily="18" charset="0"/>
              </a:rPr>
              <a:t> </a:t>
            </a:r>
            <a:r>
              <a:rPr lang="en-US" sz="1200" b="1" dirty="0" err="1">
                <a:effectLst/>
                <a:latin typeface="Barlow Light" panose="020B0604020202020204" charset="0"/>
                <a:ea typeface="Times New Roman" panose="02020603050405020304" pitchFamily="18" charset="0"/>
              </a:rPr>
              <a:t>ghi</a:t>
            </a:r>
            <a:r>
              <a:rPr lang="en-US" sz="1200" b="1" dirty="0">
                <a:effectLst/>
                <a:latin typeface="Barlow Light" panose="020B0604020202020204" charset="0"/>
                <a:ea typeface="Times New Roman" panose="02020603050405020304" pitchFamily="18" charset="0"/>
              </a:rPr>
              <a:t> </a:t>
            </a:r>
            <a:r>
              <a:rPr lang="en-US" sz="1200" b="1" dirty="0" err="1">
                <a:effectLst/>
                <a:latin typeface="Barlow Light" panose="020B0604020202020204" charset="0"/>
                <a:ea typeface="Times New Roman" panose="02020603050405020304" pitchFamily="18" charset="0"/>
              </a:rPr>
              <a:t>có</a:t>
            </a:r>
            <a:r>
              <a:rPr lang="en-US" sz="1200" b="1" dirty="0">
                <a:effectLst/>
                <a:latin typeface="Barlow Light" panose="020B0604020202020204" charset="0"/>
                <a:ea typeface="Times New Roman" panose="02020603050405020304" pitchFamily="18" charset="0"/>
              </a:rPr>
              <a:t> </a:t>
            </a:r>
            <a:r>
              <a:rPr lang="en-US" sz="1200" b="1" dirty="0" err="1">
                <a:effectLst/>
                <a:latin typeface="Barlow Light" panose="020B0604020202020204" charset="0"/>
                <a:ea typeface="Times New Roman" panose="02020603050405020304" pitchFamily="18" charset="0"/>
              </a:rPr>
              <a:t>giá</a:t>
            </a:r>
            <a:r>
              <a:rPr lang="en-US" sz="1200" b="1" dirty="0">
                <a:effectLst/>
                <a:latin typeface="Barlow Light" panose="020B0604020202020204" charset="0"/>
                <a:ea typeface="Times New Roman" panose="02020603050405020304" pitchFamily="18" charset="0"/>
              </a:rPr>
              <a:t> </a:t>
            </a:r>
            <a:r>
              <a:rPr lang="en-US" sz="1200" b="1" dirty="0" err="1">
                <a:effectLst/>
                <a:latin typeface="Barlow Light" panose="020B0604020202020204" charset="0"/>
                <a:ea typeface="Times New Roman" panose="02020603050405020304" pitchFamily="18" charset="0"/>
              </a:rPr>
              <a:t>trị</a:t>
            </a:r>
            <a:r>
              <a:rPr lang="en-US" sz="1200" b="1" dirty="0">
                <a:effectLst/>
                <a:latin typeface="Barlow Light" panose="020B0604020202020204" charset="0"/>
                <a:ea typeface="Times New Roman" panose="02020603050405020304" pitchFamily="18" charset="0"/>
              </a:rPr>
              <a:t> </a:t>
            </a:r>
            <a:r>
              <a:rPr lang="en-US" sz="1200" b="1" dirty="0" err="1">
                <a:effectLst/>
                <a:latin typeface="Barlow Light" panose="020B0604020202020204" charset="0"/>
                <a:ea typeface="Times New Roman" panose="02020603050405020304" pitchFamily="18" charset="0"/>
              </a:rPr>
              <a:t>bị</a:t>
            </a:r>
            <a:r>
              <a:rPr lang="en-US" sz="1200" b="1" dirty="0">
                <a:effectLst/>
                <a:latin typeface="Barlow Light" panose="020B0604020202020204" charset="0"/>
                <a:ea typeface="Times New Roman" panose="02020603050405020304" pitchFamily="18" charset="0"/>
              </a:rPr>
              <a:t> </a:t>
            </a:r>
            <a:r>
              <a:rPr lang="en-US" sz="1200" b="1" err="1">
                <a:effectLst/>
                <a:latin typeface="Barlow Light" panose="020B0604020202020204" charset="0"/>
                <a:ea typeface="Times New Roman" panose="02020603050405020304" pitchFamily="18" charset="0"/>
              </a:rPr>
              <a:t>thiếu</a:t>
            </a:r>
            <a:r>
              <a:rPr lang="en-US" sz="1200" b="1">
                <a:effectLst/>
                <a:latin typeface="Barlow Light" panose="020B0604020202020204" charset="0"/>
                <a:ea typeface="Times New Roman" panose="02020603050405020304" pitchFamily="18" charset="0"/>
              </a:rPr>
              <a:t>:</a:t>
            </a:r>
          </a:p>
          <a:p>
            <a:endParaRPr lang="en-US" sz="1200" b="1" dirty="0">
              <a:effectLst/>
              <a:latin typeface="Barlow Light" panose="020B0604020202020204" charset="0"/>
              <a:ea typeface="Times New Roman" panose="02020603050405020304" pitchFamily="18" charset="0"/>
            </a:endParaRPr>
          </a:p>
          <a:p>
            <a:r>
              <a:rPr lang="en-US" sz="1200">
                <a:effectLst/>
                <a:latin typeface="Barlow Light" panose="020B0604020202020204" charset="0"/>
                <a:ea typeface="Times New Roman" panose="02020603050405020304" pitchFamily="18" charset="0"/>
                <a:cs typeface="Times New Roman" panose="02020603050405020304" pitchFamily="18" charset="0"/>
              </a:rPr>
              <a:t> Chỉ hiệu quả khi trong </a:t>
            </a:r>
            <a:r>
              <a:rPr lang="en-US" sz="1200" dirty="0">
                <a:effectLst/>
                <a:latin typeface="Barlow Light" panose="020B0604020202020204" charset="0"/>
                <a:ea typeface="Times New Roman" panose="02020603050405020304" pitchFamily="18" charset="0"/>
                <a:cs typeface="Times New Roman" panose="02020603050405020304" pitchFamily="18" charset="0"/>
              </a:rPr>
              <a:t>1 </a:t>
            </a:r>
            <a:r>
              <a:rPr lang="en-US" sz="1200" dirty="0" err="1">
                <a:effectLst/>
                <a:latin typeface="Barlow Light" panose="020B0604020202020204" charset="0"/>
                <a:ea typeface="Times New Roman" panose="02020603050405020304" pitchFamily="18" charset="0"/>
                <a:cs typeface="Times New Roman" panose="02020603050405020304" pitchFamily="18" charset="0"/>
              </a:rPr>
              <a:t>bản</a:t>
            </a:r>
            <a:r>
              <a:rPr lang="en-US" sz="1200" dirty="0">
                <a:effectLst/>
                <a:latin typeface="Barlow Light" panose="020B0604020202020204" charset="0"/>
                <a:ea typeface="Times New Roman" panose="02020603050405020304" pitchFamily="18" charset="0"/>
                <a:cs typeface="Times New Roman" panose="02020603050405020304" pitchFamily="18" charset="0"/>
              </a:rPr>
              <a:t> </a:t>
            </a:r>
            <a:r>
              <a:rPr lang="en-US" sz="1200" dirty="0" err="1">
                <a:effectLst/>
                <a:latin typeface="Barlow Light" panose="020B0604020202020204" charset="0"/>
                <a:ea typeface="Times New Roman" panose="02020603050405020304" pitchFamily="18" charset="0"/>
                <a:cs typeface="Times New Roman" panose="02020603050405020304" pitchFamily="18" charset="0"/>
              </a:rPr>
              <a:t>ghi</a:t>
            </a:r>
            <a:r>
              <a:rPr lang="en-US" sz="1200" dirty="0">
                <a:effectLst/>
                <a:latin typeface="Barlow Light" panose="020B0604020202020204" charset="0"/>
                <a:ea typeface="Times New Roman" panose="02020603050405020304" pitchFamily="18" charset="0"/>
                <a:cs typeface="Times New Roman" panose="02020603050405020304" pitchFamily="18" charset="0"/>
              </a:rPr>
              <a:t> </a:t>
            </a:r>
            <a:r>
              <a:rPr lang="en-US" sz="1200" dirty="0" err="1">
                <a:effectLst/>
                <a:latin typeface="Barlow Light" panose="020B0604020202020204" charset="0"/>
                <a:ea typeface="Times New Roman" panose="02020603050405020304" pitchFamily="18" charset="0"/>
                <a:cs typeface="Times New Roman" panose="02020603050405020304" pitchFamily="18" charset="0"/>
              </a:rPr>
              <a:t>có</a:t>
            </a:r>
            <a:r>
              <a:rPr lang="en-US" sz="1200" dirty="0">
                <a:effectLst/>
                <a:latin typeface="Barlow Light" panose="020B0604020202020204" charset="0"/>
                <a:ea typeface="Times New Roman" panose="02020603050405020304" pitchFamily="18" charset="0"/>
                <a:cs typeface="Times New Roman" panose="02020603050405020304" pitchFamily="18" charset="0"/>
              </a:rPr>
              <a:t> </a:t>
            </a:r>
            <a:r>
              <a:rPr lang="en-US" sz="1200" dirty="0" err="1">
                <a:effectLst/>
                <a:latin typeface="Barlow Light" panose="020B0604020202020204" charset="0"/>
                <a:ea typeface="Times New Roman" panose="02020603050405020304" pitchFamily="18" charset="0"/>
                <a:cs typeface="Times New Roman" panose="02020603050405020304" pitchFamily="18" charset="0"/>
              </a:rPr>
              <a:t>sự</a:t>
            </a:r>
            <a:r>
              <a:rPr lang="en-US" sz="1200" dirty="0">
                <a:effectLst/>
                <a:latin typeface="Barlow Light" panose="020B0604020202020204" charset="0"/>
                <a:ea typeface="Times New Roman" panose="02020603050405020304" pitchFamily="18" charset="0"/>
                <a:cs typeface="Times New Roman" panose="02020603050405020304" pitchFamily="18" charset="0"/>
              </a:rPr>
              <a:t> </a:t>
            </a:r>
            <a:r>
              <a:rPr lang="en-US" sz="1200" dirty="0" err="1">
                <a:effectLst/>
                <a:latin typeface="Barlow Light" panose="020B0604020202020204" charset="0"/>
                <a:ea typeface="Times New Roman" panose="02020603050405020304" pitchFamily="18" charset="0"/>
                <a:cs typeface="Times New Roman" panose="02020603050405020304" pitchFamily="18" charset="0"/>
              </a:rPr>
              <a:t>thiếu</a:t>
            </a:r>
            <a:r>
              <a:rPr lang="en-US" sz="1200" dirty="0">
                <a:effectLst/>
                <a:latin typeface="Barlow Light" panose="020B0604020202020204" charset="0"/>
                <a:ea typeface="Times New Roman" panose="02020603050405020304" pitchFamily="18" charset="0"/>
                <a:cs typeface="Times New Roman" panose="02020603050405020304" pitchFamily="18" charset="0"/>
              </a:rPr>
              <a:t> </a:t>
            </a:r>
            <a:r>
              <a:rPr lang="en-US" sz="1200" dirty="0" err="1">
                <a:effectLst/>
                <a:latin typeface="Barlow Light" panose="020B0604020202020204" charset="0"/>
                <a:ea typeface="Times New Roman" panose="02020603050405020304" pitchFamily="18" charset="0"/>
                <a:cs typeface="Times New Roman" panose="02020603050405020304" pitchFamily="18" charset="0"/>
              </a:rPr>
              <a:t>vắng</a:t>
            </a:r>
            <a:r>
              <a:rPr lang="en-US" sz="1200" dirty="0">
                <a:effectLst/>
                <a:latin typeface="Barlow Light" panose="020B0604020202020204" charset="0"/>
                <a:ea typeface="Times New Roman" panose="02020603050405020304" pitchFamily="18" charset="0"/>
                <a:cs typeface="Times New Roman" panose="02020603050405020304" pitchFamily="18" charset="0"/>
              </a:rPr>
              <a:t> </a:t>
            </a:r>
            <a:r>
              <a:rPr lang="en-US" sz="1200" dirty="0" err="1">
                <a:effectLst/>
                <a:latin typeface="Barlow Light" panose="020B0604020202020204" charset="0"/>
                <a:ea typeface="Times New Roman" panose="02020603050405020304" pitchFamily="18" charset="0"/>
                <a:cs typeface="Times New Roman" panose="02020603050405020304" pitchFamily="18" charset="0"/>
              </a:rPr>
              <a:t>giá</a:t>
            </a:r>
            <a:r>
              <a:rPr lang="en-US" sz="1200" dirty="0">
                <a:effectLst/>
                <a:latin typeface="Barlow Light" panose="020B0604020202020204" charset="0"/>
                <a:ea typeface="Times New Roman" panose="02020603050405020304" pitchFamily="18" charset="0"/>
                <a:cs typeface="Times New Roman" panose="02020603050405020304" pitchFamily="18" charset="0"/>
              </a:rPr>
              <a:t> </a:t>
            </a:r>
            <a:r>
              <a:rPr lang="en-US" sz="1200" dirty="0" err="1">
                <a:effectLst/>
                <a:latin typeface="Barlow Light" panose="020B0604020202020204" charset="0"/>
                <a:ea typeface="Times New Roman" panose="02020603050405020304" pitchFamily="18" charset="0"/>
                <a:cs typeface="Times New Roman" panose="02020603050405020304" pitchFamily="18" charset="0"/>
              </a:rPr>
              <a:t>trị</a:t>
            </a:r>
            <a:r>
              <a:rPr lang="en-US" sz="1200" dirty="0">
                <a:effectLst/>
                <a:latin typeface="Barlow Light" panose="020B0604020202020204" charset="0"/>
                <a:ea typeface="Times New Roman" panose="02020603050405020304" pitchFamily="18" charset="0"/>
                <a:cs typeface="Times New Roman" panose="02020603050405020304" pitchFamily="18" charset="0"/>
              </a:rPr>
              <a:t> ở </a:t>
            </a:r>
            <a:r>
              <a:rPr lang="en-US" sz="1200" dirty="0" err="1">
                <a:effectLst/>
                <a:latin typeface="Barlow Light" panose="020B0604020202020204" charset="0"/>
                <a:ea typeface="Times New Roman" panose="02020603050405020304" pitchFamily="18" charset="0"/>
                <a:cs typeface="Times New Roman" panose="02020603050405020304" pitchFamily="18" charset="0"/>
              </a:rPr>
              <a:t>một</a:t>
            </a:r>
            <a:r>
              <a:rPr lang="en-US" sz="1200" dirty="0">
                <a:effectLst/>
                <a:latin typeface="Barlow Light" panose="020B0604020202020204" charset="0"/>
                <a:ea typeface="Times New Roman" panose="02020603050405020304" pitchFamily="18" charset="0"/>
                <a:cs typeface="Times New Roman" panose="02020603050405020304" pitchFamily="18" charset="0"/>
              </a:rPr>
              <a:t> </a:t>
            </a:r>
            <a:r>
              <a:rPr lang="en-US" sz="1200" dirty="0" err="1">
                <a:effectLst/>
                <a:latin typeface="Barlow Light" panose="020B0604020202020204" charset="0"/>
                <a:ea typeface="Times New Roman" panose="02020603050405020304" pitchFamily="18" charset="0"/>
                <a:cs typeface="Times New Roman" panose="02020603050405020304" pitchFamily="18" charset="0"/>
              </a:rPr>
              <a:t>vài</a:t>
            </a:r>
            <a:r>
              <a:rPr lang="en-US" sz="1200" dirty="0">
                <a:effectLst/>
                <a:latin typeface="Barlow Light" panose="020B0604020202020204" charset="0"/>
                <a:ea typeface="Times New Roman" panose="02020603050405020304" pitchFamily="18" charset="0"/>
                <a:cs typeface="Times New Roman" panose="02020603050405020304" pitchFamily="18" charset="0"/>
              </a:rPr>
              <a:t> </a:t>
            </a:r>
            <a:r>
              <a:rPr lang="en-US" sz="1200" dirty="0" err="1">
                <a:effectLst/>
                <a:latin typeface="Barlow Light" panose="020B0604020202020204" charset="0"/>
                <a:ea typeface="Times New Roman" panose="02020603050405020304" pitchFamily="18" charset="0"/>
                <a:cs typeface="Times New Roman" panose="02020603050405020304" pitchFamily="18" charset="0"/>
              </a:rPr>
              <a:t>thuộc</a:t>
            </a:r>
            <a:r>
              <a:rPr lang="en-US" sz="1200" dirty="0">
                <a:effectLst/>
                <a:latin typeface="Barlow Light" panose="020B0604020202020204" charset="0"/>
                <a:ea typeface="Times New Roman" panose="02020603050405020304" pitchFamily="18" charset="0"/>
                <a:cs typeface="Times New Roman" panose="02020603050405020304" pitchFamily="18" charset="0"/>
              </a:rPr>
              <a:t> </a:t>
            </a:r>
            <a:r>
              <a:rPr lang="en-US" sz="1200" dirty="0" err="1">
                <a:effectLst/>
                <a:latin typeface="Barlow Light" panose="020B0604020202020204" charset="0"/>
                <a:ea typeface="Times New Roman" panose="02020603050405020304" pitchFamily="18" charset="0"/>
                <a:cs typeface="Times New Roman" panose="02020603050405020304" pitchFamily="18" charset="0"/>
              </a:rPr>
              <a:t>tính</a:t>
            </a:r>
            <a:r>
              <a:rPr lang="en-US" sz="1200" dirty="0">
                <a:effectLst/>
                <a:latin typeface="Barlow Light" panose="020B0604020202020204" charset="0"/>
                <a:ea typeface="Times New Roman" panose="02020603050405020304" pitchFamily="18" charset="0"/>
                <a:cs typeface="Times New Roman" panose="02020603050405020304" pitchFamily="18" charset="0"/>
              </a:rPr>
              <a:t>.</a:t>
            </a:r>
            <a:endParaRPr lang="en-US" sz="1200" dirty="0">
              <a:effectLst/>
              <a:latin typeface="Barlow Light" panose="020B0604020202020204" charset="0"/>
              <a:ea typeface="Calibri" panose="020F0502020204030204" pitchFamily="34" charset="0"/>
              <a:cs typeface="Times New Roman" panose="02020603050405020304" pitchFamily="18" charset="0"/>
            </a:endParaRPr>
          </a:p>
          <a:p>
            <a:endParaRPr lang="en-US" dirty="0"/>
          </a:p>
        </p:txBody>
      </p:sp>
      <p:sp>
        <p:nvSpPr>
          <p:cNvPr id="3" name="Hộp Văn bản 2">
            <a:extLst>
              <a:ext uri="{FF2B5EF4-FFF2-40B4-BE49-F238E27FC236}">
                <a16:creationId xmlns:a16="http://schemas.microsoft.com/office/drawing/2014/main" id="{45AE1A60-E43C-45DE-A815-8B8C92540730}"/>
              </a:ext>
            </a:extLst>
          </p:cNvPr>
          <p:cNvSpPr txBox="1"/>
          <p:nvPr/>
        </p:nvSpPr>
        <p:spPr>
          <a:xfrm>
            <a:off x="2133592" y="1770592"/>
            <a:ext cx="1541721" cy="1785104"/>
          </a:xfrm>
          <a:prstGeom prst="rect">
            <a:avLst/>
          </a:prstGeom>
          <a:noFill/>
        </p:spPr>
        <p:txBody>
          <a:bodyPr wrap="square" rtlCol="0">
            <a:spAutoFit/>
          </a:bodyPr>
          <a:lstStyle/>
          <a:p>
            <a:r>
              <a:rPr lang="en-US" sz="1200" b="1" dirty="0">
                <a:effectLst/>
                <a:latin typeface="Barlow Light" panose="020B0604020202020204" charset="0"/>
                <a:ea typeface="Times New Roman" panose="02020603050405020304" pitchFamily="18" charset="0"/>
              </a:rPr>
              <a:t>2. </a:t>
            </a:r>
            <a:r>
              <a:rPr lang="en-US" sz="1200" b="1" dirty="0" err="1">
                <a:effectLst/>
                <a:latin typeface="Barlow Light" panose="020B0604020202020204" charset="0"/>
                <a:ea typeface="Times New Roman" panose="02020603050405020304" pitchFamily="18" charset="0"/>
              </a:rPr>
              <a:t>Điền</a:t>
            </a:r>
            <a:r>
              <a:rPr lang="en-US" sz="1200" b="1" dirty="0">
                <a:effectLst/>
                <a:latin typeface="Barlow Light" panose="020B0604020202020204" charset="0"/>
                <a:ea typeface="Times New Roman" panose="02020603050405020304" pitchFamily="18" charset="0"/>
              </a:rPr>
              <a:t> </a:t>
            </a:r>
            <a:r>
              <a:rPr lang="en-US" sz="1200" b="1" dirty="0" err="1">
                <a:effectLst/>
                <a:latin typeface="Barlow Light" panose="020B0604020202020204" charset="0"/>
                <a:ea typeface="Times New Roman" panose="02020603050405020304" pitchFamily="18" charset="0"/>
              </a:rPr>
              <a:t>các</a:t>
            </a:r>
            <a:r>
              <a:rPr lang="en-US" sz="1200" b="1" dirty="0">
                <a:effectLst/>
                <a:latin typeface="Barlow Light" panose="020B0604020202020204" charset="0"/>
                <a:ea typeface="Times New Roman" panose="02020603050405020304" pitchFamily="18" charset="0"/>
              </a:rPr>
              <a:t> </a:t>
            </a:r>
            <a:r>
              <a:rPr lang="en-US" sz="1200" b="1" dirty="0" err="1">
                <a:effectLst/>
                <a:latin typeface="Barlow Light" panose="020B0604020202020204" charset="0"/>
                <a:ea typeface="Times New Roman" panose="02020603050405020304" pitchFamily="18" charset="0"/>
              </a:rPr>
              <a:t>giá</a:t>
            </a:r>
            <a:r>
              <a:rPr lang="en-US" sz="1200" b="1" dirty="0">
                <a:effectLst/>
                <a:latin typeface="Barlow Light" panose="020B0604020202020204" charset="0"/>
                <a:ea typeface="Times New Roman" panose="02020603050405020304" pitchFamily="18" charset="0"/>
              </a:rPr>
              <a:t> </a:t>
            </a:r>
            <a:r>
              <a:rPr lang="en-US" sz="1200" b="1" dirty="0" err="1">
                <a:effectLst/>
                <a:latin typeface="Barlow Light" panose="020B0604020202020204" charset="0"/>
                <a:ea typeface="Times New Roman" panose="02020603050405020304" pitchFamily="18" charset="0"/>
              </a:rPr>
              <a:t>trị</a:t>
            </a:r>
            <a:r>
              <a:rPr lang="en-US" sz="1200" b="1" dirty="0">
                <a:effectLst/>
                <a:latin typeface="Barlow Light" panose="020B0604020202020204" charset="0"/>
                <a:ea typeface="Times New Roman" panose="02020603050405020304" pitchFamily="18" charset="0"/>
              </a:rPr>
              <a:t> </a:t>
            </a:r>
            <a:r>
              <a:rPr lang="en-US" sz="1200" b="1" dirty="0" err="1">
                <a:effectLst/>
                <a:latin typeface="Barlow Light" panose="020B0604020202020204" charset="0"/>
                <a:ea typeface="Times New Roman" panose="02020603050405020304" pitchFamily="18" charset="0"/>
              </a:rPr>
              <a:t>thiếu</a:t>
            </a:r>
            <a:r>
              <a:rPr lang="en-US" sz="1200" b="1" dirty="0">
                <a:effectLst/>
                <a:latin typeface="Barlow Light" panose="020B0604020202020204" charset="0"/>
                <a:ea typeface="Times New Roman" panose="02020603050405020304" pitchFamily="18" charset="0"/>
              </a:rPr>
              <a:t> </a:t>
            </a:r>
            <a:r>
              <a:rPr lang="en-US" sz="1200" b="1" dirty="0" err="1">
                <a:effectLst/>
                <a:latin typeface="Barlow Light" panose="020B0604020202020204" charset="0"/>
                <a:ea typeface="Times New Roman" panose="02020603050405020304" pitchFamily="18" charset="0"/>
              </a:rPr>
              <a:t>một</a:t>
            </a:r>
            <a:r>
              <a:rPr lang="en-US" sz="1200" b="1" dirty="0">
                <a:effectLst/>
                <a:latin typeface="Barlow Light" panose="020B0604020202020204" charset="0"/>
                <a:ea typeface="Times New Roman" panose="02020603050405020304" pitchFamily="18" charset="0"/>
              </a:rPr>
              <a:t> </a:t>
            </a:r>
            <a:r>
              <a:rPr lang="en-US" sz="1200" b="1" dirty="0" err="1">
                <a:effectLst/>
                <a:latin typeface="Barlow Light" panose="020B0604020202020204" charset="0"/>
                <a:ea typeface="Times New Roman" panose="02020603050405020304" pitchFamily="18" charset="0"/>
              </a:rPr>
              <a:t>cách</a:t>
            </a:r>
            <a:r>
              <a:rPr lang="en-US" sz="1200" b="1" dirty="0">
                <a:effectLst/>
                <a:latin typeface="Barlow Light" panose="020B0604020202020204" charset="0"/>
                <a:ea typeface="Times New Roman" panose="02020603050405020304" pitchFamily="18" charset="0"/>
              </a:rPr>
              <a:t> </a:t>
            </a:r>
            <a:r>
              <a:rPr lang="en-US" sz="1200" b="1" dirty="0" err="1">
                <a:effectLst/>
                <a:latin typeface="Barlow Light" panose="020B0604020202020204" charset="0"/>
                <a:ea typeface="Times New Roman" panose="02020603050405020304" pitchFamily="18" charset="0"/>
              </a:rPr>
              <a:t>thủ</a:t>
            </a:r>
            <a:r>
              <a:rPr lang="en-US" sz="1200" b="1" dirty="0">
                <a:effectLst/>
                <a:latin typeface="Barlow Light" panose="020B0604020202020204" charset="0"/>
                <a:ea typeface="Times New Roman" panose="02020603050405020304" pitchFamily="18" charset="0"/>
              </a:rPr>
              <a:t> </a:t>
            </a:r>
            <a:r>
              <a:rPr lang="en-US" sz="1200" b="1" dirty="0" err="1">
                <a:effectLst/>
                <a:latin typeface="Barlow Light" panose="020B0604020202020204" charset="0"/>
                <a:ea typeface="Times New Roman" panose="02020603050405020304" pitchFamily="18" charset="0"/>
              </a:rPr>
              <a:t>công</a:t>
            </a:r>
            <a:endParaRPr lang="en-US" sz="1200" b="1" dirty="0">
              <a:effectLst/>
              <a:latin typeface="Barlow Light" panose="020B0604020202020204" charset="0"/>
              <a:ea typeface="Times New Roman" panose="02020603050405020304" pitchFamily="18" charset="0"/>
            </a:endParaRPr>
          </a:p>
          <a:p>
            <a:endParaRPr lang="en-US" sz="1200" b="1" u="sng" dirty="0">
              <a:effectLst/>
              <a:latin typeface="Barlow Light" panose="020B0604020202020204" charset="0"/>
              <a:ea typeface="Times New Roman" panose="02020603050405020304" pitchFamily="18" charset="0"/>
            </a:endParaRPr>
          </a:p>
          <a:p>
            <a:r>
              <a:rPr lang="en-US" sz="1200">
                <a:latin typeface="Barlow Light" panose="020B0604020202020204" charset="0"/>
                <a:ea typeface="Times New Roman" panose="02020603050405020304" pitchFamily="18" charset="0"/>
                <a:cs typeface="Times New Roman" panose="02020603050405020304" pitchFamily="18" charset="0"/>
              </a:rPr>
              <a:t>T</a:t>
            </a:r>
            <a:r>
              <a:rPr lang="en-US" sz="1200">
                <a:effectLst/>
                <a:latin typeface="Barlow Light" panose="020B0604020202020204" charset="0"/>
                <a:ea typeface="Times New Roman" panose="02020603050405020304" pitchFamily="18" charset="0"/>
                <a:cs typeface="Times New Roman" panose="02020603050405020304" pitchFamily="18" charset="0"/>
              </a:rPr>
              <a:t>iêu </a:t>
            </a:r>
            <a:r>
              <a:rPr lang="en-US" sz="1200" dirty="0" err="1">
                <a:effectLst/>
                <a:latin typeface="Barlow Light" panose="020B0604020202020204" charset="0"/>
                <a:ea typeface="Times New Roman" panose="02020603050405020304" pitchFamily="18" charset="0"/>
                <a:cs typeface="Times New Roman" panose="02020603050405020304" pitchFamily="18" charset="0"/>
              </a:rPr>
              <a:t>tốn</a:t>
            </a:r>
            <a:r>
              <a:rPr lang="en-US" sz="1200" dirty="0">
                <a:effectLst/>
                <a:latin typeface="Barlow Light" panose="020B0604020202020204" charset="0"/>
                <a:ea typeface="Times New Roman" panose="02020603050405020304" pitchFamily="18" charset="0"/>
                <a:cs typeface="Times New Roman" panose="02020603050405020304" pitchFamily="18" charset="0"/>
              </a:rPr>
              <a:t> </a:t>
            </a:r>
            <a:r>
              <a:rPr lang="en-US" sz="1200" dirty="0" err="1">
                <a:effectLst/>
                <a:latin typeface="Barlow Light" panose="020B0604020202020204" charset="0"/>
                <a:ea typeface="Times New Roman" panose="02020603050405020304" pitchFamily="18" charset="0"/>
                <a:cs typeface="Times New Roman" panose="02020603050405020304" pitchFamily="18" charset="0"/>
              </a:rPr>
              <a:t>nhiều</a:t>
            </a:r>
            <a:r>
              <a:rPr lang="en-US" sz="1200" dirty="0">
                <a:effectLst/>
                <a:latin typeface="Barlow Light" panose="020B0604020202020204" charset="0"/>
                <a:ea typeface="Times New Roman" panose="02020603050405020304" pitchFamily="18" charset="0"/>
                <a:cs typeface="Times New Roman" panose="02020603050405020304" pitchFamily="18" charset="0"/>
              </a:rPr>
              <a:t> </a:t>
            </a:r>
            <a:r>
              <a:rPr lang="en-US" sz="1200" dirty="0" err="1">
                <a:effectLst/>
                <a:latin typeface="Barlow Light" panose="020B0604020202020204" charset="0"/>
                <a:ea typeface="Times New Roman" panose="02020603050405020304" pitchFamily="18" charset="0"/>
                <a:cs typeface="Times New Roman" panose="02020603050405020304" pitchFamily="18" charset="0"/>
              </a:rPr>
              <a:t>thời</a:t>
            </a:r>
            <a:r>
              <a:rPr lang="en-US" sz="1200" dirty="0">
                <a:effectLst/>
                <a:latin typeface="Barlow Light" panose="020B0604020202020204" charset="0"/>
                <a:ea typeface="Times New Roman" panose="02020603050405020304" pitchFamily="18" charset="0"/>
                <a:cs typeface="Times New Roman" panose="02020603050405020304" pitchFamily="18" charset="0"/>
              </a:rPr>
              <a:t> </a:t>
            </a:r>
            <a:r>
              <a:rPr lang="en-US" sz="1200" dirty="0" err="1">
                <a:effectLst/>
                <a:latin typeface="Barlow Light" panose="020B0604020202020204" charset="0"/>
                <a:ea typeface="Times New Roman" panose="02020603050405020304" pitchFamily="18" charset="0"/>
                <a:cs typeface="Times New Roman" panose="02020603050405020304" pitchFamily="18" charset="0"/>
              </a:rPr>
              <a:t>gian</a:t>
            </a:r>
            <a:r>
              <a:rPr lang="en-US" sz="1200" dirty="0">
                <a:effectLst/>
                <a:latin typeface="Barlow Light" panose="020B0604020202020204" charset="0"/>
                <a:ea typeface="Times New Roman" panose="02020603050405020304" pitchFamily="18" charset="0"/>
                <a:cs typeface="Times New Roman" panose="02020603050405020304" pitchFamily="18" charset="0"/>
              </a:rPr>
              <a:t> </a:t>
            </a:r>
            <a:r>
              <a:rPr lang="en-US" sz="1200" dirty="0" err="1">
                <a:effectLst/>
                <a:latin typeface="Barlow Light" panose="020B0604020202020204" charset="0"/>
                <a:ea typeface="Times New Roman" panose="02020603050405020304" pitchFamily="18" charset="0"/>
                <a:cs typeface="Times New Roman" panose="02020603050405020304" pitchFamily="18" charset="0"/>
              </a:rPr>
              <a:t>và</a:t>
            </a:r>
            <a:r>
              <a:rPr lang="en-US" sz="1200" dirty="0">
                <a:effectLst/>
                <a:latin typeface="Barlow Light" panose="020B0604020202020204" charset="0"/>
                <a:ea typeface="Times New Roman" panose="02020603050405020304" pitchFamily="18" charset="0"/>
                <a:cs typeface="Times New Roman" panose="02020603050405020304" pitchFamily="18" charset="0"/>
              </a:rPr>
              <a:t> </a:t>
            </a:r>
            <a:r>
              <a:rPr lang="en-US" sz="1200" dirty="0" err="1">
                <a:effectLst/>
                <a:latin typeface="Barlow Light" panose="020B0604020202020204" charset="0"/>
                <a:ea typeface="Times New Roman" panose="02020603050405020304" pitchFamily="18" charset="0"/>
                <a:cs typeface="Times New Roman" panose="02020603050405020304" pitchFamily="18" charset="0"/>
              </a:rPr>
              <a:t>không</a:t>
            </a:r>
            <a:r>
              <a:rPr lang="en-US" sz="1200" dirty="0">
                <a:effectLst/>
                <a:latin typeface="Barlow Light" panose="020B0604020202020204" charset="0"/>
                <a:ea typeface="Times New Roman" panose="02020603050405020304" pitchFamily="18" charset="0"/>
                <a:cs typeface="Times New Roman" panose="02020603050405020304" pitchFamily="18" charset="0"/>
              </a:rPr>
              <a:t> </a:t>
            </a:r>
            <a:r>
              <a:rPr lang="en-US" sz="1200" dirty="0" err="1">
                <a:effectLst/>
                <a:latin typeface="Barlow Light" panose="020B0604020202020204" charset="0"/>
                <a:ea typeface="Times New Roman" panose="02020603050405020304" pitchFamily="18" charset="0"/>
                <a:cs typeface="Times New Roman" panose="02020603050405020304" pitchFamily="18" charset="0"/>
              </a:rPr>
              <a:t>khả</a:t>
            </a:r>
            <a:r>
              <a:rPr lang="en-US" sz="1200" dirty="0">
                <a:effectLst/>
                <a:latin typeface="Barlow Light" panose="020B0604020202020204" charset="0"/>
                <a:ea typeface="Times New Roman" panose="02020603050405020304" pitchFamily="18" charset="0"/>
                <a:cs typeface="Times New Roman" panose="02020603050405020304" pitchFamily="18" charset="0"/>
              </a:rPr>
              <a:t> </a:t>
            </a:r>
            <a:r>
              <a:rPr lang="en-US" sz="1200" dirty="0" err="1">
                <a:effectLst/>
                <a:latin typeface="Barlow Light" panose="020B0604020202020204" charset="0"/>
                <a:ea typeface="Times New Roman" panose="02020603050405020304" pitchFamily="18" charset="0"/>
                <a:cs typeface="Times New Roman" panose="02020603050405020304" pitchFamily="18" charset="0"/>
              </a:rPr>
              <a:t>thi</a:t>
            </a:r>
            <a:r>
              <a:rPr lang="en-US" sz="1200" dirty="0">
                <a:effectLst/>
                <a:latin typeface="Barlow Light" panose="020B0604020202020204" charset="0"/>
                <a:ea typeface="Times New Roman" panose="02020603050405020304" pitchFamily="18" charset="0"/>
                <a:cs typeface="Times New Roman" panose="02020603050405020304" pitchFamily="18" charset="0"/>
              </a:rPr>
              <a:t> </a:t>
            </a:r>
            <a:r>
              <a:rPr lang="en-US" sz="1200" dirty="0" err="1">
                <a:effectLst/>
                <a:latin typeface="Barlow Light" panose="020B0604020202020204" charset="0"/>
                <a:ea typeface="Times New Roman" panose="02020603050405020304" pitchFamily="18" charset="0"/>
                <a:cs typeface="Times New Roman" panose="02020603050405020304" pitchFamily="18" charset="0"/>
              </a:rPr>
              <a:t>với</a:t>
            </a:r>
            <a:r>
              <a:rPr lang="en-US" sz="1200" dirty="0">
                <a:effectLst/>
                <a:latin typeface="Barlow Light" panose="020B0604020202020204" charset="0"/>
                <a:ea typeface="Times New Roman" panose="02020603050405020304" pitchFamily="18" charset="0"/>
                <a:cs typeface="Times New Roman" panose="02020603050405020304" pitchFamily="18" charset="0"/>
              </a:rPr>
              <a:t> </a:t>
            </a:r>
            <a:r>
              <a:rPr lang="en-US" sz="1200" dirty="0" err="1">
                <a:effectLst/>
                <a:latin typeface="Barlow Light" panose="020B0604020202020204" charset="0"/>
                <a:ea typeface="Times New Roman" panose="02020603050405020304" pitchFamily="18" charset="0"/>
                <a:cs typeface="Times New Roman" panose="02020603050405020304" pitchFamily="18" charset="0"/>
              </a:rPr>
              <a:t>các</a:t>
            </a:r>
            <a:r>
              <a:rPr lang="en-US" sz="1200" dirty="0">
                <a:effectLst/>
                <a:latin typeface="Barlow Light" panose="020B0604020202020204" charset="0"/>
                <a:ea typeface="Times New Roman" panose="02020603050405020304" pitchFamily="18" charset="0"/>
                <a:cs typeface="Times New Roman" panose="02020603050405020304" pitchFamily="18" charset="0"/>
              </a:rPr>
              <a:t> </a:t>
            </a:r>
            <a:r>
              <a:rPr lang="en-US" sz="1200" dirty="0" err="1">
                <a:effectLst/>
                <a:latin typeface="Barlow Light" panose="020B0604020202020204" charset="0"/>
                <a:ea typeface="Times New Roman" panose="02020603050405020304" pitchFamily="18" charset="0"/>
                <a:cs typeface="Times New Roman" panose="02020603050405020304" pitchFamily="18" charset="0"/>
              </a:rPr>
              <a:t>tập</a:t>
            </a:r>
            <a:r>
              <a:rPr lang="en-US" sz="1200" dirty="0">
                <a:effectLst/>
                <a:latin typeface="Barlow Light" panose="020B0604020202020204" charset="0"/>
                <a:ea typeface="Times New Roman" panose="02020603050405020304" pitchFamily="18" charset="0"/>
                <a:cs typeface="Times New Roman" panose="02020603050405020304" pitchFamily="18" charset="0"/>
              </a:rPr>
              <a:t> </a:t>
            </a:r>
            <a:r>
              <a:rPr lang="en-US" sz="1200" dirty="0" err="1">
                <a:effectLst/>
                <a:latin typeface="Barlow Light" panose="020B0604020202020204" charset="0"/>
                <a:ea typeface="Times New Roman" panose="02020603050405020304" pitchFamily="18" charset="0"/>
                <a:cs typeface="Times New Roman" panose="02020603050405020304" pitchFamily="18" charset="0"/>
              </a:rPr>
              <a:t>dữ</a:t>
            </a:r>
            <a:r>
              <a:rPr lang="en-US" sz="1200" dirty="0">
                <a:effectLst/>
                <a:latin typeface="Barlow Light" panose="020B0604020202020204" charset="0"/>
                <a:ea typeface="Times New Roman" panose="02020603050405020304" pitchFamily="18" charset="0"/>
                <a:cs typeface="Times New Roman" panose="02020603050405020304" pitchFamily="18" charset="0"/>
              </a:rPr>
              <a:t> </a:t>
            </a:r>
            <a:r>
              <a:rPr lang="en-US" sz="1200" err="1">
                <a:effectLst/>
                <a:latin typeface="Barlow Light" panose="020B0604020202020204" charset="0"/>
                <a:ea typeface="Times New Roman" panose="02020603050405020304" pitchFamily="18" charset="0"/>
                <a:cs typeface="Times New Roman" panose="02020603050405020304" pitchFamily="18" charset="0"/>
              </a:rPr>
              <a:t>liệu</a:t>
            </a:r>
            <a:r>
              <a:rPr lang="en-US" sz="1200">
                <a:effectLst/>
                <a:latin typeface="Barlow Light" panose="020B0604020202020204" charset="0"/>
                <a:ea typeface="Times New Roman" panose="02020603050405020304" pitchFamily="18" charset="0"/>
                <a:cs typeface="Times New Roman" panose="02020603050405020304" pitchFamily="18" charset="0"/>
              </a:rPr>
              <a:t> lớn.</a:t>
            </a:r>
            <a:endParaRPr lang="en-US" sz="1200" dirty="0">
              <a:effectLst/>
              <a:latin typeface="Barlow Light" panose="020B0604020202020204" charset="0"/>
              <a:ea typeface="Calibri" panose="020F0502020204030204" pitchFamily="34" charset="0"/>
              <a:cs typeface="Times New Roman" panose="02020603050405020304" pitchFamily="18" charset="0"/>
            </a:endParaRPr>
          </a:p>
          <a:p>
            <a:endParaRPr lang="en-US" dirty="0"/>
          </a:p>
        </p:txBody>
      </p:sp>
      <p:sp>
        <p:nvSpPr>
          <p:cNvPr id="4" name="Hộp Văn bản 3">
            <a:extLst>
              <a:ext uri="{FF2B5EF4-FFF2-40B4-BE49-F238E27FC236}">
                <a16:creationId xmlns:a16="http://schemas.microsoft.com/office/drawing/2014/main" id="{D018A0B6-1988-4B26-A0DE-8B79977D8A73}"/>
              </a:ext>
            </a:extLst>
          </p:cNvPr>
          <p:cNvSpPr txBox="1"/>
          <p:nvPr/>
        </p:nvSpPr>
        <p:spPr>
          <a:xfrm>
            <a:off x="3906850" y="1724426"/>
            <a:ext cx="1541721" cy="1741887"/>
          </a:xfrm>
          <a:prstGeom prst="rect">
            <a:avLst/>
          </a:prstGeom>
          <a:noFill/>
        </p:spPr>
        <p:txBody>
          <a:bodyPr wrap="square" rtlCol="0">
            <a:spAutoFit/>
          </a:bodyPr>
          <a:lstStyle/>
          <a:p>
            <a:r>
              <a:rPr lang="en-US" sz="1200" b="1" dirty="0">
                <a:effectLst/>
                <a:latin typeface="Barlow Light" panose="020B0604020202020204" charset="0"/>
                <a:ea typeface="Times New Roman" panose="02020603050405020304" pitchFamily="18" charset="0"/>
                <a:cs typeface="Times New Roman" panose="02020603050405020304" pitchFamily="18" charset="0"/>
              </a:rPr>
              <a:t>3. </a:t>
            </a:r>
            <a:r>
              <a:rPr lang="en-US" sz="1200" b="1" dirty="0" err="1">
                <a:effectLst/>
                <a:latin typeface="Barlow Light" panose="020B0604020202020204" charset="0"/>
                <a:ea typeface="Times New Roman" panose="02020603050405020304" pitchFamily="18" charset="0"/>
                <a:cs typeface="Times New Roman" panose="02020603050405020304" pitchFamily="18" charset="0"/>
              </a:rPr>
              <a:t>Sử</a:t>
            </a:r>
            <a:r>
              <a:rPr lang="en-US" sz="1200" b="1" dirty="0">
                <a:effectLst/>
                <a:latin typeface="Barlow Light" panose="020B0604020202020204" charset="0"/>
                <a:ea typeface="Times New Roman" panose="02020603050405020304" pitchFamily="18" charset="0"/>
                <a:cs typeface="Times New Roman" panose="02020603050405020304" pitchFamily="18" charset="0"/>
              </a:rPr>
              <a:t> </a:t>
            </a:r>
            <a:r>
              <a:rPr lang="en-US" sz="1200" b="1" dirty="0" err="1">
                <a:effectLst/>
                <a:latin typeface="Barlow Light" panose="020B0604020202020204" charset="0"/>
                <a:ea typeface="Times New Roman" panose="02020603050405020304" pitchFamily="18" charset="0"/>
                <a:cs typeface="Times New Roman" panose="02020603050405020304" pitchFamily="18" charset="0"/>
              </a:rPr>
              <a:t>dụng</a:t>
            </a:r>
            <a:r>
              <a:rPr lang="en-US" sz="1200" b="1" dirty="0">
                <a:effectLst/>
                <a:latin typeface="Barlow Light" panose="020B0604020202020204" charset="0"/>
                <a:ea typeface="Times New Roman" panose="02020603050405020304" pitchFamily="18" charset="0"/>
                <a:cs typeface="Times New Roman" panose="02020603050405020304" pitchFamily="18" charset="0"/>
              </a:rPr>
              <a:t> </a:t>
            </a:r>
            <a:r>
              <a:rPr lang="en-US" sz="1200" b="1" dirty="0" err="1">
                <a:effectLst/>
                <a:latin typeface="Barlow Light" panose="020B0604020202020204" charset="0"/>
                <a:ea typeface="Times New Roman" panose="02020603050405020304" pitchFamily="18" charset="0"/>
                <a:cs typeface="Times New Roman" panose="02020603050405020304" pitchFamily="18" charset="0"/>
              </a:rPr>
              <a:t>giá</a:t>
            </a:r>
            <a:r>
              <a:rPr lang="en-US" sz="1200" b="1" dirty="0">
                <a:effectLst/>
                <a:latin typeface="Barlow Light" panose="020B0604020202020204" charset="0"/>
                <a:ea typeface="Times New Roman" panose="02020603050405020304" pitchFamily="18" charset="0"/>
                <a:cs typeface="Times New Roman" panose="02020603050405020304" pitchFamily="18" charset="0"/>
              </a:rPr>
              <a:t> </a:t>
            </a:r>
            <a:r>
              <a:rPr lang="en-US" sz="1200" b="1" dirty="0" err="1">
                <a:effectLst/>
                <a:latin typeface="Barlow Light" panose="020B0604020202020204" charset="0"/>
                <a:ea typeface="Times New Roman" panose="02020603050405020304" pitchFamily="18" charset="0"/>
                <a:cs typeface="Times New Roman" panose="02020603050405020304" pitchFamily="18" charset="0"/>
              </a:rPr>
              <a:t>trị</a:t>
            </a:r>
            <a:r>
              <a:rPr lang="en-US" sz="1200" b="1" dirty="0">
                <a:effectLst/>
                <a:latin typeface="Barlow Light" panose="020B0604020202020204" charset="0"/>
                <a:ea typeface="Times New Roman" panose="02020603050405020304" pitchFamily="18" charset="0"/>
                <a:cs typeface="Times New Roman" panose="02020603050405020304" pitchFamily="18" charset="0"/>
              </a:rPr>
              <a:t> </a:t>
            </a:r>
            <a:r>
              <a:rPr lang="en-US" sz="1200" b="1" dirty="0" err="1">
                <a:effectLst/>
                <a:latin typeface="Barlow Light" panose="020B0604020202020204" charset="0"/>
                <a:ea typeface="Times New Roman" panose="02020603050405020304" pitchFamily="18" charset="0"/>
                <a:cs typeface="Times New Roman" panose="02020603050405020304" pitchFamily="18" charset="0"/>
              </a:rPr>
              <a:t>trung</a:t>
            </a:r>
            <a:r>
              <a:rPr lang="en-US" sz="1200" b="1" dirty="0">
                <a:effectLst/>
                <a:latin typeface="Barlow Light" panose="020B0604020202020204" charset="0"/>
                <a:ea typeface="Times New Roman" panose="02020603050405020304" pitchFamily="18" charset="0"/>
                <a:cs typeface="Times New Roman" panose="02020603050405020304" pitchFamily="18" charset="0"/>
              </a:rPr>
              <a:t> </a:t>
            </a:r>
            <a:r>
              <a:rPr lang="en-US" sz="1200" b="1" dirty="0" err="1">
                <a:effectLst/>
                <a:latin typeface="Barlow Light" panose="020B0604020202020204" charset="0"/>
                <a:ea typeface="Times New Roman" panose="02020603050405020304" pitchFamily="18" charset="0"/>
                <a:cs typeface="Times New Roman" panose="02020603050405020304" pitchFamily="18" charset="0"/>
              </a:rPr>
              <a:t>bình</a:t>
            </a:r>
            <a:r>
              <a:rPr lang="en-US" sz="1200" b="1" dirty="0">
                <a:effectLst/>
                <a:latin typeface="Barlow Light" panose="020B0604020202020204" charset="0"/>
                <a:ea typeface="Times New Roman" panose="02020603050405020304" pitchFamily="18" charset="0"/>
                <a:cs typeface="Times New Roman" panose="02020603050405020304" pitchFamily="18" charset="0"/>
              </a:rPr>
              <a:t> </a:t>
            </a:r>
            <a:r>
              <a:rPr lang="en-US" sz="1200" b="1" dirty="0" err="1">
                <a:effectLst/>
                <a:latin typeface="Barlow Light" panose="020B0604020202020204" charset="0"/>
                <a:ea typeface="Times New Roman" panose="02020603050405020304" pitchFamily="18" charset="0"/>
                <a:cs typeface="Times New Roman" panose="02020603050405020304" pitchFamily="18" charset="0"/>
              </a:rPr>
              <a:t>để</a:t>
            </a:r>
            <a:r>
              <a:rPr lang="en-US" sz="1200" b="1" dirty="0">
                <a:effectLst/>
                <a:latin typeface="Barlow Light" panose="020B0604020202020204" charset="0"/>
                <a:ea typeface="Times New Roman" panose="02020603050405020304" pitchFamily="18" charset="0"/>
                <a:cs typeface="Times New Roman" panose="02020603050405020304" pitchFamily="18" charset="0"/>
              </a:rPr>
              <a:t> </a:t>
            </a:r>
            <a:r>
              <a:rPr lang="en-US" sz="1200" b="1" dirty="0" err="1">
                <a:effectLst/>
                <a:latin typeface="Barlow Light" panose="020B0604020202020204" charset="0"/>
                <a:ea typeface="Times New Roman" panose="02020603050405020304" pitchFamily="18" charset="0"/>
                <a:cs typeface="Times New Roman" panose="02020603050405020304" pitchFamily="18" charset="0"/>
              </a:rPr>
              <a:t>thay</a:t>
            </a:r>
            <a:r>
              <a:rPr lang="en-US" sz="1200" b="1" dirty="0">
                <a:effectLst/>
                <a:latin typeface="Barlow Light" panose="020B0604020202020204" charset="0"/>
                <a:ea typeface="Times New Roman" panose="02020603050405020304" pitchFamily="18" charset="0"/>
                <a:cs typeface="Times New Roman" panose="02020603050405020304" pitchFamily="18" charset="0"/>
              </a:rPr>
              <a:t> </a:t>
            </a:r>
            <a:r>
              <a:rPr lang="en-US" sz="1200" b="1" dirty="0" err="1">
                <a:effectLst/>
                <a:latin typeface="Barlow Light" panose="020B0604020202020204" charset="0"/>
                <a:ea typeface="Times New Roman" panose="02020603050405020304" pitchFamily="18" charset="0"/>
                <a:cs typeface="Times New Roman" panose="02020603050405020304" pitchFamily="18" charset="0"/>
              </a:rPr>
              <a:t>cho</a:t>
            </a:r>
            <a:r>
              <a:rPr lang="en-US" sz="1200" b="1" dirty="0">
                <a:effectLst/>
                <a:latin typeface="Barlow Light" panose="020B0604020202020204" charset="0"/>
                <a:ea typeface="Times New Roman" panose="02020603050405020304" pitchFamily="18" charset="0"/>
                <a:cs typeface="Times New Roman" panose="02020603050405020304" pitchFamily="18" charset="0"/>
              </a:rPr>
              <a:t> </a:t>
            </a:r>
            <a:r>
              <a:rPr lang="en-US" sz="1200" b="1" dirty="0" err="1">
                <a:effectLst/>
                <a:latin typeface="Barlow Light" panose="020B0604020202020204" charset="0"/>
                <a:ea typeface="Times New Roman" panose="02020603050405020304" pitchFamily="18" charset="0"/>
                <a:cs typeface="Times New Roman" panose="02020603050405020304" pitchFamily="18" charset="0"/>
              </a:rPr>
              <a:t>các</a:t>
            </a:r>
            <a:r>
              <a:rPr lang="en-US" sz="1200" b="1" dirty="0">
                <a:effectLst/>
                <a:latin typeface="Barlow Light" panose="020B0604020202020204" charset="0"/>
                <a:ea typeface="Times New Roman" panose="02020603050405020304" pitchFamily="18" charset="0"/>
                <a:cs typeface="Times New Roman" panose="02020603050405020304" pitchFamily="18" charset="0"/>
              </a:rPr>
              <a:t> </a:t>
            </a:r>
            <a:r>
              <a:rPr lang="en-US" sz="1200" b="1" dirty="0" err="1">
                <a:effectLst/>
                <a:latin typeface="Barlow Light" panose="020B0604020202020204" charset="0"/>
                <a:ea typeface="Times New Roman" panose="02020603050405020304" pitchFamily="18" charset="0"/>
                <a:cs typeface="Times New Roman" panose="02020603050405020304" pitchFamily="18" charset="0"/>
              </a:rPr>
              <a:t>giá</a:t>
            </a:r>
            <a:r>
              <a:rPr lang="en-US" sz="1200" b="1" dirty="0">
                <a:effectLst/>
                <a:latin typeface="Barlow Light" panose="020B0604020202020204" charset="0"/>
                <a:ea typeface="Times New Roman" panose="02020603050405020304" pitchFamily="18" charset="0"/>
                <a:cs typeface="Times New Roman" panose="02020603050405020304" pitchFamily="18" charset="0"/>
              </a:rPr>
              <a:t> </a:t>
            </a:r>
            <a:r>
              <a:rPr lang="en-US" sz="1200" b="1" dirty="0" err="1">
                <a:effectLst/>
                <a:latin typeface="Barlow Light" panose="020B0604020202020204" charset="0"/>
                <a:ea typeface="Times New Roman" panose="02020603050405020304" pitchFamily="18" charset="0"/>
                <a:cs typeface="Times New Roman" panose="02020603050405020304" pitchFamily="18" charset="0"/>
              </a:rPr>
              <a:t>trị</a:t>
            </a:r>
            <a:r>
              <a:rPr lang="en-US" sz="1200" b="1" dirty="0">
                <a:effectLst/>
                <a:latin typeface="Barlow Light" panose="020B0604020202020204" charset="0"/>
                <a:ea typeface="Times New Roman" panose="02020603050405020304" pitchFamily="18" charset="0"/>
                <a:cs typeface="Times New Roman" panose="02020603050405020304" pitchFamily="18" charset="0"/>
              </a:rPr>
              <a:t> </a:t>
            </a:r>
            <a:r>
              <a:rPr lang="en-US" sz="1200" b="1" dirty="0" err="1">
                <a:effectLst/>
                <a:latin typeface="Barlow Light" panose="020B0604020202020204" charset="0"/>
                <a:ea typeface="Times New Roman" panose="02020603050405020304" pitchFamily="18" charset="0"/>
                <a:cs typeface="Times New Roman" panose="02020603050405020304" pitchFamily="18" charset="0"/>
              </a:rPr>
              <a:t>thiếu</a:t>
            </a:r>
            <a:endParaRPr lang="en-US" sz="1200" b="1" dirty="0">
              <a:effectLst/>
              <a:latin typeface="Barlow Light" panose="020B0604020202020204" charset="0"/>
              <a:ea typeface="Times New Roman" panose="02020603050405020304" pitchFamily="18" charset="0"/>
              <a:cs typeface="Times New Roman" panose="02020603050405020304" pitchFamily="18" charset="0"/>
            </a:endParaRPr>
          </a:p>
          <a:p>
            <a:endParaRPr lang="en-US" sz="1200" b="1" u="sng" dirty="0">
              <a:effectLst/>
              <a:latin typeface="Barlow Light" panose="020B0604020202020204" charset="0"/>
              <a:ea typeface="Times New Roman" panose="02020603050405020304" pitchFamily="18" charset="0"/>
              <a:cs typeface="Times New Roman" panose="02020603050405020304" pitchFamily="18" charset="0"/>
            </a:endParaRPr>
          </a:p>
          <a:p>
            <a:pPr marR="0" lvl="0">
              <a:lnSpc>
                <a:spcPct val="107000"/>
              </a:lnSpc>
              <a:spcBef>
                <a:spcPts val="0"/>
              </a:spcBef>
              <a:spcAft>
                <a:spcPts val="800"/>
              </a:spcAft>
              <a:tabLst>
                <a:tab pos="228600" algn="l"/>
              </a:tabLst>
            </a:pPr>
            <a:r>
              <a:rPr lang="en-US" sz="1200">
                <a:latin typeface="Barlow Light" panose="020B0604020202020204" charset="0"/>
                <a:ea typeface="Times New Roman" panose="02020603050405020304" pitchFamily="18" charset="0"/>
                <a:cs typeface="Times New Roman" panose="02020603050405020304" pitchFamily="18" charset="0"/>
              </a:rPr>
              <a:t>T</a:t>
            </a:r>
            <a:r>
              <a:rPr lang="en-US" sz="1200">
                <a:effectLst/>
                <a:latin typeface="Barlow Light" panose="020B0604020202020204" charset="0"/>
                <a:ea typeface="Times New Roman" panose="02020603050405020304" pitchFamily="18" charset="0"/>
                <a:cs typeface="Times New Roman" panose="02020603050405020304" pitchFamily="18" charset="0"/>
              </a:rPr>
              <a:t>hay </a:t>
            </a:r>
            <a:r>
              <a:rPr lang="en-US" sz="1200" dirty="0" err="1">
                <a:effectLst/>
                <a:latin typeface="Barlow Light" panose="020B0604020202020204" charset="0"/>
                <a:ea typeface="Times New Roman" panose="02020603050405020304" pitchFamily="18" charset="0"/>
                <a:cs typeface="Times New Roman" panose="02020603050405020304" pitchFamily="18" charset="0"/>
              </a:rPr>
              <a:t>thế</a:t>
            </a:r>
            <a:r>
              <a:rPr lang="en-US" sz="1200" dirty="0">
                <a:effectLst/>
                <a:latin typeface="Barlow Light" panose="020B0604020202020204" charset="0"/>
                <a:ea typeface="Times New Roman" panose="02020603050405020304" pitchFamily="18" charset="0"/>
                <a:cs typeface="Times New Roman" panose="02020603050405020304" pitchFamily="18" charset="0"/>
              </a:rPr>
              <a:t> </a:t>
            </a:r>
            <a:r>
              <a:rPr lang="en-US" sz="1200" dirty="0" err="1">
                <a:effectLst/>
                <a:latin typeface="Barlow Light" panose="020B0604020202020204" charset="0"/>
                <a:ea typeface="Times New Roman" panose="02020603050405020304" pitchFamily="18" charset="0"/>
                <a:cs typeface="Times New Roman" panose="02020603050405020304" pitchFamily="18" charset="0"/>
              </a:rPr>
              <a:t>cho</a:t>
            </a:r>
            <a:r>
              <a:rPr lang="en-US" sz="1200" dirty="0">
                <a:effectLst/>
                <a:latin typeface="Barlow Light" panose="020B0604020202020204" charset="0"/>
                <a:ea typeface="Times New Roman" panose="02020603050405020304" pitchFamily="18" charset="0"/>
                <a:cs typeface="Times New Roman" panose="02020603050405020304" pitchFamily="18" charset="0"/>
              </a:rPr>
              <a:t> </a:t>
            </a:r>
            <a:r>
              <a:rPr lang="en-US" sz="1200" dirty="0" err="1">
                <a:effectLst/>
                <a:latin typeface="Barlow Light" panose="020B0604020202020204" charset="0"/>
                <a:ea typeface="Times New Roman" panose="02020603050405020304" pitchFamily="18" charset="0"/>
                <a:cs typeface="Times New Roman" panose="02020603050405020304" pitchFamily="18" charset="0"/>
              </a:rPr>
              <a:t>các</a:t>
            </a:r>
            <a:r>
              <a:rPr lang="en-US" sz="1200" dirty="0">
                <a:effectLst/>
                <a:latin typeface="Barlow Light" panose="020B0604020202020204" charset="0"/>
                <a:ea typeface="Times New Roman" panose="02020603050405020304" pitchFamily="18" charset="0"/>
                <a:cs typeface="Times New Roman" panose="02020603050405020304" pitchFamily="18" charset="0"/>
              </a:rPr>
              <a:t> </a:t>
            </a:r>
            <a:r>
              <a:rPr lang="en-US" sz="1200" dirty="0" err="1">
                <a:effectLst/>
                <a:latin typeface="Barlow Light" panose="020B0604020202020204" charset="0"/>
                <a:ea typeface="Times New Roman" panose="02020603050405020304" pitchFamily="18" charset="0"/>
                <a:cs typeface="Times New Roman" panose="02020603050405020304" pitchFamily="18" charset="0"/>
              </a:rPr>
              <a:t>giá</a:t>
            </a:r>
            <a:r>
              <a:rPr lang="en-US" sz="1200" dirty="0">
                <a:effectLst/>
                <a:latin typeface="Barlow Light" panose="020B0604020202020204" charset="0"/>
                <a:ea typeface="Times New Roman" panose="02020603050405020304" pitchFamily="18" charset="0"/>
                <a:cs typeface="Times New Roman" panose="02020603050405020304" pitchFamily="18" charset="0"/>
              </a:rPr>
              <a:t> </a:t>
            </a:r>
            <a:r>
              <a:rPr lang="en-US" sz="1200" dirty="0" err="1">
                <a:effectLst/>
                <a:latin typeface="Barlow Light" panose="020B0604020202020204" charset="0"/>
                <a:ea typeface="Times New Roman" panose="02020603050405020304" pitchFamily="18" charset="0"/>
                <a:cs typeface="Times New Roman" panose="02020603050405020304" pitchFamily="18" charset="0"/>
              </a:rPr>
              <a:t>trị</a:t>
            </a:r>
            <a:r>
              <a:rPr lang="en-US" sz="1200" dirty="0">
                <a:effectLst/>
                <a:latin typeface="Barlow Light" panose="020B0604020202020204" charset="0"/>
                <a:ea typeface="Times New Roman" panose="02020603050405020304" pitchFamily="18" charset="0"/>
                <a:cs typeface="Times New Roman" panose="02020603050405020304" pitchFamily="18" charset="0"/>
              </a:rPr>
              <a:t> </a:t>
            </a:r>
            <a:r>
              <a:rPr lang="en-US" sz="1200" dirty="0" err="1">
                <a:effectLst/>
                <a:latin typeface="Barlow Light" panose="020B0604020202020204" charset="0"/>
                <a:ea typeface="Times New Roman" panose="02020603050405020304" pitchFamily="18" charset="0"/>
                <a:cs typeface="Times New Roman" panose="02020603050405020304" pitchFamily="18" charset="0"/>
              </a:rPr>
              <a:t>thiếu</a:t>
            </a:r>
            <a:r>
              <a:rPr lang="en-US" sz="1200" dirty="0">
                <a:effectLst/>
                <a:latin typeface="Barlow Light" panose="020B0604020202020204" charset="0"/>
                <a:ea typeface="Times New Roman" panose="02020603050405020304" pitchFamily="18" charset="0"/>
                <a:cs typeface="Times New Roman" panose="02020603050405020304" pitchFamily="18" charset="0"/>
              </a:rPr>
              <a:t> </a:t>
            </a:r>
            <a:r>
              <a:rPr lang="en-US" sz="1200" dirty="0" err="1">
                <a:effectLst/>
                <a:latin typeface="Barlow Light" panose="020B0604020202020204" charset="0"/>
                <a:ea typeface="Times New Roman" panose="02020603050405020304" pitchFamily="18" charset="0"/>
                <a:cs typeface="Times New Roman" panose="02020603050405020304" pitchFamily="18" charset="0"/>
              </a:rPr>
              <a:t>trên</a:t>
            </a:r>
            <a:r>
              <a:rPr lang="en-US" sz="1200" dirty="0">
                <a:effectLst/>
                <a:latin typeface="Barlow Light" panose="020B0604020202020204" charset="0"/>
                <a:ea typeface="Times New Roman" panose="02020603050405020304" pitchFamily="18" charset="0"/>
                <a:cs typeface="Times New Roman" panose="02020603050405020304" pitchFamily="18" charset="0"/>
              </a:rPr>
              <a:t> </a:t>
            </a:r>
            <a:r>
              <a:rPr lang="en-US" sz="1200" dirty="0" err="1">
                <a:effectLst/>
                <a:latin typeface="Barlow Light" panose="020B0604020202020204" charset="0"/>
                <a:ea typeface="Times New Roman" panose="02020603050405020304" pitchFamily="18" charset="0"/>
                <a:cs typeface="Times New Roman" panose="02020603050405020304" pitchFamily="18" charset="0"/>
              </a:rPr>
              <a:t>thuộc</a:t>
            </a:r>
            <a:r>
              <a:rPr lang="en-US" sz="1200" dirty="0">
                <a:effectLst/>
                <a:latin typeface="Barlow Light" panose="020B0604020202020204" charset="0"/>
                <a:ea typeface="Times New Roman" panose="02020603050405020304" pitchFamily="18" charset="0"/>
                <a:cs typeface="Times New Roman" panose="02020603050405020304" pitchFamily="18" charset="0"/>
              </a:rPr>
              <a:t> </a:t>
            </a:r>
            <a:r>
              <a:rPr lang="en-US" sz="1200" dirty="0" err="1">
                <a:effectLst/>
                <a:latin typeface="Barlow Light" panose="020B0604020202020204" charset="0"/>
                <a:ea typeface="Times New Roman" panose="02020603050405020304" pitchFamily="18" charset="0"/>
                <a:cs typeface="Times New Roman" panose="02020603050405020304" pitchFamily="18" charset="0"/>
              </a:rPr>
              <a:t>tính</a:t>
            </a:r>
            <a:r>
              <a:rPr lang="en-US" sz="1200" dirty="0">
                <a:effectLst/>
                <a:latin typeface="Barlow Light" panose="020B0604020202020204" charset="0"/>
                <a:ea typeface="Times New Roman" panose="02020603050405020304" pitchFamily="18" charset="0"/>
                <a:cs typeface="Times New Roman" panose="02020603050405020304" pitchFamily="18" charset="0"/>
              </a:rPr>
              <a:t> </a:t>
            </a:r>
            <a:r>
              <a:rPr lang="en-US" sz="1200" dirty="0" err="1">
                <a:effectLst/>
                <a:latin typeface="Barlow Light" panose="020B0604020202020204" charset="0"/>
                <a:ea typeface="Times New Roman" panose="02020603050405020304" pitchFamily="18" charset="0"/>
                <a:cs typeface="Times New Roman" panose="02020603050405020304" pitchFamily="18" charset="0"/>
              </a:rPr>
              <a:t>đó</a:t>
            </a:r>
            <a:r>
              <a:rPr lang="en-US" sz="1200" dirty="0">
                <a:effectLst/>
                <a:latin typeface="Barlow Light" panose="020B0604020202020204" charset="0"/>
                <a:ea typeface="Times New Roman" panose="02020603050405020304" pitchFamily="18" charset="0"/>
                <a:cs typeface="Times New Roman" panose="02020603050405020304" pitchFamily="18" charset="0"/>
              </a:rPr>
              <a:t>.</a:t>
            </a:r>
            <a:endParaRPr lang="en-US" sz="1200" dirty="0">
              <a:effectLst/>
              <a:latin typeface="Barlow Light" panose="020B060402020202020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76077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6"/>
          <p:cNvSpPr txBox="1">
            <a:spLocks noGrp="1"/>
          </p:cNvSpPr>
          <p:nvPr>
            <p:ph type="title"/>
          </p:nvPr>
        </p:nvSpPr>
        <p:spPr>
          <a:xfrm>
            <a:off x="457199" y="404037"/>
            <a:ext cx="5167423" cy="60605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err="1">
                <a:effectLst/>
                <a:latin typeface="Times New Roman" panose="02020603050405020304" pitchFamily="18" charset="0"/>
                <a:ea typeface="Times New Roman" panose="02020603050405020304" pitchFamily="18" charset="0"/>
              </a:rPr>
              <a:t>Giải</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pháp</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cho</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dữ</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liệu</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bị</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thiếu</a:t>
            </a:r>
            <a:r>
              <a:rPr lang="en-US" sz="2800" dirty="0">
                <a:effectLst/>
                <a:latin typeface="Times New Roman" panose="02020603050405020304" pitchFamily="18" charset="0"/>
                <a:ea typeface="Times New Roman" panose="02020603050405020304" pitchFamily="18" charset="0"/>
              </a:rPr>
              <a:t> </a:t>
            </a:r>
            <a:endParaRPr sz="2800" dirty="0"/>
          </a:p>
        </p:txBody>
      </p:sp>
      <p:sp>
        <p:nvSpPr>
          <p:cNvPr id="358" name="Google Shape;358;p2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2" name="Hộp Văn bản 1">
            <a:extLst>
              <a:ext uri="{FF2B5EF4-FFF2-40B4-BE49-F238E27FC236}">
                <a16:creationId xmlns:a16="http://schemas.microsoft.com/office/drawing/2014/main" id="{C29A751A-204A-4C54-85DC-BAD93873EA06}"/>
              </a:ext>
            </a:extLst>
          </p:cNvPr>
          <p:cNvSpPr txBox="1"/>
          <p:nvPr/>
        </p:nvSpPr>
        <p:spPr>
          <a:xfrm>
            <a:off x="212651" y="1724426"/>
            <a:ext cx="5273749" cy="2523768"/>
          </a:xfrm>
          <a:prstGeom prst="rect">
            <a:avLst/>
          </a:prstGeom>
          <a:noFill/>
        </p:spPr>
        <p:txBody>
          <a:bodyPr wrap="square" rtlCol="0">
            <a:spAutoFit/>
          </a:bodyPr>
          <a:lstStyle/>
          <a:p>
            <a:r>
              <a:rPr lang="en-US" sz="1800" b="1" dirty="0">
                <a:latin typeface="Times New Roman" panose="02020603050405020304" pitchFamily="18" charset="0"/>
                <a:ea typeface="Times New Roman" panose="02020603050405020304" pitchFamily="18" charset="0"/>
              </a:rPr>
              <a:t>4</a:t>
            </a:r>
            <a:r>
              <a:rPr lang="en-US" sz="1800" b="1">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Sử</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dụng</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các</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giá</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trị</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hằng</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quy</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ước</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để</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thay</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cho</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các</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giá</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trị</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thiếu</a:t>
            </a:r>
            <a:endParaRPr lang="en-US" sz="1800" b="1" dirty="0">
              <a:effectLst/>
              <a:latin typeface="Times New Roman" panose="02020603050405020304" pitchFamily="18" charset="0"/>
              <a:ea typeface="Times New Roman" panose="02020603050405020304" pitchFamily="18" charset="0"/>
            </a:endParaRPr>
          </a:p>
          <a:p>
            <a:endParaRPr lang="en-US" sz="1800" b="1" u="sng" dirty="0">
              <a:latin typeface="Times New Roman" panose="02020603050405020304" pitchFamily="18" charset="0"/>
              <a:ea typeface="Times New Roman" panose="02020603050405020304" pitchFamily="18" charset="0"/>
            </a:endParaRPr>
          </a:p>
          <a:p>
            <a:r>
              <a:rPr lang="en-US" sz="1800" dirty="0" err="1">
                <a:effectLst/>
                <a:latin typeface="Times New Roman" panose="02020603050405020304" pitchFamily="18" charset="0"/>
                <a:ea typeface="Times New Roman" panose="02020603050405020304" pitchFamily="18" charset="0"/>
              </a:rPr>
              <a:t>Thay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thế</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ước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giống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nhau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vd</a:t>
            </a: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gây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hiểu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lầm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thống</a:t>
            </a:r>
            <a:r>
              <a:rPr lang="en-US" sz="1800" dirty="0">
                <a:effectLst/>
                <a:latin typeface="Times New Roman" panose="02020603050405020304" pitchFamily="18" charset="0"/>
                <a:ea typeface="Times New Roman" panose="02020603050405020304" pitchFamily="18" charset="0"/>
              </a:rPr>
              <a:t> KPDL </a:t>
            </a:r>
            <a:r>
              <a:rPr lang="en-US" sz="1800" dirty="0" err="1">
                <a:effectLst/>
                <a:latin typeface="Times New Roman" panose="02020603050405020304" pitchFamily="18" charset="0"/>
                <a:ea typeface="Times New Roman" panose="02020603050405020304" pitchFamily="18" charset="0"/>
              </a:rPr>
              <a:t>khi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nghĩ</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rằng</a:t>
            </a: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tâm</a:t>
            </a:r>
            <a:endParaRPr lang="en-US" sz="1800" b="1" u="sng" dirty="0">
              <a:effectLst/>
              <a:latin typeface="Times New Roman" panose="02020603050405020304" pitchFamily="18" charset="0"/>
              <a:ea typeface="Times New Roman" panose="02020603050405020304" pitchFamily="18" charset="0"/>
            </a:endParaRPr>
          </a:p>
          <a:p>
            <a:endParaRPr lang="en-US" sz="1800" b="1" u="sng" dirty="0">
              <a:effectLst/>
              <a:latin typeface="Barlow Light" panose="020B0604020202020204"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106892922"/>
      </p:ext>
    </p:extLst>
  </p:cSld>
  <p:clrMapOvr>
    <a:masterClrMapping/>
  </p:clrMapOvr>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CCCCCC"/>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4781C7500E62434FB7D5D3F3E04F61F4" ma:contentTypeVersion="2" ma:contentTypeDescription="Tạo tài liệu mới." ma:contentTypeScope="" ma:versionID="78f0d6d41ffedfcadf22c42307dfeacd">
  <xsd:schema xmlns:xsd="http://www.w3.org/2001/XMLSchema" xmlns:xs="http://www.w3.org/2001/XMLSchema" xmlns:p="http://schemas.microsoft.com/office/2006/metadata/properties" xmlns:ns2="9e3552dd-0d52-4135-8830-6f68f606ae9f" targetNamespace="http://schemas.microsoft.com/office/2006/metadata/properties" ma:root="true" ma:fieldsID="a36b91e5afa943dd2877aa4403c4884a" ns2:_="">
    <xsd:import namespace="9e3552dd-0d52-4135-8830-6f68f606ae9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3552dd-0d52-4135-8830-6f68f606ae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1B06F3D-0327-45DF-A5D5-9302343319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3552dd-0d52-4135-8830-6f68f606ae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D44A69-BED7-413E-A802-B40047BA9499}">
  <ds:schemaRefs>
    <ds:schemaRef ds:uri="http://schemas.microsoft.com/sharepoint/v3/contenttype/forms"/>
  </ds:schemaRefs>
</ds:datastoreItem>
</file>

<file path=customXml/itemProps3.xml><?xml version="1.0" encoding="utf-8"?>
<ds:datastoreItem xmlns:ds="http://schemas.openxmlformats.org/officeDocument/2006/customXml" ds:itemID="{424CD510-687C-418F-8187-F194EB20E00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758</TotalTime>
  <Words>1578</Words>
  <Application>Microsoft Office PowerPoint</Application>
  <PresentationFormat>On-screen Show (16:9)</PresentationFormat>
  <Paragraphs>162</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Roderigo template</vt:lpstr>
      <vt:lpstr>Data cleaning</vt:lpstr>
      <vt:lpstr> Nhóm 3 và 4</vt:lpstr>
      <vt:lpstr>Data Cleaning</vt:lpstr>
      <vt:lpstr>Các quy trình làm sạch dữ liệu</vt:lpstr>
      <vt:lpstr>1. Xử lý sự thiếu vắng giá trị</vt:lpstr>
      <vt:lpstr>Sự thiếu vắng giá trị</vt:lpstr>
      <vt:lpstr>PowerPoint Presentation</vt:lpstr>
      <vt:lpstr>Giải pháp cho dữ liệu bị thiếu </vt:lpstr>
      <vt:lpstr>Giải pháp cho dữ liệu bị thiếu </vt:lpstr>
      <vt:lpstr>Giải pháp cho dữ liệu bị thiếu </vt:lpstr>
      <vt:lpstr>PowerPoint Presentation</vt:lpstr>
      <vt:lpstr>PowerPoint Presentation</vt:lpstr>
      <vt:lpstr>2. Dữ liệu nhiễu</vt:lpstr>
      <vt:lpstr>Dữ liệu nhiễu</vt:lpstr>
      <vt:lpstr>PowerPoint Presentation</vt:lpstr>
      <vt:lpstr>PowerPoint Presentation</vt:lpstr>
      <vt:lpstr>PowerPoint Presentation</vt:lpstr>
      <vt:lpstr>PowerPoint Presentation</vt:lpstr>
      <vt:lpstr>PowerPoint Presentation</vt:lpstr>
      <vt:lpstr>PowerPoint Presentation</vt:lpstr>
      <vt:lpstr>3. Quy trình làm sạch dữ liệu</vt:lpstr>
      <vt:lpstr>QUY TRÌNH LÀM SẠCH DỮ LIỆU  </vt:lpstr>
      <vt:lpstr>Quy trình làm sạch dữ liệu</vt:lpstr>
      <vt:lpstr>PowerPoint Presentation</vt:lpstr>
      <vt:lpstr>PowerPoint Presentation</vt:lpstr>
      <vt:lpstr>Các quy tắc kiểm tra dữ liệu</vt:lpstr>
      <vt:lpstr>Một số công cụ hỗ trợ phát hiện sự khác biệt</vt:lpstr>
      <vt:lpstr>Các vấn đề với các phương pháp tiếp cận hiện tại </vt:lpstr>
      <vt:lpstr>Các cách tiếp cận mới để làm sạch dữ liệu</vt:lpstr>
      <vt:lpstr>Các cách tiếp cận mới để làm sạch dữ liệu</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KHAI PHÁ DỮ LIỆU</dc:title>
  <cp:lastModifiedBy>limin dat</cp:lastModifiedBy>
  <cp:revision>53</cp:revision>
  <dcterms:modified xsi:type="dcterms:W3CDTF">2020-10-15T23:31:01Z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0x0101004781C7500E62434FB7D5D3F3E04F61F4</vt:lpwstr>
  </property>
</Properties>
</file>