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258" r:id="rId3"/>
    <p:sldId id="285" r:id="rId4"/>
    <p:sldId id="286" r:id="rId5"/>
    <p:sldId id="287" r:id="rId6"/>
    <p:sldId id="259" r:id="rId7"/>
    <p:sldId id="260" r:id="rId8"/>
    <p:sldId id="261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9" r:id="rId20"/>
    <p:sldId id="301" r:id="rId21"/>
    <p:sldId id="300" r:id="rId22"/>
    <p:sldId id="302" r:id="rId23"/>
    <p:sldId id="298" r:id="rId24"/>
    <p:sldId id="303" r:id="rId25"/>
    <p:sldId id="278" r:id="rId26"/>
  </p:sldIdLst>
  <p:sldSz cx="9144000" cy="5143500" type="screen16x9"/>
  <p:notesSz cx="6858000" cy="9144000"/>
  <p:embeddedFontLst>
    <p:embeddedFont>
      <p:font typeface="Saira SemiCondensed Medium" panose="020B0604020202020204" charset="0"/>
      <p:regular r:id="rId28"/>
      <p:bold r:id="rId29"/>
    </p:embeddedFont>
    <p:embeddedFont>
      <p:font typeface="Inria Sans Light" panose="020B0604020202020204" charset="0"/>
      <p:regular r:id="rId30"/>
      <p:bold r:id="rId31"/>
      <p:italic r:id="rId32"/>
      <p:boldItalic r:id="rId33"/>
    </p:embeddedFont>
    <p:embeddedFont>
      <p:font typeface="Segoe UI" panose="020B0502040204020203" pitchFamily="34" charset="0"/>
      <p:regular r:id="rId34"/>
      <p:bold r:id="rId35"/>
      <p:italic r:id="rId36"/>
      <p:boldItalic r:id="rId37"/>
    </p:embeddedFont>
    <p:embeddedFont>
      <p:font typeface="Titillium Web" panose="020B0604020202020204" charset="0"/>
      <p:regular r:id="rId38"/>
      <p:bold r:id="rId39"/>
      <p:italic r:id="rId40"/>
      <p:boldItalic r:id="rId41"/>
    </p:embeddedFont>
    <p:embeddedFont>
      <p:font typeface="Cambria Math" panose="02040503050406030204" pitchFamily="18" charset="0"/>
      <p:regular r:id="rId42"/>
    </p:embeddedFont>
    <p:embeddedFont>
      <p:font typeface="Saira Semi Condensed" panose="020B0604020202020204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D77730-C5CC-47A6-B6B8-FB428952DA58}">
  <a:tblStyle styleId="{83D77730-C5CC-47A6-B6B8-FB428952DA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19831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019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603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871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033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558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65c1d4c8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65c1d4c8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5134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11" name="Google Shape;111;p7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1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2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3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9" name="Google Shape;129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4" y="1991825"/>
            <a:ext cx="7133039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Chương 3: Tiền xử lí dữ liệu</a:t>
            </a:r>
            <a:endParaRPr sz="4800" dirty="0"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χ2 (chi-square).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hiệp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sai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654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207774" y="1430150"/>
            <a:ext cx="7347408" cy="3467432"/>
          </a:xfrm>
        </p:spPr>
        <p:txBody>
          <a:bodyPr/>
          <a:lstStyle/>
          <a:p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Pearson χ2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endParaRPr lang="en-US" dirty="0" smtClean="0"/>
          </a:p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/>
              <a:t>χ2</a:t>
            </a:r>
          </a:p>
          <a:p>
            <a:endParaRPr lang="en-US" dirty="0" smtClean="0"/>
          </a:p>
          <a:p>
            <a:endParaRPr lang="en-US" dirty="0"/>
          </a:p>
          <a:p>
            <a:pPr lvl="0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0ij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kiên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eij</a:t>
            </a:r>
            <a:r>
              <a:rPr lang="en-US" dirty="0" smtClean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Ai,Bj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 </a:t>
            </a:r>
            <a:r>
              <a:rPr lang="en-US" dirty="0" err="1" smtClean="0"/>
              <a:t>và</a:t>
            </a:r>
            <a:r>
              <a:rPr lang="en-US" dirty="0" smtClean="0"/>
              <a:t> 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827386" y="1867766"/>
            <a:ext cx="3343275" cy="110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207774" y="1430150"/>
            <a:ext cx="7139590" cy="3265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Ai,Bj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eij</a:t>
            </a:r>
            <a:r>
              <a:rPr lang="en-US" dirty="0" smtClean="0"/>
              <a:t>):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:</a:t>
            </a:r>
          </a:p>
          <a:p>
            <a:pPr marL="101600" indent="0">
              <a:buNone/>
            </a:pPr>
            <a:r>
              <a:rPr lang="en-US" dirty="0" smtClean="0"/>
              <a:t>       -n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101600" indent="0">
              <a:buNone/>
            </a:pPr>
            <a:r>
              <a:rPr lang="en-US" dirty="0" smtClean="0"/>
              <a:t>       -count(A=</a:t>
            </a:r>
            <a:r>
              <a:rPr lang="en-US" dirty="0" err="1" smtClean="0"/>
              <a:t>ai</a:t>
            </a:r>
            <a:r>
              <a:rPr lang="en-US" dirty="0"/>
              <a:t>)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smtClean="0"/>
              <a:t>A</a:t>
            </a:r>
          </a:p>
          <a:p>
            <a:pPr marL="101600" indent="0">
              <a:buNone/>
            </a:pPr>
            <a:r>
              <a:rPr lang="en-US" dirty="0"/>
              <a:t> </a:t>
            </a:r>
            <a:r>
              <a:rPr lang="en-US" dirty="0" smtClean="0"/>
              <a:t>      - </a:t>
            </a:r>
            <a:r>
              <a:rPr lang="en-US" dirty="0" smtClean="0"/>
              <a:t>count(B=</a:t>
            </a:r>
            <a:r>
              <a:rPr lang="en-US" dirty="0" err="1" smtClean="0"/>
              <a:t>bj</a:t>
            </a:r>
            <a:r>
              <a:rPr lang="en-US" dirty="0" smtClean="0"/>
              <a:t>)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err="1"/>
              <a:t>j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B</a:t>
            </a:r>
          </a:p>
          <a:p>
            <a:pPr marL="10160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2541934" y="1870249"/>
            <a:ext cx="3845011" cy="90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9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774" y="1430150"/>
            <a:ext cx="6661608" cy="3265800"/>
          </a:xfrm>
        </p:spPr>
        <p:txBody>
          <a:bodyPr/>
          <a:lstStyle/>
          <a:p>
            <a:pPr marL="101600" indent="0">
              <a:buNone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41537" y="1430151"/>
            <a:ext cx="4515572" cy="140310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141537" y="3829592"/>
            <a:ext cx="4515572" cy="8663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537" y="2930237"/>
            <a:ext cx="4515572" cy="78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207773" y="1350819"/>
                <a:ext cx="7007972" cy="3477490"/>
              </a:xfrm>
            </p:spPr>
            <p:txBody>
              <a:bodyPr/>
              <a:lstStyle/>
              <a:p>
                <a:r>
                  <a:rPr lang="en-US" dirty="0" err="1">
                    <a:solidFill>
                      <a:schemeClr val="tx1"/>
                    </a:solidFill>
                  </a:rPr>
                  <a:t>Hệ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tương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quan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dữ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liệu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10160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Công</a:t>
                </a:r>
                <a:r>
                  <a:rPr lang="en-US" dirty="0" smtClean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 </a:t>
                </a:r>
                <a:r>
                  <a:rPr lang="en-US" dirty="0" smtClean="0"/>
                  <a:t>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Trong</a:t>
                </a:r>
                <a:r>
                  <a:rPr lang="en-US" dirty="0" smtClean="0"/>
                  <a:t> </a:t>
                </a:r>
                <a:r>
                  <a:rPr lang="en-US" dirty="0" err="1"/>
                  <a:t>đó</a:t>
                </a:r>
                <a:r>
                  <a:rPr lang="en-US" dirty="0"/>
                  <a:t> : </a:t>
                </a:r>
                <a:endParaRPr lang="en-US" dirty="0" smtClean="0"/>
              </a:p>
              <a:p>
                <a:pPr marL="558800" lvl="1" indent="0">
                  <a:buNone/>
                </a:pPr>
                <a:r>
                  <a:rPr lang="en-US" dirty="0" smtClean="0"/>
                  <a:t>-</a:t>
                </a:r>
                <a:r>
                  <a:rPr lang="en-US" dirty="0"/>
                  <a:t>n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marL="558800" lvl="1" indent="0">
                  <a:buNone/>
                </a:pPr>
                <a:r>
                  <a:rPr lang="en-US" dirty="0" smtClean="0"/>
                  <a:t>-</a:t>
                </a:r>
                <a:r>
                  <a:rPr lang="en-US" dirty="0" err="1"/>
                  <a:t>ai,bi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tương</a:t>
                </a:r>
                <a:r>
                  <a:rPr lang="en-US" dirty="0"/>
                  <a:t> </a:t>
                </a:r>
                <a:r>
                  <a:rPr lang="en-US" dirty="0" err="1"/>
                  <a:t>ứng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A </a:t>
                </a:r>
                <a:r>
                  <a:rPr lang="en-US" dirty="0" err="1"/>
                  <a:t>và</a:t>
                </a:r>
                <a:r>
                  <a:rPr lang="en-US" dirty="0"/>
                  <a:t> B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 smtClean="0"/>
                  <a:t>trị</a:t>
                </a:r>
                <a:r>
                  <a:rPr lang="en-US" dirty="0"/>
                  <a:t> </a:t>
                </a:r>
                <a:r>
                  <a:rPr lang="en-US" dirty="0" err="1" smtClean="0"/>
                  <a:t>i</a:t>
                </a:r>
                <a:endParaRPr lang="en-US" dirty="0" smtClean="0"/>
              </a:p>
              <a:p>
                <a:pPr marL="558800" lvl="1" indent="0">
                  <a:buNone/>
                </a:pPr>
                <a:r>
                  <a:rPr lang="en-US" dirty="0"/>
                  <a:t>-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</a:t>
                </a:r>
                <a:r>
                  <a:rPr lang="en-US" dirty="0" err="1"/>
                  <a:t>tương</a:t>
                </a:r>
                <a:r>
                  <a:rPr lang="en-US" dirty="0"/>
                  <a:t> </a:t>
                </a:r>
                <a:r>
                  <a:rPr lang="en-US" dirty="0" err="1"/>
                  <a:t>ứng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A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smtClean="0"/>
                  <a:t>B</a:t>
                </a:r>
              </a:p>
              <a:p>
                <a:pPr marL="558800" lvl="1" indent="0">
                  <a:buNone/>
                </a:pPr>
                <a:r>
                  <a:rPr lang="en-US" dirty="0" smtClean="0"/>
                  <a:t>-</a:t>
                </a:r>
                <a:r>
                  <a:rPr lang="en-US" dirty="0" err="1"/>
                  <a:t>ნA,ნB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lệch</a:t>
                </a:r>
                <a:r>
                  <a:rPr lang="en-US" dirty="0"/>
                  <a:t> </a:t>
                </a:r>
                <a:r>
                  <a:rPr lang="en-US" dirty="0" err="1"/>
                  <a:t>tiêu</a:t>
                </a:r>
                <a:r>
                  <a:rPr lang="en-US" dirty="0"/>
                  <a:t> </a:t>
                </a:r>
                <a:r>
                  <a:rPr lang="en-US" dirty="0" err="1"/>
                  <a:t>chuẩn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A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smtClean="0"/>
                  <a:t>B</a:t>
                </a:r>
              </a:p>
              <a:p>
                <a:pPr marL="558800" lvl="1" indent="0">
                  <a:buNone/>
                </a:pPr>
                <a:r>
                  <a:rPr lang="en-US" dirty="0" smtClean="0"/>
                  <a:t>-</a:t>
                </a:r>
                <a:r>
                  <a:rPr lang="en-US" dirty="0"/>
                  <a:t>∑(</a:t>
                </a:r>
                <a:r>
                  <a:rPr lang="en-US" dirty="0" err="1"/>
                  <a:t>aibi</a:t>
                </a:r>
                <a:r>
                  <a:rPr lang="en-US" dirty="0"/>
                  <a:t>) :</a:t>
                </a:r>
                <a:r>
                  <a:rPr lang="en-US" dirty="0" err="1"/>
                  <a:t>tổng</a:t>
                </a:r>
                <a:r>
                  <a:rPr lang="en-US" dirty="0"/>
                  <a:t> </a:t>
                </a:r>
                <a:r>
                  <a:rPr lang="en-US" dirty="0" err="1"/>
                  <a:t>tích</a:t>
                </a:r>
                <a:r>
                  <a:rPr lang="en-US" dirty="0"/>
                  <a:t> </a:t>
                </a:r>
                <a:r>
                  <a:rPr lang="en-US" dirty="0" err="1"/>
                  <a:t>chéo</a:t>
                </a:r>
                <a:r>
                  <a:rPr lang="en-US" dirty="0"/>
                  <a:t> AB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07773" y="1350819"/>
                <a:ext cx="7007972" cy="347749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155747" y="1804265"/>
            <a:ext cx="4048617" cy="77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3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574506" y="1430150"/>
            <a:ext cx="8569493" cy="3265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vi-VN" dirty="0" err="1"/>
              <a:t>Chú</a:t>
            </a:r>
            <a:r>
              <a:rPr lang="vi-VN" dirty="0"/>
              <a:t> ý: </a:t>
            </a:r>
            <a:endParaRPr lang="en-US" dirty="0" smtClean="0"/>
          </a:p>
          <a:p>
            <a:pPr marL="10160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vi-VN" dirty="0" smtClean="0"/>
              <a:t>• </a:t>
            </a:r>
            <a:r>
              <a:rPr lang="vi-VN" dirty="0"/>
              <a:t>−1 ≤ </a:t>
            </a:r>
            <a:r>
              <a:rPr lang="vi-VN" dirty="0" err="1"/>
              <a:t>rA,B</a:t>
            </a:r>
            <a:r>
              <a:rPr lang="vi-VN" dirty="0"/>
              <a:t> ≤ +1 </a:t>
            </a:r>
            <a:endParaRPr lang="en-US" dirty="0" smtClean="0"/>
          </a:p>
          <a:p>
            <a:pPr marL="10160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vi-VN" dirty="0" smtClean="0"/>
              <a:t>•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 smtClean="0"/>
              <a:t>rA,B</a:t>
            </a:r>
            <a:r>
              <a:rPr lang="vi-VN" dirty="0" smtClean="0"/>
              <a:t> </a:t>
            </a:r>
            <a:r>
              <a:rPr lang="en-US" smtClean="0"/>
              <a:t>&gt;</a:t>
            </a:r>
            <a:r>
              <a:rPr lang="vi-VN" smtClean="0"/>
              <a:t>0 </a:t>
            </a:r>
            <a:r>
              <a:rPr lang="vi-VN" dirty="0" err="1"/>
              <a:t>thì</a:t>
            </a:r>
            <a:r>
              <a:rPr lang="vi-VN" dirty="0"/>
              <a:t> A </a:t>
            </a:r>
            <a:r>
              <a:rPr lang="vi-VN" dirty="0" err="1"/>
              <a:t>và</a:t>
            </a:r>
            <a:r>
              <a:rPr lang="vi-VN" dirty="0"/>
              <a:t> B </a:t>
            </a:r>
            <a:r>
              <a:rPr lang="vi-VN" dirty="0" err="1"/>
              <a:t>có</a:t>
            </a:r>
            <a:r>
              <a:rPr lang="vi-VN" dirty="0"/>
              <a:t> tương quan </a:t>
            </a:r>
            <a:r>
              <a:rPr lang="vi-VN" dirty="0" err="1"/>
              <a:t>thuận</a:t>
            </a:r>
            <a:r>
              <a:rPr lang="vi-VN" dirty="0"/>
              <a:t> </a:t>
            </a:r>
            <a:endParaRPr lang="en-US" dirty="0" smtClean="0"/>
          </a:p>
          <a:p>
            <a:pPr marL="10160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vi-VN" dirty="0" smtClean="0"/>
              <a:t>• </a:t>
            </a:r>
            <a:r>
              <a:rPr lang="vi-VN" dirty="0" err="1"/>
              <a:t>rA,B</a:t>
            </a:r>
            <a:r>
              <a:rPr lang="vi-VN" dirty="0"/>
              <a:t> =0 </a:t>
            </a:r>
            <a:r>
              <a:rPr lang="vi-VN" dirty="0" err="1"/>
              <a:t>thì</a:t>
            </a:r>
            <a:r>
              <a:rPr lang="vi-VN" dirty="0"/>
              <a:t> A </a:t>
            </a:r>
            <a:r>
              <a:rPr lang="vi-VN" dirty="0" err="1"/>
              <a:t>và</a:t>
            </a:r>
            <a:r>
              <a:rPr lang="vi-VN" dirty="0"/>
              <a:t> B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độc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không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mối</a:t>
            </a:r>
            <a:r>
              <a:rPr lang="vi-VN" dirty="0"/>
              <a:t> tương </a:t>
            </a:r>
            <a:r>
              <a:rPr lang="vi-VN" dirty="0" smtClean="0"/>
              <a:t>quan</a:t>
            </a:r>
            <a:r>
              <a:rPr lang="en-US" dirty="0" smtClean="0"/>
              <a:t> </a:t>
            </a:r>
            <a:r>
              <a:rPr lang="vi-VN" dirty="0" err="1" smtClean="0"/>
              <a:t>nào</a:t>
            </a:r>
            <a:r>
              <a:rPr lang="vi-VN" dirty="0" smtClean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. </a:t>
            </a:r>
            <a:endParaRPr lang="en-US" dirty="0" smtClean="0"/>
          </a:p>
          <a:p>
            <a:pPr marL="10160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vi-VN" dirty="0" smtClean="0"/>
              <a:t>• </a:t>
            </a:r>
            <a:r>
              <a:rPr lang="vi-VN" dirty="0" err="1"/>
              <a:t>rA,B</a:t>
            </a:r>
            <a:r>
              <a:rPr lang="vi-VN" dirty="0"/>
              <a:t> &lt;0, </a:t>
            </a:r>
            <a:r>
              <a:rPr lang="vi-VN" dirty="0" err="1"/>
              <a:t>thì</a:t>
            </a:r>
            <a:r>
              <a:rPr lang="vi-VN" dirty="0"/>
              <a:t> A </a:t>
            </a:r>
            <a:r>
              <a:rPr lang="vi-VN" dirty="0" err="1"/>
              <a:t>và</a:t>
            </a:r>
            <a:r>
              <a:rPr lang="vi-VN" dirty="0"/>
              <a:t> B </a:t>
            </a:r>
            <a:r>
              <a:rPr lang="vi-VN" dirty="0" err="1"/>
              <a:t>có</a:t>
            </a:r>
            <a:r>
              <a:rPr lang="vi-VN" dirty="0"/>
              <a:t> tương quan </a:t>
            </a:r>
            <a:r>
              <a:rPr lang="vi-VN" dirty="0" err="1"/>
              <a:t>nghịch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15</a:t>
            </a:fld>
            <a:endParaRPr lang="en"/>
          </a:p>
        </p:txBody>
      </p:sp>
      <p:pic>
        <p:nvPicPr>
          <p:cNvPr id="6146" name="Picture 2" descr="Không có mô tả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19" y="3338959"/>
            <a:ext cx="3435928" cy="140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Không có mô tả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630" y="3338959"/>
            <a:ext cx="3948545" cy="140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3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773" y="1430150"/>
            <a:ext cx="6848645" cy="3265800"/>
          </a:xfrm>
        </p:spPr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: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2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2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B , </a:t>
            </a:r>
            <a:r>
              <a:rPr lang="en-US" dirty="0" err="1"/>
              <a:t>tập</a:t>
            </a:r>
            <a:r>
              <a:rPr lang="en-US" dirty="0"/>
              <a:t> n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{(a1,b1),…,(</a:t>
            </a:r>
            <a:r>
              <a:rPr lang="en-US" dirty="0" err="1"/>
              <a:t>an,bn</a:t>
            </a:r>
            <a:r>
              <a:rPr lang="en-US" dirty="0"/>
              <a:t>)},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B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smtClean="0"/>
              <a:t>B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1016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12162" y="3413009"/>
            <a:ext cx="2407698" cy="75507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703617" y="3413009"/>
            <a:ext cx="2466110" cy="75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774" y="1430150"/>
            <a:ext cx="7215790" cy="3265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Hiệp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B :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01600" indent="0">
              <a:buNone/>
            </a:pPr>
            <a:r>
              <a:rPr lang="en-US" dirty="0" smtClean="0"/>
              <a:t>-So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hiệp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 smtClean="0"/>
              <a:t>sai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0160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σA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σB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B: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277927" y="1791074"/>
            <a:ext cx="4487545" cy="54341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142096" y="2695414"/>
            <a:ext cx="2614469" cy="560404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3649807" y="3653048"/>
            <a:ext cx="2896466" cy="69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03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774" y="1430150"/>
            <a:ext cx="6467644" cy="3265800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AllElectronics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HighTech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223913" y="3255818"/>
            <a:ext cx="4440123" cy="78970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223913" y="4170219"/>
            <a:ext cx="4440123" cy="6830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913" y="1787236"/>
            <a:ext cx="4440123" cy="139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76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955543" y="2794541"/>
            <a:ext cx="6308693" cy="393628"/>
          </a:xfrm>
        </p:spPr>
        <p:txBody>
          <a:bodyPr/>
          <a:lstStyle/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7470" y="2068025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Hexagon 7"/>
          <p:cNvSpPr/>
          <p:nvPr/>
        </p:nvSpPr>
        <p:spPr>
          <a:xfrm>
            <a:off x="8589818" y="4627418"/>
            <a:ext cx="498763" cy="401782"/>
          </a:xfrm>
          <a:prstGeom prst="hex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19</a:t>
            </a:r>
            <a:endParaRPr 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86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ctrTitle" idx="4294967295"/>
          </p:nvPr>
        </p:nvSpPr>
        <p:spPr>
          <a:xfrm>
            <a:off x="1207775" y="495819"/>
            <a:ext cx="7160370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Danh Sách nhóm</a:t>
            </a:r>
            <a:endParaRPr sz="7200" dirty="0"/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4294967295"/>
          </p:nvPr>
        </p:nvSpPr>
        <p:spPr>
          <a:xfrm>
            <a:off x="1207775" y="1984148"/>
            <a:ext cx="3271200" cy="210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fontAlgn="base">
              <a:buClr>
                <a:srgbClr val="02090E"/>
              </a:buClr>
              <a:buFont typeface="Wingdings" panose="05000000000000000000" pitchFamily="2" charset="2"/>
              <a:buChar char="v"/>
            </a:pPr>
            <a:r>
              <a:rPr lang="en-US" sz="2000" b="1" dirty="0" err="1">
                <a:solidFill>
                  <a:srgbClr val="FFFFFF"/>
                </a:solidFill>
                <a:latin typeface="Inria Sans Light" panose="020B0604020202020204" charset="0"/>
              </a:rPr>
              <a:t>Nhóm</a:t>
            </a:r>
            <a:r>
              <a:rPr lang="en-US" sz="2000" b="1" dirty="0">
                <a:solidFill>
                  <a:srgbClr val="FFFFFF"/>
                </a:solidFill>
                <a:latin typeface="Inria Sans Light" panose="020B0604020202020204" charset="0"/>
              </a:rPr>
              <a:t> 5</a:t>
            </a:r>
            <a:r>
              <a:rPr lang="en-US" sz="2000" dirty="0">
                <a:solidFill>
                  <a:srgbClr val="FFFFFF"/>
                </a:solidFill>
                <a:latin typeface="Inria Sans Light" panose="020B0604020202020204" charset="0"/>
              </a:rPr>
              <a:t>​</a:t>
            </a:r>
            <a:endParaRPr lang="en-US" sz="2000" dirty="0">
              <a:solidFill>
                <a:srgbClr val="FFFFFF"/>
              </a:solidFill>
              <a:latin typeface="Segoe UI" panose="020B0502040204020203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FFFFFF"/>
                </a:solidFill>
                <a:latin typeface="Inria Sans Light" panose="020B0604020202020204" charset="0"/>
              </a:rPr>
              <a:t>Lê</a:t>
            </a:r>
            <a:r>
              <a:rPr lang="en-US" sz="2000" b="1" dirty="0">
                <a:solidFill>
                  <a:srgbClr val="FFFFFF"/>
                </a:solidFill>
                <a:latin typeface="Inria Sans Light" panose="020B0604020202020204" charset="0"/>
              </a:rPr>
              <a:t> </a:t>
            </a:r>
            <a:r>
              <a:rPr lang="en-US" sz="2000" b="1" dirty="0" err="1">
                <a:solidFill>
                  <a:srgbClr val="FFFFFF"/>
                </a:solidFill>
                <a:latin typeface="Inria Sans Light" panose="020B0604020202020204" charset="0"/>
              </a:rPr>
              <a:t>Sơn</a:t>
            </a:r>
            <a:r>
              <a:rPr lang="en-US" sz="2000" b="1" dirty="0">
                <a:solidFill>
                  <a:srgbClr val="FFFFFF"/>
                </a:solidFill>
                <a:latin typeface="Inria Sans Light" panose="020B0604020202020204" charset="0"/>
              </a:rPr>
              <a:t> </a:t>
            </a:r>
            <a:r>
              <a:rPr lang="en-US" sz="2000" b="1" dirty="0" err="1">
                <a:solidFill>
                  <a:srgbClr val="FFFFFF"/>
                </a:solidFill>
                <a:latin typeface="Inria Sans Light" panose="020B0604020202020204" charset="0"/>
              </a:rPr>
              <a:t>Tùng</a:t>
            </a:r>
            <a:r>
              <a:rPr lang="en-US" sz="2000" dirty="0">
                <a:solidFill>
                  <a:srgbClr val="FFFFFF"/>
                </a:solidFill>
                <a:latin typeface="Inria Sans Light" panose="020B0604020202020204" charset="0"/>
              </a:rPr>
              <a:t>​</a:t>
            </a:r>
            <a:endParaRPr lang="en-US" sz="20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FFFFFF"/>
                </a:solidFill>
                <a:latin typeface="Inria Sans Light" panose="020B0604020202020204" charset="0"/>
              </a:rPr>
              <a:t>Lê</a:t>
            </a:r>
            <a:r>
              <a:rPr lang="en-US" sz="2000" b="1" dirty="0">
                <a:solidFill>
                  <a:srgbClr val="FFFFFF"/>
                </a:solidFill>
                <a:latin typeface="Inria Sans Light" panose="020B0604020202020204" charset="0"/>
              </a:rPr>
              <a:t> </a:t>
            </a:r>
            <a:r>
              <a:rPr lang="en-US" sz="2000" b="1" dirty="0" err="1">
                <a:solidFill>
                  <a:srgbClr val="FFFFFF"/>
                </a:solidFill>
                <a:latin typeface="Inria Sans Light" panose="020B0604020202020204" charset="0"/>
              </a:rPr>
              <a:t>Lâm</a:t>
            </a:r>
            <a:r>
              <a:rPr lang="en-US" sz="2000" b="1" dirty="0">
                <a:solidFill>
                  <a:srgbClr val="FFFFFF"/>
                </a:solidFill>
                <a:latin typeface="Inria Sans Light" panose="020B0604020202020204" charset="0"/>
              </a:rPr>
              <a:t> </a:t>
            </a:r>
            <a:r>
              <a:rPr lang="en-US" sz="2000" b="1" dirty="0" err="1">
                <a:solidFill>
                  <a:srgbClr val="FFFFFF"/>
                </a:solidFill>
                <a:latin typeface="Inria Sans Light" panose="020B0604020202020204" charset="0"/>
              </a:rPr>
              <a:t>Tùng</a:t>
            </a:r>
            <a:r>
              <a:rPr lang="en-US" sz="2000" dirty="0">
                <a:solidFill>
                  <a:srgbClr val="FFFFFF"/>
                </a:solidFill>
                <a:latin typeface="Inria Sans Light" panose="020B0604020202020204" charset="0"/>
              </a:rPr>
              <a:t>​</a:t>
            </a:r>
            <a:endParaRPr lang="en-US" sz="20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FFFFFF"/>
                </a:solidFill>
                <a:latin typeface="Inria Sans Light" panose="020B0604020202020204" charset="0"/>
              </a:rPr>
              <a:t>Bùi</a:t>
            </a:r>
            <a:r>
              <a:rPr lang="en-US" sz="2000" b="1" dirty="0">
                <a:solidFill>
                  <a:srgbClr val="FFFFFF"/>
                </a:solidFill>
                <a:latin typeface="Inria Sans Light" panose="020B0604020202020204" charset="0"/>
              </a:rPr>
              <a:t> Minh </a:t>
            </a:r>
            <a:r>
              <a:rPr lang="en-US" sz="2000" b="1" dirty="0" err="1">
                <a:solidFill>
                  <a:srgbClr val="FFFFFF"/>
                </a:solidFill>
                <a:latin typeface="Inria Sans Light" panose="020B0604020202020204" charset="0"/>
              </a:rPr>
              <a:t>Thảo</a:t>
            </a:r>
            <a:r>
              <a:rPr lang="en-US" sz="2000" dirty="0">
                <a:solidFill>
                  <a:srgbClr val="FFFFFF"/>
                </a:solidFill>
                <a:latin typeface="Inria Sans Light" panose="020B0604020202020204" charset="0"/>
              </a:rPr>
              <a:t>​</a:t>
            </a:r>
            <a:endParaRPr lang="en-US" sz="20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FFFFFF"/>
                </a:solidFill>
                <a:latin typeface="Inria Sans Light" panose="020B0604020202020204" charset="0"/>
              </a:rPr>
              <a:t>Trần</a:t>
            </a:r>
            <a:r>
              <a:rPr lang="en-US" sz="2000" b="1" dirty="0">
                <a:solidFill>
                  <a:srgbClr val="FFFFFF"/>
                </a:solidFill>
                <a:latin typeface="Inria Sans Light" panose="020B0604020202020204" charset="0"/>
              </a:rPr>
              <a:t> </a:t>
            </a:r>
            <a:r>
              <a:rPr lang="en-US" sz="2000" b="1" dirty="0" err="1">
                <a:solidFill>
                  <a:srgbClr val="FFFFFF"/>
                </a:solidFill>
                <a:latin typeface="Inria Sans Light" panose="020B0604020202020204" charset="0"/>
              </a:rPr>
              <a:t>Thị</a:t>
            </a:r>
            <a:r>
              <a:rPr lang="en-US" sz="2000" b="1" dirty="0">
                <a:solidFill>
                  <a:srgbClr val="FFFFFF"/>
                </a:solidFill>
                <a:latin typeface="Inria Sans Light" panose="020B0604020202020204" charset="0"/>
              </a:rPr>
              <a:t> </a:t>
            </a:r>
            <a:r>
              <a:rPr lang="en-US" sz="2000" b="1" dirty="0" err="1">
                <a:solidFill>
                  <a:srgbClr val="FFFFFF"/>
                </a:solidFill>
                <a:latin typeface="Inria Sans Light" panose="020B0604020202020204" charset="0"/>
              </a:rPr>
              <a:t>Hiên</a:t>
            </a:r>
            <a:r>
              <a:rPr lang="en-US" sz="2000" dirty="0">
                <a:solidFill>
                  <a:srgbClr val="FFFFFF"/>
                </a:solidFill>
                <a:latin typeface="Inria Sans Light" panose="020B0604020202020204" charset="0"/>
              </a:rPr>
              <a:t>​</a:t>
            </a:r>
            <a:endParaRPr lang="en-US" sz="20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FFFFFF"/>
                </a:solidFill>
                <a:latin typeface="Inria Sans Light" panose="020B0604020202020204" charset="0"/>
              </a:rPr>
              <a:t>Nguyễn</a:t>
            </a:r>
            <a:r>
              <a:rPr lang="en-US" sz="2000" b="1" dirty="0">
                <a:solidFill>
                  <a:srgbClr val="FFFFFF"/>
                </a:solidFill>
                <a:latin typeface="Inria Sans Light" panose="020B0604020202020204" charset="0"/>
              </a:rPr>
              <a:t> </a:t>
            </a:r>
            <a:r>
              <a:rPr lang="en-US" sz="2000" b="1" dirty="0" err="1">
                <a:solidFill>
                  <a:srgbClr val="FFFFFF"/>
                </a:solidFill>
                <a:latin typeface="Inria Sans Light" panose="020B0604020202020204" charset="0"/>
              </a:rPr>
              <a:t>Văn</a:t>
            </a:r>
            <a:r>
              <a:rPr lang="en-US" sz="2000" b="1" dirty="0">
                <a:solidFill>
                  <a:srgbClr val="FFFFFF"/>
                </a:solidFill>
                <a:latin typeface="Inria Sans Light" panose="020B0604020202020204" charset="0"/>
              </a:rPr>
              <a:t> </a:t>
            </a:r>
            <a:r>
              <a:rPr lang="en-US" sz="2000" b="1" dirty="0" err="1">
                <a:solidFill>
                  <a:srgbClr val="FFFFFF"/>
                </a:solidFill>
                <a:latin typeface="Inria Sans Light" panose="020B0604020202020204" charset="0"/>
              </a:rPr>
              <a:t>Bằng</a:t>
            </a:r>
            <a:endParaRPr lang="en-US" sz="20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57224" y="2417862"/>
            <a:ext cx="3121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45152" y="1984148"/>
            <a:ext cx="25185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000" b="1" dirty="0" err="1">
                <a:solidFill>
                  <a:srgbClr val="FFFFFF"/>
                </a:solidFill>
                <a:latin typeface="Inria Sans Light" panose="020B0604020202020204" charset="0"/>
              </a:rPr>
              <a:t>Nhóm</a:t>
            </a:r>
            <a:r>
              <a:rPr lang="en-US" sz="2000" b="1" dirty="0">
                <a:solidFill>
                  <a:srgbClr val="FFFFFF"/>
                </a:solidFill>
                <a:latin typeface="Inria Sans Light" panose="020B0604020202020204" charset="0"/>
              </a:rPr>
              <a:t> </a:t>
            </a:r>
            <a:r>
              <a:rPr lang="en-US" sz="2000" b="1" dirty="0" smtClean="0">
                <a:solidFill>
                  <a:srgbClr val="FFFFFF"/>
                </a:solidFill>
                <a:latin typeface="Inria Sans Light" panose="020B0604020202020204" charset="0"/>
              </a:rPr>
              <a:t>6</a:t>
            </a:r>
            <a:r>
              <a:rPr lang="en-US" sz="2000" dirty="0" smtClean="0">
                <a:solidFill>
                  <a:srgbClr val="FFFFFF"/>
                </a:solidFill>
                <a:latin typeface="Inria Sans Light" panose="020B0604020202020204" charset="0"/>
              </a:rPr>
              <a:t>​</a:t>
            </a:r>
            <a:endParaRPr lang="en-US" sz="2000" dirty="0">
              <a:solidFill>
                <a:srgbClr val="FFFFFF"/>
              </a:solidFill>
              <a:latin typeface="Segoe UI" panose="020B0502040204020203" pitchFamily="34" charset="0"/>
            </a:endParaRPr>
          </a:p>
          <a:p>
            <a:pPr fontAlgn="base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solidFill>
                  <a:srgbClr val="FFFFFF"/>
                </a:solidFill>
                <a:latin typeface="Inria Sans Light" panose="020B0604020202020204" charset="0"/>
              </a:rPr>
              <a:t>Trần</a:t>
            </a:r>
            <a:r>
              <a:rPr lang="en-US" sz="2000" b="1" dirty="0" smtClean="0">
                <a:solidFill>
                  <a:srgbClr val="FFFFFF"/>
                </a:solidFill>
                <a:latin typeface="Inria Sans Light" panose="020B0604020202020204" charset="0"/>
              </a:rPr>
              <a:t> </a:t>
            </a:r>
            <a:r>
              <a:rPr lang="en-US" sz="2000" b="1" dirty="0" err="1" smtClean="0">
                <a:solidFill>
                  <a:srgbClr val="FFFFFF"/>
                </a:solidFill>
                <a:latin typeface="Inria Sans Light" panose="020B0604020202020204" charset="0"/>
              </a:rPr>
              <a:t>Nhật</a:t>
            </a:r>
            <a:r>
              <a:rPr lang="en-US" sz="2000" b="1" dirty="0" smtClean="0">
                <a:solidFill>
                  <a:srgbClr val="FFFFFF"/>
                </a:solidFill>
                <a:latin typeface="Inria Sans Light" panose="020B0604020202020204" charset="0"/>
              </a:rPr>
              <a:t> </a:t>
            </a:r>
            <a:r>
              <a:rPr lang="en-US" sz="2000" b="1" dirty="0" err="1" smtClean="0">
                <a:solidFill>
                  <a:srgbClr val="FFFFFF"/>
                </a:solidFill>
                <a:latin typeface="Inria Sans Light" panose="020B0604020202020204" charset="0"/>
              </a:rPr>
              <a:t>Tuấn</a:t>
            </a:r>
            <a:endParaRPr lang="en-US" sz="20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fontAlgn="base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solidFill>
                  <a:srgbClr val="FFFFFF"/>
                </a:solidFill>
                <a:latin typeface="Inria Sans Light" panose="020B0604020202020204" charset="0"/>
              </a:rPr>
              <a:t>Vũ</a:t>
            </a:r>
            <a:r>
              <a:rPr lang="en-US" sz="2000" b="1" dirty="0" smtClean="0">
                <a:solidFill>
                  <a:srgbClr val="FFFFFF"/>
                </a:solidFill>
                <a:latin typeface="Inria Sans Light" panose="020B0604020202020204" charset="0"/>
              </a:rPr>
              <a:t> </a:t>
            </a:r>
            <a:r>
              <a:rPr lang="en-US" sz="2000" b="1" dirty="0" err="1" smtClean="0">
                <a:solidFill>
                  <a:srgbClr val="FFFFFF"/>
                </a:solidFill>
                <a:latin typeface="Inria Sans Light" panose="020B0604020202020204" charset="0"/>
              </a:rPr>
              <a:t>Trọng</a:t>
            </a:r>
            <a:r>
              <a:rPr lang="en-US" sz="2000" b="1" dirty="0" smtClean="0">
                <a:solidFill>
                  <a:srgbClr val="FFFFFF"/>
                </a:solidFill>
                <a:latin typeface="Inria Sans Light" panose="020B0604020202020204" charset="0"/>
              </a:rPr>
              <a:t> </a:t>
            </a:r>
            <a:r>
              <a:rPr lang="en-US" sz="2000" b="1" dirty="0" err="1" smtClean="0">
                <a:solidFill>
                  <a:srgbClr val="FFFFFF"/>
                </a:solidFill>
                <a:latin typeface="Inria Sans Light" panose="020B0604020202020204" charset="0"/>
              </a:rPr>
              <a:t>Đắc</a:t>
            </a:r>
            <a:endParaRPr lang="en-US" sz="20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fontAlgn="base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solidFill>
                  <a:srgbClr val="FFFFFF"/>
                </a:solidFill>
                <a:latin typeface="Inria Sans Light" panose="020B0604020202020204" charset="0"/>
              </a:rPr>
              <a:t>Đào</a:t>
            </a:r>
            <a:r>
              <a:rPr lang="en-US" sz="2000" b="1" dirty="0" smtClean="0">
                <a:solidFill>
                  <a:srgbClr val="FFFFFF"/>
                </a:solidFill>
                <a:latin typeface="Inria Sans Light" panose="020B0604020202020204" charset="0"/>
              </a:rPr>
              <a:t> </a:t>
            </a:r>
            <a:r>
              <a:rPr lang="en-US" sz="2000" b="1" dirty="0" err="1" smtClean="0">
                <a:solidFill>
                  <a:srgbClr val="FFFFFF"/>
                </a:solidFill>
                <a:latin typeface="Inria Sans Light" panose="020B0604020202020204" charset="0"/>
              </a:rPr>
              <a:t>Đức</a:t>
            </a:r>
            <a:r>
              <a:rPr lang="en-US" sz="2000" b="1" dirty="0" smtClean="0">
                <a:solidFill>
                  <a:srgbClr val="FFFFFF"/>
                </a:solidFill>
                <a:latin typeface="Inria Sans Light" panose="020B0604020202020204" charset="0"/>
              </a:rPr>
              <a:t> </a:t>
            </a:r>
            <a:r>
              <a:rPr lang="en-US" sz="2000" b="1" dirty="0" err="1" smtClean="0">
                <a:solidFill>
                  <a:srgbClr val="FFFFFF"/>
                </a:solidFill>
                <a:latin typeface="Inria Sans Light" panose="020B0604020202020204" charset="0"/>
              </a:rPr>
              <a:t>Nhật</a:t>
            </a:r>
            <a:r>
              <a:rPr lang="en-US" sz="2000" b="1" dirty="0" smtClean="0">
                <a:solidFill>
                  <a:srgbClr val="FFFFFF"/>
                </a:solidFill>
                <a:latin typeface="Inria Sans Light" panose="020B0604020202020204" charset="0"/>
              </a:rPr>
              <a:t> </a:t>
            </a:r>
            <a:r>
              <a:rPr lang="en-US" sz="2000" b="1" dirty="0" err="1" smtClean="0">
                <a:solidFill>
                  <a:srgbClr val="FFFFFF"/>
                </a:solidFill>
                <a:latin typeface="Inria Sans Light" panose="020B0604020202020204" charset="0"/>
              </a:rPr>
              <a:t>Huấn</a:t>
            </a:r>
            <a:endParaRPr lang="en-US" sz="20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fontAlgn="base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solidFill>
                  <a:srgbClr val="FFFFFF"/>
                </a:solidFill>
                <a:latin typeface="Inria Sans Light" panose="020B0604020202020204" charset="0"/>
              </a:rPr>
              <a:t>Lê</a:t>
            </a:r>
            <a:r>
              <a:rPr lang="en-US" sz="2000" b="1" dirty="0" smtClean="0">
                <a:solidFill>
                  <a:srgbClr val="FFFFFF"/>
                </a:solidFill>
                <a:latin typeface="Inria Sans Light" panose="020B0604020202020204" charset="0"/>
              </a:rPr>
              <a:t> </a:t>
            </a:r>
            <a:r>
              <a:rPr lang="en-US" sz="2000" b="1" dirty="0" err="1" smtClean="0">
                <a:solidFill>
                  <a:srgbClr val="FFFFFF"/>
                </a:solidFill>
                <a:latin typeface="Inria Sans Light" panose="020B0604020202020204" charset="0"/>
              </a:rPr>
              <a:t>Hải</a:t>
            </a:r>
            <a:r>
              <a:rPr lang="en-US" sz="2000" b="1" dirty="0" smtClean="0">
                <a:solidFill>
                  <a:srgbClr val="FFFFFF"/>
                </a:solidFill>
                <a:latin typeface="Inria Sans Light" panose="020B0604020202020204" charset="0"/>
              </a:rPr>
              <a:t> </a:t>
            </a:r>
            <a:r>
              <a:rPr lang="en-US" sz="2000" b="1" dirty="0" err="1" smtClean="0">
                <a:solidFill>
                  <a:srgbClr val="FFFFFF"/>
                </a:solidFill>
                <a:latin typeface="Inria Sans Light" panose="020B0604020202020204" charset="0"/>
              </a:rPr>
              <a:t>Đăng</a:t>
            </a:r>
            <a:r>
              <a:rPr lang="en-US" sz="2000" b="1" dirty="0" smtClean="0">
                <a:solidFill>
                  <a:srgbClr val="FFFFFF"/>
                </a:solidFill>
                <a:latin typeface="Inria Sans Light" panose="020B0604020202020204" charset="0"/>
              </a:rPr>
              <a:t> </a:t>
            </a:r>
            <a:endParaRPr lang="en-US" sz="20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fontAlgn="base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solidFill>
                  <a:srgbClr val="FFFFFF"/>
                </a:solidFill>
                <a:latin typeface="Inria Sans Light" panose="020B0604020202020204" charset="0"/>
              </a:rPr>
              <a:t>Lê</a:t>
            </a:r>
            <a:r>
              <a:rPr lang="en-US" sz="2000" b="1" dirty="0" smtClean="0">
                <a:solidFill>
                  <a:srgbClr val="FFFFFF"/>
                </a:solidFill>
                <a:latin typeface="Inria Sans Light" panose="020B0604020202020204" charset="0"/>
              </a:rPr>
              <a:t> </a:t>
            </a:r>
            <a:r>
              <a:rPr lang="en-US" sz="2000" b="1" dirty="0" err="1" smtClean="0">
                <a:solidFill>
                  <a:srgbClr val="FFFFFF"/>
                </a:solidFill>
                <a:latin typeface="Inria Sans Light" panose="020B0604020202020204" charset="0"/>
              </a:rPr>
              <a:t>Thế</a:t>
            </a:r>
            <a:r>
              <a:rPr lang="en-US" sz="2000" b="1" dirty="0" smtClean="0">
                <a:solidFill>
                  <a:srgbClr val="FFFFFF"/>
                </a:solidFill>
                <a:latin typeface="Inria Sans Light" panose="020B0604020202020204" charset="0"/>
              </a:rPr>
              <a:t> Minh</a:t>
            </a:r>
            <a:endParaRPr lang="en-US" sz="20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75602" y="1097961"/>
            <a:ext cx="6728400" cy="351300"/>
          </a:xfrm>
        </p:spPr>
        <p:txBody>
          <a:bodyPr/>
          <a:lstStyle/>
          <a:p>
            <a:r>
              <a:rPr lang="en-US" smtClean="0"/>
              <a:t>Sự trùng lặp dữ liệu</a:t>
            </a:r>
            <a:br>
              <a:rPr lang="en-US" smtClean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07850" y="1582549"/>
            <a:ext cx="6585332" cy="3211123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ở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8" name="Hình ảnh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474" y="2474704"/>
            <a:ext cx="5234854" cy="245225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1552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2432" y="1078850"/>
            <a:ext cx="6728400" cy="351300"/>
          </a:xfrm>
        </p:spPr>
        <p:txBody>
          <a:bodyPr/>
          <a:lstStyle/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07773" y="1430150"/>
            <a:ext cx="6169771" cy="3405086"/>
          </a:xfrm>
        </p:spPr>
        <p:txBody>
          <a:bodyPr/>
          <a:lstStyle/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(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1016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8979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131" y="1078850"/>
            <a:ext cx="6728400" cy="351300"/>
          </a:xfrm>
        </p:spPr>
        <p:txBody>
          <a:bodyPr/>
          <a:lstStyle/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773" y="1430150"/>
            <a:ext cx="6613117" cy="3265800"/>
          </a:xfrm>
        </p:spPr>
        <p:txBody>
          <a:bodyPr/>
          <a:lstStyle/>
          <a:p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kịp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 smtClean="0"/>
              <a:t>bộ</a:t>
            </a:r>
            <a:endParaRPr lang="en-US" dirty="0" smtClean="0"/>
          </a:p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quán</a:t>
            </a:r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772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780124" y="2463739"/>
            <a:ext cx="7188457" cy="1139302"/>
          </a:xfrm>
        </p:spPr>
        <p:txBody>
          <a:bodyPr/>
          <a:lstStyle/>
          <a:p>
            <a:r>
              <a:rPr lang="en-US" sz="4000" dirty="0" err="1"/>
              <a:t>P</a:t>
            </a:r>
            <a:r>
              <a:rPr lang="vi-VN" sz="4000" dirty="0" err="1" smtClean="0"/>
              <a:t>hát</a:t>
            </a:r>
            <a:r>
              <a:rPr lang="vi-VN" sz="4000" dirty="0" smtClean="0"/>
              <a:t> </a:t>
            </a:r>
            <a:r>
              <a:rPr lang="vi-VN" sz="4000" dirty="0" err="1"/>
              <a:t>hiện</a:t>
            </a:r>
            <a:r>
              <a:rPr lang="vi-VN" sz="4000" dirty="0"/>
              <a:t> </a:t>
            </a:r>
            <a:r>
              <a:rPr lang="vi-VN" sz="4000" dirty="0" err="1"/>
              <a:t>và</a:t>
            </a:r>
            <a:r>
              <a:rPr lang="vi-VN" sz="4000" dirty="0"/>
              <a:t> </a:t>
            </a:r>
            <a:r>
              <a:rPr lang="vi-VN" sz="4000" dirty="0" err="1"/>
              <a:t>giải</a:t>
            </a:r>
            <a:r>
              <a:rPr lang="vi-VN" sz="4000" dirty="0"/>
              <a:t> </a:t>
            </a:r>
            <a:r>
              <a:rPr lang="vi-VN" sz="4000" dirty="0" err="1"/>
              <a:t>quyết</a:t>
            </a:r>
            <a:r>
              <a:rPr lang="vi-VN" sz="4000" dirty="0"/>
              <a:t> </a:t>
            </a:r>
            <a:r>
              <a:rPr lang="vi-VN" sz="4000" dirty="0" err="1"/>
              <a:t>các</a:t>
            </a:r>
            <a:r>
              <a:rPr lang="vi-VN" sz="4000" dirty="0"/>
              <a:t> xung </a:t>
            </a:r>
            <a:r>
              <a:rPr lang="vi-VN" sz="4000" dirty="0" err="1"/>
              <a:t>đột</a:t>
            </a:r>
            <a:r>
              <a:rPr lang="vi-VN" sz="4000" dirty="0"/>
              <a:t> </a:t>
            </a:r>
            <a:r>
              <a:rPr lang="vi-VN" sz="4000" dirty="0" err="1"/>
              <a:t>về</a:t>
            </a:r>
            <a:r>
              <a:rPr lang="vi-VN" sz="4000" dirty="0"/>
              <a:t> </a:t>
            </a:r>
            <a:r>
              <a:rPr lang="vi-VN" sz="4000" dirty="0" err="1"/>
              <a:t>giá</a:t>
            </a:r>
            <a:r>
              <a:rPr lang="vi-VN" sz="4000" dirty="0"/>
              <a:t> </a:t>
            </a:r>
            <a:r>
              <a:rPr lang="vi-VN" sz="4000" dirty="0" err="1"/>
              <a:t>trị</a:t>
            </a:r>
            <a:r>
              <a:rPr lang="vi-VN" sz="4000" dirty="0"/>
              <a:t> </a:t>
            </a:r>
            <a:r>
              <a:rPr lang="vi-VN" sz="4000" dirty="0" err="1"/>
              <a:t>dữ</a:t>
            </a:r>
            <a:r>
              <a:rPr lang="vi-VN" sz="4000" dirty="0"/>
              <a:t> </a:t>
            </a:r>
            <a:r>
              <a:rPr lang="vi-VN" sz="4000" dirty="0" err="1"/>
              <a:t>liệu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9761" y="2110060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Hexagon 4"/>
          <p:cNvSpPr/>
          <p:nvPr/>
        </p:nvSpPr>
        <p:spPr>
          <a:xfrm>
            <a:off x="8624454" y="4682836"/>
            <a:ext cx="519545" cy="346364"/>
          </a:xfrm>
          <a:prstGeom prst="hex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23</a:t>
            </a:r>
            <a:endParaRPr 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3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38577" y="1078850"/>
            <a:ext cx="6728400" cy="351300"/>
          </a:xfrm>
        </p:spPr>
        <p:txBody>
          <a:bodyPr/>
          <a:lstStyle/>
          <a:p>
            <a:r>
              <a:rPr lang="en-US" sz="2400" dirty="0" smtClean="0"/>
              <a:t>P</a:t>
            </a:r>
            <a:r>
              <a:rPr lang="vi-VN" sz="2400" dirty="0" err="1" smtClean="0"/>
              <a:t>hát</a:t>
            </a:r>
            <a:r>
              <a:rPr lang="vi-VN" sz="2400" dirty="0" smtClean="0"/>
              <a:t> </a:t>
            </a:r>
            <a:r>
              <a:rPr lang="vi-VN" sz="2400" dirty="0" err="1" smtClean="0"/>
              <a:t>hiện</a:t>
            </a:r>
            <a:r>
              <a:rPr lang="vi-VN" sz="2400" dirty="0" smtClean="0"/>
              <a:t> </a:t>
            </a:r>
            <a:r>
              <a:rPr lang="vi-VN" sz="2400" dirty="0" err="1" smtClean="0"/>
              <a:t>và</a:t>
            </a:r>
            <a:r>
              <a:rPr lang="vi-VN" sz="2400" dirty="0" smtClean="0"/>
              <a:t> </a:t>
            </a:r>
            <a:r>
              <a:rPr lang="vi-VN" sz="2400" dirty="0" err="1" smtClean="0"/>
              <a:t>giải</a:t>
            </a:r>
            <a:r>
              <a:rPr lang="vi-VN" sz="2400" dirty="0" smtClean="0"/>
              <a:t> </a:t>
            </a:r>
            <a:r>
              <a:rPr lang="vi-VN" sz="2400" dirty="0" err="1" smtClean="0"/>
              <a:t>quyết</a:t>
            </a:r>
            <a:r>
              <a:rPr lang="vi-VN" sz="2400" dirty="0" smtClean="0"/>
              <a:t> </a:t>
            </a:r>
            <a:r>
              <a:rPr lang="vi-VN" sz="2400" dirty="0" err="1" smtClean="0"/>
              <a:t>các</a:t>
            </a:r>
            <a:r>
              <a:rPr lang="vi-VN" sz="2400" dirty="0" smtClean="0"/>
              <a:t> xung </a:t>
            </a:r>
            <a:r>
              <a:rPr lang="vi-VN" sz="2400" dirty="0" err="1" smtClean="0"/>
              <a:t>đột</a:t>
            </a:r>
            <a:r>
              <a:rPr lang="vi-VN" sz="2400" dirty="0" smtClean="0"/>
              <a:t> </a:t>
            </a:r>
            <a:r>
              <a:rPr lang="vi-VN" sz="2400" dirty="0" err="1" smtClean="0"/>
              <a:t>về</a:t>
            </a:r>
            <a:r>
              <a:rPr lang="vi-VN" sz="2400" dirty="0" smtClean="0"/>
              <a:t> </a:t>
            </a:r>
            <a:r>
              <a:rPr lang="vi-VN" sz="2400" dirty="0" err="1" smtClean="0"/>
              <a:t>giá</a:t>
            </a:r>
            <a:r>
              <a:rPr lang="vi-VN" sz="2400" dirty="0" smtClean="0"/>
              <a:t> </a:t>
            </a:r>
            <a:r>
              <a:rPr lang="vi-VN" sz="2400" dirty="0" err="1" smtClean="0"/>
              <a:t>trị</a:t>
            </a:r>
            <a:r>
              <a:rPr lang="vi-VN" sz="2400" dirty="0" smtClean="0"/>
              <a:t> </a:t>
            </a:r>
            <a:r>
              <a:rPr lang="vi-VN" sz="2400" dirty="0" err="1" smtClean="0"/>
              <a:t>dữ</a:t>
            </a:r>
            <a:r>
              <a:rPr lang="vi-VN" sz="2400" dirty="0" smtClean="0"/>
              <a:t> </a:t>
            </a:r>
            <a:r>
              <a:rPr lang="vi-VN" sz="2400" dirty="0" err="1" smtClean="0"/>
              <a:t>liệu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07774" y="1430150"/>
            <a:ext cx="6488426" cy="3265800"/>
          </a:xfrm>
        </p:spPr>
        <p:txBody>
          <a:bodyPr/>
          <a:lstStyle/>
          <a:p>
            <a:r>
              <a:rPr lang="en-US" dirty="0" err="1" smtClean="0"/>
              <a:t>Đố</a:t>
            </a:r>
            <a:r>
              <a:rPr lang="vi-VN" dirty="0" smtClean="0"/>
              <a:t>i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trong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nhau.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do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</a:t>
            </a:r>
            <a:r>
              <a:rPr lang="vi-VN" dirty="0" err="1"/>
              <a:t>biệt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, </a:t>
            </a:r>
            <a:r>
              <a:rPr lang="vi-VN" dirty="0" err="1"/>
              <a:t>tỷ</a:t>
            </a:r>
            <a:r>
              <a:rPr lang="vi-VN" dirty="0"/>
              <a:t> </a:t>
            </a:r>
            <a:r>
              <a:rPr lang="vi-VN" dirty="0" err="1"/>
              <a:t>lệ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Đ</a:t>
            </a:r>
            <a:r>
              <a:rPr lang="vi-VN" dirty="0" err="1" smtClean="0"/>
              <a:t>ối</a:t>
            </a:r>
            <a:r>
              <a:rPr lang="vi-VN" dirty="0" smtClean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trong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nhau.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do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</a:t>
            </a:r>
            <a:r>
              <a:rPr lang="vi-VN" dirty="0" err="1"/>
              <a:t>biệt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, </a:t>
            </a:r>
            <a:r>
              <a:rPr lang="vi-VN" dirty="0" err="1"/>
              <a:t>tỷ</a:t>
            </a:r>
            <a:r>
              <a:rPr lang="vi-VN" dirty="0"/>
              <a:t> </a:t>
            </a:r>
            <a:r>
              <a:rPr lang="vi-VN" dirty="0" err="1"/>
              <a:t>lệ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6423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"/>
          <p:cNvSpPr txBox="1">
            <a:spLocks noGrp="1"/>
          </p:cNvSpPr>
          <p:nvPr>
            <p:ph type="ctrTitle" idx="4294967295"/>
          </p:nvPr>
        </p:nvSpPr>
        <p:spPr>
          <a:xfrm>
            <a:off x="1251424" y="2060399"/>
            <a:ext cx="3271200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dirty="0"/>
              <a:t>THANKS!</a:t>
            </a:r>
            <a:endParaRPr sz="6800" dirty="0"/>
          </a:p>
        </p:txBody>
      </p:sp>
      <p:grpSp>
        <p:nvGrpSpPr>
          <p:cNvPr id="448" name="Google Shape;448;p34"/>
          <p:cNvGrpSpPr/>
          <p:nvPr/>
        </p:nvGrpSpPr>
        <p:grpSpPr>
          <a:xfrm rot="10800000">
            <a:off x="5014102" y="1109741"/>
            <a:ext cx="4122748" cy="2955434"/>
            <a:chOff x="291713" y="847485"/>
            <a:chExt cx="489987" cy="351315"/>
          </a:xfrm>
        </p:grpSpPr>
        <p:sp>
          <p:nvSpPr>
            <p:cNvPr id="449" name="Google Shape;449;p34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34"/>
          <p:cNvGrpSpPr/>
          <p:nvPr/>
        </p:nvGrpSpPr>
        <p:grpSpPr>
          <a:xfrm>
            <a:off x="5781655" y="2060399"/>
            <a:ext cx="958428" cy="901731"/>
            <a:chOff x="5972700" y="2330200"/>
            <a:chExt cx="411625" cy="387275"/>
          </a:xfrm>
        </p:grpSpPr>
        <p:sp>
          <p:nvSpPr>
            <p:cNvPr id="452" name="Google Shape;452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74342" y="350559"/>
            <a:ext cx="59902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Tích</a:t>
            </a:r>
            <a:r>
              <a:rPr lang="en-US" sz="5400" b="0" cap="none" spc="0" dirty="0" smtClean="0">
                <a:ln w="0"/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Hợp</a:t>
            </a:r>
            <a:r>
              <a:rPr lang="en-US" sz="5400" b="0" cap="none" spc="0" dirty="0" smtClean="0">
                <a:ln w="0"/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Dữ</a:t>
            </a:r>
            <a:r>
              <a:rPr lang="en-US" sz="5400" b="0" cap="none" spc="0" dirty="0" smtClean="0">
                <a:ln w="0"/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Liệu</a:t>
            </a:r>
            <a:endParaRPr lang="en-US" sz="54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100" name="Picture 4" descr="Data Integration: Benifits, Challenges and Solu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74" y="1481823"/>
            <a:ext cx="5666508" cy="310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791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Bài 10: Cơ sở dữ liệu quan hệ | Học trực tuyế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19" y="307830"/>
            <a:ext cx="7796936" cy="448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469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 smtClean="0"/>
              <a:t>quan</a:t>
            </a:r>
            <a:endParaRPr lang="en-US" dirty="0" smtClean="0"/>
          </a:p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565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754651" y="2322679"/>
            <a:ext cx="7167675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1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8654688" y="4586515"/>
            <a:ext cx="365939" cy="3483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8100000" scaled="1"/>
            <a:tileRect/>
          </a:gradFill>
          <a:ln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2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6</a:t>
            </a:r>
            <a:endParaRPr lang="en" sz="1200"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155" y="1522650"/>
            <a:ext cx="7617571" cy="3265800"/>
          </a:xfrm>
        </p:spPr>
        <p:txBody>
          <a:bodyPr/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(entity identification problem) </a:t>
            </a:r>
            <a:r>
              <a:rPr lang="en-US" dirty="0" err="1"/>
              <a:t>gồm</a:t>
            </a:r>
            <a:r>
              <a:rPr lang="en-US" dirty="0" smtClean="0"/>
              <a:t>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Tích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hợp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đồ</a:t>
            </a:r>
            <a:r>
              <a:rPr lang="en-US" dirty="0">
                <a:solidFill>
                  <a:schemeClr val="tx1"/>
                </a:solidFill>
              </a:rPr>
              <a:t> (schema integration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Đối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sánh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tượng</a:t>
            </a:r>
            <a:r>
              <a:rPr lang="en-US" dirty="0">
                <a:solidFill>
                  <a:schemeClr val="tx1"/>
                </a:solidFill>
              </a:rPr>
              <a:t> (object matching)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(entity/attribute/object)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phẳng</a:t>
            </a:r>
            <a:r>
              <a:rPr lang="en-US" dirty="0"/>
              <a:t>.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hay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pPr lvl="0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S1  </a:t>
            </a:r>
            <a:r>
              <a:rPr lang="en-US" dirty="0" err="1"/>
              <a:t>là</a:t>
            </a:r>
            <a:r>
              <a:rPr lang="en-US" dirty="0"/>
              <a:t> “Male” </a:t>
            </a:r>
            <a:r>
              <a:rPr lang="en-US" dirty="0" err="1"/>
              <a:t>và</a:t>
            </a:r>
            <a:r>
              <a:rPr lang="en-US" dirty="0"/>
              <a:t> “Female”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S2 “Nam” </a:t>
            </a:r>
            <a:r>
              <a:rPr lang="en-US" dirty="0" err="1"/>
              <a:t>và</a:t>
            </a:r>
            <a:r>
              <a:rPr lang="en-US" dirty="0"/>
              <a:t> “</a:t>
            </a:r>
            <a:r>
              <a:rPr lang="en-US" dirty="0" err="1"/>
              <a:t>Nữ</a:t>
            </a:r>
            <a:r>
              <a:rPr lang="en-US" dirty="0"/>
              <a:t>”.)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00088"/>
            <a:ext cx="5754059" cy="10045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endParaRPr sz="2400"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50" y="1524000"/>
            <a:ext cx="6728400" cy="32973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2000" dirty="0" err="1"/>
              <a:t>Siêu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bao</a:t>
            </a:r>
            <a:r>
              <a:rPr lang="en-US" sz="2000" dirty="0"/>
              <a:t> </a:t>
            </a:r>
            <a:r>
              <a:rPr lang="en-US" sz="2000" dirty="0" err="1"/>
              <a:t>gồm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, ý </a:t>
            </a:r>
            <a:r>
              <a:rPr lang="en-US" sz="2000" dirty="0" err="1"/>
              <a:t>nghĩa</a:t>
            </a:r>
            <a:r>
              <a:rPr lang="en-US" sz="2000" dirty="0"/>
              <a:t>,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phạm</a:t>
            </a:r>
            <a:r>
              <a:rPr lang="en-US" sz="2000" dirty="0"/>
              <a:t> vi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phép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/>
              <a:t>tắc</a:t>
            </a:r>
            <a:r>
              <a:rPr lang="en-US" sz="2000" dirty="0"/>
              <a:t> null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trống</a:t>
            </a:r>
            <a:r>
              <a:rPr lang="en-US" sz="2000" dirty="0"/>
              <a:t>,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rỗng</a:t>
            </a:r>
            <a:r>
              <a:rPr lang="en-US" sz="2000" dirty="0" smtClean="0"/>
              <a:t>.</a:t>
            </a:r>
          </a:p>
          <a:p>
            <a:pPr lvl="0"/>
            <a:endParaRPr lang="en-US" sz="2000" dirty="0" smtClean="0"/>
          </a:p>
          <a:p>
            <a:pPr lvl="0"/>
            <a:r>
              <a:rPr lang="en" sz="2000" dirty="0" smtClean="0"/>
              <a:t> </a:t>
            </a:r>
            <a:r>
              <a:rPr lang="en-US" sz="2000" dirty="0" err="1"/>
              <a:t>Siêu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giúp</a:t>
            </a:r>
            <a:r>
              <a:rPr lang="en-US" sz="2000" dirty="0"/>
              <a:t> </a:t>
            </a:r>
            <a:r>
              <a:rPr lang="en-US" sz="2000" dirty="0" err="1"/>
              <a:t>tránh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lược</a:t>
            </a:r>
            <a:r>
              <a:rPr lang="en-US" sz="2000" dirty="0"/>
              <a:t> </a:t>
            </a:r>
            <a:r>
              <a:rPr lang="en-US" sz="2000" dirty="0" err="1" smtClean="0"/>
              <a:t>đồ</a:t>
            </a:r>
            <a:r>
              <a:rPr lang="en-US" sz="2000" dirty="0" smtClean="0"/>
              <a:t>.</a:t>
            </a:r>
          </a:p>
          <a:p>
            <a:pPr lvl="0"/>
            <a:endParaRPr lang="en-US" sz="2000" dirty="0" smtClean="0"/>
          </a:p>
          <a:p>
            <a:pPr lvl="0"/>
            <a:r>
              <a:rPr lang="en-US" sz="2000" dirty="0" err="1"/>
              <a:t>Siêu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cũng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giúp</a:t>
            </a:r>
            <a:r>
              <a:rPr lang="en-US" sz="2000" dirty="0"/>
              <a:t>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58561" y="2220425"/>
            <a:ext cx="6634200" cy="1159800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dirty="0" err="1" smtClean="0"/>
              <a:t>hần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47470" y="2075449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Hexagon 2"/>
          <p:cNvSpPr/>
          <p:nvPr/>
        </p:nvSpPr>
        <p:spPr>
          <a:xfrm>
            <a:off x="8562109" y="4634345"/>
            <a:ext cx="491837" cy="415636"/>
          </a:xfrm>
          <a:prstGeom prst="hex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</a:rPr>
              <a:t>9</a:t>
            </a:r>
            <a:endParaRPr 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0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4781C7500E62434FB7D5D3F3E04F61F4" ma:contentTypeVersion="2" ma:contentTypeDescription="Tạo tài liệu mới." ma:contentTypeScope="" ma:versionID="78f0d6d41ffedfcadf22c42307dfeacd">
  <xsd:schema xmlns:xsd="http://www.w3.org/2001/XMLSchema" xmlns:xs="http://www.w3.org/2001/XMLSchema" xmlns:p="http://schemas.microsoft.com/office/2006/metadata/properties" xmlns:ns2="9e3552dd-0d52-4135-8830-6f68f606ae9f" targetNamespace="http://schemas.microsoft.com/office/2006/metadata/properties" ma:root="true" ma:fieldsID="a36b91e5afa943dd2877aa4403c4884a" ns2:_="">
    <xsd:import namespace="9e3552dd-0d52-4135-8830-6f68f606ae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3552dd-0d52-4135-8830-6f68f606ae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F67DE4-0F81-4838-8D99-0D6F24F2B602}"/>
</file>

<file path=customXml/itemProps2.xml><?xml version="1.0" encoding="utf-8"?>
<ds:datastoreItem xmlns:ds="http://schemas.openxmlformats.org/officeDocument/2006/customXml" ds:itemID="{55461F2E-DFEF-4790-92AE-6BA0DB33D6F6}"/>
</file>

<file path=customXml/itemProps3.xml><?xml version="1.0" encoding="utf-8"?>
<ds:datastoreItem xmlns:ds="http://schemas.openxmlformats.org/officeDocument/2006/customXml" ds:itemID="{4B1E1566-764F-4CA0-972A-567EF1B2AF45}"/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952</Words>
  <Application>Microsoft Office PowerPoint</Application>
  <PresentationFormat>On-screen Show (16:9)</PresentationFormat>
  <Paragraphs>147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Saira SemiCondensed Medium</vt:lpstr>
      <vt:lpstr>Inria Sans Light</vt:lpstr>
      <vt:lpstr>Wingdings</vt:lpstr>
      <vt:lpstr>Segoe UI</vt:lpstr>
      <vt:lpstr>Titillium Web</vt:lpstr>
      <vt:lpstr>Cambria Math</vt:lpstr>
      <vt:lpstr>Saira Semi Condensed</vt:lpstr>
      <vt:lpstr>Arial</vt:lpstr>
      <vt:lpstr>Times New Roman</vt:lpstr>
      <vt:lpstr>Gurney template</vt:lpstr>
      <vt:lpstr>Chương 3: Tiền xử lí dữ liệu</vt:lpstr>
      <vt:lpstr>Danh Sách nhóm</vt:lpstr>
      <vt:lpstr>PowerPoint Presentation</vt:lpstr>
      <vt:lpstr>PowerPoint Presentation</vt:lpstr>
      <vt:lpstr>Nội dung</vt:lpstr>
      <vt:lpstr> Vấn đề nhận dạng thực thể</vt:lpstr>
      <vt:lpstr>Vấn đề nhận dạng thực thể</vt:lpstr>
      <vt:lpstr> Vấn đề nhận dạng thực thể</vt:lpstr>
      <vt:lpstr>Phân tích phần dư và tương quan</vt:lpstr>
      <vt:lpstr>Phân tích phần dư và tương quan</vt:lpstr>
      <vt:lpstr>Phân tích phần dư và tương quan</vt:lpstr>
      <vt:lpstr>Phân tích phần dư và tương quan</vt:lpstr>
      <vt:lpstr>Phân tích phần dư và tương quan</vt:lpstr>
      <vt:lpstr>Phân tích phần dư và tương quan</vt:lpstr>
      <vt:lpstr>Phân tích phần dư và tương quan</vt:lpstr>
      <vt:lpstr>Phân tích phần dư và tương quan</vt:lpstr>
      <vt:lpstr>Phân tích phần dư và tương quan</vt:lpstr>
      <vt:lpstr>Phân tích phần dư và tương quan</vt:lpstr>
      <vt:lpstr>Sự trùng lặp dữ liệu </vt:lpstr>
      <vt:lpstr>Sự trùng lặp dữ liệu </vt:lpstr>
      <vt:lpstr>Sự trùng lặp dữ liệu </vt:lpstr>
      <vt:lpstr>Sự trùng lặp dữ liệu </vt:lpstr>
      <vt:lpstr>Phát hiện và giải quyết các xung đột về giá trị dữ liệu </vt:lpstr>
      <vt:lpstr>Phát hiện và giải quyết các xung đột về giá trị dữ liệu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Tran Nhat  Tuan</cp:lastModifiedBy>
  <cp:revision>57</cp:revision>
  <dcterms:modified xsi:type="dcterms:W3CDTF">2020-10-15T16:01:18Z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0x0101004781C7500E62434FB7D5D3F3E04F61F4</vt:lpwstr>
  </property>
</Properties>
</file>