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40"/>
  </p:notesMasterIdLst>
  <p:sldIdLst>
    <p:sldId id="274" r:id="rId2"/>
    <p:sldId id="277" r:id="rId3"/>
    <p:sldId id="278" r:id="rId4"/>
    <p:sldId id="279" r:id="rId5"/>
    <p:sldId id="287" r:id="rId6"/>
    <p:sldId id="288" r:id="rId7"/>
    <p:sldId id="289" r:id="rId8"/>
    <p:sldId id="280" r:id="rId9"/>
    <p:sldId id="281" r:id="rId10"/>
    <p:sldId id="282" r:id="rId11"/>
    <p:sldId id="283" r:id="rId12"/>
    <p:sldId id="285" r:id="rId13"/>
    <p:sldId id="286" r:id="rId14"/>
    <p:sldId id="284" r:id="rId15"/>
    <p:sldId id="290" r:id="rId16"/>
    <p:sldId id="291" r:id="rId17"/>
    <p:sldId id="292" r:id="rId18"/>
    <p:sldId id="293" r:id="rId19"/>
    <p:sldId id="294" r:id="rId20"/>
    <p:sldId id="295" r:id="rId21"/>
    <p:sldId id="256"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PC" initials="M" lastIdx="1" clrIdx="0">
    <p:extLst>
      <p:ext uri="{19B8F6BF-5375-455C-9EA6-DF929625EA0E}">
        <p15:presenceInfo xmlns:p15="http://schemas.microsoft.com/office/powerpoint/2012/main" userId="MyPC" providerId="None"/>
      </p:ext>
    </p:extLst>
  </p:cmAuthor>
  <p:cmAuthor id="2" name="Dũng Nguyễn" initials="DN" lastIdx="1" clrIdx="1">
    <p:extLst>
      <p:ext uri="{19B8F6BF-5375-455C-9EA6-DF929625EA0E}">
        <p15:presenceInfo xmlns:p15="http://schemas.microsoft.com/office/powerpoint/2012/main" userId="1a7b6999ff2caa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3" autoAdjust="0"/>
    <p:restoredTop sz="80589" autoAdjust="0"/>
  </p:normalViewPr>
  <p:slideViewPr>
    <p:cSldViewPr snapToGrid="0">
      <p:cViewPr varScale="1">
        <p:scale>
          <a:sx n="51" d="100"/>
          <a:sy n="51" d="100"/>
        </p:scale>
        <p:origin x="1176"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30CA7-148C-45CA-9160-5F28E21E628E}"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A396D-C33A-4508-B42F-19F1563688A8}" type="slidenum">
              <a:rPr lang="en-US" smtClean="0"/>
              <a:t>‹#›</a:t>
            </a:fld>
            <a:endParaRPr lang="en-US"/>
          </a:p>
        </p:txBody>
      </p:sp>
    </p:spTree>
    <p:extLst>
      <p:ext uri="{BB962C8B-B14F-4D97-AF65-F5344CB8AC3E}">
        <p14:creationId xmlns:p14="http://schemas.microsoft.com/office/powerpoint/2010/main" val="51439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1</a:t>
            </a:fld>
            <a:endParaRPr lang="en-US"/>
          </a:p>
        </p:txBody>
      </p:sp>
    </p:spTree>
    <p:extLst>
      <p:ext uri="{BB962C8B-B14F-4D97-AF65-F5344CB8AC3E}">
        <p14:creationId xmlns:p14="http://schemas.microsoft.com/office/powerpoint/2010/main" val="2618254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t>
            </a:r>
            <a:r>
              <a:rPr lang="en-US" sz="1200" i="1" kern="1200">
                <a:solidFill>
                  <a:schemeClr val="tx1"/>
                </a:solidFill>
                <a:effectLst/>
                <a:latin typeface="+mn-lt"/>
                <a:ea typeface="+mn-ea"/>
                <a:cs typeface="+mn-cs"/>
              </a:rPr>
              <a:t>dãy này được gọi là dãy dữ liệu liên tục hay dữ liệu thô)</a:t>
            </a:r>
            <a:endParaRPr lang="en-US"/>
          </a:p>
        </p:txBody>
      </p:sp>
      <p:sp>
        <p:nvSpPr>
          <p:cNvPr id="4" name="Slide Number Placeholder 3"/>
          <p:cNvSpPr>
            <a:spLocks noGrp="1"/>
          </p:cNvSpPr>
          <p:nvPr>
            <p:ph type="sldNum" sz="quarter" idx="10"/>
          </p:nvPr>
        </p:nvSpPr>
        <p:spPr/>
        <p:txBody>
          <a:bodyPr/>
          <a:lstStyle/>
          <a:p>
            <a:fld id="{485A396D-C33A-4508-B42F-19F1563688A8}" type="slidenum">
              <a:rPr lang="en-US" smtClean="0"/>
              <a:t>23</a:t>
            </a:fld>
            <a:endParaRPr lang="en-US"/>
          </a:p>
        </p:txBody>
      </p:sp>
    </p:spTree>
    <p:extLst>
      <p:ext uri="{BB962C8B-B14F-4D97-AF65-F5344CB8AC3E}">
        <p14:creationId xmlns:p14="http://schemas.microsoft.com/office/powerpoint/2010/main" val="756176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giải</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thích</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tư</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dãy</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dư</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liệu</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liên</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tục</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sau</a:t>
            </a:r>
            <a:r>
              <a:rPr lang="en-US" sz="1200" i="1" kern="1200" dirty="0">
                <a:solidFill>
                  <a:schemeClr val="tx1"/>
                </a:solidFill>
                <a:effectLst/>
                <a:latin typeface="+mn-lt"/>
                <a:ea typeface="+mn-ea"/>
                <a:cs typeface="+mn-cs"/>
              </a:rPr>
              <a:t> binning </a:t>
            </a:r>
            <a:r>
              <a:rPr lang="en-US" sz="1200" i="1" kern="1200" dirty="0" err="1">
                <a:solidFill>
                  <a:schemeClr val="tx1"/>
                </a:solidFill>
                <a:effectLst/>
                <a:latin typeface="+mn-lt"/>
                <a:ea typeface="+mn-ea"/>
                <a:cs typeface="+mn-cs"/>
              </a:rPr>
              <a:t>thi</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nhóm</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gia</a:t>
            </a:r>
            <a:r>
              <a:rPr lang="en-US" sz="1200" i="1" kern="1200" dirty="0">
                <a:solidFill>
                  <a:schemeClr val="tx1"/>
                </a:solidFill>
                <a:effectLst/>
                <a:latin typeface="+mn-lt"/>
                <a:ea typeface="+mn-ea"/>
                <a:cs typeface="+mn-cs"/>
              </a:rPr>
              <a:t>́: 1, 5, 8 , 10 </a:t>
            </a:r>
            <a:r>
              <a:rPr lang="en-US" sz="1200" i="1" kern="1200" dirty="0" err="1">
                <a:solidFill>
                  <a:schemeClr val="tx1"/>
                </a:solidFill>
                <a:effectLst/>
                <a:latin typeface="+mn-lt"/>
                <a:ea typeface="+mn-ea"/>
                <a:cs typeface="+mn-cs"/>
              </a:rPr>
              <a:t>vào</a:t>
            </a:r>
            <a:r>
              <a:rPr lang="en-US" sz="1200" i="1" kern="1200" dirty="0">
                <a:solidFill>
                  <a:schemeClr val="tx1"/>
                </a:solidFill>
                <a:effectLst/>
                <a:latin typeface="+mn-lt"/>
                <a:ea typeface="+mn-ea"/>
                <a:cs typeface="+mn-cs"/>
              </a:rPr>
              <a:t> 1 </a:t>
            </a:r>
            <a:r>
              <a:rPr lang="en-US" sz="1200" i="1" kern="1200" dirty="0" err="1">
                <a:solidFill>
                  <a:schemeClr val="tx1"/>
                </a:solidFill>
                <a:effectLst/>
                <a:latin typeface="+mn-lt"/>
                <a:ea typeface="+mn-ea"/>
                <a:cs typeface="+mn-cs"/>
              </a:rPr>
              <a:t>nhóm</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Nhóm</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này</a:t>
            </a:r>
            <a:r>
              <a:rPr lang="en-US" sz="1200" i="1" kern="1200" dirty="0">
                <a:solidFill>
                  <a:schemeClr val="tx1"/>
                </a:solidFill>
                <a:effectLst/>
                <a:latin typeface="+mn-lt"/>
                <a:ea typeface="+mn-ea"/>
                <a:cs typeface="+mn-cs"/>
              </a:rPr>
              <a:t> có </a:t>
            </a:r>
            <a:r>
              <a:rPr lang="en-US" sz="1200" i="1" kern="1200" dirty="0" err="1">
                <a:solidFill>
                  <a:schemeClr val="tx1"/>
                </a:solidFill>
                <a:effectLst/>
                <a:latin typeface="+mn-lt"/>
                <a:ea typeface="+mn-ea"/>
                <a:cs typeface="+mn-cs"/>
              </a:rPr>
              <a:t>tần</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suất</a:t>
            </a:r>
            <a:r>
              <a:rPr lang="en-US" sz="1200" i="1" kern="1200" dirty="0">
                <a:solidFill>
                  <a:schemeClr val="tx1"/>
                </a:solidFill>
                <a:effectLst/>
                <a:latin typeface="+mn-lt"/>
                <a:ea typeface="+mn-ea"/>
                <a:cs typeface="+mn-cs"/>
              </a:rPr>
              <a:t>: 2+5+2+4=13. </a:t>
            </a:r>
            <a:r>
              <a:rPr lang="en-US" sz="1200" i="1" kern="1200" dirty="0" err="1">
                <a:solidFill>
                  <a:schemeClr val="tx1"/>
                </a:solidFill>
                <a:effectLst/>
                <a:latin typeface="+mn-lt"/>
                <a:ea typeface="+mn-ea"/>
                <a:cs typeface="+mn-cs"/>
              </a:rPr>
              <a:t>Tương</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tư</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cho</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nhóm</a:t>
            </a:r>
            <a:r>
              <a:rPr lang="en-US" sz="1200" i="1" kern="1200" dirty="0">
                <a:solidFill>
                  <a:schemeClr val="tx1"/>
                </a:solidFill>
                <a:effectLst/>
                <a:latin typeface="+mn-lt"/>
                <a:ea typeface="+mn-ea"/>
                <a:cs typeface="+mn-cs"/>
              </a:rPr>
              <a:t> 11-20 </a:t>
            </a:r>
            <a:r>
              <a:rPr lang="en-US" sz="1200" i="1" kern="1200" dirty="0" err="1">
                <a:solidFill>
                  <a:schemeClr val="tx1"/>
                </a:solidFill>
                <a:effectLst/>
                <a:latin typeface="+mn-lt"/>
                <a:ea typeface="+mn-ea"/>
                <a:cs typeface="+mn-cs"/>
              </a:rPr>
              <a:t>va</a:t>
            </a:r>
            <a:r>
              <a:rPr lang="en-US" sz="1200" i="1" kern="1200" dirty="0">
                <a:solidFill>
                  <a:schemeClr val="tx1"/>
                </a:solidFill>
                <a:effectLst/>
                <a:latin typeface="+mn-lt"/>
                <a:ea typeface="+mn-ea"/>
                <a:cs typeface="+mn-cs"/>
              </a:rPr>
              <a:t>̀ 21-30. </a:t>
            </a:r>
            <a:r>
              <a:rPr lang="en-US" sz="1200" i="1" kern="1200" dirty="0" err="1">
                <a:solidFill>
                  <a:schemeClr val="tx1"/>
                </a:solidFill>
                <a:effectLst/>
                <a:latin typeface="+mn-lt"/>
                <a:ea typeface="+mn-ea"/>
                <a:cs typeface="+mn-cs"/>
              </a:rPr>
              <a:t>Mỗi</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nhóm</a:t>
            </a:r>
            <a:r>
              <a:rPr lang="en-US" sz="1200" i="1" kern="1200" dirty="0">
                <a:solidFill>
                  <a:schemeClr val="tx1"/>
                </a:solidFill>
                <a:effectLst/>
                <a:latin typeface="+mn-lt"/>
                <a:ea typeface="+mn-ea"/>
                <a:cs typeface="+mn-cs"/>
              </a:rPr>
              <a:t> 10$ </a:t>
            </a:r>
            <a:r>
              <a:rPr lang="en-US" sz="1200" i="1" kern="1200" dirty="0" err="1">
                <a:solidFill>
                  <a:schemeClr val="tx1"/>
                </a:solidFill>
                <a:effectLst/>
                <a:latin typeface="+mn-lt"/>
                <a:ea typeface="+mn-ea"/>
                <a:cs typeface="+mn-cs"/>
              </a:rPr>
              <a:t>như</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vậy</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được</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gọi</a:t>
            </a:r>
            <a:r>
              <a:rPr lang="en-US" sz="1200" i="1" kern="1200" dirty="0">
                <a:solidFill>
                  <a:schemeClr val="tx1"/>
                </a:solidFill>
                <a:effectLst/>
                <a:latin typeface="+mn-lt"/>
                <a:ea typeface="+mn-ea"/>
                <a:cs typeface="+mn-cs"/>
              </a:rPr>
              <a:t> là 1 bin)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85A396D-C33A-4508-B42F-19F1563688A8}" type="slidenum">
              <a:rPr lang="en-US" smtClean="0"/>
              <a:t>24</a:t>
            </a:fld>
            <a:endParaRPr lang="en-US"/>
          </a:p>
        </p:txBody>
      </p:sp>
    </p:spTree>
    <p:extLst>
      <p:ext uri="{BB962C8B-B14F-4D97-AF65-F5344CB8AC3E}">
        <p14:creationId xmlns:p14="http://schemas.microsoft.com/office/powerpoint/2010/main" val="1860829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25</a:t>
            </a:fld>
            <a:endParaRPr lang="en-US"/>
          </a:p>
        </p:txBody>
      </p:sp>
    </p:spTree>
    <p:extLst>
      <p:ext uri="{BB962C8B-B14F-4D97-AF65-F5344CB8AC3E}">
        <p14:creationId xmlns:p14="http://schemas.microsoft.com/office/powerpoint/2010/main" val="1547716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485A396D-C33A-4508-B42F-19F1563688A8}" type="slidenum">
              <a:rPr lang="en-US" smtClean="0"/>
              <a:t>27</a:t>
            </a:fld>
            <a:endParaRPr lang="en-US"/>
          </a:p>
        </p:txBody>
      </p:sp>
    </p:spTree>
    <p:extLst>
      <p:ext uri="{BB962C8B-B14F-4D97-AF65-F5344CB8AC3E}">
        <p14:creationId xmlns:p14="http://schemas.microsoft.com/office/powerpoint/2010/main" val="1582305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Định</a:t>
            </a:r>
            <a:r>
              <a:rPr lang="en-US" dirty="0"/>
              <a:t> </a:t>
            </a:r>
            <a:r>
              <a:rPr lang="en-US" dirty="0" err="1"/>
              <a:t>nghĩa</a:t>
            </a:r>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29</a:t>
            </a:fld>
            <a:endParaRPr lang="en-US"/>
          </a:p>
        </p:txBody>
      </p:sp>
    </p:spTree>
    <p:extLst>
      <p:ext uri="{BB962C8B-B14F-4D97-AF65-F5344CB8AC3E}">
        <p14:creationId xmlns:p14="http://schemas.microsoft.com/office/powerpoint/2010/main" val="242193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a:t>
            </a:r>
            <a:r>
              <a:rPr lang="en-US" dirty="0" err="1"/>
              <a:t>là</a:t>
            </a:r>
            <a:r>
              <a:rPr lang="en-US" dirty="0"/>
              <a:t> data set </a:t>
            </a:r>
            <a:r>
              <a:rPr lang="en-US" dirty="0" err="1"/>
              <a:t>lớn</a:t>
            </a:r>
            <a:r>
              <a:rPr lang="en-US" dirty="0"/>
              <a:t>, N </a:t>
            </a:r>
            <a:r>
              <a:rPr lang="en-US" dirty="0" err="1"/>
              <a:t>là</a:t>
            </a:r>
            <a:r>
              <a:rPr lang="en-US" dirty="0"/>
              <a:t> </a:t>
            </a:r>
            <a:r>
              <a:rPr lang="en-US" dirty="0" err="1"/>
              <a:t>các</a:t>
            </a:r>
            <a:r>
              <a:rPr lang="en-US" dirty="0"/>
              <a:t> </a:t>
            </a:r>
            <a:r>
              <a:rPr lang="en-US" dirty="0" err="1"/>
              <a:t>bộ</a:t>
            </a:r>
            <a:r>
              <a:rPr lang="en-US" dirty="0"/>
              <a:t> </a:t>
            </a:r>
            <a:r>
              <a:rPr lang="en-US" dirty="0" err="1"/>
              <a:t>nằm</a:t>
            </a:r>
            <a:r>
              <a:rPr lang="en-US" dirty="0"/>
              <a:t> </a:t>
            </a:r>
            <a:r>
              <a:rPr lang="en-US" dirty="0" err="1"/>
              <a:t>trong</a:t>
            </a:r>
            <a:r>
              <a:rPr lang="en-US" dirty="0"/>
              <a:t> D</a:t>
            </a:r>
          </a:p>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30</a:t>
            </a:fld>
            <a:endParaRPr lang="en-US"/>
          </a:p>
        </p:txBody>
      </p:sp>
    </p:spTree>
    <p:extLst>
      <p:ext uri="{BB962C8B-B14F-4D97-AF65-F5344CB8AC3E}">
        <p14:creationId xmlns:p14="http://schemas.microsoft.com/office/powerpoint/2010/main" val="1007601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t>	</a:t>
            </a:r>
            <a:r>
              <a:rPr lang="vi-VN" sz="1200" b="1" dirty="0"/>
              <a:t>Ví dụ</a:t>
            </a:r>
            <a:r>
              <a:rPr lang="vi-VN" sz="1200" dirty="0"/>
              <a:t>:Hãy tưởng tượng rằng bạn đã thu thập dữ liệu để phân tích. Dữ liệu này bao gồm bán hàng điện tử  mỗi quý, trong các năm 2008 đến 2010. Tuy nhiên, bạn quan tâm đến doanh số hàng năm (tổng mỗi năm), hơn là tổng mỗi quý. Do đó, dữ liệu có thể được tổng hợp để dữ liệu kết quả tóm tắt tổng doanh số bán hàng mỗi năm thay vì trên mỗi văn phòng. Sự tổng hợp này được minh họa trong hình bên </a:t>
            </a:r>
          </a:p>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34</a:t>
            </a:fld>
            <a:endParaRPr lang="en-US"/>
          </a:p>
        </p:txBody>
      </p:sp>
    </p:spTree>
    <p:extLst>
      <p:ext uri="{BB962C8B-B14F-4D97-AF65-F5344CB8AC3E}">
        <p14:creationId xmlns:p14="http://schemas.microsoft.com/office/powerpoint/2010/main" val="1269542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dirty="0"/>
              <a:t>Ví dụ</a:t>
            </a:r>
            <a:r>
              <a:rPr lang="vi-VN" sz="1200" dirty="0"/>
              <a:t>:Hình  bên cho ta thấy một khối dữ liệu để phân tích đa chiều về dữ liệu bán hàng liên quan đến doanh số hàng năm trên mỗi loại mặt hàng cho mỗi AllElectronics chi nhánh . Mỗi ô chứa một giá trị dữ liệu tổng hợp, tương ứng với điểm dữ liệu trong không gian đa chiều. (Để có thể đọc được, chỉ một số giá trị ô được hiển thị.) Phân cấp khái niệm có thể tồn tại cho mỗi thuộc tính, cho phép phân tích dữ liệu theo nhiều mức trừu tượng</a:t>
            </a:r>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36</a:t>
            </a:fld>
            <a:endParaRPr lang="en-US"/>
          </a:p>
        </p:txBody>
      </p:sp>
    </p:spTree>
    <p:extLst>
      <p:ext uri="{BB962C8B-B14F-4D97-AF65-F5344CB8AC3E}">
        <p14:creationId xmlns:p14="http://schemas.microsoft.com/office/powerpoint/2010/main" val="266005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02124"/>
                </a:solidFill>
                <a:effectLst/>
                <a:latin typeface="Times New Roman" panose="02020603050405020304" pitchFamily="18" charset="0"/>
                <a:ea typeface="Calibri" panose="020F0502020204030204" pitchFamily="34" charset="0"/>
              </a:rPr>
              <a:t>- </a:t>
            </a:r>
            <a:r>
              <a:rPr lang="en-US" sz="1800" dirty="0">
                <a:solidFill>
                  <a:srgbClr val="202124"/>
                </a:solidFill>
                <a:latin typeface="+mj-lt"/>
                <a:ea typeface="Calibri" panose="020F0502020204030204" pitchFamily="34" charset="0"/>
              </a:rPr>
              <a:t>P</a:t>
            </a:r>
            <a:r>
              <a:rPr lang="vi-VN" sz="1800" dirty="0">
                <a:solidFill>
                  <a:srgbClr val="202124"/>
                </a:solidFill>
                <a:effectLst/>
                <a:latin typeface="+mj-lt"/>
                <a:ea typeface="Calibri" panose="020F0502020204030204" pitchFamily="34" charset="0"/>
              </a:rPr>
              <a:t>hân tích các thành phần chính </a:t>
            </a:r>
            <a:r>
              <a:rPr lang="en-US" sz="1800" dirty="0">
                <a:solidFill>
                  <a:srgbClr val="202124"/>
                </a:solidFill>
                <a:effectLst/>
                <a:latin typeface="+mj-lt"/>
                <a:ea typeface="Calibri" panose="020F0502020204030204" pitchFamily="34" charset="0"/>
              </a:rPr>
              <a:t>: </a:t>
            </a:r>
            <a:r>
              <a:rPr lang="vi-VN" sz="1800" dirty="0">
                <a:solidFill>
                  <a:srgbClr val="202124"/>
                </a:solidFill>
                <a:effectLst/>
                <a:latin typeface="Times New Roman" panose="02020603050405020304" pitchFamily="18" charset="0"/>
                <a:ea typeface="Calibri" panose="020F0502020204030204" pitchFamily="34" charset="0"/>
              </a:rPr>
              <a:t>chuyển đổi hoặc chiếu dữ liệu gốc lên một không gian nhỏ hơn</a:t>
            </a:r>
            <a:r>
              <a:rPr lang="en-US" sz="1800" dirty="0">
                <a:solidFill>
                  <a:srgbClr val="202124"/>
                </a:solidFill>
                <a:effectLst/>
                <a:latin typeface="Times New Roman" panose="02020603050405020304" pitchFamily="18" charset="0"/>
                <a:ea typeface="Calibri" panose="020F0502020204030204" pitchFamily="34" charset="0"/>
              </a:rPr>
              <a:t> </a:t>
            </a:r>
          </a:p>
          <a:p>
            <a:r>
              <a:rPr lang="en-US" sz="1800" dirty="0">
                <a:solidFill>
                  <a:srgbClr val="202124"/>
                </a:solidFill>
                <a:effectLst/>
                <a:latin typeface="Times New Roman" panose="02020603050405020304" pitchFamily="18" charset="0"/>
                <a:ea typeface="Calibri" panose="020F0502020204030204" pitchFamily="34" charset="0"/>
              </a:rPr>
              <a:t>- </a:t>
            </a:r>
            <a:r>
              <a:rPr lang="vi-VN" sz="1800" dirty="0">
                <a:solidFill>
                  <a:srgbClr val="202124"/>
                </a:solidFill>
                <a:effectLst/>
                <a:latin typeface="+mj-lt"/>
                <a:ea typeface="Calibri" panose="020F0502020204030204" pitchFamily="34" charset="0"/>
              </a:rPr>
              <a:t>Lựa chọn tập hợp con thuộc tính </a:t>
            </a:r>
            <a:r>
              <a:rPr lang="en-US" sz="1800" dirty="0">
                <a:solidFill>
                  <a:srgbClr val="202124"/>
                </a:solidFill>
                <a:effectLst/>
                <a:latin typeface="+mj-lt"/>
                <a:ea typeface="Calibri" panose="020F0502020204030204" pitchFamily="34" charset="0"/>
              </a:rPr>
              <a:t>: </a:t>
            </a:r>
            <a:r>
              <a:rPr lang="vi-VN" sz="1800" dirty="0">
                <a:solidFill>
                  <a:srgbClr val="202124"/>
                </a:solidFill>
                <a:effectLst/>
                <a:latin typeface="Times New Roman" panose="02020603050405020304" pitchFamily="18" charset="0"/>
                <a:ea typeface="Calibri" panose="020F0502020204030204" pitchFamily="34" charset="0"/>
              </a:rPr>
              <a:t>trong đó các thuộc tính hoặc thứ nguyên không liên quan, có liên quan yếu hoặc dư thừa được phát hiện và loại bỏ</a:t>
            </a:r>
            <a:endParaRPr lang="en-US" sz="1800" dirty="0">
              <a:solidFill>
                <a:srgbClr val="202124"/>
              </a:solidFill>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2</a:t>
            </a:fld>
            <a:endParaRPr lang="en-US"/>
          </a:p>
        </p:txBody>
      </p:sp>
    </p:spTree>
    <p:extLst>
      <p:ext uri="{BB962C8B-B14F-4D97-AF65-F5344CB8AC3E}">
        <p14:creationId xmlns:p14="http://schemas.microsoft.com/office/powerpoint/2010/main" val="2017223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rtl="0">
              <a:buFont typeface="Arial" panose="020B0604020202020204" pitchFamily="34" charset="0"/>
              <a:buNone/>
            </a:pPr>
            <a:r>
              <a:rPr lang="en-US" sz="1200" dirty="0">
                <a:latin typeface="+mj-lt"/>
              </a:rPr>
              <a:t>-</a:t>
            </a:r>
            <a:r>
              <a:rPr lang="en-US" sz="1200" dirty="0" err="1">
                <a:latin typeface="+mj-lt"/>
              </a:rPr>
              <a:t>Tham</a:t>
            </a:r>
            <a:r>
              <a:rPr lang="en-US" sz="1200" dirty="0">
                <a:latin typeface="+mj-lt"/>
              </a:rPr>
              <a:t> </a:t>
            </a:r>
            <a:r>
              <a:rPr lang="en-US" sz="1200" dirty="0" err="1">
                <a:latin typeface="+mj-lt"/>
              </a:rPr>
              <a:t>số</a:t>
            </a:r>
            <a:r>
              <a:rPr lang="en-US" sz="1200" dirty="0">
                <a:latin typeface="+mj-lt"/>
              </a:rPr>
              <a:t>: </a:t>
            </a:r>
            <a:r>
              <a:rPr lang="en-US" sz="1200" dirty="0" err="1">
                <a:latin typeface="+mj-lt"/>
              </a:rPr>
              <a:t>thường</a:t>
            </a:r>
            <a:r>
              <a:rPr lang="en-US" sz="1200" dirty="0">
                <a:latin typeface="+mj-lt"/>
              </a:rPr>
              <a:t> </a:t>
            </a:r>
            <a:r>
              <a:rPr lang="en-US" sz="1200" dirty="0" err="1">
                <a:latin typeface="+mj-lt"/>
              </a:rPr>
              <a:t>sử</a:t>
            </a:r>
            <a:r>
              <a:rPr lang="en-US" sz="1200" dirty="0">
                <a:latin typeface="+mj-lt"/>
              </a:rPr>
              <a:t> </a:t>
            </a:r>
            <a:r>
              <a:rPr lang="en-US" sz="1200" dirty="0" err="1">
                <a:latin typeface="+mj-lt"/>
              </a:rPr>
              <a:t>dụng</a:t>
            </a:r>
            <a:r>
              <a:rPr lang="en-US" sz="1200" dirty="0">
                <a:latin typeface="+mj-lt"/>
              </a:rPr>
              <a:t> </a:t>
            </a:r>
            <a:r>
              <a:rPr lang="en-US" sz="1200" dirty="0" err="1">
                <a:latin typeface="+mj-lt"/>
              </a:rPr>
              <a:t>cho</a:t>
            </a:r>
            <a:r>
              <a:rPr lang="en-US" sz="1200" dirty="0">
                <a:latin typeface="+mj-lt"/>
              </a:rPr>
              <a:t> </a:t>
            </a:r>
            <a:r>
              <a:rPr lang="vi-VN" sz="1200" b="0" i="0" u="none" strike="noStrike" baseline="0" dirty="0">
                <a:solidFill>
                  <a:srgbClr val="202124"/>
                </a:solidFill>
                <a:latin typeface="+mj-lt"/>
              </a:rPr>
              <a:t>một mô hình để ước tính dữ liệu, do đó</a:t>
            </a:r>
            <a:r>
              <a:rPr lang="en-US" sz="1200" b="0" i="0" u="none" strike="noStrike" baseline="0" dirty="0">
                <a:solidFill>
                  <a:srgbClr val="202124"/>
                </a:solidFill>
                <a:latin typeface="+mj-lt"/>
              </a:rPr>
              <a:t> </a:t>
            </a:r>
            <a:r>
              <a:rPr lang="vi-VN" sz="1200" b="0" i="0" u="none" strike="noStrike" baseline="0" dirty="0">
                <a:solidFill>
                  <a:srgbClr val="202124"/>
                </a:solidFill>
                <a:latin typeface="+mj-lt"/>
              </a:rPr>
              <a:t>thường chỉ các tham số dữ liệu cần được lưu trữ, thay vì dữ liệu thực tế. </a:t>
            </a:r>
            <a:endParaRPr lang="en-US" sz="1200" b="0" i="0" u="none" strike="noStrike" baseline="0" dirty="0">
              <a:solidFill>
                <a:srgbClr val="202124"/>
              </a:solidFill>
              <a:latin typeface="+mj-lt"/>
            </a:endParaRPr>
          </a:p>
          <a:p>
            <a:pPr marR="0" algn="l" rtl="0"/>
            <a:r>
              <a:rPr lang="en-US" sz="1800" dirty="0">
                <a:solidFill>
                  <a:srgbClr val="202124"/>
                </a:solidFill>
                <a:effectLst/>
                <a:latin typeface="Times New Roman" panose="02020603050405020304" pitchFamily="18" charset="0"/>
                <a:ea typeface="Calibri" panose="020F0502020204030204" pitchFamily="34" charset="0"/>
              </a:rPr>
              <a:t>-</a:t>
            </a:r>
            <a:r>
              <a:rPr lang="vi-VN" sz="1800" dirty="0">
                <a:solidFill>
                  <a:srgbClr val="202124"/>
                </a:solidFill>
                <a:effectLst/>
                <a:latin typeface="Times New Roman" panose="02020603050405020304" pitchFamily="18" charset="0"/>
                <a:ea typeface="Calibri" panose="020F0502020204030204" pitchFamily="34" charset="0"/>
              </a:rPr>
              <a:t>Các phương pháp phi tham số để lưu trữ các đại diện giảm của dữ liệu </a:t>
            </a:r>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3</a:t>
            </a:fld>
            <a:endParaRPr lang="en-US"/>
          </a:p>
        </p:txBody>
      </p:sp>
    </p:spTree>
    <p:extLst>
      <p:ext uri="{BB962C8B-B14F-4D97-AF65-F5344CB8AC3E}">
        <p14:creationId xmlns:p14="http://schemas.microsoft.com/office/powerpoint/2010/main" val="233582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4</a:t>
            </a:fld>
            <a:endParaRPr lang="en-US"/>
          </a:p>
        </p:txBody>
      </p:sp>
    </p:spTree>
    <p:extLst>
      <p:ext uri="{BB962C8B-B14F-4D97-AF65-F5344CB8AC3E}">
        <p14:creationId xmlns:p14="http://schemas.microsoft.com/office/powerpoint/2010/main" val="3309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6</a:t>
            </a:fld>
            <a:endParaRPr lang="en-US"/>
          </a:p>
        </p:txBody>
      </p:sp>
    </p:spTree>
    <p:extLst>
      <p:ext uri="{BB962C8B-B14F-4D97-AF65-F5344CB8AC3E}">
        <p14:creationId xmlns:p14="http://schemas.microsoft.com/office/powerpoint/2010/main" val="142335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9</a:t>
            </a:fld>
            <a:endParaRPr lang="en-US"/>
          </a:p>
        </p:txBody>
      </p:sp>
    </p:spTree>
    <p:extLst>
      <p:ext uri="{BB962C8B-B14F-4D97-AF65-F5344CB8AC3E}">
        <p14:creationId xmlns:p14="http://schemas.microsoft.com/office/powerpoint/2010/main" val="705945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222222"/>
                </a:solidFill>
                <a:latin typeface="Times New Roman" panose="02020603050405020304" pitchFamily="18" charset="0"/>
                <a:cs typeface="Times New Roman" panose="02020603050405020304" pitchFamily="18" charset="0"/>
              </a:rPr>
              <a:t>(</a:t>
            </a:r>
            <a:r>
              <a:rPr lang="en-US" sz="1200" b="0" i="0" u="none" strike="noStrike" baseline="0" dirty="0" err="1">
                <a:solidFill>
                  <a:srgbClr val="222222"/>
                </a:solidFill>
                <a:latin typeface="Times New Roman" panose="02020603050405020304" pitchFamily="18" charset="0"/>
                <a:cs typeface="Times New Roman" panose="02020603050405020304" pitchFamily="18" charset="0"/>
              </a:rPr>
              <a:t>sau</a:t>
            </a:r>
            <a:r>
              <a:rPr lang="en-US" sz="1200" b="0" i="0" u="none" strike="noStrike" baseline="0" dirty="0">
                <a:solidFill>
                  <a:srgbClr val="222222"/>
                </a:solidFill>
                <a:latin typeface="Times New Roman" panose="02020603050405020304" pitchFamily="18" charset="0"/>
                <a:cs typeface="Times New Roman" panose="02020603050405020304" pitchFamily="18" charset="0"/>
              </a:rPr>
              <a:t> </a:t>
            </a:r>
            <a:r>
              <a:rPr lang="en-US" sz="1200" b="0" i="0" u="none" strike="noStrike" baseline="0" dirty="0" err="1">
                <a:solidFill>
                  <a:srgbClr val="222222"/>
                </a:solidFill>
                <a:latin typeface="Times New Roman" panose="02020603050405020304" pitchFamily="18" charset="0"/>
                <a:cs typeface="Times New Roman" panose="02020603050405020304" pitchFamily="18" charset="0"/>
              </a:rPr>
              <a:t>Phương</a:t>
            </a:r>
            <a:r>
              <a:rPr lang="en-US" sz="1200" b="0" i="0" u="none" strike="noStrike" baseline="0" dirty="0">
                <a:solidFill>
                  <a:srgbClr val="222222"/>
                </a:solidFill>
                <a:latin typeface="Times New Roman" panose="02020603050405020304" pitchFamily="18" charset="0"/>
                <a:cs typeface="Times New Roman" panose="02020603050405020304" pitchFamily="18" charset="0"/>
              </a:rPr>
              <a:t> </a:t>
            </a:r>
            <a:r>
              <a:rPr lang="en-US" sz="1200" b="0" i="0" u="none" strike="noStrike" baseline="0" dirty="0" err="1">
                <a:solidFill>
                  <a:srgbClr val="222222"/>
                </a:solidFill>
                <a:latin typeface="Times New Roman" panose="02020603050405020304" pitchFamily="18" charset="0"/>
                <a:cs typeface="Times New Roman" panose="02020603050405020304" pitchFamily="18" charset="0"/>
              </a:rPr>
              <a:t>sai</a:t>
            </a:r>
            <a:r>
              <a:rPr lang="en-US" sz="1200" b="0" i="0" u="none" strike="noStrike" baseline="0" dirty="0">
                <a:solidFill>
                  <a:srgbClr val="222222"/>
                </a:solidFill>
                <a:latin typeface="Times New Roman" panose="02020603050405020304" pitchFamily="18" charset="0"/>
                <a:cs typeface="Times New Roman" panose="02020603050405020304" pitchFamily="18" charset="0"/>
              </a:rPr>
              <a:t>)</a:t>
            </a:r>
            <a:r>
              <a:rPr lang="vi-VN" sz="1200" b="0" i="0" u="none" strike="noStrike" baseline="0" dirty="0">
                <a:solidFill>
                  <a:srgbClr val="222222"/>
                </a:solidFill>
                <a:latin typeface="Times New Roman" panose="02020603050405020304" pitchFamily="18" charset="0"/>
                <a:cs typeface="Times New Roman" panose="02020603050405020304" pitchFamily="18" charset="0"/>
              </a:rPr>
              <a:t>Nghĩa là, các trục được sắp xếp sao cho trục đầu tiên hiển thị phương sai nhiều nhất trong số dữ liệu, trục thứ hai hiển thị phương sai cao nhất tiếp theo, v.v. </a:t>
            </a:r>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13</a:t>
            </a:fld>
            <a:endParaRPr lang="en-US"/>
          </a:p>
        </p:txBody>
      </p:sp>
    </p:spTree>
    <p:extLst>
      <p:ext uri="{BB962C8B-B14F-4D97-AF65-F5344CB8AC3E}">
        <p14:creationId xmlns:p14="http://schemas.microsoft.com/office/powerpoint/2010/main" val="4160637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17</a:t>
            </a:fld>
            <a:endParaRPr lang="en-US"/>
          </a:p>
        </p:txBody>
      </p:sp>
    </p:spTree>
    <p:extLst>
      <p:ext uri="{BB962C8B-B14F-4D97-AF65-F5344CB8AC3E}">
        <p14:creationId xmlns:p14="http://schemas.microsoft.com/office/powerpoint/2010/main" val="137695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5A396D-C33A-4508-B42F-19F1563688A8}" type="slidenum">
              <a:rPr lang="en-US" smtClean="0"/>
              <a:t>18</a:t>
            </a:fld>
            <a:endParaRPr lang="en-US"/>
          </a:p>
        </p:txBody>
      </p:sp>
    </p:spTree>
    <p:extLst>
      <p:ext uri="{BB962C8B-B14F-4D97-AF65-F5344CB8AC3E}">
        <p14:creationId xmlns:p14="http://schemas.microsoft.com/office/powerpoint/2010/main" val="265010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708B-58D1-4E80-9692-BF51EAF241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33FF2-276B-496D-9216-55C30168E0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95D69E-7AE4-4ABA-871D-260D72775A12}"/>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5" name="Footer Placeholder 4">
            <a:extLst>
              <a:ext uri="{FF2B5EF4-FFF2-40B4-BE49-F238E27FC236}">
                <a16:creationId xmlns:a16="http://schemas.microsoft.com/office/drawing/2014/main" id="{A6015B4B-91F7-4662-82C0-9AEB3862F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52A2F-8715-4636-8868-273AF37229C3}"/>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120419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746A-5849-439C-85E5-F5E0EFF0E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4AC9B2-31D1-4CBD-AF1C-0328169E53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509B9-54B1-4227-8B55-A008D8893407}"/>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5" name="Footer Placeholder 4">
            <a:extLst>
              <a:ext uri="{FF2B5EF4-FFF2-40B4-BE49-F238E27FC236}">
                <a16:creationId xmlns:a16="http://schemas.microsoft.com/office/drawing/2014/main" id="{45D450EE-493A-42E4-B3EA-F18B3FBBD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15A65-47AF-4E97-9780-D2F04C4185F4}"/>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140247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57C003-682F-4885-8060-509F187CD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AFF45-A1E8-4EBD-94B9-9EA70993BF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F619A-ECA0-4157-8DA0-6CB0C273BF66}"/>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5" name="Footer Placeholder 4">
            <a:extLst>
              <a:ext uri="{FF2B5EF4-FFF2-40B4-BE49-F238E27FC236}">
                <a16:creationId xmlns:a16="http://schemas.microsoft.com/office/drawing/2014/main" id="{EDD04762-58B0-4981-9E4F-6151B23E7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8C684-7832-4329-A671-F00948CDFF46}"/>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192522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A3FE-F374-476A-AD93-CA0A7937C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73220-3E01-4D46-9A7C-C30CA7BE4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570CE-5EAB-4796-A326-BD9F90C3A033}"/>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5" name="Footer Placeholder 4">
            <a:extLst>
              <a:ext uri="{FF2B5EF4-FFF2-40B4-BE49-F238E27FC236}">
                <a16:creationId xmlns:a16="http://schemas.microsoft.com/office/drawing/2014/main" id="{A44BD98E-F60D-4D22-A200-AE241E6F0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325D2-AC8E-4CFD-8A91-D38E4A840F1E}"/>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213613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5784-8BEC-4B0E-8C87-2EECE8082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60B230-2022-4E99-9843-BA4A8FEAC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3B39B-1798-41BD-B273-9A09FEC184DB}"/>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5" name="Footer Placeholder 4">
            <a:extLst>
              <a:ext uri="{FF2B5EF4-FFF2-40B4-BE49-F238E27FC236}">
                <a16:creationId xmlns:a16="http://schemas.microsoft.com/office/drawing/2014/main" id="{CEAB404B-41E4-4391-8AE4-3C739E791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03CC7-75C7-4D8E-9782-78E8BB92D73F}"/>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61952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8F3-D127-4DA9-8251-A06993A5F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21DA7-DB4B-4FFB-99B7-FD0863EA1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CC25F2-C66D-4B4D-989C-84390D1F5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E9FFE9-8352-4565-A4A7-9A69F81A0FA1}"/>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6" name="Footer Placeholder 5">
            <a:extLst>
              <a:ext uri="{FF2B5EF4-FFF2-40B4-BE49-F238E27FC236}">
                <a16:creationId xmlns:a16="http://schemas.microsoft.com/office/drawing/2014/main" id="{762F2438-F8D3-4B38-A6A5-395D28FC38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D5347-C5C5-40E9-A45E-75E70E24F397}"/>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255395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80B1-9E85-4A45-B551-82DB0C913F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EBD31C-A01E-4503-8197-039562B92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CD8FC9-78FF-4148-8F51-5BFE0AB82D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2FCC2C-3DF9-475B-B1CF-5B223B99B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5E2968-9D3E-4822-B5F0-2537C9A973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B4C14C-97AC-481F-A4D3-38285F4DC3C7}"/>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8" name="Footer Placeholder 7">
            <a:extLst>
              <a:ext uri="{FF2B5EF4-FFF2-40B4-BE49-F238E27FC236}">
                <a16:creationId xmlns:a16="http://schemas.microsoft.com/office/drawing/2014/main" id="{E59272DF-E3BE-4983-A565-6E8DE06EC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2FE0E8-F2E2-4568-8D2D-B046192CC703}"/>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84446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681C-D879-4B9A-B869-761E8CD27A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76DC3-3D3C-4BAA-B8AA-A49C2579C489}"/>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4" name="Footer Placeholder 3">
            <a:extLst>
              <a:ext uri="{FF2B5EF4-FFF2-40B4-BE49-F238E27FC236}">
                <a16:creationId xmlns:a16="http://schemas.microsoft.com/office/drawing/2014/main" id="{E1403D62-0F5C-4303-9F67-9178AA7107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11326-813A-4D6B-B1F6-35477F2CC599}"/>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62501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49F69E-6BEB-4166-B9F9-ABB0F6381863}"/>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3" name="Footer Placeholder 2">
            <a:extLst>
              <a:ext uri="{FF2B5EF4-FFF2-40B4-BE49-F238E27FC236}">
                <a16:creationId xmlns:a16="http://schemas.microsoft.com/office/drawing/2014/main" id="{AE3DFC97-667F-43DE-B56B-BB5EAD1704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DD616-454E-4F68-B0BB-46D7A3E22DD8}"/>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4213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901D-BC1C-4DED-8E49-A253131000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963F2A-10A6-41DC-95D8-C796D0EAB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2389BC-DDB1-40FD-A8AA-D1C657D58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B3E15-533B-4836-BC47-CCE227303B7D}"/>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6" name="Footer Placeholder 5">
            <a:extLst>
              <a:ext uri="{FF2B5EF4-FFF2-40B4-BE49-F238E27FC236}">
                <a16:creationId xmlns:a16="http://schemas.microsoft.com/office/drawing/2014/main" id="{A090A4F0-2F52-4E84-9B45-935CD7A91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69AA2-E8C8-4D18-9AE1-62DCA28A60EE}"/>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246906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E86E-443F-41BD-BDFB-FDFD03B8AC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FD759-2AA0-4C5C-80B0-58FF8EB1F0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12DE50-9CDB-4995-9DAD-BD279323D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6C277-A209-4D63-843F-4F02CF5ECB9A}"/>
              </a:ext>
            </a:extLst>
          </p:cNvPr>
          <p:cNvSpPr>
            <a:spLocks noGrp="1"/>
          </p:cNvSpPr>
          <p:nvPr>
            <p:ph type="dt" sz="half" idx="10"/>
          </p:nvPr>
        </p:nvSpPr>
        <p:spPr/>
        <p:txBody>
          <a:bodyPr/>
          <a:lstStyle/>
          <a:p>
            <a:fld id="{2B41320F-4B12-4525-99FC-5783079F21E2}" type="datetimeFigureOut">
              <a:rPr lang="en-US" smtClean="0"/>
              <a:t>10/13/2020</a:t>
            </a:fld>
            <a:endParaRPr lang="en-US"/>
          </a:p>
        </p:txBody>
      </p:sp>
      <p:sp>
        <p:nvSpPr>
          <p:cNvPr id="6" name="Footer Placeholder 5">
            <a:extLst>
              <a:ext uri="{FF2B5EF4-FFF2-40B4-BE49-F238E27FC236}">
                <a16:creationId xmlns:a16="http://schemas.microsoft.com/office/drawing/2014/main" id="{8B696282-8029-46DC-B699-753903F0D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15040-4E72-4C67-98EB-975EAE62C18D}"/>
              </a:ext>
            </a:extLst>
          </p:cNvPr>
          <p:cNvSpPr>
            <a:spLocks noGrp="1"/>
          </p:cNvSpPr>
          <p:nvPr>
            <p:ph type="sldNum" sz="quarter" idx="12"/>
          </p:nvPr>
        </p:nvSpPr>
        <p:spPr/>
        <p:txBody>
          <a:bodyPr/>
          <a:lstStyle/>
          <a:p>
            <a:fld id="{AEDEF1C8-AEB9-4E65-9995-A63B955F34B8}" type="slidenum">
              <a:rPr lang="en-US" smtClean="0"/>
              <a:t>‹#›</a:t>
            </a:fld>
            <a:endParaRPr lang="en-US"/>
          </a:p>
        </p:txBody>
      </p:sp>
    </p:spTree>
    <p:extLst>
      <p:ext uri="{BB962C8B-B14F-4D97-AF65-F5344CB8AC3E}">
        <p14:creationId xmlns:p14="http://schemas.microsoft.com/office/powerpoint/2010/main" val="263679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47B46-4DCF-4B2D-91A7-C6CC6CDC1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EF90C3-B380-448F-A04C-59B7F1C55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2C03A-BCE9-40AC-A4D7-C5A2D3E91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1320F-4B12-4525-99FC-5783079F21E2}" type="datetimeFigureOut">
              <a:rPr lang="en-US" smtClean="0"/>
              <a:t>10/13/2020</a:t>
            </a:fld>
            <a:endParaRPr lang="en-US"/>
          </a:p>
        </p:txBody>
      </p:sp>
      <p:sp>
        <p:nvSpPr>
          <p:cNvPr id="5" name="Footer Placeholder 4">
            <a:extLst>
              <a:ext uri="{FF2B5EF4-FFF2-40B4-BE49-F238E27FC236}">
                <a16:creationId xmlns:a16="http://schemas.microsoft.com/office/drawing/2014/main" id="{82CC5374-7A98-48E3-81FE-8969680E2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68B4A1-ABF5-4906-83BB-AE95F0719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EF1C8-AEB9-4E65-9995-A63B955F34B8}" type="slidenum">
              <a:rPr lang="en-US" smtClean="0"/>
              <a:t>‹#›</a:t>
            </a:fld>
            <a:endParaRPr lang="en-US"/>
          </a:p>
        </p:txBody>
      </p:sp>
    </p:spTree>
    <p:extLst>
      <p:ext uri="{BB962C8B-B14F-4D97-AF65-F5344CB8AC3E}">
        <p14:creationId xmlns:p14="http://schemas.microsoft.com/office/powerpoint/2010/main" val="25138586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s://pro.arcgis.com/en/pro-app/tool-reference/data-management/enable-feature-binning.htm" TargetMode="Externa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www.saedsayad.com/unsupervised_binning.ht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BA9D328-902F-4022-9CC4-882349A98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 y="0"/>
            <a:ext cx="12175081" cy="6858000"/>
          </a:xfrm>
          <a:prstGeom prst="rect">
            <a:avLst/>
          </a:prstGeom>
        </p:spPr>
      </p:pic>
      <p:sp>
        <p:nvSpPr>
          <p:cNvPr id="25" name="TextBox 24">
            <a:extLst>
              <a:ext uri="{FF2B5EF4-FFF2-40B4-BE49-F238E27FC236}">
                <a16:creationId xmlns:a16="http://schemas.microsoft.com/office/drawing/2014/main" id="{14DAFFB3-863A-46AD-85B5-0C47DDDEF450}"/>
              </a:ext>
            </a:extLst>
          </p:cNvPr>
          <p:cNvSpPr txBox="1"/>
          <p:nvPr/>
        </p:nvSpPr>
        <p:spPr>
          <a:xfrm>
            <a:off x="588723" y="407096"/>
            <a:ext cx="10972800" cy="707886"/>
          </a:xfrm>
          <a:prstGeom prst="rect">
            <a:avLst/>
          </a:prstGeom>
          <a:noFill/>
        </p:spPr>
        <p:txBody>
          <a:bodyPr wrap="square" rtlCol="0">
            <a:spAutoFit/>
          </a:bodyPr>
          <a:lstStyle/>
          <a:p>
            <a:r>
              <a:rPr lang="vi-VN" sz="4000" b="1" dirty="0">
                <a:solidFill>
                  <a:schemeClr val="bg1"/>
                </a:solidFill>
                <a:effectLst/>
                <a:latin typeface="+mj-lt"/>
                <a:ea typeface="Times New Roman" panose="02020603050405020304" pitchFamily="18" charset="0"/>
                <a:cs typeface="Courier New" panose="02070309020205020404" pitchFamily="49" charset="0"/>
              </a:rPr>
              <a:t>Tổng quan về các chiến lược giảm thiểu dữ liệu</a:t>
            </a:r>
            <a:endParaRPr lang="en-US" sz="4000" b="1" dirty="0">
              <a:solidFill>
                <a:schemeClr val="bg1"/>
              </a:solidFill>
              <a:latin typeface="+mj-lt"/>
            </a:endParaRPr>
          </a:p>
        </p:txBody>
      </p:sp>
      <p:sp>
        <p:nvSpPr>
          <p:cNvPr id="26" name="TextBox 25">
            <a:extLst>
              <a:ext uri="{FF2B5EF4-FFF2-40B4-BE49-F238E27FC236}">
                <a16:creationId xmlns:a16="http://schemas.microsoft.com/office/drawing/2014/main" id="{D6219884-EDDE-4E19-B461-1CAAE2DE9E28}"/>
              </a:ext>
            </a:extLst>
          </p:cNvPr>
          <p:cNvSpPr txBox="1"/>
          <p:nvPr/>
        </p:nvSpPr>
        <p:spPr>
          <a:xfrm>
            <a:off x="588723" y="1440493"/>
            <a:ext cx="10972800" cy="1815882"/>
          </a:xfrm>
          <a:prstGeom prst="rect">
            <a:avLst/>
          </a:prstGeom>
          <a:noFill/>
        </p:spPr>
        <p:txBody>
          <a:bodyPr wrap="square" rtlCol="0">
            <a:spAutoFit/>
          </a:bodyPr>
          <a:lstStyle/>
          <a:p>
            <a:pPr marL="457200" indent="-457200">
              <a:buFont typeface="+mj-lt"/>
              <a:buAutoNum type="arabicPeriod"/>
            </a:pPr>
            <a:r>
              <a:rPr lang="en-US" sz="2800" dirty="0">
                <a:solidFill>
                  <a:schemeClr val="bg1"/>
                </a:solidFill>
                <a:effectLst/>
                <a:latin typeface="+mj-lt"/>
                <a:ea typeface="Times New Roman" panose="02020603050405020304" pitchFamily="18" charset="0"/>
                <a:cs typeface="Courier New" panose="02070309020205020404" pitchFamily="49" charset="0"/>
              </a:rPr>
              <a:t>G</a:t>
            </a:r>
            <a:r>
              <a:rPr lang="vi-VN" sz="2800" dirty="0">
                <a:solidFill>
                  <a:schemeClr val="bg1"/>
                </a:solidFill>
                <a:effectLst/>
                <a:latin typeface="+mj-lt"/>
                <a:ea typeface="Times New Roman" panose="02020603050405020304" pitchFamily="18" charset="0"/>
                <a:cs typeface="Courier New" panose="02070309020205020404" pitchFamily="49" charset="0"/>
              </a:rPr>
              <a:t>iảm kích thước</a:t>
            </a:r>
            <a:endParaRPr lang="en-US" sz="2800" dirty="0">
              <a:solidFill>
                <a:schemeClr val="bg1"/>
              </a:solidFill>
              <a:effectLst/>
              <a:latin typeface="+mj-lt"/>
              <a:ea typeface="Times New Roman" panose="02020603050405020304" pitchFamily="18" charset="0"/>
              <a:cs typeface="Courier New" panose="02070309020205020404" pitchFamily="49" charset="0"/>
            </a:endParaRPr>
          </a:p>
          <a:p>
            <a:pPr marL="457200" indent="-457200">
              <a:buFont typeface="+mj-lt"/>
              <a:buAutoNum type="arabicPeriod"/>
            </a:pPr>
            <a:r>
              <a:rPr lang="en-US" sz="2800" dirty="0" err="1">
                <a:solidFill>
                  <a:schemeClr val="bg1"/>
                </a:solidFill>
                <a:latin typeface="+mj-lt"/>
                <a:cs typeface="Courier New" panose="02070309020205020404" pitchFamily="49" charset="0"/>
              </a:rPr>
              <a:t>Giảm</a:t>
            </a:r>
            <a:r>
              <a:rPr lang="en-US" sz="2800" dirty="0">
                <a:solidFill>
                  <a:schemeClr val="bg1"/>
                </a:solidFill>
                <a:latin typeface="+mj-lt"/>
                <a:cs typeface="Courier New" panose="02070309020205020404" pitchFamily="49" charset="0"/>
              </a:rPr>
              <a:t> </a:t>
            </a:r>
            <a:r>
              <a:rPr lang="en-US" sz="2800" dirty="0" err="1">
                <a:solidFill>
                  <a:schemeClr val="bg1"/>
                </a:solidFill>
                <a:latin typeface="+mj-lt"/>
                <a:cs typeface="Courier New" panose="02070309020205020404" pitchFamily="49" charset="0"/>
              </a:rPr>
              <a:t>số</a:t>
            </a:r>
            <a:r>
              <a:rPr lang="en-US" sz="2800" dirty="0">
                <a:solidFill>
                  <a:schemeClr val="bg1"/>
                </a:solidFill>
                <a:latin typeface="+mj-lt"/>
                <a:cs typeface="Courier New" panose="02070309020205020404" pitchFamily="49" charset="0"/>
              </a:rPr>
              <a:t> </a:t>
            </a:r>
            <a:r>
              <a:rPr lang="en-US" sz="2800" dirty="0" err="1">
                <a:solidFill>
                  <a:schemeClr val="bg1"/>
                </a:solidFill>
                <a:latin typeface="+mj-lt"/>
                <a:cs typeface="Courier New" panose="02070309020205020404" pitchFamily="49" charset="0"/>
              </a:rPr>
              <a:t>lượng</a:t>
            </a:r>
            <a:endParaRPr lang="en-US" sz="2800" dirty="0">
              <a:solidFill>
                <a:schemeClr val="bg1"/>
              </a:solidFill>
              <a:latin typeface="+mj-lt"/>
              <a:cs typeface="Courier New" panose="02070309020205020404" pitchFamily="49" charset="0"/>
            </a:endParaRPr>
          </a:p>
          <a:p>
            <a:pPr marL="457200" indent="-457200">
              <a:buFont typeface="+mj-lt"/>
              <a:buAutoNum type="arabicPeriod"/>
            </a:pPr>
            <a:r>
              <a:rPr lang="en-US" sz="2800" dirty="0" err="1">
                <a:solidFill>
                  <a:schemeClr val="bg1"/>
                </a:solidFill>
                <a:latin typeface="+mj-lt"/>
                <a:cs typeface="Courier New" panose="02070309020205020404" pitchFamily="49" charset="0"/>
              </a:rPr>
              <a:t>Nén</a:t>
            </a:r>
            <a:r>
              <a:rPr lang="en-US" sz="2800" dirty="0">
                <a:solidFill>
                  <a:schemeClr val="bg1"/>
                </a:solidFill>
                <a:latin typeface="+mj-lt"/>
                <a:cs typeface="Courier New" panose="02070309020205020404" pitchFamily="49" charset="0"/>
              </a:rPr>
              <a:t> </a:t>
            </a:r>
            <a:r>
              <a:rPr lang="en-US" sz="2800" dirty="0" err="1">
                <a:solidFill>
                  <a:schemeClr val="bg1"/>
                </a:solidFill>
                <a:latin typeface="+mj-lt"/>
                <a:cs typeface="Courier New" panose="02070309020205020404" pitchFamily="49" charset="0"/>
              </a:rPr>
              <a:t>dữ</a:t>
            </a:r>
            <a:r>
              <a:rPr lang="en-US" sz="2800" dirty="0">
                <a:solidFill>
                  <a:schemeClr val="bg1"/>
                </a:solidFill>
                <a:latin typeface="+mj-lt"/>
                <a:cs typeface="Courier New" panose="02070309020205020404" pitchFamily="49" charset="0"/>
              </a:rPr>
              <a:t> </a:t>
            </a:r>
            <a:r>
              <a:rPr lang="en-US" sz="2800" dirty="0" err="1">
                <a:solidFill>
                  <a:schemeClr val="bg1"/>
                </a:solidFill>
                <a:latin typeface="+mj-lt"/>
                <a:cs typeface="Courier New" panose="02070309020205020404" pitchFamily="49" charset="0"/>
              </a:rPr>
              <a:t>liệu</a:t>
            </a:r>
            <a:endParaRPr lang="en-US" sz="2800" dirty="0">
              <a:solidFill>
                <a:schemeClr val="bg1"/>
              </a:solidFill>
              <a:latin typeface="+mj-lt"/>
              <a:cs typeface="Courier New" panose="02070309020205020404" pitchFamily="49" charset="0"/>
            </a:endParaRPr>
          </a:p>
          <a:p>
            <a:endParaRPr lang="en-US" sz="2800" dirty="0">
              <a:solidFill>
                <a:schemeClr val="bg1"/>
              </a:solidFill>
              <a:latin typeface="+mj-lt"/>
            </a:endParaRPr>
          </a:p>
        </p:txBody>
      </p:sp>
      <p:pic>
        <p:nvPicPr>
          <p:cNvPr id="28" name="Picture 4" descr="Introduction to Dimensionality Reduction - GeeksforGeeks">
            <a:extLst>
              <a:ext uri="{FF2B5EF4-FFF2-40B4-BE49-F238E27FC236}">
                <a16:creationId xmlns:a16="http://schemas.microsoft.com/office/drawing/2014/main" id="{7DC19D98-724B-4A65-9E1F-92302944ED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610" y="1606783"/>
            <a:ext cx="5415920" cy="40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330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5591010-D5D2-46B4-88D8-7D9E01303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20" name="TextBox 19">
            <a:extLst>
              <a:ext uri="{FF2B5EF4-FFF2-40B4-BE49-F238E27FC236}">
                <a16:creationId xmlns:a16="http://schemas.microsoft.com/office/drawing/2014/main" id="{BA2B922F-3B07-4B45-AFC7-6B5F1365B444}"/>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A0F33B0D-E8DA-402A-9FF4-02BFC2306004}"/>
              </a:ext>
            </a:extLst>
          </p:cNvPr>
          <p:cNvSpPr txBox="1"/>
          <p:nvPr/>
        </p:nvSpPr>
        <p:spPr>
          <a:xfrm>
            <a:off x="605425" y="860090"/>
            <a:ext cx="10981150" cy="1077218"/>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32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t>
            </a:r>
            <a:r>
              <a:rPr lang="vi-VN"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hân tích các thành phần chính </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u="sng" dirty="0">
                <a:solidFill>
                  <a:schemeClr val="bg1"/>
                </a:solidFill>
                <a:effectLst/>
                <a:latin typeface="Times New Roman" panose="02020603050405020304" pitchFamily="18" charset="0"/>
                <a:cs typeface="Times New Roman" panose="02020603050405020304" pitchFamily="18" charset="0"/>
              </a:rPr>
              <a:t>principal components analysis</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24" name="TextBox 23">
            <a:extLst>
              <a:ext uri="{FF2B5EF4-FFF2-40B4-BE49-F238E27FC236}">
                <a16:creationId xmlns:a16="http://schemas.microsoft.com/office/drawing/2014/main" id="{4A0DE639-4B88-4715-8DBD-30BAEF79CE78}"/>
              </a:ext>
            </a:extLst>
          </p:cNvPr>
          <p:cNvSpPr txBox="1"/>
          <p:nvPr/>
        </p:nvSpPr>
        <p:spPr>
          <a:xfrm>
            <a:off x="605425" y="1975981"/>
            <a:ext cx="10981150" cy="5673348"/>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1.2.2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Đặc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spcAft>
                <a:spcPts val="825"/>
              </a:spcAft>
              <a:buFont typeface="Arial" panose="020B0604020202020204" pitchFamily="34" charset="0"/>
              <a:buChar char="•"/>
              <a:tabLst>
                <a:tab pos="457200" algn="l"/>
              </a:tabLst>
            </a:pP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visualization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825"/>
              </a:spcAft>
              <a:buFont typeface="Arial" panose="020B0604020202020204" pitchFamily="34" charset="0"/>
              <a:buChar char="•"/>
              <a:tabLst>
                <a:tab pos="457200" algn="l"/>
              </a:tabLs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thì</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PCA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xoay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trục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tọa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trục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tọa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đảm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báo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(Maximize the variability).</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825"/>
              </a:spcAft>
              <a:buFont typeface="Arial" panose="020B0604020202020204" pitchFamily="34" charset="0"/>
              <a:buChar char="•"/>
              <a:tabLst>
                <a:tab pos="457200" algn="l"/>
              </a:tabLs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 PCA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trục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tọa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mặt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ý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nghĩa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PCA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factor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tổ</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825"/>
              </a:spcAft>
              <a:buFont typeface="Arial" panose="020B0604020202020204" pitchFamily="34" charset="0"/>
              <a:buChar char="•"/>
              <a:tabLst>
                <a:tab pos="457200" algn="l"/>
              </a:tabLst>
            </a:pP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thẻ</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quý</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quý</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che</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mất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Điển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ví</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chú</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phía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40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4EC41E5-3605-46DB-A401-10114F99A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20" name="TextBox 19">
            <a:extLst>
              <a:ext uri="{FF2B5EF4-FFF2-40B4-BE49-F238E27FC236}">
                <a16:creationId xmlns:a16="http://schemas.microsoft.com/office/drawing/2014/main" id="{B6966451-7920-4B44-BE89-9A7378C5096D}"/>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A795581-F529-44C9-8F89-8B3C62EDCAAA}"/>
              </a:ext>
            </a:extLst>
          </p:cNvPr>
          <p:cNvSpPr txBox="1"/>
          <p:nvPr/>
        </p:nvSpPr>
        <p:spPr>
          <a:xfrm>
            <a:off x="605425" y="860090"/>
            <a:ext cx="10981150" cy="1077218"/>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32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t>
            </a:r>
            <a:r>
              <a:rPr lang="vi-VN"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hân tích các thành phần chính </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u="sng" dirty="0">
                <a:solidFill>
                  <a:schemeClr val="bg1"/>
                </a:solidFill>
                <a:effectLst/>
                <a:latin typeface="Times New Roman" panose="02020603050405020304" pitchFamily="18" charset="0"/>
                <a:cs typeface="Times New Roman" panose="02020603050405020304" pitchFamily="18" charset="0"/>
              </a:rPr>
              <a:t>principal components analysis</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24" name="TextBox 23">
            <a:extLst>
              <a:ext uri="{FF2B5EF4-FFF2-40B4-BE49-F238E27FC236}">
                <a16:creationId xmlns:a16="http://schemas.microsoft.com/office/drawing/2014/main" id="{D847CF0C-3DAC-46DA-ACDA-E568B0E93589}"/>
              </a:ext>
            </a:extLst>
          </p:cNvPr>
          <p:cNvSpPr txBox="1"/>
          <p:nvPr/>
        </p:nvSpPr>
        <p:spPr>
          <a:xfrm>
            <a:off x="605425" y="2104372"/>
            <a:ext cx="10981150" cy="341632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1.2.3 </a:t>
            </a:r>
            <a:r>
              <a:rPr lang="en-US" sz="2400" dirty="0" err="1">
                <a:solidFill>
                  <a:schemeClr val="bg1"/>
                </a:solidFill>
                <a:latin typeface="Times New Roman" panose="02020603050405020304" pitchFamily="18" charset="0"/>
                <a:cs typeface="Times New Roman" panose="02020603050405020304" pitchFamily="18" charset="0"/>
              </a:rPr>
              <a:t>Quy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Tx/>
              <a:buChar char="-"/>
            </a:pPr>
            <a:r>
              <a:rPr lang="en-US" sz="2400" b="0" i="0" u="none" strike="noStrike" baseline="0" dirty="0" err="1">
                <a:solidFill>
                  <a:schemeClr val="bg1"/>
                </a:solidFill>
                <a:latin typeface="Times New Roman" panose="02020603050405020304" pitchFamily="18" charset="0"/>
                <a:cs typeface="Times New Roman" panose="02020603050405020304" pitchFamily="18" charset="0"/>
              </a:rPr>
              <a:t>Bước</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 1: </a:t>
            </a:r>
            <a:r>
              <a:rPr lang="vi-VN" sz="2400" b="0" i="0" u="none" strike="noStrike" baseline="0" dirty="0">
                <a:solidFill>
                  <a:schemeClr val="bg1"/>
                </a:solidFill>
                <a:latin typeface="Times New Roman" panose="02020603050405020304" pitchFamily="18" charset="0"/>
                <a:cs typeface="Times New Roman" panose="02020603050405020304" pitchFamily="18" charset="0"/>
              </a:rPr>
              <a:t>Dữ liệu đầu vào được chuẩn hóa để mỗi thuộc tính nằm </a:t>
            </a:r>
            <a:r>
              <a:rPr lang="en-US" sz="2400" dirty="0" err="1">
                <a:solidFill>
                  <a:schemeClr val="bg1"/>
                </a:solidFill>
                <a:latin typeface="Times New Roman" panose="02020603050405020304" pitchFamily="18" charset="0"/>
                <a:cs typeface="Times New Roman" panose="02020603050405020304" pitchFamily="18" charset="0"/>
              </a:rPr>
              <a:t>trong</a:t>
            </a:r>
            <a:r>
              <a:rPr lang="vi-VN" sz="2400" b="0" i="0" u="none" strike="noStrike" baseline="0" dirty="0">
                <a:solidFill>
                  <a:schemeClr val="bg1"/>
                </a:solidFill>
                <a:latin typeface="Times New Roman" panose="02020603050405020304" pitchFamily="18" charset="0"/>
                <a:cs typeface="Times New Roman" panose="02020603050405020304" pitchFamily="18" charset="0"/>
              </a:rPr>
              <a:t> một phạm vi. Bước này giúp đảm bảo rằng các thuộc tính có miền lớn sẽ không lấn át các thuộc tính có miền nhỏ hơn</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 </a:t>
            </a:r>
            <a:r>
              <a:rPr lang="vi-VN" sz="2400" b="0" i="0" u="none" strike="noStrike" baseline="0" dirty="0">
                <a:solidFill>
                  <a:schemeClr val="bg1"/>
                </a:solidFill>
                <a:latin typeface="Times New Roman" panose="02020603050405020304" pitchFamily="18" charset="0"/>
                <a:cs typeface="Times New Roman" panose="02020603050405020304" pitchFamily="18" charset="0"/>
              </a:rPr>
              <a:t>Một số định dạng dữ liệu cơ bản :</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 </a:t>
            </a:r>
            <a:r>
              <a:rPr lang="en-US" sz="2400" b="0" i="0" u="none" strike="noStrike" baseline="0" dirty="0" err="1">
                <a:solidFill>
                  <a:schemeClr val="bg1"/>
                </a:solidFill>
                <a:latin typeface="Times New Roman" panose="02020603050405020304" pitchFamily="18" charset="0"/>
                <a:cs typeface="Times New Roman" panose="02020603050405020304" pitchFamily="18" charset="0"/>
              </a:rPr>
              <a:t>v</a:t>
            </a:r>
            <a:r>
              <a:rPr lang="en-US" sz="2400" dirty="0" err="1">
                <a:solidFill>
                  <a:schemeClr val="bg1"/>
                </a:solidFill>
                <a:latin typeface="Times New Roman" panose="02020603050405020304" pitchFamily="18" charset="0"/>
                <a:cs typeface="Times New Roman" panose="02020603050405020304" pitchFamily="18" charset="0"/>
              </a:rPr>
              <a:t>ăn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số</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tiền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có</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không</a:t>
            </a:r>
            <a:r>
              <a:rPr lang="en-US" sz="2400" dirty="0">
                <a:solidFill>
                  <a:schemeClr val="bg1"/>
                </a:solidFill>
                <a:latin typeface="Times New Roman" panose="02020603050405020304" pitchFamily="18" charset="0"/>
                <a:cs typeface="Times New Roman" panose="02020603050405020304" pitchFamily="18" charset="0"/>
              </a:rPr>
              <a:t>.</a:t>
            </a:r>
          </a:p>
          <a:p>
            <a:pPr marL="342900" indent="-342900">
              <a:buFontTx/>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Tx/>
              <a:buChar char="-"/>
            </a:pPr>
            <a:r>
              <a:rPr lang="en-US" sz="2400" dirty="0" err="1">
                <a:solidFill>
                  <a:schemeClr val="bg1"/>
                </a:solidFill>
                <a:latin typeface="Times New Roman" panose="02020603050405020304" pitchFamily="18" charset="0"/>
                <a:cs typeface="Times New Roman" panose="02020603050405020304" pitchFamily="18" charset="0"/>
              </a:rPr>
              <a:t>Bước</a:t>
            </a:r>
            <a:r>
              <a:rPr lang="en-US" sz="2400" dirty="0">
                <a:solidFill>
                  <a:schemeClr val="bg1"/>
                </a:solidFill>
                <a:latin typeface="Times New Roman" panose="02020603050405020304" pitchFamily="18" charset="0"/>
                <a:cs typeface="Times New Roman" panose="02020603050405020304" pitchFamily="18" charset="0"/>
              </a:rPr>
              <a:t> 2: </a:t>
            </a:r>
            <a:r>
              <a:rPr lang="vi-VN" sz="2400" b="1" dirty="0">
                <a:solidFill>
                  <a:schemeClr val="bg1"/>
                </a:solidFill>
                <a:latin typeface="Times New Roman" panose="02020603050405020304" pitchFamily="18" charset="0"/>
                <a:cs typeface="Times New Roman" panose="02020603050405020304" pitchFamily="18" charset="0"/>
              </a:rPr>
              <a:t>PCA</a:t>
            </a:r>
            <a:r>
              <a:rPr lang="vi-VN" sz="2400" dirty="0">
                <a:solidFill>
                  <a:schemeClr val="bg1"/>
                </a:solidFill>
                <a:latin typeface="Times New Roman" panose="02020603050405020304" pitchFamily="18" charset="0"/>
                <a:cs typeface="Times New Roman" panose="02020603050405020304" pitchFamily="18" charset="0"/>
              </a:rPr>
              <a:t> tính </a:t>
            </a:r>
            <a:r>
              <a:rPr lang="vi-VN" sz="2400" b="1" dirty="0">
                <a:solidFill>
                  <a:schemeClr val="bg1"/>
                </a:solidFill>
                <a:latin typeface="Times New Roman" panose="02020603050405020304" pitchFamily="18" charset="0"/>
                <a:cs typeface="Times New Roman" panose="02020603050405020304" pitchFamily="18" charset="0"/>
              </a:rPr>
              <a:t>k</a:t>
            </a:r>
            <a:r>
              <a:rPr lang="vi-VN" sz="2400" dirty="0">
                <a:solidFill>
                  <a:schemeClr val="bg1"/>
                </a:solidFill>
                <a:latin typeface="Times New Roman" panose="02020603050405020304" pitchFamily="18" charset="0"/>
                <a:cs typeface="Times New Roman" panose="02020603050405020304" pitchFamily="18" charset="0"/>
              </a:rPr>
              <a:t> vectơ trực chuẩn cung cấp cơ sở cho dữ liệu đầu vào chuẩn hóa. Đây là các vectơ đơn vị mà mỗi điểm theo phương vuông góc với các vectơ khác. Các vectơ này được gọi là các thành phần chính. Dữ liệu đầu vào là sự kết hợp tuyến tính của các thành phần chính.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91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BC9B2155-C763-44AC-BD03-65B689557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43" name="TextBox 42">
            <a:extLst>
              <a:ext uri="{FF2B5EF4-FFF2-40B4-BE49-F238E27FC236}">
                <a16:creationId xmlns:a16="http://schemas.microsoft.com/office/drawing/2014/main" id="{C2203AE9-A3FF-451A-948A-01FE3012F89C}"/>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19847116-B8A1-4978-A333-418ADB579B61}"/>
              </a:ext>
            </a:extLst>
          </p:cNvPr>
          <p:cNvSpPr txBox="1"/>
          <p:nvPr/>
        </p:nvSpPr>
        <p:spPr>
          <a:xfrm>
            <a:off x="605425" y="860090"/>
            <a:ext cx="10981150" cy="1077218"/>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32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t>
            </a:r>
            <a:r>
              <a:rPr lang="vi-VN"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hân tích các thành phần chính </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u="sng" dirty="0">
                <a:solidFill>
                  <a:schemeClr val="bg1"/>
                </a:solidFill>
                <a:effectLst/>
                <a:latin typeface="Times New Roman" panose="02020603050405020304" pitchFamily="18" charset="0"/>
                <a:cs typeface="Times New Roman" panose="02020603050405020304" pitchFamily="18" charset="0"/>
              </a:rPr>
              <a:t>principal components analysis</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7" name="TextBox 46">
            <a:extLst>
              <a:ext uri="{FF2B5EF4-FFF2-40B4-BE49-F238E27FC236}">
                <a16:creationId xmlns:a16="http://schemas.microsoft.com/office/drawing/2014/main" id="{85922841-F5D4-40EC-BF7E-970589E9542F}"/>
              </a:ext>
            </a:extLst>
          </p:cNvPr>
          <p:cNvSpPr txBox="1"/>
          <p:nvPr/>
        </p:nvSpPr>
        <p:spPr>
          <a:xfrm>
            <a:off x="605425" y="2104372"/>
            <a:ext cx="10981150"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1.2.3 </a:t>
            </a:r>
            <a:r>
              <a:rPr lang="en-US" sz="2400" dirty="0" err="1">
                <a:solidFill>
                  <a:schemeClr val="bg1"/>
                </a:solidFill>
                <a:latin typeface="Times New Roman" panose="02020603050405020304" pitchFamily="18" charset="0"/>
                <a:cs typeface="Times New Roman" panose="02020603050405020304" pitchFamily="18" charset="0"/>
              </a:rPr>
              <a:t>Quy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endParaRPr lang="en-US" sz="2400" dirty="0">
              <a:solidFill>
                <a:schemeClr val="bg1"/>
              </a:solidFill>
              <a:latin typeface="Times New Roman" panose="02020603050405020304" pitchFamily="18" charset="0"/>
              <a:cs typeface="Times New Roman" panose="02020603050405020304" pitchFamily="18" charset="0"/>
            </a:endParaRPr>
          </a:p>
          <a:p>
            <a:r>
              <a:rPr lang="vi-VN" sz="2400" b="0" i="0" u="none" strike="noStrike" baseline="0" dirty="0">
                <a:solidFill>
                  <a:schemeClr val="bg1"/>
                </a:solidFill>
                <a:latin typeface="Times New Roman" panose="02020603050405020304" pitchFamily="18" charset="0"/>
                <a:cs typeface="Times New Roman" panose="02020603050405020304" pitchFamily="18" charset="0"/>
              </a:rPr>
              <a:t>Chuyển đổi toạ độ trong các hệ cơ sở khác nhau: </a:t>
            </a:r>
          </a:p>
          <a:p>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49" name="Picture 48">
            <a:extLst>
              <a:ext uri="{FF2B5EF4-FFF2-40B4-BE49-F238E27FC236}">
                <a16:creationId xmlns:a16="http://schemas.microsoft.com/office/drawing/2014/main" id="{9599A0AF-BA6D-4B67-B532-8B530FD97A5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283332" y="2911036"/>
            <a:ext cx="6157587" cy="3794760"/>
          </a:xfrm>
          <a:prstGeom prst="rect">
            <a:avLst/>
          </a:prstGeom>
        </p:spPr>
      </p:pic>
    </p:spTree>
    <p:extLst>
      <p:ext uri="{BB962C8B-B14F-4D97-AF65-F5344CB8AC3E}">
        <p14:creationId xmlns:p14="http://schemas.microsoft.com/office/powerpoint/2010/main" val="327809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619634D-3633-463F-8FCD-A4F5F3EF4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6" name="TextBox 15">
            <a:extLst>
              <a:ext uri="{FF2B5EF4-FFF2-40B4-BE49-F238E27FC236}">
                <a16:creationId xmlns:a16="http://schemas.microsoft.com/office/drawing/2014/main" id="{D5B6FEAF-55E6-44AD-9914-BE8F6C38D926}"/>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07A3E16-6FE7-4B38-949B-028C60CEC0E0}"/>
              </a:ext>
            </a:extLst>
          </p:cNvPr>
          <p:cNvSpPr txBox="1"/>
          <p:nvPr/>
        </p:nvSpPr>
        <p:spPr>
          <a:xfrm>
            <a:off x="605425" y="860090"/>
            <a:ext cx="10981150" cy="1077218"/>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32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t>
            </a:r>
            <a:r>
              <a:rPr lang="vi-VN"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hân tích các thành phần chính </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u="sng" dirty="0">
                <a:solidFill>
                  <a:schemeClr val="bg1"/>
                </a:solidFill>
                <a:effectLst/>
                <a:latin typeface="Times New Roman" panose="02020603050405020304" pitchFamily="18" charset="0"/>
                <a:cs typeface="Times New Roman" panose="02020603050405020304" pitchFamily="18" charset="0"/>
              </a:rPr>
              <a:t>principal components analysis</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20" name="TextBox 19">
            <a:extLst>
              <a:ext uri="{FF2B5EF4-FFF2-40B4-BE49-F238E27FC236}">
                <a16:creationId xmlns:a16="http://schemas.microsoft.com/office/drawing/2014/main" id="{0C465872-78FC-490F-8551-A2AF4FA4D602}"/>
              </a:ext>
            </a:extLst>
          </p:cNvPr>
          <p:cNvSpPr txBox="1"/>
          <p:nvPr/>
        </p:nvSpPr>
        <p:spPr>
          <a:xfrm>
            <a:off x="605425" y="2104372"/>
            <a:ext cx="6020843" cy="4154984"/>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1.2.3 </a:t>
            </a:r>
            <a:r>
              <a:rPr lang="en-US" sz="2400" dirty="0" err="1">
                <a:solidFill>
                  <a:schemeClr val="bg1"/>
                </a:solidFill>
                <a:latin typeface="Times New Roman" panose="02020603050405020304" pitchFamily="18" charset="0"/>
                <a:cs typeface="Times New Roman" panose="02020603050405020304" pitchFamily="18" charset="0"/>
              </a:rPr>
              <a:t>Quy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b="0" i="0" u="none" strike="noStrike" baseline="0" dirty="0" err="1">
                <a:solidFill>
                  <a:schemeClr val="bg1"/>
                </a:solidFill>
                <a:latin typeface="Times New Roman" panose="02020603050405020304" pitchFamily="18" charset="0"/>
                <a:cs typeface="Times New Roman" panose="02020603050405020304" pitchFamily="18" charset="0"/>
              </a:rPr>
              <a:t>Bước</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 3: </a:t>
            </a:r>
            <a:r>
              <a:rPr lang="vi-VN" sz="2400" b="0" i="0" u="none" strike="noStrike" baseline="0" dirty="0">
                <a:solidFill>
                  <a:schemeClr val="bg1"/>
                </a:solidFill>
                <a:latin typeface="Times New Roman" panose="02020603050405020304" pitchFamily="18" charset="0"/>
                <a:cs typeface="Times New Roman" panose="02020603050405020304" pitchFamily="18" charset="0"/>
              </a:rPr>
              <a:t>Các thành phần chính được sắp xếp theo thứ tự giảm dần "ý nghĩa" hoặc sức mạnh. Các thành phần chính về cơ bản đóng vai trò như một tập hợp các trục mới cho dữ liệu, cung cấp thông tin quan trọng về phương sai.</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 </a:t>
            </a:r>
          </a:p>
          <a:p>
            <a:pPr algn="just"/>
            <a:r>
              <a:rPr lang="en-US" sz="2400" b="0" i="0" u="none" strike="noStrike" baseline="0" dirty="0" err="1">
                <a:solidFill>
                  <a:schemeClr val="bg1"/>
                </a:solidFill>
                <a:latin typeface="Times New Roman" panose="02020603050405020304" pitchFamily="18" charset="0"/>
                <a:cs typeface="Times New Roman" panose="02020603050405020304" pitchFamily="18" charset="0"/>
              </a:rPr>
              <a:t>Hình</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 </a:t>
            </a:r>
            <a:r>
              <a:rPr lang="en-US" sz="2400" b="0" i="0" u="none" strike="noStrike" baseline="0" dirty="0" err="1">
                <a:solidFill>
                  <a:schemeClr val="bg1"/>
                </a:solidFill>
                <a:latin typeface="Times New Roman" panose="02020603050405020304" pitchFamily="18" charset="0"/>
                <a:cs typeface="Times New Roman" panose="02020603050405020304" pitchFamily="18" charset="0"/>
              </a:rPr>
              <a:t>bên</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 </a:t>
            </a:r>
            <a:r>
              <a:rPr lang="vi-VN" sz="2400" b="0" i="0" u="none" strike="noStrike" baseline="0" dirty="0">
                <a:solidFill>
                  <a:schemeClr val="bg1"/>
                </a:solidFill>
                <a:latin typeface="Times New Roman" panose="02020603050405020304" pitchFamily="18" charset="0"/>
                <a:cs typeface="Times New Roman" panose="02020603050405020304" pitchFamily="18" charset="0"/>
              </a:rPr>
              <a:t>cho thấy hai thành phần chính đầu tiên, Y1 và Y2, cho tập dữ liệu đã cho ban đầu được ánh xạ tới các trục X1 và X2. Thông tin này giúp xác định các nhóm hoặc mẫu trong dữ liệu.</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9385AD8A-EF92-4F36-A796-1A26776A3BE3}"/>
              </a:ext>
            </a:extLst>
          </p:cNvPr>
          <p:cNvPicPr>
            <a:picLocks noChangeAspect="1"/>
          </p:cNvPicPr>
          <p:nvPr/>
        </p:nvPicPr>
        <p:blipFill>
          <a:blip r:embed="rId5"/>
          <a:stretch>
            <a:fillRect/>
          </a:stretch>
        </p:blipFill>
        <p:spPr>
          <a:xfrm>
            <a:off x="7210562" y="2104372"/>
            <a:ext cx="4571571" cy="3620023"/>
          </a:xfrm>
          <a:prstGeom prst="rect">
            <a:avLst/>
          </a:prstGeom>
        </p:spPr>
      </p:pic>
    </p:spTree>
    <p:extLst>
      <p:ext uri="{BB962C8B-B14F-4D97-AF65-F5344CB8AC3E}">
        <p14:creationId xmlns:p14="http://schemas.microsoft.com/office/powerpoint/2010/main" val="62910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31BFD74-A922-4BAE-AD18-ADC530E4B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4" name="TextBox 13">
            <a:extLst>
              <a:ext uri="{FF2B5EF4-FFF2-40B4-BE49-F238E27FC236}">
                <a16:creationId xmlns:a16="http://schemas.microsoft.com/office/drawing/2014/main" id="{0417D5C6-BAED-4311-9E35-0A51C8616367}"/>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581E01A-6D26-48A8-8A32-BBF834399F09}"/>
              </a:ext>
            </a:extLst>
          </p:cNvPr>
          <p:cNvSpPr txBox="1"/>
          <p:nvPr/>
        </p:nvSpPr>
        <p:spPr>
          <a:xfrm>
            <a:off x="605425" y="860090"/>
            <a:ext cx="10981150" cy="1077218"/>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32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t>
            </a:r>
            <a:r>
              <a:rPr lang="vi-VN"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hân tích các thành phần chính </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u="sng" dirty="0">
                <a:solidFill>
                  <a:schemeClr val="bg1"/>
                </a:solidFill>
                <a:effectLst/>
                <a:latin typeface="Times New Roman" panose="02020603050405020304" pitchFamily="18" charset="0"/>
                <a:cs typeface="Times New Roman" panose="02020603050405020304" pitchFamily="18" charset="0"/>
              </a:rPr>
              <a:t>principal components analysis</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8" name="TextBox 17">
            <a:extLst>
              <a:ext uri="{FF2B5EF4-FFF2-40B4-BE49-F238E27FC236}">
                <a16:creationId xmlns:a16="http://schemas.microsoft.com/office/drawing/2014/main" id="{A3038215-DE1A-4617-BF66-95336AD5239A}"/>
              </a:ext>
            </a:extLst>
          </p:cNvPr>
          <p:cNvSpPr txBox="1"/>
          <p:nvPr/>
        </p:nvSpPr>
        <p:spPr>
          <a:xfrm>
            <a:off x="605425" y="2104372"/>
            <a:ext cx="6020843" cy="3046988"/>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1.2.3 </a:t>
            </a:r>
            <a:r>
              <a:rPr lang="en-US" sz="2400" dirty="0" err="1">
                <a:solidFill>
                  <a:schemeClr val="bg1"/>
                </a:solidFill>
                <a:latin typeface="Times New Roman" panose="02020603050405020304" pitchFamily="18" charset="0"/>
                <a:cs typeface="Times New Roman" panose="02020603050405020304" pitchFamily="18" charset="0"/>
              </a:rPr>
              <a:t>Quy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b="0" i="0" u="none" strike="noStrike" baseline="0" dirty="0" err="1">
                <a:solidFill>
                  <a:schemeClr val="bg1"/>
                </a:solidFill>
                <a:latin typeface="Times New Roman" panose="02020603050405020304" pitchFamily="18" charset="0"/>
                <a:cs typeface="Times New Roman" panose="02020603050405020304" pitchFamily="18" charset="0"/>
              </a:rPr>
              <a:t>Bước</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 4: </a:t>
            </a:r>
            <a:r>
              <a:rPr lang="vi-VN" sz="2400" b="0" i="0" u="none" strike="noStrike" baseline="0" dirty="0">
                <a:solidFill>
                  <a:schemeClr val="bg1"/>
                </a:solidFill>
                <a:latin typeface="Times New Roman" panose="02020603050405020304" pitchFamily="18" charset="0"/>
                <a:cs typeface="Times New Roman" panose="02020603050405020304" pitchFamily="18" charset="0"/>
              </a:rPr>
              <a:t>Bởi vì các thành phần được sắp xếp theo thứ tự giảm dần về "mức độ quan trọng", kích thước dữ liệu có thể được giảm bớt bằng cách loại bỏ các thành phần yếu hơn, tức là những thành phần có phương sai thấp. Sử dụng các thành phần chính mạnh nhất, sẽ có thể tạo lại một giá trị gần đúng của dữ liệu gốc.</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19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03A5572-0B10-416A-BD93-E0132A1C5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2" name="TextBox 11">
            <a:extLst>
              <a:ext uri="{FF2B5EF4-FFF2-40B4-BE49-F238E27FC236}">
                <a16:creationId xmlns:a16="http://schemas.microsoft.com/office/drawing/2014/main" id="{91BEA7D6-576C-4321-8164-9F65104EF0D2}"/>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343A6C8-2A36-4D6B-8862-9B77AF244B60}"/>
              </a:ext>
            </a:extLst>
          </p:cNvPr>
          <p:cNvSpPr txBox="1"/>
          <p:nvPr/>
        </p:nvSpPr>
        <p:spPr>
          <a:xfrm>
            <a:off x="605425" y="860090"/>
            <a:ext cx="10981150" cy="584775"/>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1.3 </a:t>
            </a:r>
            <a:r>
              <a:rPr lang="vi-V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Lựa chọn tập hợp con thuộc tính </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dirty="0">
                <a:solidFill>
                  <a:schemeClr val="bg1"/>
                </a:solidFill>
                <a:effectLst/>
                <a:latin typeface="Times New Roman" panose="02020603050405020304" pitchFamily="18" charset="0"/>
                <a:cs typeface="Times New Roman" panose="02020603050405020304" pitchFamily="18" charset="0"/>
              </a:rPr>
              <a:t>Attribute subset selection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70809AE-B4DA-45C8-AFF0-10ECAD34D219}"/>
              </a:ext>
            </a:extLst>
          </p:cNvPr>
          <p:cNvSpPr txBox="1"/>
          <p:nvPr/>
        </p:nvSpPr>
        <p:spPr>
          <a:xfrm>
            <a:off x="605425" y="1816274"/>
            <a:ext cx="10981150" cy="341632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1.3.1 </a:t>
            </a:r>
            <a:r>
              <a:rPr lang="en-US" sz="2400" dirty="0" err="1">
                <a:solidFill>
                  <a:schemeClr val="bg1"/>
                </a:solidFill>
                <a:latin typeface="Times New Roman" panose="02020603050405020304" pitchFamily="18" charset="0"/>
                <a:cs typeface="Times New Roman" panose="02020603050405020304" pitchFamily="18" charset="0"/>
              </a:rPr>
              <a:t>Định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nghĩa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là</a:t>
            </a:r>
            <a:r>
              <a:rPr lang="en-US" sz="2400" dirty="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latin typeface="Times New Roman" panose="02020603050405020304" pitchFamily="18" charset="0"/>
                <a:cs typeface="Times New Roman" panose="02020603050405020304" pitchFamily="18" charset="0"/>
              </a:rPr>
              <a:t>một kỹ thuật được sử dụng để giảm dữ liệu trong quá trình khai thác dữ liệu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dư</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thừa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kích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Ví</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Nếu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nhiệm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vụ</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mua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đĩa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CD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báo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đợt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hay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tuổi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thích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âm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14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EAD7DC-5948-4675-8418-AF6A922F2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2" name="TextBox 11">
            <a:extLst>
              <a:ext uri="{FF2B5EF4-FFF2-40B4-BE49-F238E27FC236}">
                <a16:creationId xmlns:a16="http://schemas.microsoft.com/office/drawing/2014/main" id="{4F6FCBB2-6F8B-44A6-9C62-2DCDE1032509}"/>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98FC210-75A1-438E-9E49-DBA78E2122BA}"/>
              </a:ext>
            </a:extLst>
          </p:cNvPr>
          <p:cNvSpPr txBox="1"/>
          <p:nvPr/>
        </p:nvSpPr>
        <p:spPr>
          <a:xfrm>
            <a:off x="605425" y="860090"/>
            <a:ext cx="10981150" cy="584775"/>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1.3 </a:t>
            </a:r>
            <a:r>
              <a:rPr lang="vi-V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Lựa chọn tập hợp con thuộc tính </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dirty="0">
                <a:solidFill>
                  <a:schemeClr val="bg1"/>
                </a:solidFill>
                <a:effectLst/>
                <a:latin typeface="Times New Roman" panose="02020603050405020304" pitchFamily="18" charset="0"/>
                <a:cs typeface="Times New Roman" panose="02020603050405020304" pitchFamily="18" charset="0"/>
              </a:rPr>
              <a:t>Attribute subset selection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7034697-54CE-4817-AE67-A1FC3F390B92}"/>
              </a:ext>
            </a:extLst>
          </p:cNvPr>
          <p:cNvSpPr txBox="1"/>
          <p:nvPr/>
        </p:nvSpPr>
        <p:spPr>
          <a:xfrm>
            <a:off x="605425" y="1567976"/>
            <a:ext cx="10981150" cy="1938992"/>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1.3.2 </a:t>
            </a:r>
            <a:r>
              <a:rPr lang="en-US" sz="2400" dirty="0" err="1">
                <a:solidFill>
                  <a:schemeClr val="bg1"/>
                </a:solidFill>
                <a:latin typeface="Times New Roman" panose="02020603050405020304" pitchFamily="18" charset="0"/>
                <a:cs typeface="Times New Roman" panose="02020603050405020304" pitchFamily="18" charset="0"/>
              </a:rPr>
              <a:t>Phương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pháp</a:t>
            </a:r>
            <a:r>
              <a:rPr lang="en-US" sz="24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sz="2400" dirty="0">
                <a:solidFill>
                  <a:schemeClr val="bg1"/>
                </a:solidFill>
                <a:latin typeface="Times New Roman" panose="02020603050405020304" pitchFamily="18" charset="0"/>
                <a:cs typeface="Times New Roman" panose="02020603050405020304" pitchFamily="18" charset="0"/>
              </a:rPr>
              <a:t>Lựa chọn chuyển tiếp theo từng bước.</a:t>
            </a:r>
          </a:p>
          <a:p>
            <a:pPr marL="285750" indent="-285750">
              <a:buFont typeface="Arial" panose="020B0604020202020204" pitchFamily="34" charset="0"/>
              <a:buChar char="•"/>
            </a:pPr>
            <a:r>
              <a:rPr lang="vi-VN" sz="2400" dirty="0">
                <a:solidFill>
                  <a:schemeClr val="bg1"/>
                </a:solidFill>
                <a:latin typeface="Times New Roman" panose="02020603050405020304" pitchFamily="18" charset="0"/>
                <a:cs typeface="Times New Roman" panose="02020603050405020304" pitchFamily="18" charset="0"/>
              </a:rPr>
              <a:t>Loại bỏ ngược từng bước.</a:t>
            </a:r>
          </a:p>
          <a:p>
            <a:pPr marL="285750" indent="-285750">
              <a:buFont typeface="Arial" panose="020B0604020202020204" pitchFamily="34" charset="0"/>
              <a:buChar char="•"/>
            </a:pPr>
            <a:r>
              <a:rPr lang="vi-VN" sz="2400" dirty="0">
                <a:solidFill>
                  <a:schemeClr val="bg1"/>
                </a:solidFill>
                <a:latin typeface="Times New Roman" panose="02020603050405020304" pitchFamily="18" charset="0"/>
                <a:cs typeface="Times New Roman" panose="02020603050405020304" pitchFamily="18" charset="0"/>
              </a:rPr>
              <a:t>Sự kết hợp giữa lựa chọn tiến và loại bỏ lùi.</a:t>
            </a:r>
          </a:p>
          <a:p>
            <a:pPr marL="285750" indent="-285750">
              <a:buFont typeface="Arial" panose="020B0604020202020204" pitchFamily="34" charset="0"/>
              <a:buChar char="•"/>
            </a:pPr>
            <a:r>
              <a:rPr lang="vi-VN" sz="2400" dirty="0">
                <a:solidFill>
                  <a:schemeClr val="bg1"/>
                </a:solidFill>
                <a:latin typeface="Times New Roman" panose="02020603050405020304" pitchFamily="18" charset="0"/>
                <a:cs typeface="Times New Roman" panose="02020603050405020304" pitchFamily="18" charset="0"/>
              </a:rPr>
              <a:t>Cảm ứng cây quyết định.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45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E52442F-5962-43F6-A50B-4DCA808D9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pic>
        <p:nvPicPr>
          <p:cNvPr id="15" name="Picture 14">
            <a:extLst>
              <a:ext uri="{FF2B5EF4-FFF2-40B4-BE49-F238E27FC236}">
                <a16:creationId xmlns:a16="http://schemas.microsoft.com/office/drawing/2014/main" id="{0AB5067D-9774-403C-99B8-73764364C670}"/>
              </a:ext>
            </a:extLst>
          </p:cNvPr>
          <p:cNvPicPr>
            <a:picLocks noChangeAspect="1"/>
          </p:cNvPicPr>
          <p:nvPr/>
        </p:nvPicPr>
        <p:blipFill>
          <a:blip r:embed="rId5"/>
          <a:stretch>
            <a:fillRect/>
          </a:stretch>
        </p:blipFill>
        <p:spPr>
          <a:xfrm>
            <a:off x="513566" y="1932561"/>
            <a:ext cx="11235847" cy="5056962"/>
          </a:xfrm>
          <a:prstGeom prst="rect">
            <a:avLst/>
          </a:prstGeom>
        </p:spPr>
      </p:pic>
      <p:sp>
        <p:nvSpPr>
          <p:cNvPr id="17" name="TextBox 16">
            <a:extLst>
              <a:ext uri="{FF2B5EF4-FFF2-40B4-BE49-F238E27FC236}">
                <a16:creationId xmlns:a16="http://schemas.microsoft.com/office/drawing/2014/main" id="{8B69E0B9-4DB7-4E3E-8B34-3C97706B1748}"/>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8312208-CD26-44CB-941F-CEA965B40039}"/>
              </a:ext>
            </a:extLst>
          </p:cNvPr>
          <p:cNvSpPr txBox="1"/>
          <p:nvPr/>
        </p:nvSpPr>
        <p:spPr>
          <a:xfrm>
            <a:off x="605425" y="860090"/>
            <a:ext cx="10981150" cy="584775"/>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1.3 </a:t>
            </a:r>
            <a:r>
              <a:rPr lang="vi-V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Lựa chọn tập hợp con thuộc tính </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dirty="0">
                <a:solidFill>
                  <a:schemeClr val="bg1"/>
                </a:solidFill>
                <a:effectLst/>
                <a:latin typeface="Times New Roman" panose="02020603050405020304" pitchFamily="18" charset="0"/>
                <a:cs typeface="Times New Roman" panose="02020603050405020304" pitchFamily="18" charset="0"/>
              </a:rPr>
              <a:t>Attribute subset selection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1B453D9-AA61-4019-B390-8B8EE548913A}"/>
              </a:ext>
            </a:extLst>
          </p:cNvPr>
          <p:cNvSpPr txBox="1"/>
          <p:nvPr/>
        </p:nvSpPr>
        <p:spPr>
          <a:xfrm>
            <a:off x="605425" y="1470896"/>
            <a:ext cx="10981150" cy="461665"/>
          </a:xfrm>
          <a:prstGeom prst="rect">
            <a:avLst/>
          </a:prstGeom>
          <a:noFill/>
        </p:spPr>
        <p:txBody>
          <a:bodyPr wrap="square" rtlCol="0">
            <a:spAutoFit/>
          </a:bodyPr>
          <a:lstStyle/>
          <a:p>
            <a:pPr>
              <a:tabLst>
                <a:tab pos="5260975" algn="l"/>
              </a:tabLst>
            </a:pPr>
            <a:r>
              <a:rPr lang="en-US" sz="2400" dirty="0">
                <a:solidFill>
                  <a:schemeClr val="bg1"/>
                </a:solidFill>
                <a:latin typeface="Times New Roman" panose="02020603050405020304" pitchFamily="18" charset="0"/>
                <a:cs typeface="Times New Roman" panose="02020603050405020304" pitchFamily="18" charset="0"/>
              </a:rPr>
              <a:t>1.3.2 </a:t>
            </a:r>
            <a:r>
              <a:rPr lang="en-US" sz="2400" dirty="0" err="1">
                <a:solidFill>
                  <a:schemeClr val="bg1"/>
                </a:solidFill>
                <a:latin typeface="Times New Roman" panose="02020603050405020304" pitchFamily="18" charset="0"/>
                <a:cs typeface="Times New Roman" panose="02020603050405020304" pitchFamily="18" charset="0"/>
              </a:rPr>
              <a:t>Phương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pháp</a:t>
            </a:r>
            <a:r>
              <a:rPr lang="en-US"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450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1628EE-6005-4CBE-BD3B-416AD051D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9" name="TextBox 8">
            <a:extLst>
              <a:ext uri="{FF2B5EF4-FFF2-40B4-BE49-F238E27FC236}">
                <a16:creationId xmlns:a16="http://schemas.microsoft.com/office/drawing/2014/main" id="{45A48863-3664-4A93-8335-C5FE2BAF55CD}"/>
              </a:ext>
            </a:extLst>
          </p:cNvPr>
          <p:cNvSpPr txBox="1"/>
          <p:nvPr/>
        </p:nvSpPr>
        <p:spPr>
          <a:xfrm>
            <a:off x="626301" y="375780"/>
            <a:ext cx="10972800" cy="5905912"/>
          </a:xfrm>
          <a:prstGeom prst="rect">
            <a:avLst/>
          </a:prstGeom>
          <a:noFill/>
        </p:spPr>
        <p:txBody>
          <a:bodyPr wrap="square">
            <a:spAutoFit/>
          </a:bodyPr>
          <a:lstStyle/>
          <a:p>
            <a:pPr>
              <a:lnSpc>
                <a:spcPct val="107000"/>
              </a:lnSpc>
              <a:spcAft>
                <a:spcPts val="800"/>
              </a:spcAft>
            </a:pPr>
            <a:r>
              <a:rPr lang="en-US" sz="2400" b="1" u="sng" dirty="0" err="1">
                <a:solidFill>
                  <a:schemeClr val="bg1"/>
                </a:solidFill>
                <a:effectLst/>
                <a:latin typeface="+mj-lt"/>
                <a:ea typeface="Calibri" panose="020F0502020204030204" pitchFamily="34" charset="0"/>
                <a:cs typeface="Arial" panose="020B0604020202020204" pitchFamily="34" charset="0"/>
              </a:rPr>
              <a:t>Mô</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hình</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hồi</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quy</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và</a:t>
            </a:r>
            <a:r>
              <a:rPr lang="en-US" sz="2400" b="1" u="sng" dirty="0">
                <a:solidFill>
                  <a:schemeClr val="bg1"/>
                </a:solidFill>
                <a:effectLst/>
                <a:latin typeface="+mj-lt"/>
                <a:ea typeface="Calibri" panose="020F0502020204030204" pitchFamily="34" charset="0"/>
                <a:cs typeface="Arial" panose="020B0604020202020204" pitchFamily="34" charset="0"/>
              </a:rPr>
              <a:t> log-</a:t>
            </a:r>
            <a:r>
              <a:rPr lang="en-US" sz="2400" b="1" u="sng" dirty="0" err="1">
                <a:solidFill>
                  <a:schemeClr val="bg1"/>
                </a:solidFill>
                <a:effectLst/>
                <a:latin typeface="+mj-lt"/>
                <a:ea typeface="Calibri" panose="020F0502020204030204" pitchFamily="34" charset="0"/>
                <a:cs typeface="Arial" panose="020B0604020202020204" pitchFamily="34" charset="0"/>
              </a:rPr>
              <a:t>tuyến</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tính</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Giảm</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dữ</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liệu</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tham</a:t>
            </a:r>
            <a:r>
              <a:rPr lang="en-US" sz="2400" b="1" u="sng" dirty="0">
                <a:solidFill>
                  <a:schemeClr val="bg1"/>
                </a:solidFill>
                <a:effectLst/>
                <a:latin typeface="+mj-lt"/>
                <a:ea typeface="Calibri" panose="020F0502020204030204" pitchFamily="34" charset="0"/>
                <a:cs typeface="Arial" panose="020B0604020202020204" pitchFamily="34" charset="0"/>
              </a:rPr>
              <a:t> </a:t>
            </a:r>
            <a:r>
              <a:rPr lang="en-US" sz="2400" b="1" u="sng" dirty="0" err="1">
                <a:solidFill>
                  <a:schemeClr val="bg1"/>
                </a:solidFill>
                <a:effectLst/>
                <a:latin typeface="+mj-lt"/>
                <a:ea typeface="Calibri" panose="020F0502020204030204" pitchFamily="34" charset="0"/>
                <a:cs typeface="Arial" panose="020B0604020202020204" pitchFamily="34" charset="0"/>
              </a:rPr>
              <a:t>số</a:t>
            </a:r>
            <a:endParaRPr lang="en-US" sz="2400" dirty="0">
              <a:solidFill>
                <a:schemeClr val="bg1"/>
              </a:solidFill>
              <a:effectLst/>
              <a:latin typeface="+mj-lt"/>
              <a:ea typeface="Calibri" panose="020F0502020204030204" pitchFamily="34" charset="0"/>
              <a:cs typeface="Arial" panose="020B0604020202020204" pitchFamily="34" charset="0"/>
            </a:endParaRPr>
          </a:p>
          <a:p>
            <a:pPr>
              <a:lnSpc>
                <a:spcPct val="107000"/>
              </a:lnSpc>
              <a:spcAft>
                <a:spcPts val="800"/>
              </a:spcAft>
            </a:pPr>
            <a:r>
              <a:rPr lang="en-US" sz="2400" dirty="0" err="1">
                <a:solidFill>
                  <a:schemeClr val="bg1"/>
                </a:solidFill>
                <a:effectLst/>
                <a:latin typeface="+mj-lt"/>
                <a:ea typeface="Calibri" panose="020F0502020204030204" pitchFamily="34" charset="0"/>
                <a:cs typeface="Arial" panose="020B0604020202020204" pitchFamily="34" charset="0"/>
              </a:rPr>
              <a:t>Các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mô</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hình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hồi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quy</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và</a:t>
            </a:r>
            <a:r>
              <a:rPr lang="en-US" sz="2400" dirty="0">
                <a:solidFill>
                  <a:schemeClr val="bg1"/>
                </a:solidFill>
                <a:effectLst/>
                <a:latin typeface="+mj-lt"/>
                <a:ea typeface="Calibri" panose="020F0502020204030204" pitchFamily="34" charset="0"/>
                <a:cs typeface="Arial" panose="020B0604020202020204" pitchFamily="34" charset="0"/>
              </a:rPr>
              <a:t> log-</a:t>
            </a:r>
            <a:r>
              <a:rPr lang="en-US" sz="2400" dirty="0" err="1">
                <a:solidFill>
                  <a:schemeClr val="bg1"/>
                </a:solidFill>
                <a:effectLst/>
                <a:latin typeface="+mj-lt"/>
                <a:ea typeface="Calibri" panose="020F0502020204030204" pitchFamily="34" charset="0"/>
                <a:cs typeface="Arial" panose="020B0604020202020204" pitchFamily="34" charset="0"/>
              </a:rPr>
              <a:t>tuyến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tính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có</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thể</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được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sử</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dụng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để</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tính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gần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đúng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dữ</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liệu</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đã</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cho</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Trong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hồi</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quy</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tuyến</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tính</a:t>
            </a:r>
            <a:r>
              <a:rPr lang="en-US" sz="2400" dirty="0">
                <a:solidFill>
                  <a:schemeClr val="bg1"/>
                </a:solidFill>
                <a:effectLst/>
                <a:latin typeface="+mj-lt"/>
                <a:ea typeface="Calibri" panose="020F0502020204030204" pitchFamily="34" charset="0"/>
                <a:cs typeface="Arial" panose="020B0604020202020204" pitchFamily="34" charset="0"/>
              </a:rPr>
              <a:t>(</a:t>
            </a:r>
            <a:r>
              <a:rPr lang="en-US" sz="2400" dirty="0" err="1">
                <a:solidFill>
                  <a:schemeClr val="bg1"/>
                </a:solidFill>
                <a:effectLst/>
                <a:latin typeface="+mj-lt"/>
                <a:ea typeface="Calibri" panose="020F0502020204030204" pitchFamily="34" charset="0"/>
                <a:cs typeface="Arial" panose="020B0604020202020204" pitchFamily="34" charset="0"/>
              </a:rPr>
              <a:t>đơn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giản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dữ</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liệu</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được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mô</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hình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hóa</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để</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phù</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hợp</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với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một</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đường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thẳng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Ví</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dụ</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một</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biến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ngẫu</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nhiên</a:t>
            </a:r>
            <a:r>
              <a:rPr lang="en-US" sz="2400" dirty="0">
                <a:solidFill>
                  <a:schemeClr val="bg1"/>
                </a:solidFill>
                <a:effectLst/>
                <a:latin typeface="+mj-lt"/>
                <a:ea typeface="Calibri" panose="020F0502020204030204" pitchFamily="34" charset="0"/>
                <a:cs typeface="Arial" panose="020B0604020202020204" pitchFamily="34" charset="0"/>
              </a:rPr>
              <a:t> , y (</a:t>
            </a:r>
            <a:r>
              <a:rPr lang="en-US" sz="2400" dirty="0" err="1">
                <a:solidFill>
                  <a:schemeClr val="bg1"/>
                </a:solidFill>
                <a:effectLst/>
                <a:latin typeface="+mj-lt"/>
                <a:ea typeface="Calibri" panose="020F0502020204030204" pitchFamily="34" charset="0"/>
                <a:cs typeface="Arial" panose="020B0604020202020204" pitchFamily="34" charset="0"/>
              </a:rPr>
              <a:t>được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gọi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là</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biến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phản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hồi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có</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thể</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được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mô</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hình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hóa</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như</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một</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hàm</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tuyến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tính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của</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một</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biến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ngẫu</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nhiên</a:t>
            </a:r>
            <a:r>
              <a:rPr lang="en-US" sz="2400" dirty="0">
                <a:solidFill>
                  <a:schemeClr val="bg1"/>
                </a:solidFill>
                <a:effectLst/>
                <a:latin typeface="+mj-lt"/>
                <a:ea typeface="Calibri" panose="020F0502020204030204" pitchFamily="34" charset="0"/>
                <a:cs typeface="Arial" panose="020B0604020202020204" pitchFamily="34" charset="0"/>
              </a:rPr>
              <a:t>, x (</a:t>
            </a:r>
            <a:r>
              <a:rPr lang="en-US" sz="2400" dirty="0" err="1">
                <a:solidFill>
                  <a:schemeClr val="bg1"/>
                </a:solidFill>
                <a:effectLst/>
                <a:latin typeface="+mj-lt"/>
                <a:ea typeface="Calibri" panose="020F0502020204030204" pitchFamily="34" charset="0"/>
                <a:cs typeface="Arial" panose="020B0604020202020204" pitchFamily="34" charset="0"/>
              </a:rPr>
              <a:t>được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gọi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là</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biến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dự</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báo</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với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phương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trình</a:t>
            </a:r>
            <a:r>
              <a:rPr lang="en-US" sz="2400" dirty="0">
                <a:solidFill>
                  <a:schemeClr val="bg1"/>
                </a:solidFill>
                <a:effectLst/>
                <a:latin typeface="+mj-lt"/>
                <a:ea typeface="Calibri" panose="020F0502020204030204" pitchFamily="34" charset="0"/>
                <a:cs typeface="Arial" panose="020B0604020202020204" pitchFamily="34" charset="0"/>
              </a:rPr>
              <a:t>: </a:t>
            </a:r>
          </a:p>
          <a:p>
            <a:pPr>
              <a:lnSpc>
                <a:spcPct val="107000"/>
              </a:lnSpc>
              <a:spcAft>
                <a:spcPts val="800"/>
              </a:spcAft>
            </a:pPr>
            <a:r>
              <a:rPr lang="en-US" sz="2400" dirty="0">
                <a:solidFill>
                  <a:schemeClr val="bg1"/>
                </a:solidFill>
                <a:effectLst/>
                <a:latin typeface="+mj-lt"/>
                <a:ea typeface="Calibri" panose="020F0502020204030204" pitchFamily="34" charset="0"/>
                <a:cs typeface="Arial" panose="020B0604020202020204" pitchFamily="34" charset="0"/>
              </a:rPr>
              <a:t>                                     y = </a:t>
            </a:r>
            <a:r>
              <a:rPr lang="en-US" sz="2400" dirty="0" err="1">
                <a:solidFill>
                  <a:schemeClr val="bg1"/>
                </a:solidFill>
                <a:effectLst/>
                <a:latin typeface="+mj-lt"/>
                <a:ea typeface="Calibri" panose="020F0502020204030204" pitchFamily="34" charset="0"/>
                <a:cs typeface="Arial" panose="020B0604020202020204" pitchFamily="34" charset="0"/>
              </a:rPr>
              <a:t>wx</a:t>
            </a:r>
            <a:r>
              <a:rPr lang="en-US" sz="2400" dirty="0">
                <a:solidFill>
                  <a:schemeClr val="bg1"/>
                </a:solidFill>
                <a:effectLst/>
                <a:latin typeface="+mj-lt"/>
                <a:ea typeface="Calibri" panose="020F0502020204030204" pitchFamily="34" charset="0"/>
                <a:cs typeface="Arial" panose="020B0604020202020204" pitchFamily="34" charset="0"/>
              </a:rPr>
              <a:t> + b, (3,7)</a:t>
            </a:r>
          </a:p>
          <a:p>
            <a:pPr>
              <a:lnSpc>
                <a:spcPct val="107000"/>
              </a:lnSpc>
              <a:spcAft>
                <a:spcPts val="800"/>
              </a:spcAft>
            </a:pPr>
            <a:r>
              <a:rPr lang="en-US" sz="2400" dirty="0" err="1">
                <a:solidFill>
                  <a:schemeClr val="bg1"/>
                </a:solidFill>
                <a:effectLst/>
                <a:latin typeface="+mj-lt"/>
                <a:ea typeface="Calibri" panose="020F0502020204030204" pitchFamily="34" charset="0"/>
                <a:cs typeface="Arial" panose="020B0604020202020204" pitchFamily="34" charset="0"/>
              </a:rPr>
              <a:t>trong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đó</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phương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sai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của</a:t>
            </a:r>
            <a:r>
              <a:rPr lang="en-US" sz="2400" dirty="0">
                <a:solidFill>
                  <a:schemeClr val="bg1"/>
                </a:solidFill>
                <a:effectLst/>
                <a:latin typeface="+mj-lt"/>
                <a:ea typeface="Calibri" panose="020F0502020204030204" pitchFamily="34" charset="0"/>
                <a:cs typeface="Arial" panose="020B0604020202020204" pitchFamily="34" charset="0"/>
              </a:rPr>
              <a:t> y </a:t>
            </a:r>
            <a:r>
              <a:rPr lang="en-US" sz="2400" dirty="0" err="1">
                <a:solidFill>
                  <a:schemeClr val="bg1"/>
                </a:solidFill>
                <a:effectLst/>
                <a:latin typeface="+mj-lt"/>
                <a:ea typeface="Calibri" panose="020F0502020204030204" pitchFamily="34" charset="0"/>
                <a:cs typeface="Arial" panose="020B0604020202020204" pitchFamily="34" charset="0"/>
              </a:rPr>
              <a:t>được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giả</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định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là</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không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đổi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Trong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bối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cảnh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khai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thác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dữ</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liệu</a:t>
            </a:r>
            <a:r>
              <a:rPr lang="en-US" sz="2400" dirty="0">
                <a:solidFill>
                  <a:schemeClr val="bg1"/>
                </a:solidFill>
                <a:effectLst/>
                <a:latin typeface="+mj-lt"/>
                <a:ea typeface="Calibri" panose="020F0502020204030204" pitchFamily="34" charset="0"/>
                <a:cs typeface="Arial" panose="020B0604020202020204" pitchFamily="34" charset="0"/>
              </a:rPr>
              <a:t>, x </a:t>
            </a:r>
            <a:r>
              <a:rPr lang="en-US" sz="2400" dirty="0" err="1">
                <a:solidFill>
                  <a:schemeClr val="bg1"/>
                </a:solidFill>
                <a:effectLst/>
                <a:latin typeface="+mj-lt"/>
                <a:ea typeface="Calibri" panose="020F0502020204030204" pitchFamily="34" charset="0"/>
                <a:cs typeface="Arial" panose="020B0604020202020204" pitchFamily="34" charset="0"/>
              </a:rPr>
              <a:t>và</a:t>
            </a:r>
            <a:r>
              <a:rPr lang="en-US" sz="2400" dirty="0">
                <a:solidFill>
                  <a:schemeClr val="bg1"/>
                </a:solidFill>
                <a:effectLst/>
                <a:latin typeface="+mj-lt"/>
                <a:ea typeface="Calibri" panose="020F0502020204030204" pitchFamily="34" charset="0"/>
                <a:cs typeface="Arial" panose="020B0604020202020204" pitchFamily="34" charset="0"/>
              </a:rPr>
              <a:t> y </a:t>
            </a:r>
            <a:r>
              <a:rPr lang="en-US" sz="2400" dirty="0" err="1">
                <a:solidFill>
                  <a:schemeClr val="bg1"/>
                </a:solidFill>
                <a:effectLst/>
                <a:latin typeface="+mj-lt"/>
                <a:ea typeface="Calibri" panose="020F0502020204030204" pitchFamily="34" charset="0"/>
                <a:cs typeface="Arial" panose="020B0604020202020204" pitchFamily="34" charset="0"/>
              </a:rPr>
              <a:t>là</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các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thuộc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tính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cơ</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sở</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dữ</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liệu</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số</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Các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hệ</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số</a:t>
            </a:r>
            <a:r>
              <a:rPr lang="en-US" sz="2400" dirty="0">
                <a:solidFill>
                  <a:schemeClr val="bg1"/>
                </a:solidFill>
                <a:effectLst/>
                <a:latin typeface="+mj-lt"/>
                <a:ea typeface="Calibri" panose="020F0502020204030204" pitchFamily="34" charset="0"/>
                <a:cs typeface="Arial" panose="020B0604020202020204" pitchFamily="34" charset="0"/>
              </a:rPr>
              <a:t>, w </a:t>
            </a:r>
            <a:r>
              <a:rPr lang="en-US" sz="2400" dirty="0" err="1">
                <a:solidFill>
                  <a:schemeClr val="bg1"/>
                </a:solidFill>
                <a:effectLst/>
                <a:latin typeface="+mj-lt"/>
                <a:ea typeface="Calibri" panose="020F0502020204030204" pitchFamily="34" charset="0"/>
                <a:cs typeface="Arial" panose="020B0604020202020204" pitchFamily="34" charset="0"/>
              </a:rPr>
              <a:t>và</a:t>
            </a:r>
            <a:r>
              <a:rPr lang="en-US" sz="2400" dirty="0">
                <a:solidFill>
                  <a:schemeClr val="bg1"/>
                </a:solidFill>
                <a:effectLst/>
                <a:latin typeface="+mj-lt"/>
                <a:ea typeface="Calibri" panose="020F0502020204030204" pitchFamily="34" charset="0"/>
                <a:cs typeface="Arial" panose="020B0604020202020204" pitchFamily="34" charset="0"/>
              </a:rPr>
              <a:t> b (</a:t>
            </a:r>
            <a:r>
              <a:rPr lang="en-US" sz="2400" dirty="0" err="1">
                <a:solidFill>
                  <a:schemeClr val="bg1"/>
                </a:solidFill>
                <a:effectLst/>
                <a:latin typeface="+mj-lt"/>
                <a:ea typeface="Calibri" panose="020F0502020204030204" pitchFamily="34" charset="0"/>
                <a:cs typeface="Arial" panose="020B0604020202020204" pitchFamily="34" charset="0"/>
              </a:rPr>
              <a:t>được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gọi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là</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hệ</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số</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hồi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quy</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xác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định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hệ</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số</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góc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của</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đường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thẳng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và</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giao</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điểm</a:t>
            </a:r>
            <a:r>
              <a:rPr lang="en-US" sz="2400" dirty="0">
                <a:solidFill>
                  <a:schemeClr val="bg1"/>
                </a:solidFill>
                <a:effectLst/>
                <a:latin typeface="+mj-lt"/>
                <a:ea typeface="Calibri" panose="020F0502020204030204" pitchFamily="34" charset="0"/>
                <a:cs typeface="Arial" panose="020B0604020202020204" pitchFamily="34" charset="0"/>
              </a:rPr>
              <a:t> y </a:t>
            </a:r>
            <a:r>
              <a:rPr lang="en-US" sz="2400" dirty="0" err="1">
                <a:solidFill>
                  <a:schemeClr val="bg1"/>
                </a:solidFill>
                <a:effectLst/>
                <a:latin typeface="+mj-lt"/>
                <a:ea typeface="Calibri" panose="020F0502020204030204" pitchFamily="34" charset="0"/>
                <a:cs typeface="Arial" panose="020B0604020202020204" pitchFamily="34" charset="0"/>
              </a:rPr>
              <a:t>tương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ứng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Các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hệ</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số</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này</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có</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thể</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được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giải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bằng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phương</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pháp</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bình</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phương</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nhỏ</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nhất</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phương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pháp</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này</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giảm</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thiểu</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sai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số</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giữa</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dòng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thực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tế</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phân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tách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dữ</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liệu</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và</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ước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tính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của</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dòng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Hồi</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quy</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nhiều</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tuyến</a:t>
            </a:r>
            <a:r>
              <a:rPr lang="en-US" sz="2400" b="1" dirty="0">
                <a:solidFill>
                  <a:schemeClr val="bg1"/>
                </a:solidFill>
                <a:effectLst/>
                <a:latin typeface="+mj-lt"/>
                <a:ea typeface="Calibri" panose="020F0502020204030204" pitchFamily="34" charset="0"/>
                <a:cs typeface="Arial" panose="020B0604020202020204" pitchFamily="34" charset="0"/>
              </a:rPr>
              <a:t> </a:t>
            </a:r>
            <a:r>
              <a:rPr lang="en-US" sz="2400" b="1" dirty="0" err="1">
                <a:solidFill>
                  <a:schemeClr val="bg1"/>
                </a:solidFill>
                <a:effectLst/>
                <a:latin typeface="+mj-lt"/>
                <a:ea typeface="Calibri" panose="020F0502020204030204" pitchFamily="34" charset="0"/>
                <a:cs typeface="Arial" panose="020B0604020202020204" pitchFamily="34" charset="0"/>
              </a:rPr>
              <a:t>tính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là</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một</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phần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mở</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rộng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của</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hồi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quy</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tuyến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tính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đơn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giản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cho</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phép</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biến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phản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hồi</a:t>
            </a:r>
            <a:r>
              <a:rPr lang="en-US" sz="2400" dirty="0">
                <a:solidFill>
                  <a:schemeClr val="bg1"/>
                </a:solidFill>
                <a:effectLst/>
                <a:latin typeface="+mj-lt"/>
                <a:ea typeface="Calibri" panose="020F0502020204030204" pitchFamily="34" charset="0"/>
                <a:cs typeface="Arial" panose="020B0604020202020204" pitchFamily="34" charset="0"/>
              </a:rPr>
              <a:t>, y, </a:t>
            </a:r>
            <a:r>
              <a:rPr lang="en-US" sz="2400" dirty="0" err="1">
                <a:solidFill>
                  <a:schemeClr val="bg1"/>
                </a:solidFill>
                <a:effectLst/>
                <a:latin typeface="+mj-lt"/>
                <a:ea typeface="Calibri" panose="020F0502020204030204" pitchFamily="34" charset="0"/>
                <a:cs typeface="Arial" panose="020B0604020202020204" pitchFamily="34" charset="0"/>
              </a:rPr>
              <a:t>là</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được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mô</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hình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hóa</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dưới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dạng</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một</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hàm</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tuyến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tính</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của</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hai</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hoặc</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nhiều</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biến</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dự</a:t>
            </a:r>
            <a:r>
              <a:rPr lang="en-US" sz="2400" dirty="0">
                <a:solidFill>
                  <a:schemeClr val="bg1"/>
                </a:solidFill>
                <a:effectLst/>
                <a:latin typeface="+mj-lt"/>
                <a:ea typeface="Calibri" panose="020F0502020204030204" pitchFamily="34" charset="0"/>
                <a:cs typeface="Arial" panose="020B0604020202020204" pitchFamily="34" charset="0"/>
              </a:rPr>
              <a:t> </a:t>
            </a:r>
            <a:r>
              <a:rPr lang="en-US" sz="2400" dirty="0" err="1">
                <a:solidFill>
                  <a:schemeClr val="bg1"/>
                </a:solidFill>
                <a:effectLst/>
                <a:latin typeface="+mj-lt"/>
                <a:ea typeface="Calibri" panose="020F0502020204030204" pitchFamily="34" charset="0"/>
                <a:cs typeface="Arial" panose="020B0604020202020204" pitchFamily="34" charset="0"/>
              </a:rPr>
              <a:t>báo</a:t>
            </a:r>
            <a:r>
              <a:rPr lang="en-US" sz="2400" dirty="0">
                <a:solidFill>
                  <a:schemeClr val="bg1"/>
                </a:solidFill>
                <a:effectLst/>
                <a:latin typeface="+mj-lt"/>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68555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EF2E8B-06A3-4E38-8792-A03B7AEF8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9" name="TextBox 8">
            <a:extLst>
              <a:ext uri="{FF2B5EF4-FFF2-40B4-BE49-F238E27FC236}">
                <a16:creationId xmlns:a16="http://schemas.microsoft.com/office/drawing/2014/main" id="{E736F5DE-9539-415D-A058-987B07FD87C9}"/>
              </a:ext>
            </a:extLst>
          </p:cNvPr>
          <p:cNvSpPr txBox="1"/>
          <p:nvPr/>
        </p:nvSpPr>
        <p:spPr>
          <a:xfrm>
            <a:off x="601249" y="450936"/>
            <a:ext cx="10960274" cy="4515210"/>
          </a:xfrm>
          <a:prstGeom prst="rect">
            <a:avLst/>
          </a:prstGeom>
          <a:noFill/>
        </p:spPr>
        <p:txBody>
          <a:bodyPr wrap="square">
            <a:spAutoFit/>
          </a:bodyPr>
          <a:lstStyle/>
          <a:p>
            <a:pPr>
              <a:lnSpc>
                <a:spcPct val="107000"/>
              </a:lnSpc>
              <a:spcAft>
                <a:spcPts val="800"/>
              </a:spcAft>
            </a:pPr>
            <a:r>
              <a:rPr lang="en-US" sz="24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log-</a:t>
            </a:r>
            <a:r>
              <a:rPr lang="en-US" sz="24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gần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đúng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phối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suất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rời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ví</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tả</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bởi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log-</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ước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suất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tùy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ý,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nhỏ</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thấp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log-</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hữu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ích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kích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vì</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thấp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ít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mịn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vì</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ước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thấp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ít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phụ</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mẫu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so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ước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thứ</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7802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D28B641-01C7-470F-8890-B9EF179EF4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9" name="TextBox 18">
            <a:extLst>
              <a:ext uri="{FF2B5EF4-FFF2-40B4-BE49-F238E27FC236}">
                <a16:creationId xmlns:a16="http://schemas.microsoft.com/office/drawing/2014/main" id="{D30F2307-1A5F-43A1-9832-554863DEA971}"/>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mj-lt"/>
                <a:ea typeface="Times New Roman" panose="02020603050405020304" pitchFamily="18" charset="0"/>
                <a:cs typeface="Courier New" panose="02070309020205020404" pitchFamily="49" charset="0"/>
              </a:rPr>
              <a:t>1. </a:t>
            </a:r>
            <a:r>
              <a:rPr lang="vi-VN" sz="4000" b="1" dirty="0">
                <a:solidFill>
                  <a:schemeClr val="bg1"/>
                </a:solidFill>
                <a:effectLst/>
                <a:latin typeface="+mj-lt"/>
                <a:ea typeface="Times New Roman" panose="02020603050405020304" pitchFamily="18" charset="0"/>
                <a:cs typeface="Courier New" panose="02070309020205020404" pitchFamily="49" charset="0"/>
              </a:rPr>
              <a:t>Giảm kích thước </a:t>
            </a:r>
            <a:endParaRPr lang="en-US" sz="4000" b="1" dirty="0">
              <a:solidFill>
                <a:schemeClr val="bg1"/>
              </a:solidFill>
              <a:latin typeface="+mj-lt"/>
            </a:endParaRPr>
          </a:p>
        </p:txBody>
      </p:sp>
      <p:sp>
        <p:nvSpPr>
          <p:cNvPr id="21" name="TextBox 20">
            <a:extLst>
              <a:ext uri="{FF2B5EF4-FFF2-40B4-BE49-F238E27FC236}">
                <a16:creationId xmlns:a16="http://schemas.microsoft.com/office/drawing/2014/main" id="{6C9845B1-B898-4458-9DAB-F691F58F84BA}"/>
              </a:ext>
            </a:extLst>
          </p:cNvPr>
          <p:cNvSpPr txBox="1"/>
          <p:nvPr/>
        </p:nvSpPr>
        <p:spPr>
          <a:xfrm>
            <a:off x="505217" y="2295433"/>
            <a:ext cx="10981150" cy="1569660"/>
          </a:xfrm>
          <a:prstGeom prst="rect">
            <a:avLst/>
          </a:prstGeom>
          <a:noFill/>
        </p:spPr>
        <p:txBody>
          <a:bodyPr wrap="square" rtlCol="0">
            <a:spAutoFit/>
          </a:bodyPr>
          <a:lstStyle/>
          <a:p>
            <a:r>
              <a:rPr lang="en-US" sz="2400" dirty="0">
                <a:solidFill>
                  <a:schemeClr val="bg1"/>
                </a:solidFill>
                <a:latin typeface="+mj-lt"/>
              </a:rPr>
              <a:t>1.2 </a:t>
            </a:r>
            <a:r>
              <a:rPr lang="en-US" sz="2400" dirty="0" err="1">
                <a:solidFill>
                  <a:schemeClr val="bg1"/>
                </a:solidFill>
                <a:latin typeface="+mj-lt"/>
              </a:rPr>
              <a:t>Phương</a:t>
            </a:r>
            <a:r>
              <a:rPr lang="en-US" sz="2400" dirty="0">
                <a:solidFill>
                  <a:schemeClr val="bg1"/>
                </a:solidFill>
                <a:latin typeface="+mj-lt"/>
              </a:rPr>
              <a:t> </a:t>
            </a:r>
            <a:r>
              <a:rPr lang="en-US" sz="2400" dirty="0" err="1">
                <a:solidFill>
                  <a:schemeClr val="bg1"/>
                </a:solidFill>
                <a:latin typeface="+mj-lt"/>
              </a:rPr>
              <a:t>pháp</a:t>
            </a:r>
            <a:r>
              <a:rPr lang="en-US" sz="2400" dirty="0">
                <a:solidFill>
                  <a:schemeClr val="bg1"/>
                </a:solidFill>
                <a:latin typeface="+mj-lt"/>
              </a:rPr>
              <a:t>: </a:t>
            </a:r>
          </a:p>
          <a:p>
            <a:pPr marL="285750" indent="-285750">
              <a:buFont typeface="Arial" panose="020B0604020202020204" pitchFamily="34" charset="0"/>
              <a:buChar char="•"/>
            </a:pPr>
            <a:r>
              <a:rPr lang="en-US" sz="2400" dirty="0">
                <a:solidFill>
                  <a:schemeClr val="bg1"/>
                </a:solidFill>
                <a:latin typeface="+mj-lt"/>
                <a:ea typeface="Calibri" panose="020F0502020204030204" pitchFamily="34" charset="0"/>
              </a:rPr>
              <a:t>B</a:t>
            </a:r>
            <a:r>
              <a:rPr lang="vi-VN" sz="2400" dirty="0">
                <a:solidFill>
                  <a:schemeClr val="bg1"/>
                </a:solidFill>
                <a:effectLst/>
                <a:latin typeface="+mj-lt"/>
                <a:ea typeface="Calibri" panose="020F0502020204030204" pitchFamily="34" charset="0"/>
              </a:rPr>
              <a:t>iến đổi wavelet </a:t>
            </a:r>
            <a:r>
              <a:rPr lang="en-US" sz="2400" dirty="0">
                <a:solidFill>
                  <a:schemeClr val="bg1"/>
                </a:solidFill>
                <a:effectLst/>
                <a:latin typeface="+mj-lt"/>
                <a:ea typeface="Calibri" panose="020F0502020204030204" pitchFamily="34" charset="0"/>
              </a:rPr>
              <a:t>(</a:t>
            </a:r>
            <a:r>
              <a:rPr lang="en-US" sz="2400" b="0" i="1" dirty="0">
                <a:solidFill>
                  <a:schemeClr val="bg1"/>
                </a:solidFill>
                <a:effectLst/>
                <a:latin typeface="+mj-lt"/>
              </a:rPr>
              <a:t>wavelet</a:t>
            </a:r>
            <a:r>
              <a:rPr lang="en-US" sz="2400" dirty="0">
                <a:solidFill>
                  <a:schemeClr val="bg1"/>
                </a:solidFill>
                <a:latin typeface="+mj-lt"/>
              </a:rPr>
              <a:t> </a:t>
            </a:r>
            <a:r>
              <a:rPr lang="en-US" sz="2400" b="0" i="1" dirty="0">
                <a:solidFill>
                  <a:schemeClr val="bg1"/>
                </a:solidFill>
                <a:effectLst/>
                <a:latin typeface="+mj-lt"/>
              </a:rPr>
              <a:t>transforms</a:t>
            </a:r>
            <a:r>
              <a:rPr lang="en-US" sz="2400" dirty="0">
                <a:solidFill>
                  <a:schemeClr val="bg1"/>
                </a:solidFill>
                <a:effectLst/>
                <a:latin typeface="+mj-lt"/>
                <a:ea typeface="Calibri" panose="020F0502020204030204" pitchFamily="34" charset="0"/>
              </a:rPr>
              <a:t>).</a:t>
            </a:r>
          </a:p>
          <a:p>
            <a:pPr marL="285750" indent="-285750">
              <a:buFont typeface="Arial" panose="020B0604020202020204" pitchFamily="34" charset="0"/>
              <a:buChar char="•"/>
            </a:pPr>
            <a:r>
              <a:rPr lang="en-US" sz="2400" dirty="0">
                <a:solidFill>
                  <a:schemeClr val="bg1"/>
                </a:solidFill>
                <a:latin typeface="+mj-lt"/>
                <a:ea typeface="Calibri" panose="020F0502020204030204" pitchFamily="34" charset="0"/>
              </a:rPr>
              <a:t>P</a:t>
            </a:r>
            <a:r>
              <a:rPr lang="vi-VN" sz="2400" dirty="0">
                <a:solidFill>
                  <a:schemeClr val="bg1"/>
                </a:solidFill>
                <a:effectLst/>
                <a:latin typeface="+mj-lt"/>
                <a:ea typeface="Calibri" panose="020F0502020204030204" pitchFamily="34" charset="0"/>
              </a:rPr>
              <a:t>hân tích các thành phần chính </a:t>
            </a:r>
            <a:r>
              <a:rPr lang="en-US" sz="2400" dirty="0">
                <a:solidFill>
                  <a:schemeClr val="bg1"/>
                </a:solidFill>
                <a:effectLst/>
                <a:latin typeface="+mj-lt"/>
                <a:ea typeface="Calibri" panose="020F0502020204030204" pitchFamily="34" charset="0"/>
              </a:rPr>
              <a:t>(</a:t>
            </a:r>
            <a:r>
              <a:rPr lang="en-US" sz="2400" b="0" i="1" dirty="0">
                <a:solidFill>
                  <a:schemeClr val="bg1"/>
                </a:solidFill>
                <a:effectLst/>
                <a:latin typeface="+mj-lt"/>
              </a:rPr>
              <a:t>principal components analysis</a:t>
            </a:r>
            <a:r>
              <a:rPr lang="en-US" sz="2400" dirty="0">
                <a:solidFill>
                  <a:schemeClr val="bg1"/>
                </a:solidFill>
                <a:effectLst/>
                <a:latin typeface="+mj-lt"/>
                <a:ea typeface="Calibri" panose="020F0502020204030204" pitchFamily="34" charset="0"/>
              </a:rPr>
              <a:t>).</a:t>
            </a:r>
          </a:p>
          <a:p>
            <a:pPr marL="285750" indent="-285750">
              <a:buFont typeface="Arial" panose="020B0604020202020204" pitchFamily="34" charset="0"/>
              <a:buChar char="•"/>
            </a:pPr>
            <a:r>
              <a:rPr lang="vi-VN" sz="2400" dirty="0">
                <a:solidFill>
                  <a:schemeClr val="bg1"/>
                </a:solidFill>
                <a:effectLst/>
                <a:latin typeface="+mj-lt"/>
                <a:ea typeface="Calibri" panose="020F0502020204030204" pitchFamily="34" charset="0"/>
              </a:rPr>
              <a:t>Lựa chọn tập hợp con thuộc tính </a:t>
            </a:r>
            <a:r>
              <a:rPr lang="en-US" sz="2400" dirty="0">
                <a:solidFill>
                  <a:schemeClr val="bg1"/>
                </a:solidFill>
                <a:effectLst/>
                <a:latin typeface="+mj-lt"/>
                <a:ea typeface="Calibri" panose="020F0502020204030204" pitchFamily="34" charset="0"/>
              </a:rPr>
              <a:t>(</a:t>
            </a:r>
            <a:r>
              <a:rPr lang="en-US" sz="2400" b="0" i="1" dirty="0">
                <a:solidFill>
                  <a:schemeClr val="bg1"/>
                </a:solidFill>
                <a:effectLst/>
                <a:latin typeface="+mj-lt"/>
              </a:rPr>
              <a:t>Attribute subset selection</a:t>
            </a:r>
            <a:r>
              <a:rPr lang="en-US" sz="2400" dirty="0">
                <a:solidFill>
                  <a:schemeClr val="bg1"/>
                </a:solidFill>
                <a:latin typeface="+mj-lt"/>
              </a:rPr>
              <a:t> </a:t>
            </a:r>
            <a:r>
              <a:rPr lang="en-US" sz="2400" dirty="0">
                <a:solidFill>
                  <a:schemeClr val="bg1"/>
                </a:solidFill>
                <a:effectLst/>
                <a:latin typeface="+mj-lt"/>
                <a:ea typeface="Calibri" panose="020F0502020204030204" pitchFamily="34" charset="0"/>
              </a:rPr>
              <a:t>)</a:t>
            </a:r>
            <a:endParaRPr lang="en-US" sz="2400" dirty="0">
              <a:solidFill>
                <a:schemeClr val="bg1"/>
              </a:solidFill>
              <a:latin typeface="+mj-lt"/>
            </a:endParaRPr>
          </a:p>
        </p:txBody>
      </p:sp>
      <p:sp>
        <p:nvSpPr>
          <p:cNvPr id="23" name="TextBox 22">
            <a:extLst>
              <a:ext uri="{FF2B5EF4-FFF2-40B4-BE49-F238E27FC236}">
                <a16:creationId xmlns:a16="http://schemas.microsoft.com/office/drawing/2014/main" id="{82078F53-011B-4AB1-94C2-BBB0C4CC0ADC}"/>
              </a:ext>
            </a:extLst>
          </p:cNvPr>
          <p:cNvSpPr txBox="1"/>
          <p:nvPr/>
        </p:nvSpPr>
        <p:spPr>
          <a:xfrm>
            <a:off x="505217" y="1207651"/>
            <a:ext cx="10981150" cy="830997"/>
          </a:xfrm>
          <a:prstGeom prst="rect">
            <a:avLst/>
          </a:prstGeom>
          <a:noFill/>
        </p:spPr>
        <p:txBody>
          <a:bodyPr wrap="square" rtlCol="0">
            <a:spAutoFit/>
          </a:bodyPr>
          <a:lstStyle/>
          <a:p>
            <a:r>
              <a:rPr lang="en-US" sz="2400" dirty="0">
                <a:solidFill>
                  <a:schemeClr val="bg1"/>
                </a:solidFill>
                <a:latin typeface="+mj-lt"/>
                <a:cs typeface="Times New Roman" panose="02020603050405020304" pitchFamily="18" charset="0"/>
              </a:rPr>
              <a:t>1.1 </a:t>
            </a:r>
            <a:r>
              <a:rPr lang="en-US" sz="2400" dirty="0" err="1">
                <a:solidFill>
                  <a:schemeClr val="bg1"/>
                </a:solidFill>
                <a:latin typeface="+mj-lt"/>
                <a:cs typeface="Times New Roman" panose="02020603050405020304" pitchFamily="18" charset="0"/>
              </a:rPr>
              <a:t>Định</a:t>
            </a:r>
            <a:r>
              <a:rPr lang="en-US" sz="2400" dirty="0">
                <a:solidFill>
                  <a:schemeClr val="bg1"/>
                </a:solidFill>
                <a:latin typeface="+mj-lt"/>
                <a:cs typeface="Times New Roman" panose="02020603050405020304" pitchFamily="18" charset="0"/>
              </a:rPr>
              <a:t> </a:t>
            </a:r>
            <a:r>
              <a:rPr lang="en-US" sz="2400" dirty="0" err="1">
                <a:solidFill>
                  <a:schemeClr val="bg1"/>
                </a:solidFill>
                <a:latin typeface="+mj-lt"/>
                <a:cs typeface="Times New Roman" panose="02020603050405020304" pitchFamily="18" charset="0"/>
              </a:rPr>
              <a:t>nghĩa</a:t>
            </a:r>
            <a:r>
              <a:rPr lang="en-US" sz="2400" dirty="0">
                <a:solidFill>
                  <a:schemeClr val="bg1"/>
                </a:solidFill>
                <a:latin typeface="+mj-lt"/>
                <a:cs typeface="Times New Roman" panose="02020603050405020304" pitchFamily="18" charset="0"/>
              </a:rPr>
              <a:t>: </a:t>
            </a:r>
            <a:r>
              <a:rPr lang="vi-VN" sz="2400" dirty="0">
                <a:solidFill>
                  <a:schemeClr val="bg1"/>
                </a:solidFill>
                <a:effectLst/>
                <a:latin typeface="+mj-lt"/>
                <a:ea typeface="Times New Roman" panose="02020603050405020304" pitchFamily="18" charset="0"/>
                <a:cs typeface="Courier New" panose="02070309020205020404" pitchFamily="49" charset="0"/>
              </a:rPr>
              <a:t>là quá trình giảm số lượng các biến ngẫu nhiên </a:t>
            </a:r>
            <a:r>
              <a:rPr lang="vi-VN" sz="2400" dirty="0">
                <a:solidFill>
                  <a:schemeClr val="bg1"/>
                </a:solidFill>
                <a:effectLst/>
                <a:latin typeface="+mj-lt"/>
                <a:ea typeface="Calibri" panose="020F0502020204030204" pitchFamily="34" charset="0"/>
                <a:cs typeface="Times New Roman" panose="02020603050405020304" pitchFamily="18" charset="0"/>
              </a:rPr>
              <a:t>hoặc các thuộc tính đang được xem xét</a:t>
            </a:r>
            <a:r>
              <a:rPr lang="en-US" sz="2400" dirty="0">
                <a:solidFill>
                  <a:schemeClr val="bg1"/>
                </a:solidFill>
                <a:effectLst/>
                <a:latin typeface="+mj-lt"/>
                <a:ea typeface="Calibri" panose="020F0502020204030204" pitchFamily="34" charset="0"/>
                <a:cs typeface="Times New Roman" panose="02020603050405020304" pitchFamily="18" charset="0"/>
              </a:rPr>
              <a:t>.</a:t>
            </a:r>
            <a:endParaRPr lang="en-US" sz="2400" dirty="0">
              <a:solidFill>
                <a:schemeClr val="bg1"/>
              </a:solidFill>
              <a:latin typeface="+mj-lt"/>
              <a:cs typeface="Times New Roman" panose="02020603050405020304" pitchFamily="18" charset="0"/>
            </a:endParaRPr>
          </a:p>
        </p:txBody>
      </p:sp>
      <p:pic>
        <p:nvPicPr>
          <p:cNvPr id="25" name="Picture 24">
            <a:extLst>
              <a:ext uri="{FF2B5EF4-FFF2-40B4-BE49-F238E27FC236}">
                <a16:creationId xmlns:a16="http://schemas.microsoft.com/office/drawing/2014/main" id="{F4723240-04E0-47AF-A156-0E7F04CEA8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876789" y="1917889"/>
            <a:ext cx="4413337" cy="3022222"/>
          </a:xfrm>
          <a:prstGeom prst="rect">
            <a:avLst/>
          </a:prstGeom>
        </p:spPr>
      </p:pic>
    </p:spTree>
    <p:extLst>
      <p:ext uri="{BB962C8B-B14F-4D97-AF65-F5344CB8AC3E}">
        <p14:creationId xmlns:p14="http://schemas.microsoft.com/office/powerpoint/2010/main" val="78357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5B44F1B-45E9-4984-ACD6-099A9D7F7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8" name="TextBox 17">
            <a:extLst>
              <a:ext uri="{FF2B5EF4-FFF2-40B4-BE49-F238E27FC236}">
                <a16:creationId xmlns:a16="http://schemas.microsoft.com/office/drawing/2014/main" id="{0EC33AC8-4521-439E-A41E-A1710F74C67B}"/>
              </a:ext>
            </a:extLst>
          </p:cNvPr>
          <p:cNvSpPr txBox="1"/>
          <p:nvPr/>
        </p:nvSpPr>
        <p:spPr>
          <a:xfrm>
            <a:off x="588723" y="450937"/>
            <a:ext cx="10985326" cy="3724866"/>
          </a:xfrm>
          <a:prstGeom prst="rect">
            <a:avLst/>
          </a:prstGeom>
          <a:noFill/>
        </p:spPr>
        <p:txBody>
          <a:bodyPr wrap="square">
            <a:spAutoFit/>
          </a:bodyPr>
          <a:lstStyle/>
          <a:p>
            <a:pPr>
              <a:lnSpc>
                <a:spcPct val="107000"/>
              </a:lnSpc>
              <a:spcAft>
                <a:spcPts val="800"/>
              </a:spcAft>
            </a:pP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log-</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thưa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thớt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mặc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dù</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chế</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Mặc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dù</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lệch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rất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tốt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mặt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log-</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thấy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tốt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10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kích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gói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tồn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vấn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Ví</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SAS (www.sas.com), SPSS (www.spss.com)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S-Plus (www.insightful.com).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cuốn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Numerical Recipes in C, by Press,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Teukolsky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Vetterling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Flannery[PTVF07]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958419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0163EDB2-E37E-47F9-AE31-E853CB305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38" name="Title 3">
            <a:extLst>
              <a:ext uri="{FF2B5EF4-FFF2-40B4-BE49-F238E27FC236}">
                <a16:creationId xmlns:a16="http://schemas.microsoft.com/office/drawing/2014/main" id="{AD940DB3-C7EE-464A-8065-AA18745523B2}"/>
              </a:ext>
            </a:extLst>
          </p:cNvPr>
          <p:cNvSpPr>
            <a:spLocks noGrp="1"/>
          </p:cNvSpPr>
          <p:nvPr>
            <p:ph type="title"/>
          </p:nvPr>
        </p:nvSpPr>
        <p:spPr>
          <a:xfrm>
            <a:off x="838200" y="365125"/>
            <a:ext cx="10515600" cy="1325563"/>
          </a:xfrm>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Biểu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đồ</a:t>
            </a:r>
            <a:r>
              <a:rPr lang="en-US"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tần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suất</a:t>
            </a:r>
            <a:r>
              <a:rPr lang="en-US" b="1" dirty="0">
                <a:solidFill>
                  <a:schemeClr val="bg1"/>
                </a:solidFill>
                <a:latin typeface="Times New Roman" panose="02020603050405020304" pitchFamily="18" charset="0"/>
                <a:cs typeface="Times New Roman" panose="02020603050405020304" pitchFamily="18" charset="0"/>
              </a:rPr>
              <a:t> (Histograms)</a:t>
            </a:r>
          </a:p>
        </p:txBody>
      </p:sp>
      <p:pic>
        <p:nvPicPr>
          <p:cNvPr id="39" name="Picture 6" descr="NCL Graphics: Histograms">
            <a:extLst>
              <a:ext uri="{FF2B5EF4-FFF2-40B4-BE49-F238E27FC236}">
                <a16:creationId xmlns:a16="http://schemas.microsoft.com/office/drawing/2014/main" id="{BDD6CDC7-A3DF-4E72-9DCE-C4A2F662E7F3}"/>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tretch>
            <a:fillRect/>
          </a:stretch>
        </p:blipFill>
        <p:spPr bwMode="auto">
          <a:xfrm>
            <a:off x="994970" y="1825625"/>
            <a:ext cx="4868059" cy="4351338"/>
          </a:xfrm>
          <a:prstGeom prst="rect">
            <a:avLst/>
          </a:prstGeom>
          <a:noFill/>
          <a:extLst>
            <a:ext uri="{909E8E84-426E-40DD-AFC4-6F175D3DCCD1}">
              <a14:hiddenFill xmlns:a14="http://schemas.microsoft.com/office/drawing/2010/main">
                <a:solidFill>
                  <a:srgbClr val="FFFFFF"/>
                </a:solidFill>
              </a14:hiddenFill>
            </a:ext>
          </a:extLst>
        </p:spPr>
      </p:pic>
      <p:sp>
        <p:nvSpPr>
          <p:cNvPr id="40" name="Content Placeholder 6">
            <a:extLst>
              <a:ext uri="{FF2B5EF4-FFF2-40B4-BE49-F238E27FC236}">
                <a16:creationId xmlns:a16="http://schemas.microsoft.com/office/drawing/2014/main" id="{CD1AD182-413F-419C-A6BB-C75B4FAC9BDD}"/>
              </a:ext>
            </a:extLst>
          </p:cNvPr>
          <p:cNvSpPr>
            <a:spLocks noGrp="1"/>
          </p:cNvSpPr>
          <p:nvPr>
            <p:ph sz="half" idx="2"/>
          </p:nvPr>
        </p:nvSpPr>
        <p:spPr>
          <a:xfrm>
            <a:off x="6923314" y="1825625"/>
            <a:ext cx="3124926" cy="1882775"/>
          </a:xfrm>
        </p:spPr>
        <p:txBody>
          <a:bodyPr/>
          <a:lstStyle/>
          <a:p>
            <a:pPr marL="0" indent="0" algn="just">
              <a:lnSpc>
                <a:spcPct val="100000"/>
              </a:lnSpc>
              <a:spcBef>
                <a:spcPts val="0"/>
              </a:spcBef>
              <a:buNone/>
            </a:pPr>
            <a:r>
              <a:rPr lang="en-US" dirty="0">
                <a:solidFill>
                  <a:schemeClr val="bg1"/>
                </a:solidFill>
                <a:latin typeface="Times New Roman" panose="02020603050405020304" pitchFamily="18" charset="0"/>
                <a:cs typeface="Times New Roman" panose="02020603050405020304" pitchFamily="18" charset="0"/>
              </a:rPr>
              <a:t>Histogram </a:t>
            </a:r>
            <a:r>
              <a:rPr lang="en-US" dirty="0" err="1">
                <a:solidFill>
                  <a:schemeClr val="bg1"/>
                </a:solidFill>
                <a:latin typeface="Times New Roman" panose="02020603050405020304" pitchFamily="18" charset="0"/>
                <a:cs typeface="Times New Roman" panose="02020603050405020304" pitchFamily="18" charset="0"/>
              </a:rPr>
              <a:t>là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đồ</a:t>
            </a: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dirty="0" err="1">
                <a:solidFill>
                  <a:schemeClr val="bg1"/>
                </a:solidFill>
                <a:latin typeface="Times New Roman" panose="02020603050405020304" pitchFamily="18" charset="0"/>
                <a:cs typeface="Times New Roman" panose="02020603050405020304" pitchFamily="18" charset="0"/>
              </a:rPr>
              <a:t>thị</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thê</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hiện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phân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bố</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số</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của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tập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230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ight Arrow 7"/>
          <p:cNvSpPr/>
          <p:nvPr/>
        </p:nvSpPr>
        <p:spPr>
          <a:xfrm>
            <a:off x="1456507" y="1531633"/>
            <a:ext cx="508272" cy="322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277D768-5776-4793-B2C1-EB44A9ABB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pic>
        <p:nvPicPr>
          <p:cNvPr id="4" name="Picture 2" descr="Enable Feature Binning (Data Management)—ArcGIS Pro | Documentation">
            <a:extLst>
              <a:ext uri="{FF2B5EF4-FFF2-40B4-BE49-F238E27FC236}">
                <a16:creationId xmlns:a16="http://schemas.microsoft.com/office/drawing/2014/main" id="{C8647D80-9C1C-4DE4-A9D5-56532EC2C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260" y="2893246"/>
            <a:ext cx="6637111" cy="3038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1EF261-40D9-46CB-B91B-09977D352E81}"/>
              </a:ext>
            </a:extLst>
          </p:cNvPr>
          <p:cNvSpPr txBox="1"/>
          <p:nvPr/>
        </p:nvSpPr>
        <p:spPr>
          <a:xfrm>
            <a:off x="169226" y="6370169"/>
            <a:ext cx="11051177" cy="369332"/>
          </a:xfrm>
          <a:prstGeom prst="rect">
            <a:avLst/>
          </a:prstGeom>
          <a:noFill/>
        </p:spPr>
        <p:txBody>
          <a:bodyPr wrap="square" rtlCol="0">
            <a:spAutoFit/>
          </a:bodyPr>
          <a:lstStyle/>
          <a:p>
            <a:r>
              <a:rPr lang="en-US" dirty="0">
                <a:solidFill>
                  <a:schemeClr val="tx2">
                    <a:lumMod val="20000"/>
                    <a:lumOff val="80000"/>
                  </a:schemeClr>
                </a:solidFill>
                <a:hlinkClick r:id="rId5">
                  <a:extLst>
                    <a:ext uri="{A12FA001-AC4F-418D-AE19-62706E023703}">
                      <ahyp:hlinkClr xmlns:ahyp="http://schemas.microsoft.com/office/drawing/2018/hyperlinkcolor" val="tx"/>
                    </a:ext>
                  </a:extLst>
                </a:hlinkClick>
              </a:rPr>
              <a:t>https://pro.arcgis.com/en/pro-app/tool-reference/data-management/enable-feature-binning.htm</a:t>
            </a:r>
            <a:endParaRPr lang="en-US" dirty="0">
              <a:solidFill>
                <a:schemeClr val="tx2">
                  <a:lumMod val="20000"/>
                  <a:lumOff val="80000"/>
                </a:schemeClr>
              </a:solidFill>
            </a:endParaRPr>
          </a:p>
        </p:txBody>
      </p:sp>
      <p:sp>
        <p:nvSpPr>
          <p:cNvPr id="11" name="TextBox 10">
            <a:extLst>
              <a:ext uri="{FF2B5EF4-FFF2-40B4-BE49-F238E27FC236}">
                <a16:creationId xmlns:a16="http://schemas.microsoft.com/office/drawing/2014/main" id="{1BF5FC8D-65DA-4D38-A02A-A85303BBEB3C}"/>
              </a:ext>
            </a:extLst>
          </p:cNvPr>
          <p:cNvSpPr txBox="1"/>
          <p:nvPr/>
        </p:nvSpPr>
        <p:spPr>
          <a:xfrm>
            <a:off x="1456507" y="458360"/>
            <a:ext cx="9548949" cy="830997"/>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Vấn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đê</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gặp</a:t>
            </a:r>
            <a:r>
              <a:rPr lang="en-US" sz="2400" dirty="0">
                <a:solidFill>
                  <a:schemeClr val="bg1"/>
                </a:solidFill>
                <a:latin typeface="Times New Roman" panose="02020603050405020304" pitchFamily="18" charset="0"/>
                <a:cs typeface="Times New Roman" panose="02020603050405020304" pitchFamily="18" charset="0"/>
              </a:rPr>
              <a:t> ở </a:t>
            </a:r>
            <a:r>
              <a:rPr lang="en-US" sz="2400" dirty="0" err="1">
                <a:solidFill>
                  <a:schemeClr val="bg1"/>
                </a:solidFill>
                <a:latin typeface="Times New Roman" panose="02020603050405020304" pitchFamily="18" charset="0"/>
                <a:cs typeface="Times New Roman" panose="02020603050405020304" pitchFamily="18" charset="0"/>
              </a:rPr>
              <a:t>dữ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liệu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thô</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liên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tục</a:t>
            </a:r>
            <a:r>
              <a:rPr lang="en-US" sz="2400" dirty="0">
                <a:solidFill>
                  <a:schemeClr val="bg1"/>
                </a:solidFill>
                <a:latin typeface="Times New Roman" panose="02020603050405020304" pitchFamily="18" charset="0"/>
                <a:cs typeface="Times New Roman" panose="02020603050405020304" pitchFamily="18" charset="0"/>
              </a:rPr>
              <a:t>) là </a:t>
            </a:r>
            <a:r>
              <a:rPr lang="en-US" sz="2400" dirty="0" err="1">
                <a:solidFill>
                  <a:schemeClr val="bg1"/>
                </a:solidFill>
                <a:latin typeface="Times New Roman" panose="02020603050405020304" pitchFamily="18" charset="0"/>
                <a:cs typeface="Times New Roman" panose="02020603050405020304" pitchFamily="18" charset="0"/>
              </a:rPr>
              <a:t>phân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phối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các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giá</a:t>
            </a:r>
            <a:r>
              <a:rPr lang="en-US" sz="2400" dirty="0">
                <a:solidFill>
                  <a:schemeClr val="bg1"/>
                </a:solidFill>
                <a:latin typeface="Times New Roman" panose="02020603050405020304" pitchFamily="18" charset="0"/>
                <a:cs typeface="Times New Roman" panose="02020603050405020304" pitchFamily="18" charset="0"/>
              </a:rPr>
              <a:t> trị </a:t>
            </a:r>
            <a:r>
              <a:rPr lang="en-US" sz="2400" b="1" dirty="0" err="1">
                <a:solidFill>
                  <a:schemeClr val="bg1"/>
                </a:solidFill>
                <a:latin typeface="Times New Roman" panose="02020603050405020304" pitchFamily="18" charset="0"/>
                <a:cs typeface="Times New Roman" panose="02020603050405020304" pitchFamily="18" charset="0"/>
              </a:rPr>
              <a:t>dê</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sai</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lệch</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nên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tính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toán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trực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tiếp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trên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liệu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này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dê</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gây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xấu</a:t>
            </a:r>
            <a:r>
              <a:rPr lang="en-US" sz="2400" dirty="0">
                <a:solidFill>
                  <a:schemeClr val="bg1"/>
                </a:solidFill>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8BEC215C-5F0D-4B95-A6B9-AC3296298548}"/>
              </a:ext>
            </a:extLst>
          </p:cNvPr>
          <p:cNvSpPr txBox="1"/>
          <p:nvPr/>
        </p:nvSpPr>
        <p:spPr>
          <a:xfrm>
            <a:off x="1456507" y="1467564"/>
            <a:ext cx="9535886"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Vậy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nên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người</a:t>
            </a:r>
            <a:r>
              <a:rPr lang="en-US" sz="2400" dirty="0">
                <a:solidFill>
                  <a:schemeClr val="bg1"/>
                </a:solidFill>
                <a:latin typeface="Times New Roman" panose="02020603050405020304" pitchFamily="18" charset="0"/>
                <a:cs typeface="Times New Roman" panose="02020603050405020304" pitchFamily="18" charset="0"/>
              </a:rPr>
              <a:t> ta </a:t>
            </a:r>
            <a:r>
              <a:rPr lang="en-US" sz="2400" dirty="0" err="1">
                <a:solidFill>
                  <a:schemeClr val="bg1"/>
                </a:solidFill>
                <a:latin typeface="Times New Roman" panose="02020603050405020304" pitchFamily="18" charset="0"/>
                <a:cs typeface="Times New Roman" panose="02020603050405020304" pitchFamily="18" charset="0"/>
              </a:rPr>
              <a:t>đổi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các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giá</a:t>
            </a:r>
            <a:r>
              <a:rPr lang="en-US" sz="2400" dirty="0">
                <a:solidFill>
                  <a:schemeClr val="bg1"/>
                </a:solidFill>
                <a:latin typeface="Times New Roman" panose="02020603050405020304" pitchFamily="18" charset="0"/>
                <a:cs typeface="Times New Roman" panose="02020603050405020304" pitchFamily="18" charset="0"/>
              </a:rPr>
              <a:t> trị </a:t>
            </a:r>
            <a:r>
              <a:rPr lang="en-US" sz="2400" dirty="0" err="1">
                <a:solidFill>
                  <a:schemeClr val="bg1"/>
                </a:solidFill>
                <a:latin typeface="Times New Roman" panose="02020603050405020304" pitchFamily="18" charset="0"/>
                <a:cs typeface="Times New Roman" panose="02020603050405020304" pitchFamily="18" charset="0"/>
              </a:rPr>
              <a:t>liên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tục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thành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các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liệu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phân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loại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riêng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biệt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Các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giá</a:t>
            </a:r>
            <a:r>
              <a:rPr lang="en-US" sz="2400" dirty="0">
                <a:solidFill>
                  <a:schemeClr val="bg1"/>
                </a:solidFill>
                <a:latin typeface="Times New Roman" panose="02020603050405020304" pitchFamily="18" charset="0"/>
                <a:cs typeface="Times New Roman" panose="02020603050405020304" pitchFamily="18" charset="0"/>
              </a:rPr>
              <a:t> trị </a:t>
            </a:r>
            <a:r>
              <a:rPr lang="en-US" sz="2400" dirty="0" err="1">
                <a:solidFill>
                  <a:schemeClr val="bg1"/>
                </a:solidFill>
                <a:latin typeface="Times New Roman" panose="02020603050405020304" pitchFamily="18" charset="0"/>
                <a:cs typeface="Times New Roman" panose="02020603050405020304" pitchFamily="18" charset="0"/>
              </a:rPr>
              <a:t>rời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rạc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này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được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gọi</a:t>
            </a:r>
            <a:r>
              <a:rPr lang="en-US" sz="2400" dirty="0">
                <a:solidFill>
                  <a:schemeClr val="bg1"/>
                </a:solidFill>
                <a:latin typeface="Times New Roman" panose="02020603050405020304" pitchFamily="18" charset="0"/>
                <a:cs typeface="Times New Roman" panose="02020603050405020304" pitchFamily="18" charset="0"/>
              </a:rPr>
              <a:t> là </a:t>
            </a:r>
            <a:r>
              <a:rPr lang="en-US" sz="2400" b="1" dirty="0">
                <a:solidFill>
                  <a:schemeClr val="bg1"/>
                </a:solidFill>
                <a:latin typeface="Times New Roman" panose="02020603050405020304" pitchFamily="18" charset="0"/>
                <a:cs typeface="Times New Roman" panose="02020603050405020304" pitchFamily="18" charset="0"/>
              </a:rPr>
              <a:t>bin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hoặc</a:t>
            </a:r>
            <a:r>
              <a:rPr lang="en-US" sz="240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bucket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kỹ</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thuật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này</a:t>
            </a:r>
            <a:r>
              <a:rPr lang="en-US" sz="2400" dirty="0">
                <a:solidFill>
                  <a:schemeClr val="bg1"/>
                </a:solidFill>
                <a:latin typeface="Times New Roman" panose="02020603050405020304" pitchFamily="18" charset="0"/>
                <a:cs typeface="Times New Roman" panose="02020603050405020304" pitchFamily="18" charset="0"/>
              </a:rPr>
              <a:t> là </a:t>
            </a:r>
            <a:r>
              <a:rPr lang="en-US" sz="2400" dirty="0" err="1">
                <a:solidFill>
                  <a:schemeClr val="bg1"/>
                </a:solidFill>
                <a:latin typeface="Times New Roman" panose="02020603050405020304" pitchFamily="18" charset="0"/>
                <a:cs typeface="Times New Roman" panose="02020603050405020304" pitchFamily="18" charset="0"/>
              </a:rPr>
              <a:t>kĩ</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thuật</a:t>
            </a:r>
            <a:r>
              <a:rPr lang="en-US" sz="240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binning</a:t>
            </a:r>
            <a:r>
              <a:rPr lang="en-US" sz="2400" i="1"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5" name="Picture 8" descr="Computer Cartoon 812*980 transprent Png Free Download - Symbol, Line, Logo.  - CleanPNG / KissPNG">
            <a:extLst>
              <a:ext uri="{FF2B5EF4-FFF2-40B4-BE49-F238E27FC236}">
                <a16:creationId xmlns:a16="http://schemas.microsoft.com/office/drawing/2014/main" id="{463658DE-C899-40EB-8A2E-379EED4F7DA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81105" y="283471"/>
            <a:ext cx="510144" cy="617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08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B1397C-18E7-432F-810C-AC8AC00EE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8" name="TextBox 7">
            <a:extLst>
              <a:ext uri="{FF2B5EF4-FFF2-40B4-BE49-F238E27FC236}">
                <a16:creationId xmlns:a16="http://schemas.microsoft.com/office/drawing/2014/main" id="{BAF23BB4-B2BB-4684-AEDF-EBBE3E6AA820}"/>
              </a:ext>
            </a:extLst>
          </p:cNvPr>
          <p:cNvSpPr txBox="1"/>
          <p:nvPr/>
        </p:nvSpPr>
        <p:spPr>
          <a:xfrm>
            <a:off x="1293223" y="474618"/>
            <a:ext cx="9927771" cy="2246769"/>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AllElectronics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gần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sắp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1,  1,  5,  5,  5, 5,  5,  8,  8,  10,  10,  10,  10,  12,  14,  14,  14,  15,  15,  15,  15,  15,  15,  18,  18,  18,  18,  18, 18,  18,  18,  20,  20,  20,  20,  20,  20,  20,  21,  21,  21,  21,  25,  25,  25,  25,  25,  28,  28,  30, 30, 30.</a:t>
            </a:r>
          </a:p>
          <a:p>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47C3AEC-A346-41BD-9525-5A00E8ED7E05}"/>
              </a:ext>
            </a:extLst>
          </p:cNvPr>
          <p:cNvPicPr/>
          <p:nvPr/>
        </p:nvPicPr>
        <p:blipFill rotWithShape="1">
          <a:blip r:embed="rId5">
            <a:extLst>
              <a:ext uri="{28A0092B-C50C-407E-A947-70E740481C1C}">
                <a14:useLocalDpi xmlns:a14="http://schemas.microsoft.com/office/drawing/2010/main" val="0"/>
              </a:ext>
            </a:extLst>
          </a:blip>
          <a:srcRect l="6360" t="8805" r="4386" b="1607"/>
          <a:stretch/>
        </p:blipFill>
        <p:spPr bwMode="auto">
          <a:xfrm>
            <a:off x="1301022" y="2518187"/>
            <a:ext cx="4793673" cy="4184073"/>
          </a:xfrm>
          <a:prstGeom prst="rect">
            <a:avLst/>
          </a:prstGeom>
          <a:noFill/>
          <a:ln>
            <a:noFill/>
          </a:ln>
        </p:spPr>
      </p:pic>
      <p:sp>
        <p:nvSpPr>
          <p:cNvPr id="12" name="TextBox 11">
            <a:extLst>
              <a:ext uri="{FF2B5EF4-FFF2-40B4-BE49-F238E27FC236}">
                <a16:creationId xmlns:a16="http://schemas.microsoft.com/office/drawing/2014/main" id="{08D2D47C-96F7-48F4-BE22-5E037A8DC268}"/>
              </a:ext>
            </a:extLst>
          </p:cNvPr>
          <p:cNvSpPr txBox="1"/>
          <p:nvPr/>
        </p:nvSpPr>
        <p:spPr>
          <a:xfrm>
            <a:off x="7047081" y="4887881"/>
            <a:ext cx="4184073" cy="1569660"/>
          </a:xfrm>
          <a:prstGeom prst="rect">
            <a:avLst/>
          </a:prstGeom>
          <a:noFill/>
        </p:spPr>
        <p:txBody>
          <a:bodyPr wrap="square" rtlCol="0">
            <a:spAutoFit/>
          </a:bodyPr>
          <a:lstStyle/>
          <a:p>
            <a:pPr algn="just"/>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suất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price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(singleton buckets),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cặp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trị/</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sô</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78933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08A3C46-339A-469E-BE79-2F7C6B205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pic>
        <p:nvPicPr>
          <p:cNvPr id="11" name="Picture 10">
            <a:extLst>
              <a:ext uri="{FF2B5EF4-FFF2-40B4-BE49-F238E27FC236}">
                <a16:creationId xmlns:a16="http://schemas.microsoft.com/office/drawing/2014/main" id="{8F8785AA-ABB0-4779-BA8F-D3C07ED171AD}"/>
              </a:ext>
            </a:extLst>
          </p:cNvPr>
          <p:cNvPicPr/>
          <p:nvPr/>
        </p:nvPicPr>
        <p:blipFill rotWithShape="1">
          <a:blip r:embed="rId5">
            <a:extLst>
              <a:ext uri="{28A0092B-C50C-407E-A947-70E740481C1C}">
                <a14:useLocalDpi xmlns:a14="http://schemas.microsoft.com/office/drawing/2010/main" val="0"/>
              </a:ext>
            </a:extLst>
          </a:blip>
          <a:srcRect l="6360" t="8805" r="4386" b="1607"/>
          <a:stretch/>
        </p:blipFill>
        <p:spPr bwMode="auto">
          <a:xfrm>
            <a:off x="789707" y="1130480"/>
            <a:ext cx="4650813" cy="4059380"/>
          </a:xfrm>
          <a:prstGeom prst="rect">
            <a:avLst/>
          </a:prstGeom>
          <a:noFill/>
          <a:ln>
            <a:noFill/>
          </a:ln>
        </p:spPr>
      </p:pic>
      <p:pic>
        <p:nvPicPr>
          <p:cNvPr id="13" name="Picture 12">
            <a:extLst>
              <a:ext uri="{FF2B5EF4-FFF2-40B4-BE49-F238E27FC236}">
                <a16:creationId xmlns:a16="http://schemas.microsoft.com/office/drawing/2014/main" id="{204B14EB-208D-4812-82E2-AA46AAD0258F}"/>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799246" y="1487521"/>
            <a:ext cx="5731740" cy="3702339"/>
          </a:xfrm>
          <a:prstGeom prst="rect">
            <a:avLst/>
          </a:prstGeom>
          <a:noFill/>
          <a:ln>
            <a:noFill/>
          </a:ln>
        </p:spPr>
      </p:pic>
      <p:sp>
        <p:nvSpPr>
          <p:cNvPr id="15" name="TextBox 14">
            <a:extLst>
              <a:ext uri="{FF2B5EF4-FFF2-40B4-BE49-F238E27FC236}">
                <a16:creationId xmlns:a16="http://schemas.microsoft.com/office/drawing/2014/main" id="{505FF134-85A9-4935-8B36-ACBF65D91F05}"/>
              </a:ext>
            </a:extLst>
          </p:cNvPr>
          <p:cNvSpPr txBox="1"/>
          <p:nvPr/>
        </p:nvSpPr>
        <p:spPr>
          <a:xfrm>
            <a:off x="789707" y="5350519"/>
            <a:ext cx="11402293" cy="1107996"/>
          </a:xfrm>
          <a:prstGeom prst="rect">
            <a:avLst/>
          </a:prstGeom>
          <a:noFill/>
        </p:spPr>
        <p:txBody>
          <a:bodyPr wrap="square" rtlCol="0">
            <a:spAutoFit/>
          </a:bodyPr>
          <a:lstStyle/>
          <a:p>
            <a:pPr algn="just"/>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suất</a:t>
            </a:r>
            <a:r>
              <a:rPr lang="en-US" sz="2400" dirty="0">
                <a:latin typeface="Times New Roman" panose="02020603050405020304" pitchFamily="18" charset="0"/>
                <a:cs typeface="Times New Roman" panose="02020603050405020304" pitchFamily="18" charset="0"/>
              </a:rPr>
              <a:t> Equal-width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price</a:t>
            </a:r>
            <a:r>
              <a:rPr lang="en-US" sz="2400" i="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trị </a:t>
            </a:r>
            <a:r>
              <a:rPr lang="en-US" sz="2400" dirty="0" err="1">
                <a:latin typeface="Times New Roman" panose="02020603050405020304" pitchFamily="18" charset="0"/>
                <a:cs typeface="Times New Roman" panose="02020603050405020304" pitchFamily="18" charset="0"/>
              </a:rPr>
              <a:t>được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nhóm</a:t>
            </a:r>
            <a:r>
              <a:rPr lang="en-US" sz="2400" dirty="0">
                <a:latin typeface="Times New Roman" panose="02020603050405020304" pitchFamily="18" charset="0"/>
                <a:cs typeface="Times New Roman" panose="02020603050405020304" pitchFamily="18" charset="0"/>
              </a:rPr>
              <a:t> có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rộng</a:t>
            </a:r>
            <a:r>
              <a:rPr lang="en-US" sz="2400" dirty="0">
                <a:latin typeface="Times New Roman" panose="02020603050405020304" pitchFamily="18" charset="0"/>
                <a:cs typeface="Times New Roman" panose="02020603050405020304" pitchFamily="18" charset="0"/>
              </a:rPr>
              <a:t> là 10.</a:t>
            </a:r>
          </a:p>
          <a:p>
            <a:endParaRPr lang="en-US" dirty="0"/>
          </a:p>
        </p:txBody>
      </p:sp>
      <p:sp>
        <p:nvSpPr>
          <p:cNvPr id="17" name="TextBox 16">
            <a:extLst>
              <a:ext uri="{FF2B5EF4-FFF2-40B4-BE49-F238E27FC236}">
                <a16:creationId xmlns:a16="http://schemas.microsoft.com/office/drawing/2014/main" id="{BCF5AE10-7A88-43E8-9FC9-C84487E7DE44}"/>
              </a:ext>
            </a:extLst>
          </p:cNvPr>
          <p:cNvSpPr txBox="1"/>
          <p:nvPr/>
        </p:nvSpPr>
        <p:spPr>
          <a:xfrm>
            <a:off x="789707" y="588485"/>
            <a:ext cx="6442364"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suất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binning:</a:t>
            </a:r>
          </a:p>
        </p:txBody>
      </p:sp>
    </p:spTree>
    <p:extLst>
      <p:ext uri="{BB962C8B-B14F-4D97-AF65-F5344CB8AC3E}">
        <p14:creationId xmlns:p14="http://schemas.microsoft.com/office/powerpoint/2010/main" val="766704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AutoShape 8" descr="question-icon - THIẾT KẾ NỘI THẤT - THIẾT KẾ KIẾN TRÚC - THI CÔNG NỘI THẤT  - Công ty Cổ Phần Kiến Trúc &amp; Nội Thất Sắc Màu Việt"/>
          <p:cNvSpPr>
            <a:spLocks noChangeAspect="1" noChangeArrowheads="1"/>
          </p:cNvSpPr>
          <p:nvPr/>
        </p:nvSpPr>
        <p:spPr bwMode="auto">
          <a:xfrm>
            <a:off x="2275320" y="2612592"/>
            <a:ext cx="2961697" cy="29617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7" name="Picture 56">
            <a:extLst>
              <a:ext uri="{FF2B5EF4-FFF2-40B4-BE49-F238E27FC236}">
                <a16:creationId xmlns:a16="http://schemas.microsoft.com/office/drawing/2014/main" id="{F7C037D7-CA07-484F-9927-2C9476871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pic>
        <p:nvPicPr>
          <p:cNvPr id="58" name="Picture 12" descr="Discussion, speech, talk, bubble, communication icon">
            <a:extLst>
              <a:ext uri="{FF2B5EF4-FFF2-40B4-BE49-F238E27FC236}">
                <a16:creationId xmlns:a16="http://schemas.microsoft.com/office/drawing/2014/main" id="{3D2EF8BD-98B1-498A-BBF9-5FAA781547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4777" y="-69007"/>
            <a:ext cx="5781703" cy="4811020"/>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72FB94D8-02EA-473E-9FFF-E1C567391BCC}"/>
              </a:ext>
            </a:extLst>
          </p:cNvPr>
          <p:cNvSpPr txBox="1"/>
          <p:nvPr/>
        </p:nvSpPr>
        <p:spPr>
          <a:xfrm>
            <a:off x="4271804" y="688388"/>
            <a:ext cx="3149339" cy="30977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nhóm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ra </a:t>
            </a:r>
            <a:r>
              <a:rPr lang="en-US" sz="3200" dirty="0" err="1">
                <a:latin typeface="Times New Roman" panose="02020603050405020304" pitchFamily="18" charset="0"/>
                <a:cs typeface="Times New Roman" panose="02020603050405020304" pitchFamily="18" charset="0"/>
              </a:rPr>
              <a:t>sao</a:t>
            </a:r>
            <a:r>
              <a:rPr lang="en-US" sz="3200" dirty="0">
                <a:latin typeface="Times New Roman" panose="02020603050405020304" pitchFamily="18" charset="0"/>
                <a:cs typeface="Times New Roman" panose="02020603050405020304" pitchFamily="18" charset="0"/>
              </a:rPr>
              <a:t>? ”</a:t>
            </a:r>
          </a:p>
        </p:txBody>
      </p:sp>
      <p:pic>
        <p:nvPicPr>
          <p:cNvPr id="60" name="Picture 59">
            <a:extLst>
              <a:ext uri="{FF2B5EF4-FFF2-40B4-BE49-F238E27FC236}">
                <a16:creationId xmlns:a16="http://schemas.microsoft.com/office/drawing/2014/main" id="{E35802EB-FFB3-4231-8C4E-310730DC8E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2820" y="4952727"/>
            <a:ext cx="1996234" cy="1905273"/>
          </a:xfrm>
          <a:prstGeom prst="rect">
            <a:avLst/>
          </a:prstGeom>
        </p:spPr>
      </p:pic>
    </p:spTree>
    <p:extLst>
      <p:ext uri="{BB962C8B-B14F-4D97-AF65-F5344CB8AC3E}">
        <p14:creationId xmlns:p14="http://schemas.microsoft.com/office/powerpoint/2010/main" val="99303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B520AC8-AF2C-4ECC-AF17-1FEF4DCF9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7" name="Title 4">
            <a:extLst>
              <a:ext uri="{FF2B5EF4-FFF2-40B4-BE49-F238E27FC236}">
                <a16:creationId xmlns:a16="http://schemas.microsoft.com/office/drawing/2014/main" id="{85EFE90F-45FA-43E3-971E-B10FAFBCDA50}"/>
              </a:ext>
            </a:extLst>
          </p:cNvPr>
          <p:cNvSpPr txBox="1">
            <a:spLocks/>
          </p:cNvSpPr>
          <p:nvPr/>
        </p:nvSpPr>
        <p:spPr>
          <a:xfrm>
            <a:off x="0" y="271463"/>
            <a:ext cx="6149975" cy="812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Có một số quy tắc, trong đó bao gồm: </a:t>
            </a:r>
            <a:endParaRPr lang="en-US"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F84E7E1-0298-4D8B-B5DA-817B3A2FC1F0}"/>
              </a:ext>
            </a:extLst>
          </p:cNvPr>
          <p:cNvSpPr txBox="1"/>
          <p:nvPr/>
        </p:nvSpPr>
        <p:spPr>
          <a:xfrm>
            <a:off x="151880" y="6430557"/>
            <a:ext cx="5818909" cy="369332"/>
          </a:xfrm>
          <a:prstGeom prst="rect">
            <a:avLst/>
          </a:prstGeom>
          <a:noFill/>
        </p:spPr>
        <p:txBody>
          <a:bodyPr wrap="square" rtlCol="0">
            <a:spAutoFit/>
          </a:bodyPr>
          <a:lstStyle/>
          <a:p>
            <a:r>
              <a:rPr lang="en-US" dirty="0">
                <a:hlinkClick r:id="rId4"/>
              </a:rPr>
              <a:t>http://www.saedsayad.com/unsupervised_binning.htm</a:t>
            </a:r>
            <a:endParaRPr lang="en-US" dirty="0"/>
          </a:p>
        </p:txBody>
      </p:sp>
      <p:sp>
        <p:nvSpPr>
          <p:cNvPr id="19" name="TextBox 18">
            <a:extLst>
              <a:ext uri="{FF2B5EF4-FFF2-40B4-BE49-F238E27FC236}">
                <a16:creationId xmlns:a16="http://schemas.microsoft.com/office/drawing/2014/main" id="{E0EE510C-6104-44E7-879B-5679B1D65243}"/>
              </a:ext>
            </a:extLst>
          </p:cNvPr>
          <p:cNvSpPr txBox="1"/>
          <p:nvPr/>
        </p:nvSpPr>
        <p:spPr>
          <a:xfrm>
            <a:off x="1288474" y="1346584"/>
            <a:ext cx="3623768" cy="1569660"/>
          </a:xfrm>
          <a:prstGeom prst="rect">
            <a:avLst/>
          </a:prstGeom>
          <a:noFill/>
        </p:spPr>
        <p:txBody>
          <a:bodyPr wrap="square" rtlCol="0">
            <a:spAutoFit/>
          </a:bodyPr>
          <a:lstStyle/>
          <a:p>
            <a:pPr lvl="0"/>
            <a:r>
              <a:rPr lang="en-US" sz="2400" dirty="0">
                <a:latin typeface="Times New Roman" panose="02020603050405020304" pitchFamily="18" charset="0"/>
                <a:cs typeface="Times New Roman" panose="02020603050405020304" pitchFamily="18" charset="0"/>
              </a:rPr>
              <a:t>- Equal-width: </a:t>
            </a:r>
            <a:r>
              <a:rPr lang="en-US" sz="2400" dirty="0" err="1">
                <a:latin typeface="Times New Roman" panose="02020603050405020304" pitchFamily="18" charset="0"/>
                <a:cs typeface="Times New Roman" panose="02020603050405020304" pitchFamily="18" charset="0"/>
              </a:rPr>
              <a:t>Chiều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trị) </a:t>
            </a:r>
            <a:r>
              <a:rPr lang="en-US" sz="2400" dirty="0" err="1">
                <a:latin typeface="Times New Roman" panose="02020603050405020304" pitchFamily="18" charset="0"/>
                <a:cs typeface="Times New Roman" panose="02020603050405020304" pitchFamily="18" charset="0"/>
              </a:rPr>
              <a:t>của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bin</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bằng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C13623B-9A58-4464-8022-1A10BE1E52D6}"/>
              </a:ext>
            </a:extLst>
          </p:cNvPr>
          <p:cNvSpPr txBox="1"/>
          <p:nvPr/>
        </p:nvSpPr>
        <p:spPr>
          <a:xfrm>
            <a:off x="6323993" y="1342833"/>
            <a:ext cx="4989049" cy="1200329"/>
          </a:xfrm>
          <a:prstGeom prst="rect">
            <a:avLst/>
          </a:prstGeom>
          <a:noFill/>
        </p:spPr>
        <p:txBody>
          <a:bodyPr wrap="square" rtlCol="0">
            <a:spAutoFit/>
          </a:bodyPr>
          <a:lstStyle/>
          <a:p>
            <a:pPr lvl="0" algn="just"/>
            <a:r>
              <a:rPr lang="en-US" sz="2400" dirty="0">
                <a:latin typeface="Times New Roman" panose="02020603050405020304" pitchFamily="18" charset="0"/>
                <a:cs typeface="Times New Roman" panose="02020603050405020304" pitchFamily="18" charset="0"/>
              </a:rPr>
              <a:t>- Equal-frequency (</a:t>
            </a:r>
            <a:r>
              <a:rPr lang="en-US" sz="2400" dirty="0" err="1">
                <a:latin typeface="Times New Roman" panose="02020603050405020304" pitchFamily="18" charset="0"/>
                <a:cs typeface="Times New Roman" panose="02020603050405020304" pitchFamily="18" charset="0"/>
              </a:rPr>
              <a:t>hoặc</a:t>
            </a:r>
            <a:r>
              <a:rPr lang="en-US" sz="2400" dirty="0">
                <a:latin typeface="Times New Roman" panose="02020603050405020304" pitchFamily="18" charset="0"/>
                <a:cs typeface="Times New Roman" panose="02020603050405020304" pitchFamily="18" charset="0"/>
              </a:rPr>
              <a:t> equal-depth):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a:t>
            </a:r>
          </a:p>
        </p:txBody>
      </p:sp>
      <p:pic>
        <p:nvPicPr>
          <p:cNvPr id="21" name="Picture 20">
            <a:extLst>
              <a:ext uri="{FF2B5EF4-FFF2-40B4-BE49-F238E27FC236}">
                <a16:creationId xmlns:a16="http://schemas.microsoft.com/office/drawing/2014/main" id="{77DB20F3-F11B-440D-B57C-0DE5728D0462}"/>
              </a:ext>
            </a:extLst>
          </p:cNvPr>
          <p:cNvPicPr>
            <a:picLocks noChangeAspect="1"/>
          </p:cNvPicPr>
          <p:nvPr/>
        </p:nvPicPr>
        <p:blipFill>
          <a:blip r:embed="rId5"/>
          <a:stretch>
            <a:fillRect/>
          </a:stretch>
        </p:blipFill>
        <p:spPr>
          <a:xfrm>
            <a:off x="639536" y="2974355"/>
            <a:ext cx="4843596" cy="3275604"/>
          </a:xfrm>
          <a:prstGeom prst="rect">
            <a:avLst/>
          </a:prstGeom>
        </p:spPr>
      </p:pic>
      <p:pic>
        <p:nvPicPr>
          <p:cNvPr id="22" name="Picture 21">
            <a:extLst>
              <a:ext uri="{FF2B5EF4-FFF2-40B4-BE49-F238E27FC236}">
                <a16:creationId xmlns:a16="http://schemas.microsoft.com/office/drawing/2014/main" id="{8C3B05CC-2D53-44EB-88A1-F0389ACDA037}"/>
              </a:ext>
            </a:extLst>
          </p:cNvPr>
          <p:cNvPicPr>
            <a:picLocks noChangeAspect="1"/>
          </p:cNvPicPr>
          <p:nvPr/>
        </p:nvPicPr>
        <p:blipFill>
          <a:blip r:embed="rId6"/>
          <a:stretch>
            <a:fillRect/>
          </a:stretch>
        </p:blipFill>
        <p:spPr>
          <a:xfrm>
            <a:off x="6814547" y="2974354"/>
            <a:ext cx="4498495" cy="3275605"/>
          </a:xfrm>
          <a:prstGeom prst="rect">
            <a:avLst/>
          </a:prstGeom>
        </p:spPr>
      </p:pic>
    </p:spTree>
    <p:extLst>
      <p:ext uri="{BB962C8B-B14F-4D97-AF65-F5344CB8AC3E}">
        <p14:creationId xmlns:p14="http://schemas.microsoft.com/office/powerpoint/2010/main" val="709376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E6F87F39-D5C4-4C7D-BE7E-3C75C5FFD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5" name="Rectangle 4">
            <a:extLst>
              <a:ext uri="{FF2B5EF4-FFF2-40B4-BE49-F238E27FC236}">
                <a16:creationId xmlns:a16="http://schemas.microsoft.com/office/drawing/2014/main" id="{27EE0842-44D4-4772-95AC-3AB8C4959857}"/>
              </a:ext>
            </a:extLst>
          </p:cNvPr>
          <p:cNvSpPr/>
          <p:nvPr/>
        </p:nvSpPr>
        <p:spPr>
          <a:xfrm>
            <a:off x="727834" y="602734"/>
            <a:ext cx="2521844" cy="707886"/>
          </a:xfrm>
          <a:prstGeom prst="rect">
            <a:avLst/>
          </a:prstGeom>
        </p:spPr>
        <p:txBody>
          <a:bodyPr wrap="none">
            <a:spAutoFit/>
          </a:bodyPr>
          <a:lstStyle/>
          <a:p>
            <a:r>
              <a:rPr lang="vi-VN" altLang="en-US" sz="4000" b="1" dirty="0">
                <a:solidFill>
                  <a:srgbClr val="222222"/>
                </a:solidFill>
                <a:latin typeface="+mj-lt"/>
              </a:rPr>
              <a:t>Phân cụm </a:t>
            </a:r>
            <a:endParaRPr lang="en-US" sz="4000" b="1" dirty="0">
              <a:latin typeface="+mj-lt"/>
            </a:endParaRPr>
          </a:p>
        </p:txBody>
      </p:sp>
      <p:sp>
        <p:nvSpPr>
          <p:cNvPr id="6" name="Rectangle 5">
            <a:extLst>
              <a:ext uri="{FF2B5EF4-FFF2-40B4-BE49-F238E27FC236}">
                <a16:creationId xmlns:a16="http://schemas.microsoft.com/office/drawing/2014/main" id="{61AC4F7B-D6C2-47BB-867D-D690716EBDBB}"/>
              </a:ext>
            </a:extLst>
          </p:cNvPr>
          <p:cNvSpPr/>
          <p:nvPr/>
        </p:nvSpPr>
        <p:spPr>
          <a:xfrm>
            <a:off x="977900" y="3214436"/>
            <a:ext cx="6096000" cy="1200329"/>
          </a:xfrm>
          <a:prstGeom prst="rect">
            <a:avLst/>
          </a:prstGeom>
        </p:spPr>
        <p:txBody>
          <a:bodyPr>
            <a:spAutoFit/>
          </a:bodyPr>
          <a:lstStyle/>
          <a:p>
            <a:r>
              <a:rPr lang="en-US" altLang="en-US" dirty="0">
                <a:solidFill>
                  <a:srgbClr val="222222"/>
                </a:solidFill>
                <a:latin typeface="Times New Roman" panose="02020603050405020304" pitchFamily="18" charset="0"/>
                <a:cs typeface="Times New Roman" panose="02020603050405020304" pitchFamily="18" charset="0"/>
              </a:rPr>
              <a:t>- </a:t>
            </a:r>
            <a:r>
              <a:rPr lang="vi-VN" altLang="en-US" dirty="0">
                <a:solidFill>
                  <a:srgbClr val="222222"/>
                </a:solidFill>
                <a:latin typeface="Times New Roman" panose="02020603050405020304" pitchFamily="18" charset="0"/>
                <a:cs typeface="Times New Roman" panose="02020603050405020304" pitchFamily="18" charset="0"/>
              </a:rPr>
              <a:t>Sự giống nhau thường được định nghĩa về cách "Đóng" các đối tượng trong không gian, dựa trên hàm khoảng cách. "Chất lượng" của một cụm có thể được biểu thị bằng đường kính của nó, khoảng cách lớn nhất giữa hai đối tượng bất kỳ trong cụm. </a:t>
            </a: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8A06310-F255-4FF9-88D7-6531295AE89B}"/>
              </a:ext>
            </a:extLst>
          </p:cNvPr>
          <p:cNvSpPr/>
          <p:nvPr/>
        </p:nvSpPr>
        <p:spPr>
          <a:xfrm>
            <a:off x="977900" y="4741313"/>
            <a:ext cx="6096000" cy="1200329"/>
          </a:xfrm>
          <a:prstGeom prst="rect">
            <a:avLst/>
          </a:prstGeom>
        </p:spPr>
        <p:txBody>
          <a:bodyPr>
            <a:spAutoFit/>
          </a:bodyPr>
          <a:lstStyle/>
          <a:p>
            <a:pPr lvl="0" eaLnBrk="0" fontAlgn="base" hangingPunct="0">
              <a:spcBef>
                <a:spcPct val="0"/>
              </a:spcBef>
              <a:spcAft>
                <a:spcPct val="0"/>
              </a:spcAft>
            </a:pPr>
            <a:r>
              <a:rPr lang="en-US" altLang="en-US" dirty="0">
                <a:solidFill>
                  <a:srgbClr val="222222"/>
                </a:solidFill>
                <a:latin typeface="Times New Roman" panose="02020603050405020304" pitchFamily="18" charset="0"/>
                <a:cs typeface="Times New Roman" panose="02020603050405020304" pitchFamily="18" charset="0"/>
              </a:rPr>
              <a:t>- </a:t>
            </a:r>
            <a:r>
              <a:rPr lang="vi-VN" altLang="en-US" dirty="0">
                <a:solidFill>
                  <a:srgbClr val="222222"/>
                </a:solidFill>
                <a:latin typeface="Times New Roman" panose="02020603050405020304" pitchFamily="18" charset="0"/>
                <a:cs typeface="Times New Roman" panose="02020603050405020304" pitchFamily="18" charset="0"/>
              </a:rPr>
              <a:t>Khoảng cách Centroid là một thước đo thay thế cho chất lượng cụm và được xác định là khoảng cách trung bình của mỗi đối tượng cụm từ trung tâm cụm (biểu thị "Đối tượng trung bình" hoặc điểm trung bình trong không gian cho cụm).</a:t>
            </a:r>
            <a:endParaRPr lang="vi-VN" altLang="en-US"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A51BE15-3538-4616-A9EB-6BE3B2D24BCF}"/>
              </a:ext>
            </a:extLst>
          </p:cNvPr>
          <p:cNvSpPr txBox="1"/>
          <p:nvPr/>
        </p:nvSpPr>
        <p:spPr>
          <a:xfrm>
            <a:off x="967268" y="1235422"/>
            <a:ext cx="6560584"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4043E9E-CA6B-4296-A346-D075551EAC2F}"/>
              </a:ext>
            </a:extLst>
          </p:cNvPr>
          <p:cNvSpPr txBox="1"/>
          <p:nvPr/>
        </p:nvSpPr>
        <p:spPr>
          <a:xfrm>
            <a:off x="977900" y="2030066"/>
            <a:ext cx="635604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(clusters),</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a:t>
            </a:r>
          </a:p>
        </p:txBody>
      </p:sp>
      <p:pic>
        <p:nvPicPr>
          <p:cNvPr id="20" name="Picture 8" descr="main-qimg-5a7d9d742cb89fea31a92418065f75d1-c">
            <a:extLst>
              <a:ext uri="{FF2B5EF4-FFF2-40B4-BE49-F238E27FC236}">
                <a16:creationId xmlns:a16="http://schemas.microsoft.com/office/drawing/2014/main" id="{3FA01E0F-E443-4F9E-AD0C-16D721081D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7813" y="3559646"/>
            <a:ext cx="3861499" cy="18969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Giới thiệu thân thiện về phân cụm văn bản">
            <a:extLst>
              <a:ext uri="{FF2B5EF4-FFF2-40B4-BE49-F238E27FC236}">
                <a16:creationId xmlns:a16="http://schemas.microsoft.com/office/drawing/2014/main" id="{33915A4B-7A35-4521-AFCD-FFE6B4B26A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4191" y="634765"/>
            <a:ext cx="4085121" cy="196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330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94A570-27D9-4512-9A33-AB67E96DF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pic>
        <p:nvPicPr>
          <p:cNvPr id="9" name="Picture 8">
            <a:extLst>
              <a:ext uri="{FF2B5EF4-FFF2-40B4-BE49-F238E27FC236}">
                <a16:creationId xmlns:a16="http://schemas.microsoft.com/office/drawing/2014/main" id="{DA03BE8D-85AD-452E-81D7-0B2F9A047AC3}"/>
              </a:ext>
            </a:extLst>
          </p:cNvPr>
          <p:cNvPicPr>
            <a:picLocks noChangeAspect="1"/>
          </p:cNvPicPr>
          <p:nvPr/>
        </p:nvPicPr>
        <p:blipFill>
          <a:blip r:embed="rId4"/>
          <a:stretch>
            <a:fillRect/>
          </a:stretch>
        </p:blipFill>
        <p:spPr>
          <a:xfrm>
            <a:off x="4678017" y="3435068"/>
            <a:ext cx="7008813" cy="2953354"/>
          </a:xfrm>
          <a:prstGeom prst="rect">
            <a:avLst/>
          </a:prstGeom>
        </p:spPr>
      </p:pic>
      <p:pic>
        <p:nvPicPr>
          <p:cNvPr id="11" name="Picture 10">
            <a:extLst>
              <a:ext uri="{FF2B5EF4-FFF2-40B4-BE49-F238E27FC236}">
                <a16:creationId xmlns:a16="http://schemas.microsoft.com/office/drawing/2014/main" id="{D2D575E8-5035-4B5D-9A2E-5C7411349B9D}"/>
              </a:ext>
            </a:extLst>
          </p:cNvPr>
          <p:cNvPicPr>
            <a:picLocks noChangeAspect="1"/>
          </p:cNvPicPr>
          <p:nvPr/>
        </p:nvPicPr>
        <p:blipFill>
          <a:blip r:embed="rId5"/>
          <a:stretch>
            <a:fillRect/>
          </a:stretch>
        </p:blipFill>
        <p:spPr>
          <a:xfrm>
            <a:off x="382656" y="855492"/>
            <a:ext cx="5604014" cy="2288029"/>
          </a:xfrm>
          <a:prstGeom prst="rect">
            <a:avLst/>
          </a:prstGeom>
        </p:spPr>
      </p:pic>
      <p:sp>
        <p:nvSpPr>
          <p:cNvPr id="13" name="Rectangle 12">
            <a:extLst>
              <a:ext uri="{FF2B5EF4-FFF2-40B4-BE49-F238E27FC236}">
                <a16:creationId xmlns:a16="http://schemas.microsoft.com/office/drawing/2014/main" id="{5A77873F-BB79-4C77-A7AF-DEF96BAC474C}"/>
              </a:ext>
            </a:extLst>
          </p:cNvPr>
          <p:cNvSpPr/>
          <p:nvPr/>
        </p:nvSpPr>
        <p:spPr>
          <a:xfrm>
            <a:off x="613741" y="4342549"/>
            <a:ext cx="4249807" cy="1754326"/>
          </a:xfrm>
          <a:prstGeom prst="rect">
            <a:avLst/>
          </a:prstGeom>
        </p:spPr>
        <p:txBody>
          <a:bodyPr wrap="square">
            <a:spAutoFit/>
          </a:bodyPr>
          <a:lstStyle/>
          <a:p>
            <a:r>
              <a:rPr lang="en-US" dirty="0">
                <a:solidFill>
                  <a:srgbClr val="000000"/>
                </a:solidFill>
                <a:latin typeface="Times New Roman" panose="02020603050405020304" pitchFamily="18" charset="0"/>
              </a:rPr>
              <a:t>- </a:t>
            </a:r>
            <a:r>
              <a:rPr lang="vi-VN" dirty="0">
                <a:solidFill>
                  <a:srgbClr val="000000"/>
                </a:solidFill>
                <a:latin typeface="Times New Roman" panose="02020603050405020304" pitchFamily="18" charset="0"/>
              </a:rPr>
              <a:t>Mục tiêu định hướng bài toán phân cụm đặt ra là cực đại tính tương đồng giữa các</a:t>
            </a:r>
            <a:r>
              <a:rPr lang="en-US" dirty="0">
                <a:solidFill>
                  <a:srgbClr val="000000"/>
                </a:solidFill>
                <a:latin typeface="Times New Roman" panose="02020603050405020304" pitchFamily="18" charset="0"/>
              </a:rPr>
              <a:t> </a:t>
            </a:r>
            <a:r>
              <a:rPr lang="vi-VN" dirty="0">
                <a:solidFill>
                  <a:srgbClr val="000000"/>
                </a:solidFill>
                <a:latin typeface="Times New Roman" panose="02020603050405020304" pitchFamily="18" charset="0"/>
              </a:rPr>
              <a:t>phần tử trong mỗi cụm và cực tiểu tính tương đồng giữa các phần tử thuộc các cụm khác</a:t>
            </a:r>
            <a:r>
              <a:rPr lang="en-US" dirty="0">
                <a:solidFill>
                  <a:srgbClr val="000000"/>
                </a:solidFill>
                <a:latin typeface="Times New Roman" panose="02020603050405020304" pitchFamily="18" charset="0"/>
              </a:rPr>
              <a:t> </a:t>
            </a:r>
            <a:r>
              <a:rPr lang="vi-VN" dirty="0">
                <a:solidFill>
                  <a:srgbClr val="000000"/>
                </a:solidFill>
                <a:latin typeface="Times New Roman" panose="02020603050405020304" pitchFamily="18" charset="0"/>
              </a:rPr>
              <a:t>nhau (Hình 0.2).</a:t>
            </a:r>
            <a:r>
              <a:rPr lang="vi-VN" dirty="0"/>
              <a:t> </a:t>
            </a:r>
            <a:br>
              <a:rPr lang="vi-VN" dirty="0"/>
            </a:br>
            <a:endParaRPr lang="en-US" dirty="0"/>
          </a:p>
        </p:txBody>
      </p:sp>
      <p:sp>
        <p:nvSpPr>
          <p:cNvPr id="15" name="Rectangle 14">
            <a:extLst>
              <a:ext uri="{FF2B5EF4-FFF2-40B4-BE49-F238E27FC236}">
                <a16:creationId xmlns:a16="http://schemas.microsoft.com/office/drawing/2014/main" id="{F85BFAAD-7196-4BD1-B3E4-EACF8F46A341}"/>
              </a:ext>
            </a:extLst>
          </p:cNvPr>
          <p:cNvSpPr/>
          <p:nvPr/>
        </p:nvSpPr>
        <p:spPr>
          <a:xfrm>
            <a:off x="6096000" y="558198"/>
            <a:ext cx="6096000" cy="2585323"/>
          </a:xfrm>
          <a:prstGeom prst="rect">
            <a:avLst/>
          </a:prstGeom>
        </p:spPr>
        <p:txBody>
          <a:bodyPr>
            <a:spAutoFit/>
          </a:bodyPr>
          <a:lstStyle/>
          <a:p>
            <a:r>
              <a:rPr lang="vi-VN" dirty="0">
                <a:solidFill>
                  <a:srgbClr val="000000"/>
                </a:solidFill>
                <a:latin typeface="Times New Roman" panose="02020603050405020304" pitchFamily="18" charset="0"/>
              </a:rPr>
              <a:t>ví dụ ở Hình 0.1, ta có thể dễ dàng xác định được 3 cụm dựa vào dữ liệu đã</a:t>
            </a:r>
            <a:r>
              <a:rPr lang="en-US" dirty="0">
                <a:solidFill>
                  <a:srgbClr val="000000"/>
                </a:solidFill>
                <a:latin typeface="Times New Roman" panose="02020603050405020304" pitchFamily="18" charset="0"/>
              </a:rPr>
              <a:t> </a:t>
            </a:r>
            <a:r>
              <a:rPr lang="vi-VN" dirty="0">
                <a:solidFill>
                  <a:srgbClr val="000000"/>
                </a:solidFill>
                <a:latin typeface="Times New Roman" panose="02020603050405020304" pitchFamily="18" charset="0"/>
              </a:rPr>
              <a:t>cho</a:t>
            </a:r>
            <a:r>
              <a:rPr lang="en-US" dirty="0">
                <a:solidFill>
                  <a:srgbClr val="000000"/>
                </a:solidFill>
                <a:latin typeface="Times New Roman" panose="02020603050405020304" pitchFamily="18" charset="0"/>
              </a:rPr>
              <a:t>.</a:t>
            </a:r>
          </a:p>
          <a:p>
            <a:pPr marL="285750" indent="-285750">
              <a:buFontTx/>
              <a:buChar char="-"/>
            </a:pPr>
            <a:r>
              <a:rPr lang="vi-VN" dirty="0">
                <a:solidFill>
                  <a:srgbClr val="000000"/>
                </a:solidFill>
                <a:latin typeface="Times New Roman" panose="02020603050405020304" pitchFamily="18" charset="0"/>
              </a:rPr>
              <a:t>tiêu chí “tương tự” được nhắc đến ở trên để xác định số cụm trong trường hợp này là“khoảng cách”:</a:t>
            </a:r>
            <a:endParaRPr lang="en-US" dirty="0">
              <a:solidFill>
                <a:srgbClr val="000000"/>
              </a:solidFill>
              <a:latin typeface="Times New Roman" panose="02020603050405020304" pitchFamily="18" charset="0"/>
            </a:endParaRPr>
          </a:p>
          <a:p>
            <a:pPr marL="285750" indent="-285750">
              <a:buFontTx/>
              <a:buChar char="-"/>
            </a:pPr>
            <a:r>
              <a:rPr lang="vi-VN" dirty="0">
                <a:solidFill>
                  <a:srgbClr val="000000"/>
                </a:solidFill>
                <a:latin typeface="Times New Roman" panose="02020603050405020304" pitchFamily="18" charset="0"/>
              </a:rPr>
              <a:t> hai hoặc nhiều đối tượng thuộc cùng một nhóm được nhóm lại theo một</a:t>
            </a:r>
            <a:br>
              <a:rPr lang="vi-VN" dirty="0">
                <a:solidFill>
                  <a:srgbClr val="000000"/>
                </a:solidFill>
                <a:latin typeface="Times New Roman" panose="02020603050405020304" pitchFamily="18" charset="0"/>
              </a:rPr>
            </a:br>
            <a:r>
              <a:rPr lang="vi-VN" dirty="0">
                <a:solidFill>
                  <a:srgbClr val="000000"/>
                </a:solidFill>
                <a:latin typeface="Times New Roman" panose="02020603050405020304" pitchFamily="18" charset="0"/>
              </a:rPr>
              <a:t>khoảng cách nhất định.</a:t>
            </a:r>
            <a:endParaRPr lang="en-US" dirty="0">
              <a:solidFill>
                <a:srgbClr val="000000"/>
              </a:solidFill>
              <a:latin typeface="Times New Roman" panose="02020603050405020304" pitchFamily="18" charset="0"/>
            </a:endParaRPr>
          </a:p>
          <a:p>
            <a:pPr marL="285750" indent="-285750">
              <a:buFontTx/>
              <a:buChar char="-"/>
            </a:pPr>
            <a:r>
              <a:rPr lang="vi-VN" dirty="0">
                <a:solidFill>
                  <a:srgbClr val="000000"/>
                </a:solidFill>
                <a:latin typeface="Times New Roman" panose="02020603050405020304" pitchFamily="18" charset="0"/>
              </a:rPr>
              <a:t> Ví dụ trên còn được gọi là phân cụm dựa trên khoảng cách.</a:t>
            </a:r>
            <a:r>
              <a:rPr lang="vi-VN" dirty="0"/>
              <a:t> </a:t>
            </a:r>
            <a:br>
              <a:rPr lang="vi-VN" dirty="0"/>
            </a:br>
            <a:endParaRPr lang="en-US" dirty="0"/>
          </a:p>
        </p:txBody>
      </p:sp>
    </p:spTree>
    <p:extLst>
      <p:ext uri="{BB962C8B-B14F-4D97-AF65-F5344CB8AC3E}">
        <p14:creationId xmlns:p14="http://schemas.microsoft.com/office/powerpoint/2010/main" val="1627397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A0C98B-89D1-4B4E-8851-6A8F24399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0" name="Title 1">
            <a:extLst>
              <a:ext uri="{FF2B5EF4-FFF2-40B4-BE49-F238E27FC236}">
                <a16:creationId xmlns:a16="http://schemas.microsoft.com/office/drawing/2014/main" id="{32F03396-B53F-48A8-80E8-1DE5A3956BC1}"/>
              </a:ext>
            </a:extLst>
          </p:cNvPr>
          <p:cNvSpPr>
            <a:spLocks noGrp="1"/>
          </p:cNvSpPr>
          <p:nvPr>
            <p:ph type="ctrTitle"/>
          </p:nvPr>
        </p:nvSpPr>
        <p:spPr>
          <a:xfrm>
            <a:off x="1524000" y="1122363"/>
            <a:ext cx="9144000" cy="2387600"/>
          </a:xfrm>
        </p:spPr>
        <p:txBody>
          <a:bodyPr/>
          <a:lstStyle/>
          <a:p>
            <a:r>
              <a:rPr lang="en-US" dirty="0"/>
              <a:t>Lấy mẫu (Sampling)</a:t>
            </a:r>
            <a:br>
              <a:rPr lang="en-US" dirty="0"/>
            </a:br>
            <a:endParaRPr lang="en-US" dirty="0"/>
          </a:p>
        </p:txBody>
      </p:sp>
      <p:sp>
        <p:nvSpPr>
          <p:cNvPr id="11" name="Subtitle 2">
            <a:extLst>
              <a:ext uri="{FF2B5EF4-FFF2-40B4-BE49-F238E27FC236}">
                <a16:creationId xmlns:a16="http://schemas.microsoft.com/office/drawing/2014/main" id="{E6849E44-C562-438F-9376-D02853946842}"/>
              </a:ext>
            </a:extLst>
          </p:cNvPr>
          <p:cNvSpPr>
            <a:spLocks noGrp="1"/>
          </p:cNvSpPr>
          <p:nvPr>
            <p:ph type="subTitle" idx="1"/>
          </p:nvPr>
        </p:nvSpPr>
        <p:spPr>
          <a:xfrm>
            <a:off x="1524000" y="3602038"/>
            <a:ext cx="9144000" cy="1655762"/>
          </a:xfrm>
        </p:spPr>
        <p:txBody>
          <a:bodyPr>
            <a:normAutofit/>
          </a:bodyPr>
          <a:lstStyle/>
          <a:p>
            <a:r>
              <a:rPr lang="en-US" dirty="0"/>
              <a:t> </a:t>
            </a:r>
            <a:r>
              <a:rPr lang="en-US" dirty="0" err="1"/>
              <a:t>Lấy</a:t>
            </a:r>
            <a:r>
              <a:rPr lang="en-US" dirty="0"/>
              <a:t> </a:t>
            </a:r>
            <a:r>
              <a:rPr lang="en-US" dirty="0" err="1"/>
              <a:t>mẫu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giảm</a:t>
            </a:r>
            <a:r>
              <a:rPr lang="en-US" dirty="0"/>
              <a:t> </a:t>
            </a:r>
            <a:r>
              <a:rPr lang="en-US" dirty="0" err="1"/>
              <a:t>dữ</a:t>
            </a:r>
            <a:r>
              <a:rPr lang="en-US" dirty="0"/>
              <a:t> </a:t>
            </a:r>
            <a:r>
              <a:rPr lang="en-US" dirty="0" err="1"/>
              <a:t>liệu</a:t>
            </a:r>
            <a:r>
              <a:rPr lang="en-US" dirty="0"/>
              <a:t> </a:t>
            </a:r>
            <a:r>
              <a:rPr lang="en-US" dirty="0" err="1"/>
              <a:t>vì</a:t>
            </a:r>
            <a:r>
              <a:rPr lang="en-US" dirty="0"/>
              <a:t> </a:t>
            </a:r>
            <a:r>
              <a:rPr lang="en-US" dirty="0" err="1"/>
              <a:t>nó</a:t>
            </a:r>
            <a:r>
              <a:rPr lang="en-US" dirty="0"/>
              <a:t> </a:t>
            </a:r>
            <a:r>
              <a:rPr lang="en-US" dirty="0" err="1"/>
              <a:t>cho</a:t>
            </a:r>
            <a:r>
              <a:rPr lang="en-US" dirty="0"/>
              <a:t> </a:t>
            </a:r>
            <a:r>
              <a:rPr lang="en-US" dirty="0" err="1"/>
              <a:t>phép</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một</a:t>
            </a:r>
            <a:r>
              <a:rPr lang="en-US" dirty="0"/>
              <a:t> </a:t>
            </a:r>
            <a:r>
              <a:rPr lang="en-US" dirty="0" err="1"/>
              <a:t>mẫu</a:t>
            </a:r>
            <a:r>
              <a:rPr lang="en-US" dirty="0"/>
              <a:t> </a:t>
            </a:r>
            <a:r>
              <a:rPr lang="en-US" dirty="0" err="1"/>
              <a:t>dữ</a:t>
            </a:r>
            <a:r>
              <a:rPr lang="en-US" dirty="0"/>
              <a:t> </a:t>
            </a:r>
            <a:r>
              <a:rPr lang="en-US" dirty="0" err="1"/>
              <a:t>liệu</a:t>
            </a:r>
            <a:r>
              <a:rPr lang="en-US" dirty="0"/>
              <a:t> </a:t>
            </a:r>
            <a:r>
              <a:rPr lang="en-US" dirty="0" err="1"/>
              <a:t>ngẫu</a:t>
            </a:r>
            <a:r>
              <a:rPr lang="en-US" dirty="0"/>
              <a:t> </a:t>
            </a:r>
            <a:r>
              <a:rPr lang="en-US" dirty="0" err="1"/>
              <a:t>nhiên</a:t>
            </a:r>
            <a:r>
              <a:rPr lang="en-US" dirty="0"/>
              <a:t> </a:t>
            </a:r>
            <a:r>
              <a:rPr lang="en-US" dirty="0" err="1"/>
              <a:t>nhỏ</a:t>
            </a:r>
            <a:r>
              <a:rPr lang="en-US" dirty="0"/>
              <a:t> </a:t>
            </a:r>
            <a:r>
              <a:rPr lang="en-US" dirty="0" err="1"/>
              <a:t>hơn</a:t>
            </a:r>
            <a:r>
              <a:rPr lang="en-US" dirty="0"/>
              <a:t> </a:t>
            </a:r>
            <a:r>
              <a:rPr lang="en-US" dirty="0" err="1"/>
              <a:t>nhiều</a:t>
            </a:r>
            <a:r>
              <a:rPr lang="en-US" dirty="0"/>
              <a:t> (</a:t>
            </a:r>
            <a:r>
              <a:rPr lang="en-US" dirty="0" err="1"/>
              <a:t>hoặc</a:t>
            </a:r>
            <a:r>
              <a:rPr lang="en-US" dirty="0"/>
              <a:t> </a:t>
            </a:r>
            <a:r>
              <a:rPr lang="en-US" dirty="0" err="1"/>
              <a:t>tập</a:t>
            </a:r>
            <a:r>
              <a:rPr lang="en-US" dirty="0"/>
              <a:t> con).</a:t>
            </a:r>
          </a:p>
          <a:p>
            <a:endParaRPr lang="en-US" dirty="0"/>
          </a:p>
        </p:txBody>
      </p:sp>
    </p:spTree>
    <p:extLst>
      <p:ext uri="{BB962C8B-B14F-4D97-AF65-F5344CB8AC3E}">
        <p14:creationId xmlns:p14="http://schemas.microsoft.com/office/powerpoint/2010/main" val="322625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2C805F0-4D4F-48EC-8B9A-5D3203459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75081" cy="6858000"/>
          </a:xfrm>
          <a:prstGeom prst="rect">
            <a:avLst/>
          </a:prstGeom>
        </p:spPr>
      </p:pic>
      <p:sp>
        <p:nvSpPr>
          <p:cNvPr id="16" name="TextBox 15">
            <a:extLst>
              <a:ext uri="{FF2B5EF4-FFF2-40B4-BE49-F238E27FC236}">
                <a16:creationId xmlns:a16="http://schemas.microsoft.com/office/drawing/2014/main" id="{EBE8F161-5F6F-4818-AECA-9520BC111E92}"/>
              </a:ext>
            </a:extLst>
          </p:cNvPr>
          <p:cNvSpPr txBox="1"/>
          <p:nvPr/>
        </p:nvSpPr>
        <p:spPr>
          <a:xfrm>
            <a:off x="605425" y="189782"/>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lượng</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B81C4AC-9DEC-4A92-A133-509F34609180}"/>
              </a:ext>
            </a:extLst>
          </p:cNvPr>
          <p:cNvSpPr txBox="1"/>
          <p:nvPr/>
        </p:nvSpPr>
        <p:spPr>
          <a:xfrm>
            <a:off x="505217" y="2533428"/>
            <a:ext cx="10981150"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2.2 </a:t>
            </a:r>
            <a:r>
              <a:rPr lang="en-US" sz="2400" dirty="0" err="1">
                <a:solidFill>
                  <a:schemeClr val="bg1"/>
                </a:solidFill>
                <a:latin typeface="Times New Roman" panose="02020603050405020304" pitchFamily="18" charset="0"/>
                <a:cs typeface="Times New Roman" panose="02020603050405020304" pitchFamily="18" charset="0"/>
              </a:rPr>
              <a:t>Phương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pháp</a:t>
            </a:r>
            <a:r>
              <a:rPr lang="en-US" sz="2400" dirty="0">
                <a:solidFill>
                  <a:schemeClr val="bg1"/>
                </a:solidFill>
                <a:latin typeface="Times New Roman" panose="02020603050405020304" pitchFamily="18" charset="0"/>
                <a:cs typeface="Times New Roman" panose="02020603050405020304" pitchFamily="18" charset="0"/>
              </a:rPr>
              <a:t>:</a:t>
            </a:r>
          </a:p>
          <a:p>
            <a:pPr marL="342900" marR="0" indent="-342900" algn="l" rtl="0">
              <a:buFont typeface="Arial" panose="020B0604020202020204" pitchFamily="34" charset="0"/>
              <a:buChar char="•"/>
            </a:pPr>
            <a:r>
              <a:rPr lang="en-US" sz="2400" dirty="0" err="1">
                <a:solidFill>
                  <a:schemeClr val="bg1"/>
                </a:solidFill>
                <a:latin typeface="Times New Roman" panose="02020603050405020304" pitchFamily="18" charset="0"/>
                <a:cs typeface="Times New Roman" panose="02020603050405020304" pitchFamily="18" charset="0"/>
              </a:rPr>
              <a:t>Tham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số</a:t>
            </a:r>
            <a:r>
              <a:rPr lang="en-US" sz="2400" dirty="0">
                <a:solidFill>
                  <a:schemeClr val="bg1"/>
                </a:solidFill>
                <a:latin typeface="Times New Roman" panose="02020603050405020304" pitchFamily="18" charset="0"/>
                <a:cs typeface="Times New Roman" panose="02020603050405020304" pitchFamily="18" charset="0"/>
              </a:rPr>
              <a:t>: </a:t>
            </a:r>
            <a:r>
              <a:rPr lang="vi-VN" sz="2400" b="0" i="0" u="none" strike="noStrike" baseline="0" dirty="0">
                <a:solidFill>
                  <a:schemeClr val="bg1"/>
                </a:solidFill>
                <a:latin typeface="Times New Roman" panose="02020603050405020304" pitchFamily="18" charset="0"/>
                <a:cs typeface="Times New Roman" panose="02020603050405020304" pitchFamily="18" charset="0"/>
              </a:rPr>
              <a:t>mô hình hồi quy và log-tuyến tính.</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Phi </a:t>
            </a:r>
            <a:r>
              <a:rPr lang="en-US" sz="2400" dirty="0" err="1">
                <a:solidFill>
                  <a:schemeClr val="bg1"/>
                </a:solidFill>
                <a:latin typeface="Times New Roman" panose="02020603050405020304" pitchFamily="18" charset="0"/>
                <a:cs typeface="Times New Roman" panose="02020603050405020304" pitchFamily="18" charset="0"/>
              </a:rPr>
              <a:t>tham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số</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biểu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đồ</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phân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nhóm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lấy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mẫu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tổng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hợp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khối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liệu</a:t>
            </a:r>
            <a:r>
              <a:rPr lang="en-US" sz="2400" dirty="0">
                <a:solidFill>
                  <a:schemeClr val="bg1"/>
                </a:solidFill>
                <a:latin typeface="Times New Roman" panose="02020603050405020304" pitchFamily="18" charset="0"/>
                <a:cs typeface="Times New Roman" panose="02020603050405020304" pitchFamily="18" charset="0"/>
              </a:rPr>
              <a:t>.</a:t>
            </a:r>
          </a:p>
        </p:txBody>
      </p:sp>
      <p:sp>
        <p:nvSpPr>
          <p:cNvPr id="20" name="TextBox 19">
            <a:extLst>
              <a:ext uri="{FF2B5EF4-FFF2-40B4-BE49-F238E27FC236}">
                <a16:creationId xmlns:a16="http://schemas.microsoft.com/office/drawing/2014/main" id="{6E28DD9E-9A89-4B3A-8669-0A6C59FD94BE}"/>
              </a:ext>
            </a:extLst>
          </p:cNvPr>
          <p:cNvSpPr txBox="1"/>
          <p:nvPr/>
        </p:nvSpPr>
        <p:spPr>
          <a:xfrm>
            <a:off x="505217" y="1270282"/>
            <a:ext cx="10981150"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2.1 </a:t>
            </a:r>
            <a:r>
              <a:rPr lang="en-US" sz="2400" dirty="0" err="1">
                <a:solidFill>
                  <a:schemeClr val="bg1"/>
                </a:solidFill>
                <a:latin typeface="Times New Roman" panose="02020603050405020304" pitchFamily="18" charset="0"/>
                <a:cs typeface="Times New Roman" panose="02020603050405020304" pitchFamily="18" charset="0"/>
              </a:rPr>
              <a:t>Định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nghĩa</a:t>
            </a:r>
            <a:r>
              <a:rPr lang="en-US" sz="2400" dirty="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 kỹ thuật giảm</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thay thế</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khối lượng dữ liệu ban đầu bằng các hình thức biểu diễn dữ liệu thay thế</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nhỏ hơn</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tham số hoặc phi tham số</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268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372F17-0E4E-4FAF-B0AF-28D331A416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8" name="Content Placeholder 2">
            <a:extLst>
              <a:ext uri="{FF2B5EF4-FFF2-40B4-BE49-F238E27FC236}">
                <a16:creationId xmlns:a16="http://schemas.microsoft.com/office/drawing/2014/main" id="{754297B2-896E-45F0-92E9-8639CD16BF2B}"/>
              </a:ext>
            </a:extLst>
          </p:cNvPr>
          <p:cNvSpPr>
            <a:spLocks noGrp="1"/>
          </p:cNvSpPr>
          <p:nvPr>
            <p:ph idx="1"/>
          </p:nvPr>
        </p:nvSpPr>
        <p:spPr>
          <a:xfrm>
            <a:off x="593501" y="473344"/>
            <a:ext cx="10515600" cy="3042588"/>
          </a:xfrm>
        </p:spPr>
        <p:txBody>
          <a:bodyPr>
            <a:normAutofit/>
          </a:bodyPr>
          <a:lstStyle/>
          <a:p>
            <a:r>
              <a:rPr lang="en-US" sz="2400" b="1" dirty="0" err="1"/>
              <a:t>Mẫu</a:t>
            </a:r>
            <a:r>
              <a:rPr lang="en-US" sz="2400" b="1" dirty="0"/>
              <a:t> </a:t>
            </a:r>
            <a:r>
              <a:rPr lang="en-US" sz="2400" b="1" dirty="0" err="1"/>
              <a:t>ngẫu</a:t>
            </a:r>
            <a:r>
              <a:rPr lang="en-US" sz="2400" b="1" dirty="0"/>
              <a:t> </a:t>
            </a:r>
            <a:r>
              <a:rPr lang="en-US" sz="2400" b="1" dirty="0" err="1"/>
              <a:t>nhiên</a:t>
            </a:r>
            <a:r>
              <a:rPr lang="en-US" sz="2400" b="1" dirty="0"/>
              <a:t> </a:t>
            </a:r>
            <a:r>
              <a:rPr lang="en-US" sz="2400" b="1" dirty="0" err="1"/>
              <a:t>đơn</a:t>
            </a:r>
            <a:r>
              <a:rPr lang="en-US" sz="2400" b="1" dirty="0"/>
              <a:t> </a:t>
            </a:r>
            <a:r>
              <a:rPr lang="en-US" sz="2400" b="1" dirty="0" err="1"/>
              <a:t>giản</a:t>
            </a:r>
            <a:r>
              <a:rPr lang="en-US" sz="2400" b="1" dirty="0"/>
              <a:t> </a:t>
            </a:r>
            <a:r>
              <a:rPr lang="en-US" sz="2400" b="1" dirty="0" err="1"/>
              <a:t>không</a:t>
            </a:r>
            <a:r>
              <a:rPr lang="en-US" sz="2400" b="1" dirty="0"/>
              <a:t> </a:t>
            </a:r>
            <a:r>
              <a:rPr lang="en-US" sz="2400" b="1" dirty="0" err="1"/>
              <a:t>có</a:t>
            </a:r>
            <a:r>
              <a:rPr lang="en-US" sz="2400" b="1" dirty="0"/>
              <a:t> </a:t>
            </a:r>
            <a:r>
              <a:rPr lang="en-US" sz="2400" b="1" dirty="0" err="1"/>
              <a:t>thay</a:t>
            </a:r>
            <a:r>
              <a:rPr lang="en-US" sz="2400" b="1" dirty="0"/>
              <a:t> </a:t>
            </a:r>
            <a:r>
              <a:rPr lang="en-US" sz="2400" b="1" dirty="0" err="1"/>
              <a:t>thế</a:t>
            </a:r>
            <a:r>
              <a:rPr lang="en-US" sz="2400" b="1" dirty="0"/>
              <a:t> (SRSWOR) </a:t>
            </a:r>
            <a:r>
              <a:rPr lang="en-US" sz="2400" b="1" dirty="0" err="1"/>
              <a:t>có</a:t>
            </a:r>
            <a:r>
              <a:rPr lang="en-US" sz="2400" b="1" dirty="0"/>
              <a:t> </a:t>
            </a:r>
            <a:r>
              <a:rPr lang="en-US" sz="2400" b="1" dirty="0" err="1"/>
              <a:t>kích</a:t>
            </a:r>
            <a:r>
              <a:rPr lang="en-US" sz="2400" b="1" dirty="0"/>
              <a:t> </a:t>
            </a:r>
            <a:r>
              <a:rPr lang="en-US" sz="2400" b="1" dirty="0" err="1"/>
              <a:t>thước</a:t>
            </a:r>
            <a:r>
              <a:rPr lang="en-US" sz="2400" b="1" dirty="0"/>
              <a:t> s:</a:t>
            </a:r>
            <a:r>
              <a:rPr lang="en-US" sz="2400" dirty="0"/>
              <a:t> </a:t>
            </a:r>
            <a:r>
              <a:rPr lang="en-US" sz="2400" dirty="0" err="1"/>
              <a:t>Mẫu</a:t>
            </a:r>
            <a:r>
              <a:rPr lang="en-US" sz="2400" dirty="0"/>
              <a:t> </a:t>
            </a:r>
            <a:r>
              <a:rPr lang="en-US" sz="2400" dirty="0" err="1"/>
              <a:t>này</a:t>
            </a:r>
            <a:r>
              <a:rPr lang="en-US" sz="2400" dirty="0"/>
              <a:t> </a:t>
            </a:r>
            <a:r>
              <a:rPr lang="en-US" sz="2400" dirty="0" err="1"/>
              <a:t>được</a:t>
            </a:r>
            <a:r>
              <a:rPr lang="en-US" sz="2400" dirty="0"/>
              <a:t> </a:t>
            </a:r>
            <a:r>
              <a:rPr lang="en-US" sz="2400" dirty="0" err="1"/>
              <a:t>tạo</a:t>
            </a:r>
            <a:r>
              <a:rPr lang="en-US" sz="2400" dirty="0"/>
              <a:t> </a:t>
            </a:r>
            <a:r>
              <a:rPr lang="en-US" sz="2400" dirty="0" err="1"/>
              <a:t>bằng</a:t>
            </a:r>
            <a:r>
              <a:rPr lang="en-US" sz="2400" dirty="0"/>
              <a:t> </a:t>
            </a:r>
            <a:r>
              <a:rPr lang="en-US" sz="2400" dirty="0" err="1"/>
              <a:t>cách</a:t>
            </a:r>
            <a:r>
              <a:rPr lang="en-US" sz="2400" dirty="0"/>
              <a:t> </a:t>
            </a:r>
            <a:r>
              <a:rPr lang="en-US" sz="2400" dirty="0" err="1"/>
              <a:t>vẽ</a:t>
            </a:r>
            <a:r>
              <a:rPr lang="en-US" sz="2400" dirty="0"/>
              <a:t> s </a:t>
            </a:r>
            <a:r>
              <a:rPr lang="en-US" sz="2400" dirty="0" err="1"/>
              <a:t>trong</a:t>
            </a:r>
            <a:r>
              <a:rPr lang="en-US" sz="2400" dirty="0"/>
              <a:t> </a:t>
            </a:r>
            <a:r>
              <a:rPr lang="en-US" sz="2400" dirty="0" err="1"/>
              <a:t>số</a:t>
            </a:r>
            <a:r>
              <a:rPr lang="en-US" sz="2400" dirty="0"/>
              <a:t> N </a:t>
            </a:r>
            <a:r>
              <a:rPr lang="en-US" sz="2400" dirty="0" err="1"/>
              <a:t>bộ</a:t>
            </a:r>
            <a:r>
              <a:rPr lang="en-US" sz="2400" dirty="0"/>
              <a:t> </a:t>
            </a:r>
            <a:r>
              <a:rPr lang="en-US" sz="2400" dirty="0" err="1"/>
              <a:t>từ</a:t>
            </a:r>
            <a:r>
              <a:rPr lang="en-US" sz="2400" dirty="0"/>
              <a:t> D (s &lt;N), </a:t>
            </a:r>
            <a:r>
              <a:rPr lang="en-US" sz="2400" dirty="0" err="1"/>
              <a:t>trong</a:t>
            </a:r>
            <a:r>
              <a:rPr lang="en-US" sz="2400" dirty="0"/>
              <a:t> </a:t>
            </a:r>
            <a:r>
              <a:rPr lang="en-US" sz="2400" dirty="0" err="1"/>
              <a:t>đó</a:t>
            </a:r>
            <a:r>
              <a:rPr lang="en-US" sz="2400" dirty="0"/>
              <a:t> </a:t>
            </a:r>
            <a:r>
              <a:rPr lang="en-US" sz="2400" dirty="0" err="1"/>
              <a:t>xác</a:t>
            </a:r>
            <a:r>
              <a:rPr lang="en-US" sz="2400" dirty="0"/>
              <a:t> </a:t>
            </a:r>
            <a:r>
              <a:rPr lang="en-US" sz="2400" dirty="0" err="1"/>
              <a:t>suất</a:t>
            </a:r>
            <a:r>
              <a:rPr lang="en-US" sz="2400" dirty="0"/>
              <a:t> </a:t>
            </a:r>
            <a:r>
              <a:rPr lang="en-US" sz="2400" dirty="0" err="1"/>
              <a:t>để</a:t>
            </a:r>
            <a:r>
              <a:rPr lang="en-US" sz="2400" dirty="0"/>
              <a:t> </a:t>
            </a:r>
            <a:r>
              <a:rPr lang="en-US" sz="2400" dirty="0" err="1"/>
              <a:t>vẽ</a:t>
            </a:r>
            <a:r>
              <a:rPr lang="en-US" sz="2400" dirty="0"/>
              <a:t> </a:t>
            </a:r>
            <a:r>
              <a:rPr lang="en-US" sz="2400" dirty="0" err="1"/>
              <a:t>bất</a:t>
            </a:r>
            <a:r>
              <a:rPr lang="en-US" sz="2400" dirty="0"/>
              <a:t> </a:t>
            </a:r>
            <a:r>
              <a:rPr lang="en-US" sz="2400" dirty="0" err="1"/>
              <a:t>kỳ</a:t>
            </a:r>
            <a:r>
              <a:rPr lang="en-US" sz="2400" dirty="0"/>
              <a:t> </a:t>
            </a:r>
            <a:r>
              <a:rPr lang="en-US" sz="2400" dirty="0" err="1"/>
              <a:t>bộ</a:t>
            </a:r>
            <a:r>
              <a:rPr lang="en-US" sz="2400" dirty="0"/>
              <a:t> </a:t>
            </a:r>
            <a:r>
              <a:rPr lang="en-US" sz="2400" dirty="0" err="1"/>
              <a:t>nào</a:t>
            </a:r>
            <a:r>
              <a:rPr lang="en-US" sz="2400" dirty="0"/>
              <a:t> </a:t>
            </a:r>
            <a:r>
              <a:rPr lang="en-US" sz="2400" dirty="0" err="1"/>
              <a:t>trong</a:t>
            </a:r>
            <a:r>
              <a:rPr lang="en-US" sz="2400" dirty="0"/>
              <a:t> D </a:t>
            </a:r>
            <a:r>
              <a:rPr lang="en-US" sz="2400" dirty="0" err="1"/>
              <a:t>là</a:t>
            </a:r>
            <a:r>
              <a:rPr lang="en-US" sz="2400" dirty="0"/>
              <a:t> 1 = N, </a:t>
            </a:r>
            <a:r>
              <a:rPr lang="en-US" sz="2400" dirty="0" err="1"/>
              <a:t>nghĩa</a:t>
            </a:r>
            <a:r>
              <a:rPr lang="en-US" sz="2400" dirty="0"/>
              <a:t> </a:t>
            </a:r>
            <a:r>
              <a:rPr lang="en-US" sz="2400" dirty="0" err="1"/>
              <a:t>là</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bộ</a:t>
            </a:r>
            <a:r>
              <a:rPr lang="en-US" sz="2400" dirty="0"/>
              <a:t> </a:t>
            </a:r>
            <a:r>
              <a:rPr lang="en-US" sz="2400" dirty="0" err="1"/>
              <a:t>đều</a:t>
            </a:r>
            <a:r>
              <a:rPr lang="en-US" sz="2400" dirty="0"/>
              <a:t>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được</a:t>
            </a:r>
            <a:r>
              <a:rPr lang="en-US" sz="2400" dirty="0"/>
              <a:t> </a:t>
            </a:r>
            <a:r>
              <a:rPr lang="en-US" sz="2400" dirty="0" err="1"/>
              <a:t>lấy</a:t>
            </a:r>
            <a:r>
              <a:rPr lang="en-US" sz="2400" dirty="0"/>
              <a:t> </a:t>
            </a:r>
            <a:r>
              <a:rPr lang="en-US" sz="2400" dirty="0" err="1"/>
              <a:t>mẫu</a:t>
            </a:r>
            <a:r>
              <a:rPr lang="en-US" sz="2400" dirty="0"/>
              <a:t>.</a:t>
            </a:r>
          </a:p>
          <a:p>
            <a:r>
              <a:rPr lang="en-US" sz="2400" b="1" dirty="0" err="1"/>
              <a:t>Mẫu</a:t>
            </a:r>
            <a:r>
              <a:rPr lang="en-US" sz="2400" b="1" dirty="0"/>
              <a:t> </a:t>
            </a:r>
            <a:r>
              <a:rPr lang="en-US" sz="2400" b="1" dirty="0" err="1"/>
              <a:t>ngẫu</a:t>
            </a:r>
            <a:r>
              <a:rPr lang="en-US" sz="2400" b="1" dirty="0"/>
              <a:t> </a:t>
            </a:r>
            <a:r>
              <a:rPr lang="en-US" sz="2400" b="1" dirty="0" err="1"/>
              <a:t>nhiên</a:t>
            </a:r>
            <a:r>
              <a:rPr lang="en-US" sz="2400" b="1" dirty="0"/>
              <a:t> </a:t>
            </a:r>
            <a:r>
              <a:rPr lang="en-US" sz="2400" b="1" dirty="0" err="1"/>
              <a:t>đơn</a:t>
            </a:r>
            <a:r>
              <a:rPr lang="en-US" sz="2400" b="1" dirty="0"/>
              <a:t> </a:t>
            </a:r>
            <a:r>
              <a:rPr lang="en-US" sz="2400" b="1" dirty="0" err="1"/>
              <a:t>giản</a:t>
            </a:r>
            <a:r>
              <a:rPr lang="en-US" sz="2400" b="1" dirty="0"/>
              <a:t> </a:t>
            </a:r>
            <a:r>
              <a:rPr lang="en-US" sz="2400" b="1" dirty="0" err="1"/>
              <a:t>có</a:t>
            </a:r>
            <a:r>
              <a:rPr lang="en-US" sz="2400" b="1" dirty="0"/>
              <a:t> </a:t>
            </a:r>
            <a:r>
              <a:rPr lang="en-US" sz="2400" b="1" dirty="0" err="1"/>
              <a:t>thay</a:t>
            </a:r>
            <a:r>
              <a:rPr lang="en-US" sz="2400" b="1" dirty="0"/>
              <a:t> </a:t>
            </a:r>
            <a:r>
              <a:rPr lang="en-US" sz="2400" b="1" dirty="0" err="1"/>
              <a:t>thế</a:t>
            </a:r>
            <a:r>
              <a:rPr lang="en-US" sz="2400" b="1" dirty="0"/>
              <a:t> (SRSWR) </a:t>
            </a:r>
            <a:r>
              <a:rPr lang="en-US" sz="2400" b="1" dirty="0" err="1"/>
              <a:t>có</a:t>
            </a:r>
            <a:r>
              <a:rPr lang="en-US" sz="2400" b="1" dirty="0"/>
              <a:t> </a:t>
            </a:r>
            <a:r>
              <a:rPr lang="en-US" sz="2400" b="1" dirty="0" err="1"/>
              <a:t>kích</a:t>
            </a:r>
            <a:r>
              <a:rPr lang="en-US" sz="2400" b="1" dirty="0"/>
              <a:t> </a:t>
            </a:r>
            <a:r>
              <a:rPr lang="en-US" sz="2400" b="1" dirty="0" err="1"/>
              <a:t>thước</a:t>
            </a:r>
            <a:r>
              <a:rPr lang="en-US" sz="2400" b="1" dirty="0"/>
              <a:t> s:</a:t>
            </a:r>
            <a:r>
              <a:rPr lang="en-US" sz="2400" dirty="0"/>
              <a:t> </a:t>
            </a:r>
            <a:r>
              <a:rPr lang="en-US" sz="2400" dirty="0" err="1"/>
              <a:t>Điều</a:t>
            </a:r>
            <a:r>
              <a:rPr lang="en-US" sz="2400" dirty="0"/>
              <a:t> </a:t>
            </a:r>
            <a:r>
              <a:rPr lang="en-US" sz="2400" dirty="0" err="1"/>
              <a:t>này</a:t>
            </a:r>
            <a:r>
              <a:rPr lang="en-US" sz="2400" dirty="0"/>
              <a:t> </a:t>
            </a:r>
            <a:r>
              <a:rPr lang="en-US" sz="2400" dirty="0" err="1"/>
              <a:t>tương</a:t>
            </a:r>
            <a:r>
              <a:rPr lang="en-US" sz="2400" dirty="0"/>
              <a:t> </a:t>
            </a:r>
            <a:r>
              <a:rPr lang="en-US" sz="2400" dirty="0" err="1"/>
              <a:t>tự</a:t>
            </a:r>
            <a:r>
              <a:rPr lang="en-US" sz="2400" dirty="0"/>
              <a:t> </a:t>
            </a:r>
            <a:r>
              <a:rPr lang="en-US" sz="2400" dirty="0" err="1"/>
              <a:t>như</a:t>
            </a:r>
            <a:r>
              <a:rPr lang="en-US" sz="2400" dirty="0"/>
              <a:t> SRSWOR, </a:t>
            </a:r>
            <a:r>
              <a:rPr lang="en-US" sz="2400" dirty="0" err="1"/>
              <a:t>ngoại</a:t>
            </a:r>
            <a:r>
              <a:rPr lang="en-US" sz="2400" dirty="0"/>
              <a:t> </a:t>
            </a:r>
            <a:r>
              <a:rPr lang="en-US" sz="2400" dirty="0" err="1"/>
              <a:t>trừ</a:t>
            </a:r>
            <a:r>
              <a:rPr lang="en-US" sz="2400" dirty="0"/>
              <a:t> </a:t>
            </a:r>
            <a:r>
              <a:rPr lang="en-US" sz="2400" dirty="0" err="1"/>
              <a:t>mỗi</a:t>
            </a:r>
            <a:r>
              <a:rPr lang="en-US" sz="2400" dirty="0"/>
              <a:t> </a:t>
            </a:r>
            <a:r>
              <a:rPr lang="en-US" sz="2400" dirty="0" err="1"/>
              <a:t>lần</a:t>
            </a:r>
            <a:r>
              <a:rPr lang="en-US" sz="2400" dirty="0"/>
              <a:t> </a:t>
            </a:r>
            <a:r>
              <a:rPr lang="en-US" sz="2400" dirty="0" err="1"/>
              <a:t>một</a:t>
            </a:r>
            <a:r>
              <a:rPr lang="en-US" sz="2400" dirty="0"/>
              <a:t> </a:t>
            </a:r>
            <a:r>
              <a:rPr lang="en-US" sz="2400" dirty="0" err="1"/>
              <a:t>bộ</a:t>
            </a:r>
            <a:r>
              <a:rPr lang="en-US" sz="2400" dirty="0"/>
              <a:t> </a:t>
            </a:r>
            <a:r>
              <a:rPr lang="en-US" sz="2400" dirty="0" err="1"/>
              <a:t>được</a:t>
            </a:r>
            <a:r>
              <a:rPr lang="en-US" sz="2400" dirty="0"/>
              <a:t> </a:t>
            </a:r>
            <a:r>
              <a:rPr lang="en-US" sz="2400" dirty="0" err="1"/>
              <a:t>rút</a:t>
            </a:r>
            <a:r>
              <a:rPr lang="en-US" sz="2400" dirty="0"/>
              <a:t> </a:t>
            </a:r>
            <a:r>
              <a:rPr lang="en-US" sz="2400" dirty="0" err="1"/>
              <a:t>ra</a:t>
            </a:r>
            <a:r>
              <a:rPr lang="en-US" sz="2400" dirty="0"/>
              <a:t> </a:t>
            </a:r>
            <a:r>
              <a:rPr lang="en-US" sz="2400" dirty="0" err="1"/>
              <a:t>từ</a:t>
            </a:r>
            <a:r>
              <a:rPr lang="en-US" sz="2400" dirty="0"/>
              <a:t> D, </a:t>
            </a:r>
            <a:r>
              <a:rPr lang="en-US" sz="2400" dirty="0" err="1"/>
              <a:t>nó</a:t>
            </a:r>
            <a:r>
              <a:rPr lang="en-US" sz="2400" dirty="0"/>
              <a:t> </a:t>
            </a:r>
            <a:r>
              <a:rPr lang="en-US" sz="2400" dirty="0" err="1"/>
              <a:t>được</a:t>
            </a:r>
            <a:r>
              <a:rPr lang="en-US" sz="2400" dirty="0"/>
              <a:t> </a:t>
            </a:r>
            <a:r>
              <a:rPr lang="en-US" sz="2400" dirty="0" err="1"/>
              <a:t>ghi</a:t>
            </a:r>
            <a:r>
              <a:rPr lang="en-US" sz="2400" dirty="0"/>
              <a:t> </a:t>
            </a:r>
            <a:r>
              <a:rPr lang="en-US" sz="2400" dirty="0" err="1"/>
              <a:t>lại</a:t>
            </a:r>
            <a:r>
              <a:rPr lang="en-US" sz="2400" dirty="0"/>
              <a:t> </a:t>
            </a:r>
            <a:r>
              <a:rPr lang="en-US" sz="2400" dirty="0" err="1"/>
              <a:t>và</a:t>
            </a:r>
            <a:r>
              <a:rPr lang="en-US" sz="2400" dirty="0"/>
              <a:t> </a:t>
            </a:r>
            <a:r>
              <a:rPr lang="en-US" sz="2400" dirty="0" err="1"/>
              <a:t>sau</a:t>
            </a:r>
            <a:r>
              <a:rPr lang="en-US" sz="2400" dirty="0"/>
              <a:t> </a:t>
            </a:r>
            <a:r>
              <a:rPr lang="en-US" sz="2400" dirty="0" err="1"/>
              <a:t>đó</a:t>
            </a:r>
            <a:r>
              <a:rPr lang="en-US" sz="2400" dirty="0"/>
              <a:t> </a:t>
            </a:r>
            <a:r>
              <a:rPr lang="en-US" sz="2400" dirty="0" err="1"/>
              <a:t>được</a:t>
            </a:r>
            <a:r>
              <a:rPr lang="en-US" sz="2400" dirty="0"/>
              <a:t> </a:t>
            </a:r>
            <a:r>
              <a:rPr lang="en-US" sz="2400" dirty="0" err="1"/>
              <a:t>thay</a:t>
            </a:r>
            <a:r>
              <a:rPr lang="en-US" sz="2400" dirty="0"/>
              <a:t> </a:t>
            </a:r>
            <a:r>
              <a:rPr lang="en-US" sz="2400" dirty="0" err="1"/>
              <a:t>thế</a:t>
            </a:r>
            <a:r>
              <a:rPr lang="en-US" sz="2400" dirty="0"/>
              <a:t>. </a:t>
            </a:r>
            <a:r>
              <a:rPr lang="en-US" sz="2400" dirty="0" err="1"/>
              <a:t>Nghĩa</a:t>
            </a:r>
            <a:r>
              <a:rPr lang="en-US" sz="2400" dirty="0"/>
              <a:t> </a:t>
            </a:r>
            <a:r>
              <a:rPr lang="en-US" sz="2400" dirty="0" err="1"/>
              <a:t>là</a:t>
            </a:r>
            <a:r>
              <a:rPr lang="en-US" sz="2400" dirty="0"/>
              <a:t>, </a:t>
            </a:r>
            <a:r>
              <a:rPr lang="en-US" sz="2400" dirty="0" err="1"/>
              <a:t>sau</a:t>
            </a:r>
            <a:r>
              <a:rPr lang="en-US" sz="2400" dirty="0"/>
              <a:t> </a:t>
            </a:r>
            <a:r>
              <a:rPr lang="en-US" sz="2400" dirty="0" err="1"/>
              <a:t>khi</a:t>
            </a:r>
            <a:r>
              <a:rPr lang="en-US" sz="2400" dirty="0"/>
              <a:t> </a:t>
            </a:r>
            <a:r>
              <a:rPr lang="en-US" sz="2400" dirty="0" err="1"/>
              <a:t>một</a:t>
            </a:r>
            <a:r>
              <a:rPr lang="en-US" sz="2400" dirty="0"/>
              <a:t> tuple </a:t>
            </a:r>
            <a:r>
              <a:rPr lang="en-US" sz="2400" dirty="0" err="1"/>
              <a:t>được</a:t>
            </a:r>
            <a:r>
              <a:rPr lang="en-US" sz="2400" dirty="0"/>
              <a:t> </a:t>
            </a:r>
            <a:r>
              <a:rPr lang="en-US" sz="2400" dirty="0" err="1"/>
              <a:t>rút</a:t>
            </a:r>
            <a:r>
              <a:rPr lang="en-US" sz="2400" dirty="0"/>
              <a:t> </a:t>
            </a:r>
            <a:r>
              <a:rPr lang="en-US" sz="2400" dirty="0" err="1"/>
              <a:t>ra</a:t>
            </a:r>
            <a:r>
              <a:rPr lang="en-US" sz="2400" dirty="0"/>
              <a:t>, </a:t>
            </a:r>
            <a:r>
              <a:rPr lang="en-US" sz="2400" dirty="0" err="1"/>
              <a:t>nó</a:t>
            </a:r>
            <a:r>
              <a:rPr lang="en-US" sz="2400" dirty="0"/>
              <a:t> </a:t>
            </a:r>
            <a:r>
              <a:rPr lang="en-US" sz="2400" dirty="0" err="1"/>
              <a:t>được</a:t>
            </a:r>
            <a:r>
              <a:rPr lang="en-US" sz="2400" dirty="0"/>
              <a:t> </a:t>
            </a:r>
            <a:r>
              <a:rPr lang="en-US" sz="2400" dirty="0" err="1"/>
              <a:t>đặt</a:t>
            </a:r>
            <a:r>
              <a:rPr lang="en-US" sz="2400" dirty="0"/>
              <a:t> </a:t>
            </a:r>
            <a:r>
              <a:rPr lang="en-US" sz="2400" dirty="0" err="1"/>
              <a:t>trở</a:t>
            </a:r>
            <a:r>
              <a:rPr lang="en-US" sz="2400" dirty="0"/>
              <a:t> </a:t>
            </a:r>
            <a:r>
              <a:rPr lang="en-US" sz="2400" dirty="0" err="1"/>
              <a:t>lại</a:t>
            </a:r>
            <a:r>
              <a:rPr lang="en-US" sz="2400" dirty="0"/>
              <a:t> D </a:t>
            </a:r>
            <a:r>
              <a:rPr lang="en-US" sz="2400" dirty="0" err="1"/>
              <a:t>để</a:t>
            </a:r>
            <a:r>
              <a:rPr lang="en-US" sz="2400" dirty="0"/>
              <a:t> </a:t>
            </a:r>
            <a:r>
              <a:rPr lang="en-US" sz="2400" dirty="0" err="1"/>
              <a:t>nó</a:t>
            </a: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vẽ</a:t>
            </a:r>
            <a:r>
              <a:rPr lang="en-US" sz="2400" dirty="0"/>
              <a:t> </a:t>
            </a:r>
            <a:r>
              <a:rPr lang="en-US" sz="2400" dirty="0" err="1"/>
              <a:t>lại</a:t>
            </a:r>
            <a:endParaRPr lang="en-US" sz="2400" dirty="0"/>
          </a:p>
          <a:p>
            <a:endParaRPr lang="en-US" dirty="0"/>
          </a:p>
        </p:txBody>
      </p:sp>
      <p:pic>
        <p:nvPicPr>
          <p:cNvPr id="9" name="Picture 8">
            <a:extLst>
              <a:ext uri="{FF2B5EF4-FFF2-40B4-BE49-F238E27FC236}">
                <a16:creationId xmlns:a16="http://schemas.microsoft.com/office/drawing/2014/main" id="{7CF07FDD-DD09-4811-8F26-8E9557C31E8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171364" y="3515932"/>
            <a:ext cx="7577943" cy="3103809"/>
          </a:xfrm>
          <a:prstGeom prst="rect">
            <a:avLst/>
          </a:prstGeom>
          <a:noFill/>
          <a:ln>
            <a:noFill/>
          </a:ln>
        </p:spPr>
      </p:pic>
    </p:spTree>
    <p:extLst>
      <p:ext uri="{BB962C8B-B14F-4D97-AF65-F5344CB8AC3E}">
        <p14:creationId xmlns:p14="http://schemas.microsoft.com/office/powerpoint/2010/main" val="1672347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BB6F0A-F840-44D6-ACC6-AF5542B00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8" name="Content Placeholder 2">
            <a:extLst>
              <a:ext uri="{FF2B5EF4-FFF2-40B4-BE49-F238E27FC236}">
                <a16:creationId xmlns:a16="http://schemas.microsoft.com/office/drawing/2014/main" id="{8414910D-B657-4F0A-989A-A2837F8CE912}"/>
              </a:ext>
            </a:extLst>
          </p:cNvPr>
          <p:cNvSpPr>
            <a:spLocks noGrp="1"/>
          </p:cNvSpPr>
          <p:nvPr>
            <p:ph idx="1"/>
          </p:nvPr>
        </p:nvSpPr>
        <p:spPr>
          <a:xfrm>
            <a:off x="619259" y="537738"/>
            <a:ext cx="10515600" cy="1046363"/>
          </a:xfrm>
        </p:spPr>
        <p:txBody>
          <a:bodyPr>
            <a:normAutofit/>
          </a:bodyPr>
          <a:lstStyle/>
          <a:p>
            <a:r>
              <a:rPr lang="en-US" sz="2000" b="1" dirty="0" err="1"/>
              <a:t>Mẫu</a:t>
            </a:r>
            <a:r>
              <a:rPr lang="en-US" sz="2000" b="1" dirty="0"/>
              <a:t> </a:t>
            </a:r>
            <a:r>
              <a:rPr lang="en-US" sz="2000" b="1" dirty="0" err="1"/>
              <a:t>cụm</a:t>
            </a:r>
            <a:r>
              <a:rPr lang="en-US" sz="2000" b="1" dirty="0"/>
              <a:t>:</a:t>
            </a:r>
            <a:r>
              <a:rPr lang="en-US" sz="2000" dirty="0"/>
              <a:t> </a:t>
            </a:r>
            <a:r>
              <a:rPr lang="en-US" sz="2000" dirty="0" err="1"/>
              <a:t>Nếu</a:t>
            </a:r>
            <a:r>
              <a:rPr lang="en-US" sz="2000" dirty="0"/>
              <a:t> </a:t>
            </a:r>
            <a:r>
              <a:rPr lang="en-US" sz="2000" dirty="0" err="1"/>
              <a:t>các</a:t>
            </a:r>
            <a:r>
              <a:rPr lang="en-US" sz="2000" dirty="0"/>
              <a:t> </a:t>
            </a:r>
            <a:r>
              <a:rPr lang="en-US" sz="2000" dirty="0" err="1"/>
              <a:t>bộ</a:t>
            </a:r>
            <a:r>
              <a:rPr lang="en-US" sz="2000" dirty="0"/>
              <a:t> </a:t>
            </a:r>
            <a:r>
              <a:rPr lang="en-US" sz="2000" dirty="0" err="1"/>
              <a:t>trong</a:t>
            </a:r>
            <a:r>
              <a:rPr lang="en-US" sz="2000" dirty="0"/>
              <a:t> D </a:t>
            </a:r>
            <a:r>
              <a:rPr lang="en-US" sz="2000" dirty="0" err="1"/>
              <a:t>được</a:t>
            </a:r>
            <a:r>
              <a:rPr lang="en-US" sz="2000" dirty="0"/>
              <a:t> </a:t>
            </a:r>
            <a:r>
              <a:rPr lang="en-US" sz="2000" dirty="0" err="1"/>
              <a:t>nhóm</a:t>
            </a:r>
            <a:r>
              <a:rPr lang="en-US" sz="2000" dirty="0"/>
              <a:t> </a:t>
            </a:r>
            <a:r>
              <a:rPr lang="en-US" sz="2000" dirty="0" err="1"/>
              <a:t>thành</a:t>
            </a:r>
            <a:r>
              <a:rPr lang="en-US" sz="2000" dirty="0"/>
              <a:t> M “</a:t>
            </a:r>
            <a:r>
              <a:rPr lang="en-US" sz="2000" dirty="0" err="1"/>
              <a:t>cụm</a:t>
            </a:r>
            <a:r>
              <a:rPr lang="en-US" sz="2000" dirty="0"/>
              <a:t>” </a:t>
            </a:r>
            <a:r>
              <a:rPr lang="en-US" sz="2000" dirty="0" err="1"/>
              <a:t>tách</a:t>
            </a:r>
            <a:r>
              <a:rPr lang="en-US" sz="2000" dirty="0"/>
              <a:t> </a:t>
            </a:r>
            <a:r>
              <a:rPr lang="en-US" sz="2000" dirty="0" err="1"/>
              <a:t>rời</a:t>
            </a:r>
            <a:r>
              <a:rPr lang="en-US" sz="2000" dirty="0"/>
              <a:t> </a:t>
            </a:r>
            <a:r>
              <a:rPr lang="en-US" sz="2000" dirty="0" err="1"/>
              <a:t>nhau</a:t>
            </a:r>
            <a:r>
              <a:rPr lang="en-US" sz="2000" dirty="0"/>
              <a:t>, </a:t>
            </a:r>
            <a:r>
              <a:rPr lang="en-US" sz="2000" dirty="0" err="1"/>
              <a:t>thì</a:t>
            </a:r>
            <a:r>
              <a:rPr lang="en-US" sz="2000" dirty="0"/>
              <a:t> </a:t>
            </a:r>
            <a:r>
              <a:rPr lang="en-US" sz="2000" dirty="0" err="1"/>
              <a:t>có</a:t>
            </a:r>
            <a:r>
              <a:rPr lang="en-US" sz="2000" dirty="0"/>
              <a:t> </a:t>
            </a:r>
            <a:r>
              <a:rPr lang="en-US" sz="2000" dirty="0" err="1"/>
              <a:t>thể</a:t>
            </a:r>
            <a:r>
              <a:rPr lang="en-US" sz="2000" dirty="0"/>
              <a:t> </a:t>
            </a:r>
            <a:r>
              <a:rPr lang="en-US" sz="2000" dirty="0" err="1"/>
              <a:t>thu</a:t>
            </a:r>
            <a:r>
              <a:rPr lang="en-US" sz="2000" dirty="0"/>
              <a:t> </a:t>
            </a:r>
            <a:r>
              <a:rPr lang="en-US" sz="2000" dirty="0" err="1"/>
              <a:t>được</a:t>
            </a:r>
            <a:r>
              <a:rPr lang="en-US" sz="2000" dirty="0"/>
              <a:t> SRS </a:t>
            </a:r>
            <a:r>
              <a:rPr lang="en-US" sz="2000" dirty="0" err="1"/>
              <a:t>của</a:t>
            </a:r>
            <a:r>
              <a:rPr lang="en-US" sz="2000" dirty="0"/>
              <a:t> </a:t>
            </a:r>
            <a:r>
              <a:rPr lang="en-US" sz="2000" dirty="0" err="1"/>
              <a:t>các</a:t>
            </a:r>
            <a:r>
              <a:rPr lang="en-US" sz="2000" dirty="0"/>
              <a:t> </a:t>
            </a:r>
            <a:r>
              <a:rPr lang="en-US" sz="2000" dirty="0" err="1"/>
              <a:t>cụm</a:t>
            </a:r>
            <a:r>
              <a:rPr lang="en-US" sz="2000" dirty="0"/>
              <a:t> s, </a:t>
            </a:r>
            <a:r>
              <a:rPr lang="en-US" sz="2000" dirty="0" err="1"/>
              <a:t>trong</a:t>
            </a:r>
            <a:r>
              <a:rPr lang="en-US" sz="2000" dirty="0"/>
              <a:t> </a:t>
            </a:r>
            <a:r>
              <a:rPr lang="en-US" sz="2000" dirty="0" err="1"/>
              <a:t>đó</a:t>
            </a:r>
            <a:r>
              <a:rPr lang="en-US" sz="2000" dirty="0"/>
              <a:t> s &lt;M</a:t>
            </a:r>
          </a:p>
        </p:txBody>
      </p:sp>
      <p:pic>
        <p:nvPicPr>
          <p:cNvPr id="9" name="Picture 8">
            <a:extLst>
              <a:ext uri="{FF2B5EF4-FFF2-40B4-BE49-F238E27FC236}">
                <a16:creationId xmlns:a16="http://schemas.microsoft.com/office/drawing/2014/main" id="{ACB7092F-65E9-4FD0-8D0F-D8736537941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46975" y="1932099"/>
            <a:ext cx="9723549" cy="3798999"/>
          </a:xfrm>
          <a:prstGeom prst="rect">
            <a:avLst/>
          </a:prstGeom>
          <a:noFill/>
          <a:ln>
            <a:noFill/>
          </a:ln>
        </p:spPr>
      </p:pic>
    </p:spTree>
    <p:extLst>
      <p:ext uri="{BB962C8B-B14F-4D97-AF65-F5344CB8AC3E}">
        <p14:creationId xmlns:p14="http://schemas.microsoft.com/office/powerpoint/2010/main" val="274615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C5EC5E-6E48-4DAD-99F7-D122107F2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8" name="Content Placeholder 2">
            <a:extLst>
              <a:ext uri="{FF2B5EF4-FFF2-40B4-BE49-F238E27FC236}">
                <a16:creationId xmlns:a16="http://schemas.microsoft.com/office/drawing/2014/main" id="{2B9A5EE4-94B7-4CD8-B5D7-28E9EB9AE2CF}"/>
              </a:ext>
            </a:extLst>
          </p:cNvPr>
          <p:cNvSpPr>
            <a:spLocks noGrp="1"/>
          </p:cNvSpPr>
          <p:nvPr>
            <p:ph idx="1"/>
          </p:nvPr>
        </p:nvSpPr>
        <p:spPr>
          <a:xfrm>
            <a:off x="838200" y="421827"/>
            <a:ext cx="10515600" cy="1085001"/>
          </a:xfrm>
        </p:spPr>
        <p:txBody>
          <a:bodyPr>
            <a:normAutofit/>
          </a:bodyPr>
          <a:lstStyle/>
          <a:p>
            <a:r>
              <a:rPr lang="en-US" sz="2000" b="1" dirty="0" err="1"/>
              <a:t>Mẫu</a:t>
            </a:r>
            <a:r>
              <a:rPr lang="en-US" sz="2000" b="1" dirty="0"/>
              <a:t> </a:t>
            </a:r>
            <a:r>
              <a:rPr lang="en-US" sz="2000" b="1" dirty="0" err="1"/>
              <a:t>phân</a:t>
            </a:r>
            <a:r>
              <a:rPr lang="en-US" sz="2000" b="1" dirty="0"/>
              <a:t> </a:t>
            </a:r>
            <a:r>
              <a:rPr lang="en-US" sz="2000" b="1" dirty="0" err="1"/>
              <a:t>tầng</a:t>
            </a:r>
            <a:r>
              <a:rPr lang="en-US" sz="2000" b="1" dirty="0"/>
              <a:t>:</a:t>
            </a:r>
            <a:r>
              <a:rPr lang="en-US" sz="2000" dirty="0"/>
              <a:t> </a:t>
            </a:r>
            <a:r>
              <a:rPr lang="en-US" sz="2000" dirty="0" err="1"/>
              <a:t>Nếu</a:t>
            </a:r>
            <a:r>
              <a:rPr lang="en-US" sz="2000" dirty="0"/>
              <a:t> D </a:t>
            </a:r>
            <a:r>
              <a:rPr lang="en-US" sz="2000" dirty="0" err="1"/>
              <a:t>được</a:t>
            </a:r>
            <a:r>
              <a:rPr lang="en-US" sz="2000" dirty="0"/>
              <a:t> chia </a:t>
            </a:r>
            <a:r>
              <a:rPr lang="en-US" sz="2000" dirty="0" err="1"/>
              <a:t>thành</a:t>
            </a:r>
            <a:r>
              <a:rPr lang="en-US" sz="2000" dirty="0"/>
              <a:t> </a:t>
            </a:r>
            <a:r>
              <a:rPr lang="en-US" sz="2000" dirty="0" err="1"/>
              <a:t>các</a:t>
            </a:r>
            <a:r>
              <a:rPr lang="en-US" sz="2000" dirty="0"/>
              <a:t> </a:t>
            </a:r>
            <a:r>
              <a:rPr lang="en-US" sz="2000" dirty="0" err="1"/>
              <a:t>phần</a:t>
            </a:r>
            <a:r>
              <a:rPr lang="en-US" sz="2000" dirty="0"/>
              <a:t> </a:t>
            </a:r>
            <a:r>
              <a:rPr lang="en-US" sz="2000" dirty="0" err="1"/>
              <a:t>rời</a:t>
            </a:r>
            <a:r>
              <a:rPr lang="en-US" sz="2000" dirty="0"/>
              <a:t> </a:t>
            </a:r>
            <a:r>
              <a:rPr lang="en-US" sz="2000" dirty="0" err="1"/>
              <a:t>rạc</a:t>
            </a:r>
            <a:r>
              <a:rPr lang="en-US" sz="2000" dirty="0"/>
              <a:t> </a:t>
            </a:r>
            <a:r>
              <a:rPr lang="en-US" sz="2000" dirty="0" err="1"/>
              <a:t>lẫn</a:t>
            </a:r>
            <a:r>
              <a:rPr lang="en-US" sz="2000" dirty="0"/>
              <a:t> </a:t>
            </a:r>
            <a:r>
              <a:rPr lang="en-US" sz="2000" dirty="0" err="1"/>
              <a:t>nhau</a:t>
            </a:r>
            <a:r>
              <a:rPr lang="en-US" sz="2000" dirty="0"/>
              <a:t> </a:t>
            </a:r>
            <a:r>
              <a:rPr lang="en-US" sz="2000" dirty="0" err="1"/>
              <a:t>được</a:t>
            </a:r>
            <a:r>
              <a:rPr lang="en-US" sz="2000" dirty="0"/>
              <a:t> </a:t>
            </a:r>
            <a:r>
              <a:rPr lang="en-US" sz="2000" dirty="0" err="1"/>
              <a:t>gọi</a:t>
            </a:r>
            <a:r>
              <a:rPr lang="en-US" sz="2000" dirty="0"/>
              <a:t> </a:t>
            </a:r>
            <a:r>
              <a:rPr lang="en-US" sz="2000" dirty="0" err="1"/>
              <a:t>là</a:t>
            </a:r>
            <a:r>
              <a:rPr lang="en-US" sz="2000" dirty="0"/>
              <a:t> </a:t>
            </a:r>
            <a:r>
              <a:rPr lang="en-US" sz="2000" dirty="0" err="1"/>
              <a:t>địa</a:t>
            </a:r>
            <a:r>
              <a:rPr lang="en-US" sz="2000" dirty="0"/>
              <a:t> </a:t>
            </a:r>
            <a:r>
              <a:rPr lang="en-US" sz="2000" dirty="0" err="1"/>
              <a:t>tầng</a:t>
            </a:r>
            <a:r>
              <a:rPr lang="en-US" sz="2000" dirty="0"/>
              <a:t>, </a:t>
            </a:r>
            <a:r>
              <a:rPr lang="en-US" sz="2000" dirty="0" err="1"/>
              <a:t>thì</a:t>
            </a:r>
            <a:r>
              <a:rPr lang="en-US" sz="2000" dirty="0"/>
              <a:t> </a:t>
            </a:r>
            <a:r>
              <a:rPr lang="en-US" sz="2000" dirty="0" err="1"/>
              <a:t>mẫu</a:t>
            </a:r>
            <a:r>
              <a:rPr lang="en-US" sz="2000" dirty="0"/>
              <a:t> </a:t>
            </a:r>
            <a:r>
              <a:rPr lang="en-US" sz="2000" dirty="0" err="1"/>
              <a:t>phân</a:t>
            </a:r>
            <a:r>
              <a:rPr lang="en-US" sz="2000" dirty="0"/>
              <a:t> </a:t>
            </a:r>
            <a:r>
              <a:rPr lang="en-US" sz="2000" dirty="0" err="1"/>
              <a:t>tầng</a:t>
            </a:r>
            <a:r>
              <a:rPr lang="en-US" sz="2000" dirty="0"/>
              <a:t> </a:t>
            </a:r>
            <a:r>
              <a:rPr lang="en-US" sz="2000" dirty="0" err="1"/>
              <a:t>của</a:t>
            </a:r>
            <a:r>
              <a:rPr lang="en-US" sz="2000" dirty="0"/>
              <a:t> D </a:t>
            </a:r>
            <a:r>
              <a:rPr lang="en-US" sz="2000" dirty="0" err="1"/>
              <a:t>được</a:t>
            </a:r>
            <a:r>
              <a:rPr lang="en-US" sz="2000" dirty="0"/>
              <a:t> </a:t>
            </a:r>
            <a:r>
              <a:rPr lang="en-US" sz="2000" dirty="0" err="1"/>
              <a:t>tạo</a:t>
            </a:r>
            <a:r>
              <a:rPr lang="en-US" sz="2000" dirty="0"/>
              <a:t> </a:t>
            </a:r>
            <a:r>
              <a:rPr lang="en-US" sz="2000" dirty="0" err="1"/>
              <a:t>ra</a:t>
            </a:r>
            <a:r>
              <a:rPr lang="en-US" sz="2000" dirty="0"/>
              <a:t> </a:t>
            </a:r>
            <a:r>
              <a:rPr lang="en-US" sz="2000" dirty="0" err="1"/>
              <a:t>bằng</a:t>
            </a:r>
            <a:r>
              <a:rPr lang="en-US" sz="2000" dirty="0"/>
              <a:t> </a:t>
            </a:r>
            <a:r>
              <a:rPr lang="en-US" sz="2000" dirty="0" err="1"/>
              <a:t>cách</a:t>
            </a:r>
            <a:r>
              <a:rPr lang="en-US" sz="2000" dirty="0"/>
              <a:t> </a:t>
            </a:r>
            <a:r>
              <a:rPr lang="en-US" sz="2000" dirty="0" err="1"/>
              <a:t>thu</a:t>
            </a:r>
            <a:r>
              <a:rPr lang="en-US" sz="2000" dirty="0"/>
              <a:t> </a:t>
            </a:r>
            <a:r>
              <a:rPr lang="en-US" sz="2000" dirty="0" err="1"/>
              <a:t>được</a:t>
            </a:r>
            <a:r>
              <a:rPr lang="en-US" sz="2000" dirty="0"/>
              <a:t> SRS </a:t>
            </a:r>
            <a:r>
              <a:rPr lang="en-US" sz="2000" dirty="0" err="1"/>
              <a:t>tại</a:t>
            </a:r>
            <a:r>
              <a:rPr lang="en-US" sz="2000" dirty="0"/>
              <a:t> </a:t>
            </a:r>
            <a:r>
              <a:rPr lang="en-US" sz="2000" dirty="0" err="1"/>
              <a:t>mỗi</a:t>
            </a:r>
            <a:r>
              <a:rPr lang="en-US" sz="2000" dirty="0"/>
              <a:t> </a:t>
            </a:r>
            <a:r>
              <a:rPr lang="en-US" sz="2000" dirty="0" err="1"/>
              <a:t>tầng</a:t>
            </a:r>
            <a:r>
              <a:rPr lang="en-US" sz="2000" dirty="0"/>
              <a:t>. </a:t>
            </a:r>
            <a:r>
              <a:rPr lang="en-US" sz="2000" dirty="0" err="1"/>
              <a:t>Điều</a:t>
            </a:r>
            <a:r>
              <a:rPr lang="en-US" sz="2000" dirty="0"/>
              <a:t> </a:t>
            </a:r>
            <a:r>
              <a:rPr lang="en-US" sz="2000" dirty="0" err="1"/>
              <a:t>này</a:t>
            </a:r>
            <a:r>
              <a:rPr lang="en-US" sz="2000" dirty="0"/>
              <a:t> </a:t>
            </a:r>
            <a:r>
              <a:rPr lang="en-US" sz="2000" dirty="0" err="1"/>
              <a:t>giúp</a:t>
            </a:r>
            <a:r>
              <a:rPr lang="en-US" sz="2000" dirty="0"/>
              <a:t> </a:t>
            </a:r>
            <a:r>
              <a:rPr lang="en-US" sz="2000" dirty="0" err="1"/>
              <a:t>đảm</a:t>
            </a:r>
            <a:r>
              <a:rPr lang="en-US" sz="2000" dirty="0"/>
              <a:t> </a:t>
            </a:r>
            <a:r>
              <a:rPr lang="en-US" sz="2000" dirty="0" err="1"/>
              <a:t>bảo</a:t>
            </a:r>
            <a:r>
              <a:rPr lang="en-US" sz="2000" dirty="0"/>
              <a:t> </a:t>
            </a:r>
            <a:r>
              <a:rPr lang="en-US" sz="2000" dirty="0" err="1"/>
              <a:t>một</a:t>
            </a:r>
            <a:r>
              <a:rPr lang="en-US" sz="2000" dirty="0"/>
              <a:t> </a:t>
            </a:r>
            <a:r>
              <a:rPr lang="en-US" sz="2000" dirty="0" err="1"/>
              <a:t>mẫu</a:t>
            </a:r>
            <a:r>
              <a:rPr lang="en-US" sz="2000" dirty="0"/>
              <a:t> </a:t>
            </a:r>
            <a:r>
              <a:rPr lang="en-US" sz="2000" dirty="0" err="1"/>
              <a:t>đại</a:t>
            </a:r>
            <a:r>
              <a:rPr lang="en-US" sz="2000" dirty="0"/>
              <a:t> </a:t>
            </a:r>
            <a:r>
              <a:rPr lang="en-US" sz="2000" dirty="0" err="1"/>
              <a:t>diện</a:t>
            </a:r>
            <a:r>
              <a:rPr lang="en-US" sz="2000" dirty="0"/>
              <a:t>, </a:t>
            </a:r>
            <a:r>
              <a:rPr lang="en-US" sz="2000" dirty="0" err="1"/>
              <a:t>đặc</a:t>
            </a:r>
            <a:r>
              <a:rPr lang="en-US" sz="2000" dirty="0"/>
              <a:t> </a:t>
            </a:r>
            <a:r>
              <a:rPr lang="en-US" sz="2000" dirty="0" err="1"/>
              <a:t>biệt</a:t>
            </a:r>
            <a:r>
              <a:rPr lang="en-US" sz="2000" dirty="0"/>
              <a:t> </a:t>
            </a:r>
            <a:r>
              <a:rPr lang="en-US" sz="2000" dirty="0" err="1"/>
              <a:t>khi</a:t>
            </a:r>
            <a:r>
              <a:rPr lang="en-US" sz="2000" dirty="0"/>
              <a:t> </a:t>
            </a:r>
            <a:r>
              <a:rPr lang="en-US" sz="2000" dirty="0" err="1"/>
              <a:t>dữ</a:t>
            </a:r>
            <a:r>
              <a:rPr lang="en-US" sz="2000" dirty="0"/>
              <a:t> </a:t>
            </a:r>
            <a:r>
              <a:rPr lang="en-US" sz="2000" dirty="0" err="1"/>
              <a:t>liệu</a:t>
            </a:r>
            <a:r>
              <a:rPr lang="en-US" sz="2000" dirty="0"/>
              <a:t> </a:t>
            </a:r>
            <a:r>
              <a:rPr lang="en-US" sz="2000" dirty="0" err="1"/>
              <a:t>bị</a:t>
            </a:r>
            <a:r>
              <a:rPr lang="en-US" sz="2000" dirty="0"/>
              <a:t> </a:t>
            </a:r>
            <a:r>
              <a:rPr lang="en-US" sz="2000" dirty="0" err="1"/>
              <a:t>lệch</a:t>
            </a:r>
            <a:endParaRPr lang="en-US" sz="2000" dirty="0"/>
          </a:p>
        </p:txBody>
      </p:sp>
      <p:pic>
        <p:nvPicPr>
          <p:cNvPr id="9" name="Picture 8">
            <a:extLst>
              <a:ext uri="{FF2B5EF4-FFF2-40B4-BE49-F238E27FC236}">
                <a16:creationId xmlns:a16="http://schemas.microsoft.com/office/drawing/2014/main" id="{8984ADA9-9BA3-4ACA-9AF6-E6DDD2ABB51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33341" y="1414129"/>
            <a:ext cx="9765031" cy="5316279"/>
          </a:xfrm>
          <a:prstGeom prst="rect">
            <a:avLst/>
          </a:prstGeom>
          <a:noFill/>
          <a:ln>
            <a:noFill/>
          </a:ln>
        </p:spPr>
      </p:pic>
    </p:spTree>
    <p:extLst>
      <p:ext uri="{BB962C8B-B14F-4D97-AF65-F5344CB8AC3E}">
        <p14:creationId xmlns:p14="http://schemas.microsoft.com/office/powerpoint/2010/main" val="1124481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34BAC3-85C7-4115-B16D-4AA727C00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7" name="Content Placeholder 2">
            <a:extLst>
              <a:ext uri="{FF2B5EF4-FFF2-40B4-BE49-F238E27FC236}">
                <a16:creationId xmlns:a16="http://schemas.microsoft.com/office/drawing/2014/main" id="{59947936-596C-4F32-B22C-7780BA0E7172}"/>
              </a:ext>
            </a:extLst>
          </p:cNvPr>
          <p:cNvSpPr>
            <a:spLocks noGrp="1"/>
          </p:cNvSpPr>
          <p:nvPr>
            <p:ph idx="1"/>
          </p:nvPr>
        </p:nvSpPr>
        <p:spPr>
          <a:xfrm>
            <a:off x="760926" y="511980"/>
            <a:ext cx="10515600" cy="4351338"/>
          </a:xfrm>
        </p:spPr>
        <p:txBody>
          <a:bodyPr/>
          <a:lstStyle/>
          <a:p>
            <a:r>
              <a:rPr lang="en-US" dirty="0" err="1"/>
              <a:t>Ưu</a:t>
            </a:r>
            <a:r>
              <a:rPr lang="en-US" dirty="0"/>
              <a:t> </a:t>
            </a:r>
            <a:r>
              <a:rPr lang="en-US" dirty="0" err="1"/>
              <a:t>điểm</a:t>
            </a:r>
            <a:r>
              <a:rPr lang="en-US" dirty="0"/>
              <a:t> </a:t>
            </a:r>
            <a:r>
              <a:rPr lang="en-US" dirty="0" err="1"/>
              <a:t>của</a:t>
            </a:r>
            <a:r>
              <a:rPr lang="en-US" dirty="0"/>
              <a:t> </a:t>
            </a:r>
            <a:r>
              <a:rPr lang="en-US" dirty="0" err="1"/>
              <a:t>việc</a:t>
            </a:r>
            <a:r>
              <a:rPr lang="en-US" dirty="0"/>
              <a:t> </a:t>
            </a:r>
            <a:r>
              <a:rPr lang="en-US" dirty="0" err="1"/>
              <a:t>lấy</a:t>
            </a:r>
            <a:r>
              <a:rPr lang="en-US" dirty="0"/>
              <a:t> </a:t>
            </a:r>
            <a:r>
              <a:rPr lang="en-US" dirty="0" err="1"/>
              <a:t>mẫu</a:t>
            </a:r>
            <a:r>
              <a:rPr lang="en-US" dirty="0"/>
              <a:t> </a:t>
            </a:r>
            <a:r>
              <a:rPr lang="en-US" dirty="0" err="1"/>
              <a:t>để</a:t>
            </a:r>
            <a:r>
              <a:rPr lang="en-US" dirty="0"/>
              <a:t> </a:t>
            </a:r>
            <a:r>
              <a:rPr lang="en-US" dirty="0" err="1"/>
              <a:t>giảm</a:t>
            </a:r>
            <a:r>
              <a:rPr lang="en-US" dirty="0"/>
              <a:t> </a:t>
            </a:r>
            <a:r>
              <a:rPr lang="en-US" dirty="0" err="1"/>
              <a:t>dữ</a:t>
            </a:r>
            <a:r>
              <a:rPr lang="en-US" dirty="0"/>
              <a:t> </a:t>
            </a:r>
            <a:r>
              <a:rPr lang="en-US" dirty="0" err="1"/>
              <a:t>liệu</a:t>
            </a:r>
            <a:r>
              <a:rPr lang="en-US" dirty="0"/>
              <a:t> </a:t>
            </a:r>
            <a:r>
              <a:rPr lang="en-US" dirty="0" err="1"/>
              <a:t>là</a:t>
            </a:r>
            <a:r>
              <a:rPr lang="en-US" dirty="0"/>
              <a:t> chi </a:t>
            </a:r>
            <a:r>
              <a:rPr lang="en-US" dirty="0" err="1"/>
              <a:t>phí</a:t>
            </a:r>
            <a:r>
              <a:rPr lang="en-US" dirty="0"/>
              <a:t> </a:t>
            </a:r>
            <a:r>
              <a:rPr lang="en-US" dirty="0" err="1"/>
              <a:t>lấy</a:t>
            </a:r>
            <a:r>
              <a:rPr lang="en-US" dirty="0"/>
              <a:t> </a:t>
            </a:r>
            <a:r>
              <a:rPr lang="en-US" dirty="0" err="1"/>
              <a:t>mẫu</a:t>
            </a:r>
            <a:r>
              <a:rPr lang="en-US" dirty="0"/>
              <a:t> </a:t>
            </a:r>
            <a:r>
              <a:rPr lang="en-US" dirty="0" err="1"/>
              <a:t>tỷ</a:t>
            </a:r>
            <a:r>
              <a:rPr lang="en-US" dirty="0"/>
              <a:t> </a:t>
            </a:r>
            <a:r>
              <a:rPr lang="en-US" dirty="0" err="1"/>
              <a:t>lệ</a:t>
            </a:r>
            <a:r>
              <a:rPr lang="en-US" dirty="0"/>
              <a:t> </a:t>
            </a:r>
            <a:r>
              <a:rPr lang="en-US" dirty="0" err="1"/>
              <a:t>với</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mẫu</a:t>
            </a:r>
            <a:r>
              <a:rPr lang="en-US" dirty="0"/>
              <a:t>, s, </a:t>
            </a:r>
            <a:r>
              <a:rPr lang="en-US" dirty="0" err="1"/>
              <a:t>trái</a:t>
            </a:r>
            <a:r>
              <a:rPr lang="en-US" dirty="0"/>
              <a:t> </a:t>
            </a:r>
            <a:r>
              <a:rPr lang="en-US" dirty="0" err="1"/>
              <a:t>ngược</a:t>
            </a:r>
            <a:r>
              <a:rPr lang="en-US" dirty="0"/>
              <a:t> </a:t>
            </a:r>
            <a:r>
              <a:rPr lang="en-US" dirty="0" err="1"/>
              <a:t>với</a:t>
            </a:r>
            <a:r>
              <a:rPr lang="en-US" dirty="0"/>
              <a:t> N, </a:t>
            </a:r>
            <a:r>
              <a:rPr lang="en-US" dirty="0" err="1"/>
              <a:t>kích</a:t>
            </a:r>
            <a:r>
              <a:rPr lang="en-US" dirty="0"/>
              <a:t> </a:t>
            </a:r>
            <a:r>
              <a:rPr lang="en-US" dirty="0" err="1"/>
              <a:t>thước</a:t>
            </a:r>
            <a:r>
              <a:rPr lang="en-US" dirty="0"/>
              <a:t> </a:t>
            </a:r>
            <a:r>
              <a:rPr lang="en-US" dirty="0" err="1"/>
              <a:t>tập</a:t>
            </a:r>
            <a:r>
              <a:rPr lang="en-US" dirty="0"/>
              <a:t> </a:t>
            </a:r>
            <a:r>
              <a:rPr lang="en-US" dirty="0" err="1"/>
              <a:t>dữ</a:t>
            </a:r>
            <a:r>
              <a:rPr lang="en-US" dirty="0"/>
              <a:t> </a:t>
            </a:r>
            <a:r>
              <a:rPr lang="en-US" dirty="0" err="1"/>
              <a:t>liệu</a:t>
            </a:r>
            <a:r>
              <a:rPr lang="en-US" dirty="0"/>
              <a:t>. Do </a:t>
            </a:r>
            <a:r>
              <a:rPr lang="en-US" dirty="0" err="1"/>
              <a:t>đó</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việc</a:t>
            </a:r>
            <a:r>
              <a:rPr lang="en-US" dirty="0"/>
              <a:t> </a:t>
            </a:r>
            <a:r>
              <a:rPr lang="en-US" dirty="0" err="1"/>
              <a:t>lấy</a:t>
            </a:r>
            <a:r>
              <a:rPr lang="en-US" dirty="0"/>
              <a:t> </a:t>
            </a:r>
            <a:r>
              <a:rPr lang="en-US" dirty="0" err="1"/>
              <a:t>mẫu</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dữ</a:t>
            </a:r>
            <a:r>
              <a:rPr lang="en-US" dirty="0"/>
              <a:t> </a:t>
            </a:r>
            <a:r>
              <a:rPr lang="en-US" dirty="0" err="1"/>
              <a:t>liệu</a:t>
            </a:r>
            <a:endParaRPr lang="en-US" dirty="0"/>
          </a:p>
          <a:p>
            <a:r>
              <a:rPr lang="en-US" dirty="0" err="1"/>
              <a:t>Đối</a:t>
            </a:r>
            <a:r>
              <a:rPr lang="en-US" dirty="0"/>
              <a:t> </a:t>
            </a:r>
            <a:r>
              <a:rPr lang="en-US" dirty="0" err="1"/>
              <a:t>với</a:t>
            </a:r>
            <a:r>
              <a:rPr lang="en-US" dirty="0"/>
              <a:t> </a:t>
            </a:r>
            <a:r>
              <a:rPr lang="en-US" dirty="0" err="1"/>
              <a:t>kích</a:t>
            </a:r>
            <a:r>
              <a:rPr lang="en-US" dirty="0"/>
              <a:t> </a:t>
            </a:r>
            <a:r>
              <a:rPr lang="en-US" dirty="0" err="1"/>
              <a:t>thước</a:t>
            </a:r>
            <a:r>
              <a:rPr lang="en-US" dirty="0"/>
              <a:t> </a:t>
            </a:r>
            <a:r>
              <a:rPr lang="en-US" dirty="0" err="1"/>
              <a:t>mẫu</a:t>
            </a:r>
            <a:r>
              <a:rPr lang="en-US" dirty="0"/>
              <a:t> </a:t>
            </a:r>
            <a:r>
              <a:rPr lang="en-US" dirty="0" err="1"/>
              <a:t>cố</a:t>
            </a:r>
            <a:r>
              <a:rPr lang="en-US" dirty="0"/>
              <a:t> </a:t>
            </a:r>
            <a:r>
              <a:rPr lang="en-US" dirty="0" err="1"/>
              <a:t>định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lấy</a:t>
            </a:r>
            <a:r>
              <a:rPr lang="en-US" dirty="0"/>
              <a:t> </a:t>
            </a:r>
            <a:r>
              <a:rPr lang="en-US" dirty="0" err="1"/>
              <a:t>mẫu</a:t>
            </a:r>
            <a:r>
              <a:rPr lang="en-US" dirty="0"/>
              <a:t> </a:t>
            </a:r>
            <a:r>
              <a:rPr lang="en-US" dirty="0" err="1"/>
              <a:t>chỉ</a:t>
            </a:r>
            <a:r>
              <a:rPr lang="en-US" dirty="0"/>
              <a:t> </a:t>
            </a:r>
            <a:r>
              <a:rPr lang="en-US" dirty="0" err="1"/>
              <a:t>tăng</a:t>
            </a:r>
            <a:r>
              <a:rPr lang="en-US" dirty="0"/>
              <a:t> </a:t>
            </a:r>
            <a:r>
              <a:rPr lang="en-US" dirty="0" err="1"/>
              <a:t>tuyến</a:t>
            </a:r>
            <a:r>
              <a:rPr lang="en-US" dirty="0"/>
              <a:t> </a:t>
            </a:r>
            <a:r>
              <a:rPr lang="en-US" dirty="0" err="1"/>
              <a:t>tính</a:t>
            </a:r>
            <a:r>
              <a:rPr lang="en-US" dirty="0"/>
              <a:t> </a:t>
            </a:r>
            <a:r>
              <a:rPr lang="en-US" dirty="0" err="1"/>
              <a:t>khi</a:t>
            </a:r>
            <a:r>
              <a:rPr lang="en-US" dirty="0"/>
              <a:t> </a:t>
            </a:r>
            <a:r>
              <a:rPr lang="en-US" dirty="0" err="1"/>
              <a:t>số</a:t>
            </a:r>
            <a:r>
              <a:rPr lang="en-US" dirty="0"/>
              <a:t> </a:t>
            </a:r>
            <a:r>
              <a:rPr lang="en-US" dirty="0" err="1"/>
              <a:t>thứ</a:t>
            </a:r>
            <a:r>
              <a:rPr lang="en-US" dirty="0"/>
              <a:t> </a:t>
            </a:r>
            <a:r>
              <a:rPr lang="en-US" dirty="0" err="1"/>
              <a:t>nguyên</a:t>
            </a:r>
            <a:r>
              <a:rPr lang="en-US" dirty="0"/>
              <a:t> </a:t>
            </a:r>
            <a:r>
              <a:rPr lang="en-US" dirty="0" err="1"/>
              <a:t>dữ</a:t>
            </a:r>
            <a:r>
              <a:rPr lang="en-US" dirty="0"/>
              <a:t> </a:t>
            </a:r>
            <a:r>
              <a:rPr lang="en-US" dirty="0" err="1"/>
              <a:t>liệu</a:t>
            </a:r>
            <a:r>
              <a:rPr lang="en-US" dirty="0"/>
              <a:t>, n, </a:t>
            </a:r>
            <a:r>
              <a:rPr lang="en-US" dirty="0" err="1"/>
              <a:t>tăng</a:t>
            </a:r>
            <a:r>
              <a:rPr lang="en-US" dirty="0"/>
              <a:t> </a:t>
            </a:r>
            <a:r>
              <a:rPr lang="en-US" dirty="0" err="1"/>
              <a:t>lên</a:t>
            </a:r>
            <a:r>
              <a:rPr lang="en-US" dirty="0"/>
              <a:t>, </a:t>
            </a:r>
            <a:r>
              <a:rPr lang="en-US" dirty="0" err="1"/>
              <a:t>trong</a:t>
            </a:r>
            <a:r>
              <a:rPr lang="en-US" dirty="0"/>
              <a:t> </a:t>
            </a:r>
            <a:r>
              <a:rPr lang="en-US" dirty="0" err="1"/>
              <a:t>khi</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sử</a:t>
            </a:r>
            <a:r>
              <a:rPr lang="en-US" dirty="0"/>
              <a:t> </a:t>
            </a:r>
            <a:r>
              <a:rPr lang="en-US" dirty="0" err="1"/>
              <a:t>dụng</a:t>
            </a:r>
            <a:r>
              <a:rPr lang="en-US" dirty="0"/>
              <a:t> </a:t>
            </a:r>
            <a:r>
              <a:rPr lang="en-US" dirty="0" err="1"/>
              <a:t>biểu</a:t>
            </a:r>
            <a:r>
              <a:rPr lang="en-US" dirty="0"/>
              <a:t> </a:t>
            </a:r>
            <a:r>
              <a:rPr lang="en-US" dirty="0" err="1"/>
              <a:t>đồ</a:t>
            </a:r>
            <a:r>
              <a:rPr lang="en-US" dirty="0"/>
              <a:t>, </a:t>
            </a:r>
            <a:r>
              <a:rPr lang="en-US" dirty="0" err="1"/>
              <a:t>chẳng</a:t>
            </a:r>
            <a:r>
              <a:rPr lang="en-US" dirty="0"/>
              <a:t> </a:t>
            </a:r>
            <a:r>
              <a:rPr lang="en-US" dirty="0" err="1"/>
              <a:t>hạn</a:t>
            </a:r>
            <a:r>
              <a:rPr lang="en-US" dirty="0"/>
              <a:t>, </a:t>
            </a:r>
            <a:r>
              <a:rPr lang="en-US" dirty="0" err="1"/>
              <a:t>tăng</a:t>
            </a:r>
            <a:r>
              <a:rPr lang="en-US" dirty="0"/>
              <a:t> </a:t>
            </a:r>
            <a:r>
              <a:rPr lang="en-US" dirty="0" err="1"/>
              <a:t>theo</a:t>
            </a:r>
            <a:r>
              <a:rPr lang="en-US" dirty="0"/>
              <a:t> </a:t>
            </a:r>
            <a:r>
              <a:rPr lang="en-US" dirty="0" err="1"/>
              <a:t>cấp</a:t>
            </a:r>
            <a:r>
              <a:rPr lang="en-US" dirty="0"/>
              <a:t> </a:t>
            </a:r>
            <a:r>
              <a:rPr lang="en-US" dirty="0" err="1"/>
              <a:t>số</a:t>
            </a:r>
            <a:r>
              <a:rPr lang="en-US" dirty="0"/>
              <a:t> </a:t>
            </a:r>
            <a:r>
              <a:rPr lang="en-US" dirty="0" err="1"/>
              <a:t>nhân</a:t>
            </a:r>
            <a:r>
              <a:rPr lang="en-US" dirty="0"/>
              <a:t> ở n.</a:t>
            </a:r>
          </a:p>
          <a:p>
            <a:endParaRPr lang="en-US" dirty="0"/>
          </a:p>
        </p:txBody>
      </p:sp>
    </p:spTree>
    <p:extLst>
      <p:ext uri="{BB962C8B-B14F-4D97-AF65-F5344CB8AC3E}">
        <p14:creationId xmlns:p14="http://schemas.microsoft.com/office/powerpoint/2010/main" val="3246137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5442451-152E-4C0F-9DD6-55C29F7643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3" name="Title 1">
            <a:extLst>
              <a:ext uri="{FF2B5EF4-FFF2-40B4-BE49-F238E27FC236}">
                <a16:creationId xmlns:a16="http://schemas.microsoft.com/office/drawing/2014/main" id="{1982BD41-3840-4E09-954C-C3E714B90606}"/>
              </a:ext>
            </a:extLst>
          </p:cNvPr>
          <p:cNvSpPr>
            <a:spLocks noGrp="1"/>
          </p:cNvSpPr>
          <p:nvPr>
            <p:ph type="title"/>
          </p:nvPr>
        </p:nvSpPr>
        <p:spPr>
          <a:xfrm>
            <a:off x="838200" y="365125"/>
            <a:ext cx="10515600" cy="1325563"/>
          </a:xfrm>
        </p:spPr>
        <p:txBody>
          <a:bodyPr/>
          <a:lstStyle/>
          <a:p>
            <a:r>
              <a:rPr lang="en-US" dirty="0"/>
              <a:t>		      </a:t>
            </a:r>
            <a:r>
              <a:rPr lang="en-US" b="1" dirty="0"/>
              <a:t>Tổng Hợp Khối Dữ Liệu</a:t>
            </a:r>
            <a:endParaRPr lang="vi-VN" b="1" dirty="0"/>
          </a:p>
        </p:txBody>
      </p:sp>
      <p:pic>
        <p:nvPicPr>
          <p:cNvPr id="14" name="Picture 13">
            <a:extLst>
              <a:ext uri="{FF2B5EF4-FFF2-40B4-BE49-F238E27FC236}">
                <a16:creationId xmlns:a16="http://schemas.microsoft.com/office/drawing/2014/main" id="{367BC8EA-CC57-47D8-BFA6-CBF569275E57}"/>
              </a:ext>
            </a:extLst>
          </p:cNvPr>
          <p:cNvPicPr>
            <a:picLocks noChangeAspect="1"/>
          </p:cNvPicPr>
          <p:nvPr/>
        </p:nvPicPr>
        <p:blipFill>
          <a:blip r:embed="rId5"/>
          <a:stretch>
            <a:fillRect/>
          </a:stretch>
        </p:blipFill>
        <p:spPr>
          <a:xfrm>
            <a:off x="3520517" y="1611921"/>
            <a:ext cx="5150965" cy="4880954"/>
          </a:xfrm>
          <a:prstGeom prst="rect">
            <a:avLst/>
          </a:prstGeom>
        </p:spPr>
      </p:pic>
    </p:spTree>
    <p:extLst>
      <p:ext uri="{BB962C8B-B14F-4D97-AF65-F5344CB8AC3E}">
        <p14:creationId xmlns:p14="http://schemas.microsoft.com/office/powerpoint/2010/main" val="3001558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A89997F-3912-49DC-95DC-B2F9D217F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3" name="Title 1">
            <a:extLst>
              <a:ext uri="{FF2B5EF4-FFF2-40B4-BE49-F238E27FC236}">
                <a16:creationId xmlns:a16="http://schemas.microsoft.com/office/drawing/2014/main" id="{74A50778-E1D5-4886-9E68-633852F6EB4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err="1"/>
              <a:t>Tổng</a:t>
            </a:r>
            <a:r>
              <a:rPr lang="en-US" b="1" dirty="0"/>
              <a:t> </a:t>
            </a:r>
            <a:r>
              <a:rPr lang="en-US" b="1" dirty="0" err="1"/>
              <a:t>Hợp</a:t>
            </a:r>
            <a:r>
              <a:rPr lang="en-US" b="1" dirty="0"/>
              <a:t> </a:t>
            </a:r>
            <a:r>
              <a:rPr lang="en-US" b="1" dirty="0" err="1"/>
              <a:t>Khối</a:t>
            </a:r>
            <a:r>
              <a:rPr lang="en-US" b="1" dirty="0"/>
              <a:t> </a:t>
            </a:r>
            <a:r>
              <a:rPr lang="en-US" b="1" dirty="0" err="1"/>
              <a:t>Dữ</a:t>
            </a:r>
            <a:r>
              <a:rPr lang="en-US" b="1" dirty="0"/>
              <a:t> </a:t>
            </a:r>
            <a:r>
              <a:rPr lang="en-US" b="1" dirty="0" err="1"/>
              <a:t>Liệu</a:t>
            </a:r>
            <a:endParaRPr lang="vi-VN" b="1" dirty="0"/>
          </a:p>
        </p:txBody>
      </p:sp>
      <p:sp>
        <p:nvSpPr>
          <p:cNvPr id="15" name="TextBox 14">
            <a:extLst>
              <a:ext uri="{FF2B5EF4-FFF2-40B4-BE49-F238E27FC236}">
                <a16:creationId xmlns:a16="http://schemas.microsoft.com/office/drawing/2014/main" id="{CD53C4F6-82E0-455B-A8E1-D8C5CD23CD1F}"/>
              </a:ext>
            </a:extLst>
          </p:cNvPr>
          <p:cNvSpPr txBox="1"/>
          <p:nvPr/>
        </p:nvSpPr>
        <p:spPr>
          <a:xfrm>
            <a:off x="5001491" y="2563091"/>
            <a:ext cx="7010400" cy="2215991"/>
          </a:xfrm>
          <a:prstGeom prst="rect">
            <a:avLst/>
          </a:prstGeom>
          <a:noFill/>
        </p:spPr>
        <p:txBody>
          <a:bodyPr wrap="square" rtlCol="0">
            <a:spAutoFit/>
          </a:bodyPr>
          <a:lstStyle/>
          <a:p>
            <a:pPr marL="342900" indent="-342900">
              <a:buFont typeface="Wingdings" panose="05000000000000000000" pitchFamily="2" charset="2"/>
              <a:buChar char="è"/>
            </a:pPr>
            <a:r>
              <a:rPr lang="vi-VN" sz="2400" dirty="0"/>
              <a:t>Tập dữ liệu kết quả là không có giá trị nhỏ hơn, không làm mất thông tin cần thiết cho nhiệm vụ phân tích.</a:t>
            </a:r>
          </a:p>
          <a:p>
            <a:r>
              <a:rPr lang="vi-VN" sz="2400" dirty="0">
                <a:sym typeface="Wingdings" panose="05000000000000000000" pitchFamily="2" charset="2"/>
              </a:rPr>
              <a:t>Để tổng hợp dữ liệu người ta sử dụng các khối </a:t>
            </a:r>
            <a:r>
              <a:rPr lang="en-US" sz="2400" dirty="0">
                <a:sym typeface="Wingdings" panose="05000000000000000000" pitchFamily="2" charset="2"/>
              </a:rPr>
              <a:t>         </a:t>
            </a:r>
          </a:p>
          <a:p>
            <a:r>
              <a:rPr lang="en-US" sz="2400" dirty="0">
                <a:sym typeface="Wingdings" panose="05000000000000000000" pitchFamily="2" charset="2"/>
              </a:rPr>
              <a:t>     </a:t>
            </a:r>
            <a:r>
              <a:rPr lang="vi-VN" sz="2400" dirty="0">
                <a:sym typeface="Wingdings" panose="05000000000000000000" pitchFamily="2" charset="2"/>
              </a:rPr>
              <a:t>dữ liệu lưu trữ thông tin tổng hợp đa chiều</a:t>
            </a:r>
            <a:endParaRPr lang="vi-VN" sz="2400" dirty="0"/>
          </a:p>
          <a:p>
            <a:endParaRPr lang="vi-VN" dirty="0"/>
          </a:p>
        </p:txBody>
      </p:sp>
      <p:pic>
        <p:nvPicPr>
          <p:cNvPr id="17" name="Picture 16">
            <a:extLst>
              <a:ext uri="{FF2B5EF4-FFF2-40B4-BE49-F238E27FC236}">
                <a16:creationId xmlns:a16="http://schemas.microsoft.com/office/drawing/2014/main" id="{A6804A14-60BD-4671-A36A-400EC497455D}"/>
              </a:ext>
            </a:extLst>
          </p:cNvPr>
          <p:cNvPicPr>
            <a:picLocks noChangeAspect="1"/>
          </p:cNvPicPr>
          <p:nvPr/>
        </p:nvPicPr>
        <p:blipFill>
          <a:blip r:embed="rId4"/>
          <a:stretch>
            <a:fillRect/>
          </a:stretch>
        </p:blipFill>
        <p:spPr>
          <a:xfrm>
            <a:off x="509896" y="1825625"/>
            <a:ext cx="4491595" cy="4846660"/>
          </a:xfrm>
          <a:prstGeom prst="rect">
            <a:avLst/>
          </a:prstGeom>
        </p:spPr>
      </p:pic>
    </p:spTree>
    <p:extLst>
      <p:ext uri="{BB962C8B-B14F-4D97-AF65-F5344CB8AC3E}">
        <p14:creationId xmlns:p14="http://schemas.microsoft.com/office/powerpoint/2010/main" val="572422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4599709" y="2022764"/>
            <a:ext cx="7218218" cy="461665"/>
          </a:xfrm>
          <a:prstGeom prst="rect">
            <a:avLst/>
          </a:prstGeom>
          <a:noFill/>
        </p:spPr>
        <p:txBody>
          <a:bodyPr wrap="square" rtlCol="0">
            <a:spAutoFit/>
          </a:bodyPr>
          <a:lstStyle/>
          <a:p>
            <a:r>
              <a:rPr lang="vi-VN" sz="2400" dirty="0"/>
              <a:t>	</a:t>
            </a:r>
          </a:p>
        </p:txBody>
      </p:sp>
      <p:pic>
        <p:nvPicPr>
          <p:cNvPr id="8" name="Picture 7">
            <a:extLst>
              <a:ext uri="{FF2B5EF4-FFF2-40B4-BE49-F238E27FC236}">
                <a16:creationId xmlns:a16="http://schemas.microsoft.com/office/drawing/2014/main" id="{51EF85C4-1840-45AA-B1BB-5A759C537C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9" name="Content Placeholder 2">
            <a:extLst>
              <a:ext uri="{FF2B5EF4-FFF2-40B4-BE49-F238E27FC236}">
                <a16:creationId xmlns:a16="http://schemas.microsoft.com/office/drawing/2014/main" id="{516D5E9D-3CFC-47D1-AFF3-13D9752683D5}"/>
              </a:ext>
            </a:extLst>
          </p:cNvPr>
          <p:cNvSpPr>
            <a:spLocks noGrp="1"/>
          </p:cNvSpPr>
          <p:nvPr>
            <p:ph idx="1"/>
          </p:nvPr>
        </p:nvSpPr>
        <p:spPr>
          <a:xfrm>
            <a:off x="457200" y="290944"/>
            <a:ext cx="11471564" cy="6317673"/>
          </a:xfrm>
        </p:spPr>
        <p:txBody>
          <a:bodyPr/>
          <a:lstStyle/>
          <a:p>
            <a:pPr marL="0" indent="0">
              <a:buNone/>
            </a:pPr>
            <a:r>
              <a:rPr lang="vi-VN" b="1" dirty="0"/>
              <a:t>Vậy các khối dữ liệu lưu trữ thông tin tổng hợp đa chiều là gì?</a:t>
            </a:r>
          </a:p>
          <a:p>
            <a:pPr marL="0" indent="0">
              <a:buNone/>
            </a:pPr>
            <a:endParaRPr lang="vi-VN" b="1" dirty="0"/>
          </a:p>
        </p:txBody>
      </p:sp>
      <p:pic>
        <p:nvPicPr>
          <p:cNvPr id="10" name="Picture 9">
            <a:extLst>
              <a:ext uri="{FF2B5EF4-FFF2-40B4-BE49-F238E27FC236}">
                <a16:creationId xmlns:a16="http://schemas.microsoft.com/office/drawing/2014/main" id="{79D0008F-0422-40AA-9CC3-0FE61CD185D5}"/>
              </a:ext>
            </a:extLst>
          </p:cNvPr>
          <p:cNvPicPr/>
          <p:nvPr/>
        </p:nvPicPr>
        <p:blipFill>
          <a:blip r:embed="rId5"/>
          <a:stretch>
            <a:fillRect/>
          </a:stretch>
        </p:blipFill>
        <p:spPr>
          <a:xfrm>
            <a:off x="374073" y="817634"/>
            <a:ext cx="10786617" cy="5222731"/>
          </a:xfrm>
          <a:prstGeom prst="rect">
            <a:avLst/>
          </a:prstGeom>
        </p:spPr>
      </p:pic>
    </p:spTree>
    <p:extLst>
      <p:ext uri="{BB962C8B-B14F-4D97-AF65-F5344CB8AC3E}">
        <p14:creationId xmlns:p14="http://schemas.microsoft.com/office/powerpoint/2010/main" val="1978354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B06A18-3C10-4995-8722-9AEB955CE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7" name="Content Placeholder 2">
            <a:extLst>
              <a:ext uri="{FF2B5EF4-FFF2-40B4-BE49-F238E27FC236}">
                <a16:creationId xmlns:a16="http://schemas.microsoft.com/office/drawing/2014/main" id="{67F98CA1-E3CC-41AD-B111-4CFD4CA16F6D}"/>
              </a:ext>
            </a:extLst>
          </p:cNvPr>
          <p:cNvSpPr>
            <a:spLocks noGrp="1"/>
          </p:cNvSpPr>
          <p:nvPr>
            <p:ph idx="1"/>
          </p:nvPr>
        </p:nvSpPr>
        <p:spPr>
          <a:xfrm>
            <a:off x="845127" y="415635"/>
            <a:ext cx="10508673" cy="5761327"/>
          </a:xfrm>
        </p:spPr>
        <p:txBody>
          <a:bodyPr>
            <a:normAutofit/>
          </a:bodyPr>
          <a:lstStyle/>
          <a:p>
            <a:pPr marL="0" indent="0">
              <a:buNone/>
            </a:pPr>
            <a:r>
              <a:rPr lang="vi-VN" sz="2400" dirty="0"/>
              <a:t>-  Khối lập phương được tạo ở mức trừu tượng thấp nhất được gọi là </a:t>
            </a:r>
            <a:r>
              <a:rPr lang="vi-VN" sz="2400" b="1" dirty="0"/>
              <a:t>khối cơ sở.</a:t>
            </a:r>
            <a:r>
              <a:rPr lang="vi-VN" dirty="0"/>
              <a:t> </a:t>
            </a:r>
            <a:r>
              <a:rPr lang="vi-VN" sz="2400" dirty="0"/>
              <a:t>Khối cơ sở phải tương ứng với một thực thể quan tâm như </a:t>
            </a:r>
            <a:r>
              <a:rPr lang="en-US" sz="2400" dirty="0" err="1"/>
              <a:t>người</a:t>
            </a:r>
            <a:r>
              <a:rPr lang="en-US" sz="2400" dirty="0"/>
              <a:t> </a:t>
            </a:r>
            <a:r>
              <a:rPr lang="en-US" sz="2400" dirty="0" err="1"/>
              <a:t>bán</a:t>
            </a:r>
            <a:r>
              <a:rPr lang="en-US" sz="2400" dirty="0"/>
              <a:t> hang </a:t>
            </a:r>
            <a:r>
              <a:rPr lang="en-US" sz="2400" dirty="0" err="1"/>
              <a:t>và</a:t>
            </a:r>
            <a:r>
              <a:rPr lang="en-US" sz="2400" dirty="0"/>
              <a:t> </a:t>
            </a:r>
            <a:r>
              <a:rPr lang="en-US" sz="2400" dirty="0" err="1"/>
              <a:t>khách</a:t>
            </a:r>
            <a:r>
              <a:rPr lang="en-US" sz="2400" dirty="0"/>
              <a:t> </a:t>
            </a:r>
            <a:r>
              <a:rPr lang="en-US" sz="2400" dirty="0" err="1"/>
              <a:t>hàng</a:t>
            </a:r>
            <a:r>
              <a:rPr lang="vi-VN" sz="2400" dirty="0"/>
              <a:t>. Nói cách khác, mức thấp nhất có thể sử dụng được hoặc hữu ích cho việc phân tích.</a:t>
            </a:r>
            <a:endParaRPr lang="vi-VN" sz="2400" b="1" dirty="0"/>
          </a:p>
          <a:p>
            <a:pPr>
              <a:buFontTx/>
              <a:buChar char="-"/>
            </a:pPr>
            <a:r>
              <a:rPr lang="vi-VN" sz="2400" dirty="0"/>
              <a:t>Một hình khối có mức độ trừu tượng cao nhất là hình </a:t>
            </a:r>
            <a:r>
              <a:rPr lang="vi-VN" sz="2400" b="1" dirty="0"/>
              <a:t>khối đỉnh</a:t>
            </a:r>
            <a:r>
              <a:rPr lang="vi-VN" sz="2400" dirty="0"/>
              <a:t>.</a:t>
            </a:r>
          </a:p>
          <a:p>
            <a:pPr>
              <a:buFontTx/>
              <a:buChar char="-"/>
            </a:pPr>
            <a:r>
              <a:rPr lang="vi-VN" sz="2400" dirty="0"/>
              <a:t>Các khối dữ liệu được tạo cho các mức độ trừu tượng khác nhau thường được gọi là </a:t>
            </a:r>
            <a:r>
              <a:rPr lang="vi-VN" sz="2400" b="1" dirty="0"/>
              <a:t>hình khối</a:t>
            </a:r>
            <a:r>
              <a:rPr lang="vi-VN" sz="2400" dirty="0"/>
              <a:t>, do đó, khối dữ liệu thay vào đó có thể tham chiếu đến một mạng hình khối</a:t>
            </a:r>
          </a:p>
          <a:p>
            <a:pPr marL="0" indent="0">
              <a:buNone/>
            </a:pPr>
            <a:r>
              <a:rPr lang="vi-VN" sz="2400" dirty="0">
                <a:sym typeface="Wingdings" panose="05000000000000000000" pitchFamily="2" charset="2"/>
              </a:rPr>
              <a:t></a:t>
            </a:r>
            <a:r>
              <a:rPr lang="vi-VN" sz="2400" dirty="0"/>
              <a:t>Mỗi mức trừu tượng càng cao càng làm giảm kích thước dữ liệu kết quả. Khi trả lời các yêu cầu liên kết dữ liệu, nên sử dụng hình khối nhỏ nhất có sẵn liên quan đến nhiệm vụ đã cho</a:t>
            </a:r>
          </a:p>
          <a:p>
            <a:pPr marL="0" indent="0">
              <a:buNone/>
            </a:pPr>
            <a:r>
              <a:rPr lang="vi-VN" sz="2400" dirty="0">
                <a:sym typeface="Wingdings" panose="05000000000000000000" pitchFamily="2" charset="2"/>
              </a:rPr>
              <a:t>Mục đích sử dụng khối dữ liệu:</a:t>
            </a:r>
            <a:r>
              <a:rPr lang="vi-VN" sz="2400" dirty="0"/>
              <a:t>Các khối dữ liệu cung cấp khả năng truy cập nhanh vào dữ liệu tổng hợp, được tính toán hàng đầu, do đó mang lại lợi ích cho việc xử lý phân tích trực tuyến cũng như khai thác dữ liệu</a:t>
            </a:r>
          </a:p>
        </p:txBody>
      </p:sp>
    </p:spTree>
    <p:extLst>
      <p:ext uri="{BB962C8B-B14F-4D97-AF65-F5344CB8AC3E}">
        <p14:creationId xmlns:p14="http://schemas.microsoft.com/office/powerpoint/2010/main" val="1215564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9C7DFB77-C00B-4DC9-9710-33DACBFAA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pic>
        <p:nvPicPr>
          <p:cNvPr id="170" name="Picture 169">
            <a:extLst>
              <a:ext uri="{FF2B5EF4-FFF2-40B4-BE49-F238E27FC236}">
                <a16:creationId xmlns:a16="http://schemas.microsoft.com/office/drawing/2014/main" id="{551061B2-ED53-4CB0-B15D-3316F5533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69" y="355281"/>
            <a:ext cx="1827093" cy="1586251"/>
          </a:xfrm>
          <a:prstGeom prst="rect">
            <a:avLst/>
          </a:prstGeom>
        </p:spPr>
      </p:pic>
      <p:pic>
        <p:nvPicPr>
          <p:cNvPr id="172" name="Picture 171">
            <a:extLst>
              <a:ext uri="{FF2B5EF4-FFF2-40B4-BE49-F238E27FC236}">
                <a16:creationId xmlns:a16="http://schemas.microsoft.com/office/drawing/2014/main" id="{FAEC226E-CE0F-482A-B195-72285DDD8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462" y="355280"/>
            <a:ext cx="1827093" cy="1586251"/>
          </a:xfrm>
          <a:prstGeom prst="rect">
            <a:avLst/>
          </a:prstGeom>
        </p:spPr>
      </p:pic>
      <p:pic>
        <p:nvPicPr>
          <p:cNvPr id="174" name="Picture 173">
            <a:extLst>
              <a:ext uri="{FF2B5EF4-FFF2-40B4-BE49-F238E27FC236}">
                <a16:creationId xmlns:a16="http://schemas.microsoft.com/office/drawing/2014/main" id="{71CEE187-5B3A-4549-B5C5-165775A9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1555" y="355280"/>
            <a:ext cx="1827093" cy="1586251"/>
          </a:xfrm>
          <a:prstGeom prst="rect">
            <a:avLst/>
          </a:prstGeom>
        </p:spPr>
      </p:pic>
      <p:pic>
        <p:nvPicPr>
          <p:cNvPr id="176" name="Picture 175">
            <a:extLst>
              <a:ext uri="{FF2B5EF4-FFF2-40B4-BE49-F238E27FC236}">
                <a16:creationId xmlns:a16="http://schemas.microsoft.com/office/drawing/2014/main" id="{A1948758-25A0-425F-A014-5452E9C4D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648" y="355279"/>
            <a:ext cx="1827093" cy="1586251"/>
          </a:xfrm>
          <a:prstGeom prst="rect">
            <a:avLst/>
          </a:prstGeom>
        </p:spPr>
      </p:pic>
      <p:pic>
        <p:nvPicPr>
          <p:cNvPr id="178" name="Picture 177">
            <a:extLst>
              <a:ext uri="{FF2B5EF4-FFF2-40B4-BE49-F238E27FC236}">
                <a16:creationId xmlns:a16="http://schemas.microsoft.com/office/drawing/2014/main" id="{54451E86-15EA-4EB9-B7D3-AC411AEAC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741" y="355279"/>
            <a:ext cx="1827093" cy="1586251"/>
          </a:xfrm>
          <a:prstGeom prst="rect">
            <a:avLst/>
          </a:prstGeom>
        </p:spPr>
      </p:pic>
      <p:pic>
        <p:nvPicPr>
          <p:cNvPr id="180" name="Picture 179">
            <a:extLst>
              <a:ext uri="{FF2B5EF4-FFF2-40B4-BE49-F238E27FC236}">
                <a16:creationId xmlns:a16="http://schemas.microsoft.com/office/drawing/2014/main" id="{CFFA94C0-5208-4671-B8DA-7A7CFBC54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2834" y="355278"/>
            <a:ext cx="1827093" cy="1586251"/>
          </a:xfrm>
          <a:prstGeom prst="rect">
            <a:avLst/>
          </a:prstGeom>
        </p:spPr>
      </p:pic>
      <p:pic>
        <p:nvPicPr>
          <p:cNvPr id="182" name="Picture 181">
            <a:extLst>
              <a:ext uri="{FF2B5EF4-FFF2-40B4-BE49-F238E27FC236}">
                <a16:creationId xmlns:a16="http://schemas.microsoft.com/office/drawing/2014/main" id="{AD756C30-F1F3-45A2-90EE-5AB00E039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69" y="1941532"/>
            <a:ext cx="1827093" cy="1586251"/>
          </a:xfrm>
          <a:prstGeom prst="rect">
            <a:avLst/>
          </a:prstGeom>
        </p:spPr>
      </p:pic>
      <p:pic>
        <p:nvPicPr>
          <p:cNvPr id="184" name="Picture 183">
            <a:extLst>
              <a:ext uri="{FF2B5EF4-FFF2-40B4-BE49-F238E27FC236}">
                <a16:creationId xmlns:a16="http://schemas.microsoft.com/office/drawing/2014/main" id="{B0AB1223-651C-4425-9F58-B0720C7D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462" y="1941531"/>
            <a:ext cx="1827093" cy="1586251"/>
          </a:xfrm>
          <a:prstGeom prst="rect">
            <a:avLst/>
          </a:prstGeom>
        </p:spPr>
      </p:pic>
      <p:pic>
        <p:nvPicPr>
          <p:cNvPr id="186" name="Picture 185">
            <a:extLst>
              <a:ext uri="{FF2B5EF4-FFF2-40B4-BE49-F238E27FC236}">
                <a16:creationId xmlns:a16="http://schemas.microsoft.com/office/drawing/2014/main" id="{A4B8E1E2-66BF-4110-BD50-B53FAF41FB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1555" y="1941531"/>
            <a:ext cx="1827093" cy="1586251"/>
          </a:xfrm>
          <a:prstGeom prst="rect">
            <a:avLst/>
          </a:prstGeom>
        </p:spPr>
      </p:pic>
      <p:pic>
        <p:nvPicPr>
          <p:cNvPr id="188" name="Picture 187">
            <a:extLst>
              <a:ext uri="{FF2B5EF4-FFF2-40B4-BE49-F238E27FC236}">
                <a16:creationId xmlns:a16="http://schemas.microsoft.com/office/drawing/2014/main" id="{9F64E5CC-67E4-416A-9DD7-DACAF58A9B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648" y="1941530"/>
            <a:ext cx="1827093" cy="1586251"/>
          </a:xfrm>
          <a:prstGeom prst="rect">
            <a:avLst/>
          </a:prstGeom>
        </p:spPr>
      </p:pic>
      <p:pic>
        <p:nvPicPr>
          <p:cNvPr id="190" name="Picture 189">
            <a:extLst>
              <a:ext uri="{FF2B5EF4-FFF2-40B4-BE49-F238E27FC236}">
                <a16:creationId xmlns:a16="http://schemas.microsoft.com/office/drawing/2014/main" id="{D38F2C4A-A163-424C-B5BA-CB35EB8C6B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741" y="1941530"/>
            <a:ext cx="1827093" cy="1586251"/>
          </a:xfrm>
          <a:prstGeom prst="rect">
            <a:avLst/>
          </a:prstGeom>
        </p:spPr>
      </p:pic>
      <p:pic>
        <p:nvPicPr>
          <p:cNvPr id="192" name="Picture 191">
            <a:extLst>
              <a:ext uri="{FF2B5EF4-FFF2-40B4-BE49-F238E27FC236}">
                <a16:creationId xmlns:a16="http://schemas.microsoft.com/office/drawing/2014/main" id="{71BCF66B-3B0C-4EE0-A4B1-83B050E3B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2834" y="1941529"/>
            <a:ext cx="1827093" cy="1586251"/>
          </a:xfrm>
          <a:prstGeom prst="rect">
            <a:avLst/>
          </a:prstGeom>
        </p:spPr>
      </p:pic>
      <p:pic>
        <p:nvPicPr>
          <p:cNvPr id="194" name="Picture 193">
            <a:extLst>
              <a:ext uri="{FF2B5EF4-FFF2-40B4-BE49-F238E27FC236}">
                <a16:creationId xmlns:a16="http://schemas.microsoft.com/office/drawing/2014/main" id="{3EA7E50B-11D8-472F-9E33-68BEE24C4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69" y="3527783"/>
            <a:ext cx="1827093" cy="1586251"/>
          </a:xfrm>
          <a:prstGeom prst="rect">
            <a:avLst/>
          </a:prstGeom>
        </p:spPr>
      </p:pic>
      <p:pic>
        <p:nvPicPr>
          <p:cNvPr id="196" name="Picture 195">
            <a:extLst>
              <a:ext uri="{FF2B5EF4-FFF2-40B4-BE49-F238E27FC236}">
                <a16:creationId xmlns:a16="http://schemas.microsoft.com/office/drawing/2014/main" id="{F29A681D-8FFC-4CD9-A044-2C3A4355A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462" y="3527782"/>
            <a:ext cx="1827093" cy="1586251"/>
          </a:xfrm>
          <a:prstGeom prst="rect">
            <a:avLst/>
          </a:prstGeom>
        </p:spPr>
      </p:pic>
      <p:pic>
        <p:nvPicPr>
          <p:cNvPr id="198" name="Picture 197">
            <a:extLst>
              <a:ext uri="{FF2B5EF4-FFF2-40B4-BE49-F238E27FC236}">
                <a16:creationId xmlns:a16="http://schemas.microsoft.com/office/drawing/2014/main" id="{5AA5196D-87DD-4F64-85B8-0641CBA7C4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1555" y="3527782"/>
            <a:ext cx="1827093" cy="1586251"/>
          </a:xfrm>
          <a:prstGeom prst="rect">
            <a:avLst/>
          </a:prstGeom>
        </p:spPr>
      </p:pic>
      <p:pic>
        <p:nvPicPr>
          <p:cNvPr id="200" name="Picture 199">
            <a:extLst>
              <a:ext uri="{FF2B5EF4-FFF2-40B4-BE49-F238E27FC236}">
                <a16:creationId xmlns:a16="http://schemas.microsoft.com/office/drawing/2014/main" id="{03822AAB-A6DE-4F68-9802-67FDDFE4A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648" y="3527781"/>
            <a:ext cx="1827093" cy="1586251"/>
          </a:xfrm>
          <a:prstGeom prst="rect">
            <a:avLst/>
          </a:prstGeom>
        </p:spPr>
      </p:pic>
      <p:pic>
        <p:nvPicPr>
          <p:cNvPr id="202" name="Picture 201">
            <a:extLst>
              <a:ext uri="{FF2B5EF4-FFF2-40B4-BE49-F238E27FC236}">
                <a16:creationId xmlns:a16="http://schemas.microsoft.com/office/drawing/2014/main" id="{16699B6A-C0E5-4F54-A208-36D731D0A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741" y="3527781"/>
            <a:ext cx="1827093" cy="1586251"/>
          </a:xfrm>
          <a:prstGeom prst="rect">
            <a:avLst/>
          </a:prstGeom>
        </p:spPr>
      </p:pic>
      <p:pic>
        <p:nvPicPr>
          <p:cNvPr id="204" name="Picture 203">
            <a:extLst>
              <a:ext uri="{FF2B5EF4-FFF2-40B4-BE49-F238E27FC236}">
                <a16:creationId xmlns:a16="http://schemas.microsoft.com/office/drawing/2014/main" id="{7532A430-BC9C-416E-816B-2A37ED76E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2834" y="3527780"/>
            <a:ext cx="1827093" cy="1586251"/>
          </a:xfrm>
          <a:prstGeom prst="rect">
            <a:avLst/>
          </a:prstGeom>
        </p:spPr>
      </p:pic>
      <p:pic>
        <p:nvPicPr>
          <p:cNvPr id="206" name="Picture 205">
            <a:extLst>
              <a:ext uri="{FF2B5EF4-FFF2-40B4-BE49-F238E27FC236}">
                <a16:creationId xmlns:a16="http://schemas.microsoft.com/office/drawing/2014/main" id="{82F59F32-4868-4CD8-9DFF-059B95C84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69" y="5114035"/>
            <a:ext cx="1827093" cy="1586251"/>
          </a:xfrm>
          <a:prstGeom prst="rect">
            <a:avLst/>
          </a:prstGeom>
        </p:spPr>
      </p:pic>
      <p:pic>
        <p:nvPicPr>
          <p:cNvPr id="208" name="Picture 207">
            <a:extLst>
              <a:ext uri="{FF2B5EF4-FFF2-40B4-BE49-F238E27FC236}">
                <a16:creationId xmlns:a16="http://schemas.microsoft.com/office/drawing/2014/main" id="{28908AB6-6DDE-4D92-B524-28BE871B4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462" y="5114034"/>
            <a:ext cx="1827093" cy="1586251"/>
          </a:xfrm>
          <a:prstGeom prst="rect">
            <a:avLst/>
          </a:prstGeom>
        </p:spPr>
      </p:pic>
      <p:pic>
        <p:nvPicPr>
          <p:cNvPr id="210" name="Picture 209">
            <a:extLst>
              <a:ext uri="{FF2B5EF4-FFF2-40B4-BE49-F238E27FC236}">
                <a16:creationId xmlns:a16="http://schemas.microsoft.com/office/drawing/2014/main" id="{F35E4818-0F55-4A6A-AC37-4E3F1E952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1555" y="5114034"/>
            <a:ext cx="1827093" cy="1586251"/>
          </a:xfrm>
          <a:prstGeom prst="rect">
            <a:avLst/>
          </a:prstGeom>
        </p:spPr>
      </p:pic>
      <p:pic>
        <p:nvPicPr>
          <p:cNvPr id="212" name="Picture 211">
            <a:extLst>
              <a:ext uri="{FF2B5EF4-FFF2-40B4-BE49-F238E27FC236}">
                <a16:creationId xmlns:a16="http://schemas.microsoft.com/office/drawing/2014/main" id="{A114D6CD-571A-41A2-B7A7-AF3060F6E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648" y="5114033"/>
            <a:ext cx="1827093" cy="1586251"/>
          </a:xfrm>
          <a:prstGeom prst="rect">
            <a:avLst/>
          </a:prstGeom>
        </p:spPr>
      </p:pic>
      <p:pic>
        <p:nvPicPr>
          <p:cNvPr id="214" name="Picture 213">
            <a:extLst>
              <a:ext uri="{FF2B5EF4-FFF2-40B4-BE49-F238E27FC236}">
                <a16:creationId xmlns:a16="http://schemas.microsoft.com/office/drawing/2014/main" id="{AE2C5B28-136D-41F7-BED2-54AFCB26C9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741" y="5114033"/>
            <a:ext cx="1827093" cy="1586251"/>
          </a:xfrm>
          <a:prstGeom prst="rect">
            <a:avLst/>
          </a:prstGeom>
        </p:spPr>
      </p:pic>
      <p:pic>
        <p:nvPicPr>
          <p:cNvPr id="216" name="Picture 215">
            <a:extLst>
              <a:ext uri="{FF2B5EF4-FFF2-40B4-BE49-F238E27FC236}">
                <a16:creationId xmlns:a16="http://schemas.microsoft.com/office/drawing/2014/main" id="{D2794D5B-CFED-475E-8726-CCDE980221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2834" y="5114032"/>
            <a:ext cx="1827093" cy="1586251"/>
          </a:xfrm>
          <a:prstGeom prst="rect">
            <a:avLst/>
          </a:prstGeom>
        </p:spPr>
      </p:pic>
    </p:spTree>
    <p:extLst>
      <p:ext uri="{BB962C8B-B14F-4D97-AF65-F5344CB8AC3E}">
        <p14:creationId xmlns:p14="http://schemas.microsoft.com/office/powerpoint/2010/main" val="73903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1C72BE1-014D-49CD-927D-14CFCA8EF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3" name="TextBox 12">
            <a:extLst>
              <a:ext uri="{FF2B5EF4-FFF2-40B4-BE49-F238E27FC236}">
                <a16:creationId xmlns:a16="http://schemas.microsoft.com/office/drawing/2014/main" id="{C7C6B2DC-6C5D-41C0-A92C-982147933409}"/>
              </a:ext>
            </a:extLst>
          </p:cNvPr>
          <p:cNvSpPr txBox="1"/>
          <p:nvPr/>
        </p:nvSpPr>
        <p:spPr>
          <a:xfrm>
            <a:off x="605425" y="189782"/>
            <a:ext cx="10981150" cy="707886"/>
          </a:xfrm>
          <a:prstGeom prst="rect">
            <a:avLst/>
          </a:prstGeom>
          <a:noFill/>
        </p:spPr>
        <p:txBody>
          <a:bodyPr wrap="square" rtlCol="0">
            <a:spAutoFit/>
          </a:bodyPr>
          <a:lstStyle/>
          <a:p>
            <a:r>
              <a:rPr lang="en-US" sz="4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4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Nén</a:t>
            </a:r>
            <a:r>
              <a:rPr lang="en-US" sz="4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4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8B7B2E8-53EC-4F53-807D-4331513C4475}"/>
              </a:ext>
            </a:extLst>
          </p:cNvPr>
          <p:cNvSpPr txBox="1"/>
          <p:nvPr/>
        </p:nvSpPr>
        <p:spPr>
          <a:xfrm>
            <a:off x="605425" y="4195290"/>
            <a:ext cx="10981150" cy="156966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3.2 </a:t>
            </a:r>
            <a:r>
              <a:rPr lang="en-US" sz="2400" dirty="0" err="1">
                <a:solidFill>
                  <a:schemeClr val="bg1"/>
                </a:solidFill>
                <a:latin typeface="Times New Roman" panose="02020603050405020304" pitchFamily="18" charset="0"/>
                <a:cs typeface="Times New Roman" panose="02020603050405020304" pitchFamily="18" charset="0"/>
              </a:rPr>
              <a:t>Phương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pháp</a:t>
            </a:r>
            <a:r>
              <a:rPr lang="en-US" sz="2400" dirty="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latin typeface="Times New Roman" panose="02020603050405020304" pitchFamily="18" charset="0"/>
                <a:cs typeface="Times New Roman" panose="02020603050405020304" pitchFamily="18" charset="0"/>
              </a:rPr>
              <a:t>Có nhiều cách khác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nhau</a:t>
            </a:r>
            <a:r>
              <a:rPr lang="vi-VN" sz="2400" dirty="0">
                <a:solidFill>
                  <a:schemeClr val="bg1"/>
                </a:solidFill>
                <a:latin typeface="Times New Roman" panose="02020603050405020304" pitchFamily="18" charset="0"/>
                <a:cs typeface="Times New Roman" panose="02020603050405020304" pitchFamily="18" charset="0"/>
              </a:rPr>
              <a:t> để tổ chức các phương pháp giảm thiểu </a:t>
            </a:r>
            <a:endParaRPr lang="en-US" sz="2400" dirty="0">
              <a:solidFill>
                <a:schemeClr val="bg1"/>
              </a:solidFill>
              <a:latin typeface="Times New Roman" panose="02020603050405020304" pitchFamily="18" charset="0"/>
              <a:cs typeface="Times New Roman" panose="02020603050405020304" pitchFamily="18" charset="0"/>
            </a:endParaRPr>
          </a:p>
          <a:p>
            <a:r>
              <a:rPr lang="vi-VN" sz="2400" dirty="0">
                <a:solidFill>
                  <a:schemeClr val="bg1"/>
                </a:solidFill>
                <a:latin typeface="Times New Roman" panose="02020603050405020304" pitchFamily="18" charset="0"/>
                <a:cs typeface="Times New Roman" panose="02020603050405020304" pitchFamily="18" charset="0"/>
              </a:rPr>
              <a:t>dữ liệu. </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latin typeface="Times New Roman" panose="02020603050405020304" pitchFamily="18" charset="0"/>
                <a:cs typeface="Times New Roman" panose="02020603050405020304" pitchFamily="18" charset="0"/>
              </a:rPr>
              <a:t>Thời gian tính toán dành cho việc giảm dữ liệu không được lớn hơn hoặc “xóa” đi </a:t>
            </a:r>
            <a:endParaRPr lang="en-US" sz="2400" dirty="0">
              <a:solidFill>
                <a:schemeClr val="bg1"/>
              </a:solidFill>
              <a:latin typeface="Times New Roman" panose="02020603050405020304" pitchFamily="18" charset="0"/>
              <a:cs typeface="Times New Roman" panose="02020603050405020304" pitchFamily="18" charset="0"/>
            </a:endParaRPr>
          </a:p>
          <a:p>
            <a:r>
              <a:rPr lang="vi-VN" sz="2400" dirty="0">
                <a:solidFill>
                  <a:schemeClr val="bg1"/>
                </a:solidFill>
                <a:latin typeface="Times New Roman" panose="02020603050405020304" pitchFamily="18" charset="0"/>
                <a:cs typeface="Times New Roman" panose="02020603050405020304" pitchFamily="18" charset="0"/>
              </a:rPr>
              <a:t>thời gian được tiết kiệm bằng cách khai thác trên kích thước tập dữ liệu giảm.</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132349-C884-4A03-9F5E-5A422820D4AB}"/>
              </a:ext>
            </a:extLst>
          </p:cNvPr>
          <p:cNvSpPr txBox="1"/>
          <p:nvPr/>
        </p:nvSpPr>
        <p:spPr>
          <a:xfrm>
            <a:off x="505217" y="1207651"/>
            <a:ext cx="10981150" cy="2677656"/>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3.1 </a:t>
            </a:r>
            <a:r>
              <a:rPr lang="en-US" sz="2400" dirty="0" err="1">
                <a:solidFill>
                  <a:schemeClr val="bg1"/>
                </a:solidFill>
                <a:latin typeface="Times New Roman" panose="02020603050405020304" pitchFamily="18" charset="0"/>
                <a:cs typeface="Times New Roman" panose="02020603050405020304" pitchFamily="18" charset="0"/>
              </a:rPr>
              <a:t>Định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nghĩa</a:t>
            </a:r>
            <a:r>
              <a:rPr lang="en-US" sz="2400" dirty="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 phép biến đổi được áp dụng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hoặc "nén"  dữ liệu gốc</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vi-VN" sz="2400" dirty="0">
                <a:solidFill>
                  <a:schemeClr val="bg1"/>
                </a:solidFill>
                <a:latin typeface="Times New Roman" panose="02020603050405020304" pitchFamily="18" charset="0"/>
                <a:cs typeface="Times New Roman" panose="02020603050405020304" pitchFamily="18" charset="0"/>
              </a:rPr>
              <a:t>Nếu dữ liệu gốc có thể được tái tạo từ dữ liệu nén mà không bị mất thông tin, thì việc giảm dữ liệu được gọi là mất dữ liệu.</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a:solidFill>
                  <a:schemeClr val="bg1"/>
                </a:solidFill>
                <a:latin typeface="Times New Roman" panose="02020603050405020304" pitchFamily="18" charset="0"/>
                <a:cs typeface="Times New Roman" panose="02020603050405020304" pitchFamily="18" charset="0"/>
              </a:rPr>
              <a:t>nếu chúng ta chỉ có thể tạo lại một phần gần đúng của dữ liệu ban đầu, thì việc giảm dữ liệu được gọi là mất mát.</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a:solidFill>
                  <a:schemeClr val="bg1"/>
                </a:solidFill>
                <a:latin typeface="Times New Roman" panose="02020603050405020304" pitchFamily="18" charset="0"/>
                <a:cs typeface="Times New Roman" panose="02020603050405020304" pitchFamily="18" charset="0"/>
              </a:rPr>
              <a:t>Các kỹ thuật giảm kích thước và giảm số lượng cũng có thể được coi là các hình thức nén dữ liệu.</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88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2D632F7-0C47-495E-8D02-98F015399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7" name="TextBox 16">
            <a:extLst>
              <a:ext uri="{FF2B5EF4-FFF2-40B4-BE49-F238E27FC236}">
                <a16:creationId xmlns:a16="http://schemas.microsoft.com/office/drawing/2014/main" id="{64EAE0C9-9A75-437D-A2EC-554CE49221AB}"/>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4A7D7F8-54F6-4AE7-A08E-3232A14DD7DA}"/>
              </a:ext>
            </a:extLst>
          </p:cNvPr>
          <p:cNvSpPr txBox="1"/>
          <p:nvPr/>
        </p:nvSpPr>
        <p:spPr>
          <a:xfrm>
            <a:off x="605425" y="860090"/>
            <a:ext cx="10981150" cy="584775"/>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a:t>
            </a:r>
            <a:r>
              <a:rPr lang="vi-V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iến đổi wavelet </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dirty="0">
                <a:solidFill>
                  <a:schemeClr val="bg1"/>
                </a:solidFill>
                <a:effectLst/>
                <a:latin typeface="Times New Roman" panose="02020603050405020304" pitchFamily="18" charset="0"/>
                <a:cs typeface="Times New Roman" panose="02020603050405020304" pitchFamily="18" charset="0"/>
              </a:rPr>
              <a:t>wavelet</a:t>
            </a:r>
            <a:r>
              <a:rPr lang="en-US" sz="3200" dirty="0">
                <a:solidFill>
                  <a:schemeClr val="bg1"/>
                </a:solidFill>
                <a:latin typeface="Times New Roman" panose="02020603050405020304" pitchFamily="18" charset="0"/>
                <a:cs typeface="Times New Roman" panose="02020603050405020304" pitchFamily="18" charset="0"/>
              </a:rPr>
              <a:t> </a:t>
            </a:r>
            <a:r>
              <a:rPr lang="en-US" sz="3200" b="0" i="1" dirty="0">
                <a:solidFill>
                  <a:schemeClr val="bg1"/>
                </a:solidFill>
                <a:effectLst/>
                <a:latin typeface="Times New Roman" panose="02020603050405020304" pitchFamily="18" charset="0"/>
                <a:cs typeface="Times New Roman" panose="02020603050405020304" pitchFamily="18" charset="0"/>
              </a:rPr>
              <a:t>transforms</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21" name="TextBox 20">
            <a:extLst>
              <a:ext uri="{FF2B5EF4-FFF2-40B4-BE49-F238E27FC236}">
                <a16:creationId xmlns:a16="http://schemas.microsoft.com/office/drawing/2014/main" id="{F36209B7-D750-4D81-A6E6-66674D756B58}"/>
              </a:ext>
            </a:extLst>
          </p:cNvPr>
          <p:cNvSpPr txBox="1"/>
          <p:nvPr/>
        </p:nvSpPr>
        <p:spPr>
          <a:xfrm>
            <a:off x="605425" y="1567976"/>
            <a:ext cx="10759857" cy="3046988"/>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1.1.1 </a:t>
            </a:r>
            <a:r>
              <a:rPr lang="en-US" sz="2400" dirty="0" err="1">
                <a:solidFill>
                  <a:schemeClr val="bg1"/>
                </a:solidFill>
                <a:latin typeface="Times New Roman" panose="02020603050405020304" pitchFamily="18" charset="0"/>
                <a:cs typeface="Times New Roman" panose="02020603050405020304" pitchFamily="18" charset="0"/>
              </a:rPr>
              <a:t>Định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nghĩa</a:t>
            </a:r>
            <a:r>
              <a:rPr lang="en-US" sz="2400" dirty="0">
                <a:solidFill>
                  <a:schemeClr val="bg1"/>
                </a:solidFill>
                <a:latin typeface="Times New Roman" panose="02020603050405020304" pitchFamily="18" charset="0"/>
                <a:cs typeface="Times New Roman" panose="02020603050405020304" pitchFamily="18" charset="0"/>
              </a:rPr>
              <a:t>: </a:t>
            </a:r>
            <a:r>
              <a:rPr lang="vi-VN" sz="2400" b="0" i="0" u="none" strike="noStrike" baseline="0" dirty="0">
                <a:solidFill>
                  <a:schemeClr val="bg1"/>
                </a:solidFill>
                <a:latin typeface="Times New Roman" panose="02020603050405020304" pitchFamily="18" charset="0"/>
                <a:cs typeface="Times New Roman" panose="02020603050405020304" pitchFamily="18" charset="0"/>
              </a:rPr>
              <a:t>Biến đổi wavelet rời rạc (DWT) là một kỹ thuật xử lý tín hiệu tuyến tính, khi được áp dụng cho một vectơ dữ liệu X, biến đổi nó thành một vecto số khác, X’, hệ số wavelet. </a:t>
            </a:r>
            <a:endParaRPr lang="en-US" sz="2400" b="0" i="0" u="none" strike="noStrike" baseline="0" dirty="0">
              <a:solidFill>
                <a:schemeClr val="bg1"/>
              </a:solidFill>
              <a:latin typeface="Times New Roman" panose="02020603050405020304" pitchFamily="18" charset="0"/>
              <a:cs typeface="Times New Roman" panose="02020603050405020304" pitchFamily="18" charset="0"/>
            </a:endParaRPr>
          </a:p>
          <a:p>
            <a:endParaRPr lang="en-US" sz="2400" b="0" i="0" u="none" strike="noStrike" baseline="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Hai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vectơ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dài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Khi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kỹ</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vectơ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 = (.x</a:t>
            </a:r>
            <a:r>
              <a:rPr lang="en-US" sz="24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b="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4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b="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0"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xn</a:t>
            </a:r>
            <a:r>
              <a:rPr lang="en-US" sz="2400" b="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tả</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37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0A1CD6-7FB5-4ADA-BE53-E0D1F34EA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3" name="TextBox 12">
            <a:extLst>
              <a:ext uri="{FF2B5EF4-FFF2-40B4-BE49-F238E27FC236}">
                <a16:creationId xmlns:a16="http://schemas.microsoft.com/office/drawing/2014/main" id="{DC26636F-5780-433E-9E13-518FAFA8EDE9}"/>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49B7567-7BE7-47F1-B570-20CC0936775C}"/>
              </a:ext>
            </a:extLst>
          </p:cNvPr>
          <p:cNvSpPr txBox="1"/>
          <p:nvPr/>
        </p:nvSpPr>
        <p:spPr>
          <a:xfrm>
            <a:off x="605425" y="860090"/>
            <a:ext cx="10981150" cy="584775"/>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a:t>
            </a:r>
            <a:r>
              <a:rPr lang="vi-V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iến đổi wavelet </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dirty="0">
                <a:solidFill>
                  <a:schemeClr val="bg1"/>
                </a:solidFill>
                <a:effectLst/>
                <a:latin typeface="Times New Roman" panose="02020603050405020304" pitchFamily="18" charset="0"/>
                <a:cs typeface="Times New Roman" panose="02020603050405020304" pitchFamily="18" charset="0"/>
              </a:rPr>
              <a:t>wavelet</a:t>
            </a:r>
            <a:r>
              <a:rPr lang="en-US" sz="3200" dirty="0">
                <a:solidFill>
                  <a:schemeClr val="bg1"/>
                </a:solidFill>
                <a:latin typeface="Times New Roman" panose="02020603050405020304" pitchFamily="18" charset="0"/>
                <a:cs typeface="Times New Roman" panose="02020603050405020304" pitchFamily="18" charset="0"/>
              </a:rPr>
              <a:t> </a:t>
            </a:r>
            <a:r>
              <a:rPr lang="en-US" sz="3200" b="0" i="1" dirty="0">
                <a:solidFill>
                  <a:schemeClr val="bg1"/>
                </a:solidFill>
                <a:effectLst/>
                <a:latin typeface="Times New Roman" panose="02020603050405020304" pitchFamily="18" charset="0"/>
                <a:cs typeface="Times New Roman" panose="02020603050405020304" pitchFamily="18" charset="0"/>
              </a:rPr>
              <a:t>transforms</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7" name="TextBox 16">
            <a:extLst>
              <a:ext uri="{FF2B5EF4-FFF2-40B4-BE49-F238E27FC236}">
                <a16:creationId xmlns:a16="http://schemas.microsoft.com/office/drawing/2014/main" id="{B047C39C-6FF6-431F-AFB0-5B1281F072CA}"/>
              </a:ext>
            </a:extLst>
          </p:cNvPr>
          <p:cNvSpPr txBox="1"/>
          <p:nvPr/>
        </p:nvSpPr>
        <p:spPr>
          <a:xfrm>
            <a:off x="605425" y="1567976"/>
            <a:ext cx="10981150" cy="452431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1.1.2 </a:t>
            </a:r>
            <a:r>
              <a:rPr lang="en-US" sz="2400" dirty="0" err="1">
                <a:solidFill>
                  <a:schemeClr val="bg1"/>
                </a:solidFill>
                <a:latin typeface="Times New Roman" panose="02020603050405020304" pitchFamily="18" charset="0"/>
                <a:cs typeface="Times New Roman" panose="02020603050405020304" pitchFamily="18" charset="0"/>
              </a:rPr>
              <a:t>Phương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pháp</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Độ dài L của vectơ dữ liệu đầu vào phải là một lũy thừa nguyên của 2. Điều kiện này có thể được đáp ứng bằng cách đệm véc tơ dữ liệu bằng các số không khi cần thiết (L ≥ n).</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Mỗi phép biến đổi liên quan đến việc áp dụng hai hàm. Cách đầu tiên áp dụng một số làm mịn dữ liệu, chẳng hạn như tổng hoặc trung bình có trọng số. Thứ hai</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thực hiện một sự khác biệt có trọng số, làm nổi bật các tính năng chi tiết của dữ liệu.</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Hai hàm được áp dụng cho các cặp điểm dữ liệu trong X, nghĩa là cho tất cả các cặp số đo (x2i, x2i+1 ). Điều này dẫn đến hai tập dữ liệu có độ dài L = 2. Nói chung, chúng đại diện cho phiên bản tần số thấp hoặc làm mịn của dữ liệu đầu vào và nội dung tần số cao của nó, tương ứng.</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3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353399F-E281-44A4-B490-8751DDC88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6" name="TextBox 15">
            <a:extLst>
              <a:ext uri="{FF2B5EF4-FFF2-40B4-BE49-F238E27FC236}">
                <a16:creationId xmlns:a16="http://schemas.microsoft.com/office/drawing/2014/main" id="{C2784E4D-0C4C-4622-8D31-3DB633CFEDA8}"/>
              </a:ext>
            </a:extLst>
          </p:cNvPr>
          <p:cNvSpPr txBox="1"/>
          <p:nvPr/>
        </p:nvSpPr>
        <p:spPr>
          <a:xfrm>
            <a:off x="605425" y="148586"/>
            <a:ext cx="10981150" cy="461665"/>
          </a:xfrm>
          <a:prstGeom prst="rect">
            <a:avLst/>
          </a:prstGeom>
          <a:noFill/>
        </p:spPr>
        <p:txBody>
          <a:bodyPr wrap="square" rtlCol="0">
            <a:spAutoFit/>
          </a:bodyPr>
          <a:lstStyle/>
          <a:p>
            <a:r>
              <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832C560-DB39-4E92-88FB-A7FE31B31DC7}"/>
              </a:ext>
            </a:extLst>
          </p:cNvPr>
          <p:cNvSpPr txBox="1"/>
          <p:nvPr/>
        </p:nvSpPr>
        <p:spPr>
          <a:xfrm>
            <a:off x="605425" y="856472"/>
            <a:ext cx="10981150" cy="461665"/>
          </a:xfrm>
          <a:prstGeom prst="rect">
            <a:avLst/>
          </a:prstGeom>
          <a:noFill/>
        </p:spPr>
        <p:txBody>
          <a:bodyPr wrap="square" rtlCol="0">
            <a:spAutoFit/>
          </a:bodyPr>
          <a:lstStyle/>
          <a:p>
            <a:r>
              <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a:t>
            </a:r>
            <a:r>
              <a:rPr lang="vi-V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iến đổi wavelet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0" i="1" dirty="0">
                <a:solidFill>
                  <a:schemeClr val="bg1"/>
                </a:solidFill>
                <a:effectLst/>
                <a:latin typeface="Times New Roman" panose="02020603050405020304" pitchFamily="18" charset="0"/>
                <a:cs typeface="Times New Roman" panose="02020603050405020304" pitchFamily="18" charset="0"/>
              </a:rPr>
              <a:t>wavelet</a:t>
            </a:r>
            <a:r>
              <a:rPr lang="en-US" sz="2400" dirty="0">
                <a:solidFill>
                  <a:schemeClr val="bg1"/>
                </a:solidFill>
                <a:latin typeface="Times New Roman" panose="02020603050405020304" pitchFamily="18" charset="0"/>
                <a:cs typeface="Times New Roman" panose="02020603050405020304" pitchFamily="18" charset="0"/>
              </a:rPr>
              <a:t> </a:t>
            </a:r>
            <a:r>
              <a:rPr lang="en-US" sz="2400" b="0" i="1" dirty="0">
                <a:solidFill>
                  <a:schemeClr val="bg1"/>
                </a:solidFill>
                <a:effectLst/>
                <a:latin typeface="Times New Roman" panose="02020603050405020304" pitchFamily="18" charset="0"/>
                <a:cs typeface="Times New Roman" panose="02020603050405020304" pitchFamily="18" charset="0"/>
              </a:rPr>
              <a:t>transforms</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9" name="TextBox 18">
            <a:extLst>
              <a:ext uri="{FF2B5EF4-FFF2-40B4-BE49-F238E27FC236}">
                <a16:creationId xmlns:a16="http://schemas.microsoft.com/office/drawing/2014/main" id="{BFE65F91-3161-47CE-886F-1286BD198F5D}"/>
              </a:ext>
            </a:extLst>
          </p:cNvPr>
          <p:cNvSpPr txBox="1"/>
          <p:nvPr/>
        </p:nvSpPr>
        <p:spPr>
          <a:xfrm>
            <a:off x="605425" y="1564358"/>
            <a:ext cx="10981150" cy="1892826"/>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1.1.2 </a:t>
            </a:r>
            <a:r>
              <a:rPr lang="en-US" sz="2400" dirty="0" err="1">
                <a:solidFill>
                  <a:schemeClr val="bg1"/>
                </a:solidFill>
                <a:latin typeface="Times New Roman" panose="02020603050405020304" pitchFamily="18" charset="0"/>
                <a:cs typeface="Times New Roman" panose="02020603050405020304" pitchFamily="18" charset="0"/>
              </a:rPr>
              <a:t>Phương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pháp</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Hai hàm được áp dụng đệ quy cho các tập dữ liệu thu được trong vòng lặp, cho đến khi các tập dữ liệu kết quả thu được có độ dài 2.</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ts val="27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 giá trị được chọn từ các tập dữ liệu thu được trong các lần lặp trước đó được chỉ định hệ số wavelet của dữ liệu được biến đổi.</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Arrow: Right 20">
            <a:extLst>
              <a:ext uri="{FF2B5EF4-FFF2-40B4-BE49-F238E27FC236}">
                <a16:creationId xmlns:a16="http://schemas.microsoft.com/office/drawing/2014/main" id="{0F57FF45-08DD-4CC5-8E44-5CD7F2BE41DB}"/>
              </a:ext>
            </a:extLst>
          </p:cNvPr>
          <p:cNvSpPr/>
          <p:nvPr/>
        </p:nvSpPr>
        <p:spPr>
          <a:xfrm>
            <a:off x="304801" y="3844799"/>
            <a:ext cx="563671" cy="513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D833821-934E-4867-B849-E15B2660442E}"/>
              </a:ext>
            </a:extLst>
          </p:cNvPr>
          <p:cNvSpPr txBox="1"/>
          <p:nvPr/>
        </p:nvSpPr>
        <p:spPr>
          <a:xfrm>
            <a:off x="868472" y="3844799"/>
            <a:ext cx="10258816" cy="1569660"/>
          </a:xfrm>
          <a:prstGeom prst="rect">
            <a:avLst/>
          </a:prstGeom>
          <a:noFill/>
        </p:spPr>
        <p:txBody>
          <a:bodyPr wrap="square" rtlCol="0">
            <a:spAutoFit/>
          </a:bodyPr>
          <a:lstStyle/>
          <a:p>
            <a:r>
              <a:rPr lang="vi-VN" sz="2400" dirty="0">
                <a:solidFill>
                  <a:schemeClr val="bg1"/>
                </a:solidFill>
                <a:latin typeface="Times New Roman" panose="02020603050405020304" pitchFamily="18" charset="0"/>
                <a:cs typeface="Times New Roman" panose="02020603050405020304" pitchFamily="18" charset="0"/>
              </a:rPr>
              <a:t>Các phép biến đổi Wavelet có thể được áp dụng cho dữ liệu đa chiều như các khối dữ liệu. Biến đổi Wavelet có nhiều ứng dụng trong thế giới thực, bao gồm nén hình ảnh dấu vân tay, tầm nhìn máy tính, phân tích dữ liệu chuỗi thời gian và làm sạch dữ liệu</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7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DB21BBA-BEF4-40B4-8B25-D917EFB8F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5" name="TextBox 14">
            <a:extLst>
              <a:ext uri="{FF2B5EF4-FFF2-40B4-BE49-F238E27FC236}">
                <a16:creationId xmlns:a16="http://schemas.microsoft.com/office/drawing/2014/main" id="{1DCE99E1-F796-4CA1-87C3-9BFE08335A49}"/>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FA6D899-AA46-4BD0-9D53-E99477A400F0}"/>
              </a:ext>
            </a:extLst>
          </p:cNvPr>
          <p:cNvSpPr txBox="1"/>
          <p:nvPr/>
        </p:nvSpPr>
        <p:spPr>
          <a:xfrm>
            <a:off x="605425" y="860090"/>
            <a:ext cx="10981150" cy="1077218"/>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32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t>
            </a:r>
            <a:r>
              <a:rPr lang="vi-VN"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hân tích các thành phần chính </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u="sng" dirty="0">
                <a:solidFill>
                  <a:schemeClr val="bg1"/>
                </a:solidFill>
                <a:effectLst/>
                <a:latin typeface="Times New Roman" panose="02020603050405020304" pitchFamily="18" charset="0"/>
                <a:cs typeface="Times New Roman" panose="02020603050405020304" pitchFamily="18" charset="0"/>
              </a:rPr>
              <a:t>principal components analysis</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19" name="Picture 18">
            <a:extLst>
              <a:ext uri="{FF2B5EF4-FFF2-40B4-BE49-F238E27FC236}">
                <a16:creationId xmlns:a16="http://schemas.microsoft.com/office/drawing/2014/main" id="{91BD7D08-E03A-4E5B-B99E-647F49AA5CB7}"/>
              </a:ext>
            </a:extLst>
          </p:cNvPr>
          <p:cNvPicPr>
            <a:picLocks noChangeAspect="1"/>
          </p:cNvPicPr>
          <p:nvPr/>
        </p:nvPicPr>
        <p:blipFill>
          <a:blip r:embed="rId4"/>
          <a:stretch>
            <a:fillRect/>
          </a:stretch>
        </p:blipFill>
        <p:spPr>
          <a:xfrm>
            <a:off x="1958236" y="1937308"/>
            <a:ext cx="8275528" cy="2806473"/>
          </a:xfrm>
          <a:prstGeom prst="rect">
            <a:avLst/>
          </a:prstGeom>
        </p:spPr>
      </p:pic>
      <p:sp>
        <p:nvSpPr>
          <p:cNvPr id="21" name="TextBox 20">
            <a:extLst>
              <a:ext uri="{FF2B5EF4-FFF2-40B4-BE49-F238E27FC236}">
                <a16:creationId xmlns:a16="http://schemas.microsoft.com/office/drawing/2014/main" id="{AB9F22EA-7687-47E1-893C-54C0B7EFC55A}"/>
              </a:ext>
            </a:extLst>
          </p:cNvPr>
          <p:cNvSpPr txBox="1"/>
          <p:nvPr/>
        </p:nvSpPr>
        <p:spPr>
          <a:xfrm>
            <a:off x="605425" y="5323562"/>
            <a:ext cx="10981150" cy="1133965"/>
          </a:xfrm>
          <a:prstGeom prst="rect">
            <a:avLst/>
          </a:prstGeom>
          <a:noFill/>
        </p:spPr>
        <p:txBody>
          <a:bodyPr wrap="square" rtlCol="0">
            <a:spAutoFit/>
          </a:bodyPr>
          <a:lstStyle/>
          <a:p>
            <a:pPr>
              <a:lnSpc>
                <a:spcPct val="150000"/>
              </a:lnSpc>
              <a:spcAft>
                <a:spcPts val="800"/>
              </a:spcAft>
            </a:pP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chú</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nhiên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nhìn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trục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luận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71481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CB105B3-D84B-4034-BD63-CF8C8BC6A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 y="0"/>
            <a:ext cx="12175081" cy="6858000"/>
          </a:xfrm>
          <a:prstGeom prst="rect">
            <a:avLst/>
          </a:prstGeom>
        </p:spPr>
      </p:pic>
      <p:sp>
        <p:nvSpPr>
          <p:cNvPr id="13" name="TextBox 12">
            <a:extLst>
              <a:ext uri="{FF2B5EF4-FFF2-40B4-BE49-F238E27FC236}">
                <a16:creationId xmlns:a16="http://schemas.microsoft.com/office/drawing/2014/main" id="{701D1211-C9BB-4963-9A76-0297184DA515}"/>
              </a:ext>
            </a:extLst>
          </p:cNvPr>
          <p:cNvSpPr txBox="1"/>
          <p:nvPr/>
        </p:nvSpPr>
        <p:spPr>
          <a:xfrm>
            <a:off x="605425" y="152204"/>
            <a:ext cx="1098115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Giảm kích thước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C40FD8F-7B7E-48E8-914C-6B61811AD5A7}"/>
              </a:ext>
            </a:extLst>
          </p:cNvPr>
          <p:cNvSpPr txBox="1"/>
          <p:nvPr/>
        </p:nvSpPr>
        <p:spPr>
          <a:xfrm>
            <a:off x="605425" y="860090"/>
            <a:ext cx="10981150" cy="1077218"/>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32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t>
            </a:r>
            <a:r>
              <a:rPr lang="vi-VN"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hân tích các thành phần chính </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0" i="1" u="sng" dirty="0">
                <a:solidFill>
                  <a:schemeClr val="bg1"/>
                </a:solidFill>
                <a:effectLst/>
                <a:latin typeface="Times New Roman" panose="02020603050405020304" pitchFamily="18" charset="0"/>
                <a:cs typeface="Times New Roman" panose="02020603050405020304" pitchFamily="18" charset="0"/>
              </a:rPr>
              <a:t>principal components analysis</a:t>
            </a:r>
            <a:r>
              <a:rPr lang="en-US"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7" name="TextBox 16">
            <a:extLst>
              <a:ext uri="{FF2B5EF4-FFF2-40B4-BE49-F238E27FC236}">
                <a16:creationId xmlns:a16="http://schemas.microsoft.com/office/drawing/2014/main" id="{BA8C08D6-8031-4525-80BE-34DB04BA57BE}"/>
              </a:ext>
            </a:extLst>
          </p:cNvPr>
          <p:cNvSpPr txBox="1"/>
          <p:nvPr/>
        </p:nvSpPr>
        <p:spPr>
          <a:xfrm>
            <a:off x="605425" y="2116899"/>
            <a:ext cx="10759857"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1.2.1 </a:t>
            </a:r>
            <a:r>
              <a:rPr lang="en-US" sz="2400" dirty="0" err="1">
                <a:solidFill>
                  <a:schemeClr val="bg1"/>
                </a:solidFill>
                <a:latin typeface="Times New Roman" panose="02020603050405020304" pitchFamily="18" charset="0"/>
                <a:cs typeface="Times New Roman" panose="02020603050405020304" pitchFamily="18" charset="0"/>
              </a:rPr>
              <a:t>Định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nghĩa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ít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tổ</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lần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B964AC3-B984-4320-9C34-9829FC2F372A}"/>
              </a:ext>
            </a:extLst>
          </p:cNvPr>
          <p:cNvSpPr txBox="1"/>
          <p:nvPr/>
        </p:nvSpPr>
        <p:spPr>
          <a:xfrm>
            <a:off x="605425" y="3745282"/>
            <a:ext cx="10981150" cy="1938992"/>
          </a:xfrm>
          <a:prstGeom prst="rect">
            <a:avLst/>
          </a:prstGeom>
          <a:noFill/>
        </p:spPr>
        <p:txBody>
          <a:bodyPr wrap="square" rtlCol="0">
            <a:spAutoFit/>
          </a:bodyPr>
          <a:lstStyle/>
          <a:p>
            <a:r>
              <a:rPr lang="en-US" sz="2400" dirty="0" err="1">
                <a:solidFill>
                  <a:schemeClr val="bg1"/>
                </a:solidFill>
                <a:latin typeface="Times New Roman" panose="02020603050405020304" pitchFamily="18" charset="0"/>
                <a:cs typeface="Times New Roman" panose="02020603050405020304" pitchFamily="18" charset="0"/>
              </a:rPr>
              <a:t>Ví</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100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PCA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xoay</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5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vẫn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198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81C7500E62434FB7D5D3F3E04F61F4" ma:contentTypeVersion="2" ma:contentTypeDescription="Create a new document." ma:contentTypeScope="" ma:versionID="a29719c90387b2ea1b8467bf3fbc7003">
  <xsd:schema xmlns:xsd="http://www.w3.org/2001/XMLSchema" xmlns:xs="http://www.w3.org/2001/XMLSchema" xmlns:p="http://schemas.microsoft.com/office/2006/metadata/properties" xmlns:ns2="9e3552dd-0d52-4135-8830-6f68f606ae9f" targetNamespace="http://schemas.microsoft.com/office/2006/metadata/properties" ma:root="true" ma:fieldsID="8a7ea94c9f6609048fc5b52a6ef4e229" ns2:_="">
    <xsd:import namespace="9e3552dd-0d52-4135-8830-6f68f606ae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3552dd-0d52-4135-8830-6f68f606ae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EE4B83-6CB4-4307-84EC-A87E47960E58}"/>
</file>

<file path=customXml/itemProps2.xml><?xml version="1.0" encoding="utf-8"?>
<ds:datastoreItem xmlns:ds="http://schemas.openxmlformats.org/officeDocument/2006/customXml" ds:itemID="{9A6C74A8-8019-4272-AD0F-94A5F878D240}"/>
</file>

<file path=customXml/itemProps3.xml><?xml version="1.0" encoding="utf-8"?>
<ds:datastoreItem xmlns:ds="http://schemas.openxmlformats.org/officeDocument/2006/customXml" ds:itemID="{BB7576D9-9213-4B1F-ADD5-DDF7F3C09DB3}"/>
</file>

<file path=docProps/app.xml><?xml version="1.0" encoding="utf-8"?>
<Properties xmlns="http://schemas.openxmlformats.org/officeDocument/2006/extended-properties" xmlns:vt="http://schemas.openxmlformats.org/officeDocument/2006/docPropsVTypes">
  <Template/>
  <TotalTime>1810</TotalTime>
  <Words>4310</Words>
  <Application>Microsoft Office PowerPoint</Application>
  <PresentationFormat>Widescreen</PresentationFormat>
  <Paragraphs>172</Paragraphs>
  <Slides>38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Biểu đồ tần suất (Histograms)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Lấy mẫu (Sampling) </vt:lpstr>
      <vt:lpstr>PowerPoint Presentation</vt:lpstr>
      <vt:lpstr>PowerPoint Presentation</vt:lpstr>
      <vt:lpstr>PowerPoint Presentation</vt:lpstr>
      <vt:lpstr>PowerPoint Presentation</vt:lpstr>
      <vt:lpstr>        Tổng Hợp Khối Dữ Liệu</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Biểu đồ tần suất (Histotograms)</dc:title>
  <dc:creator>Admin</dc:creator>
  <cp:lastModifiedBy>Dũng Nguyễn</cp:lastModifiedBy>
  <cp:revision>58</cp:revision>
  <dcterms:created xsi:type="dcterms:W3CDTF">2020-10-11T14:43:13Z</dcterms:created>
  <dcterms:modified xsi:type="dcterms:W3CDTF">2020-10-14T13:59:56Z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0x0101004781C7500E62434FB7D5D3F3E04F61F4</vt:lpwstr>
  </property>
</Properties>
</file>