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58" r:id="rId4"/>
    <p:sldId id="260" r:id="rId5"/>
    <p:sldId id="264" r:id="rId6"/>
    <p:sldId id="262" r:id="rId7"/>
    <p:sldId id="263" r:id="rId8"/>
    <p:sldId id="265" r:id="rId9"/>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34615" autoAdjust="0"/>
    <p:restoredTop sz="86364" autoAdjust="0"/>
  </p:normalViewPr>
  <p:slideViewPr>
    <p:cSldViewPr>
      <p:cViewPr varScale="1">
        <p:scale>
          <a:sx n="54" d="100"/>
          <a:sy n="54" d="100"/>
        </p:scale>
        <p:origin x="-1358" y="-7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1253"/>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74DBC2CE-5438-4B21-BB46-96CF16A02FA8}" type="datetimeFigureOut">
              <a:rPr lang="en-US" smtClean="0"/>
              <a:t>6/23/2015</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0AA6A490-929B-4153-B8B1-38EE8C11CA2B}" type="slidenum">
              <a:rPr lang="en-US" smtClean="0"/>
              <a:t>‹#›</a:t>
            </a:fld>
            <a:endParaRPr lang="en-US"/>
          </a:p>
        </p:txBody>
      </p:sp>
    </p:spTree>
    <p:extLst>
      <p:ext uri="{BB962C8B-B14F-4D97-AF65-F5344CB8AC3E}">
        <p14:creationId xmlns:p14="http://schemas.microsoft.com/office/powerpoint/2010/main" val="12249837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35F0BA5C-9A7D-4FC0-9ED7-957201639963}" type="slidenum">
              <a:rPr lang="en-US" smtClean="0">
                <a:latin typeface="Arial" pitchFamily="34" charset="0"/>
                <a:ea typeface="ＭＳ Ｐゴシック"/>
                <a:cs typeface="ＭＳ Ｐゴシック"/>
              </a:rPr>
              <a:pPr/>
              <a:t>2</a:t>
            </a:fld>
            <a:endParaRPr lang="en-US" smtClean="0">
              <a:latin typeface="Arial" pitchFamily="34" charset="0"/>
              <a:ea typeface="ＭＳ Ｐゴシック"/>
              <a:cs typeface="ＭＳ Ｐゴシック"/>
            </a:endParaRPr>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p:spPr>
        <p:txBody>
          <a:bodyPr/>
          <a:lstStyle/>
          <a:p>
            <a:pPr eaLnBrk="1" hangingPunct="1"/>
            <a:endParaRPr lang="en-US" smtClean="0">
              <a:latin typeface="Arial" pitchFamily="34" charset="0"/>
              <a:ea typeface="ＭＳ Ｐゴシック"/>
            </a:endParaRPr>
          </a:p>
        </p:txBody>
      </p:sp>
    </p:spTree>
    <p:extLst>
      <p:ext uri="{BB962C8B-B14F-4D97-AF65-F5344CB8AC3E}">
        <p14:creationId xmlns:p14="http://schemas.microsoft.com/office/powerpoint/2010/main" val="30049779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35F0BA5C-9A7D-4FC0-9ED7-957201639963}" type="slidenum">
              <a:rPr lang="en-US" smtClean="0">
                <a:latin typeface="Arial" pitchFamily="34" charset="0"/>
                <a:ea typeface="ＭＳ Ｐゴシック"/>
                <a:cs typeface="ＭＳ Ｐゴシック"/>
              </a:rPr>
              <a:pPr/>
              <a:t>3</a:t>
            </a:fld>
            <a:endParaRPr lang="en-US" smtClean="0">
              <a:latin typeface="Arial" pitchFamily="34" charset="0"/>
              <a:ea typeface="ＭＳ Ｐゴシック"/>
              <a:cs typeface="ＭＳ Ｐゴシック"/>
            </a:endParaRPr>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p:spPr>
        <p:txBody>
          <a:bodyPr/>
          <a:lstStyle/>
          <a:p>
            <a:pPr eaLnBrk="1" hangingPunct="1"/>
            <a:endParaRPr lang="en-US" smtClean="0">
              <a:latin typeface="Arial" pitchFamily="34" charset="0"/>
              <a:ea typeface="ＭＳ Ｐゴシック"/>
            </a:endParaRPr>
          </a:p>
        </p:txBody>
      </p:sp>
    </p:spTree>
    <p:extLst>
      <p:ext uri="{BB962C8B-B14F-4D97-AF65-F5344CB8AC3E}">
        <p14:creationId xmlns:p14="http://schemas.microsoft.com/office/powerpoint/2010/main" val="30049779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35F0BA5C-9A7D-4FC0-9ED7-957201639963}" type="slidenum">
              <a:rPr lang="en-US" smtClean="0">
                <a:latin typeface="Arial" pitchFamily="34" charset="0"/>
                <a:ea typeface="ＭＳ Ｐゴシック"/>
                <a:cs typeface="ＭＳ Ｐゴシック"/>
              </a:rPr>
              <a:pPr/>
              <a:t>5</a:t>
            </a:fld>
            <a:endParaRPr lang="en-US" smtClean="0">
              <a:latin typeface="Arial" pitchFamily="34" charset="0"/>
              <a:ea typeface="ＭＳ Ｐゴシック"/>
              <a:cs typeface="ＭＳ Ｐゴシック"/>
            </a:endParaRPr>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p:spPr>
        <p:txBody>
          <a:bodyPr/>
          <a:lstStyle/>
          <a:p>
            <a:pPr eaLnBrk="1" hangingPunct="1"/>
            <a:endParaRPr lang="en-US" smtClean="0">
              <a:latin typeface="Arial" pitchFamily="34" charset="0"/>
              <a:ea typeface="ＭＳ Ｐゴシック"/>
            </a:endParaRPr>
          </a:p>
        </p:txBody>
      </p:sp>
    </p:spTree>
    <p:extLst>
      <p:ext uri="{BB962C8B-B14F-4D97-AF65-F5344CB8AC3E}">
        <p14:creationId xmlns:p14="http://schemas.microsoft.com/office/powerpoint/2010/main" val="30049779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35F0BA5C-9A7D-4FC0-9ED7-957201639963}" type="slidenum">
              <a:rPr lang="en-US" smtClean="0">
                <a:latin typeface="Arial" pitchFamily="34" charset="0"/>
                <a:ea typeface="ＭＳ Ｐゴシック"/>
                <a:cs typeface="ＭＳ Ｐゴシック"/>
              </a:rPr>
              <a:pPr/>
              <a:t>6</a:t>
            </a:fld>
            <a:endParaRPr lang="en-US" smtClean="0">
              <a:latin typeface="Arial" pitchFamily="34" charset="0"/>
              <a:ea typeface="ＭＳ Ｐゴシック"/>
              <a:cs typeface="ＭＳ Ｐゴシック"/>
            </a:endParaRPr>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p:spPr>
        <p:txBody>
          <a:bodyPr/>
          <a:lstStyle/>
          <a:p>
            <a:pPr eaLnBrk="1" hangingPunct="1"/>
            <a:endParaRPr lang="en-US" smtClean="0">
              <a:latin typeface="Arial" pitchFamily="34" charset="0"/>
              <a:ea typeface="ＭＳ Ｐゴシック"/>
            </a:endParaRPr>
          </a:p>
        </p:txBody>
      </p:sp>
    </p:spTree>
    <p:extLst>
      <p:ext uri="{BB962C8B-B14F-4D97-AF65-F5344CB8AC3E}">
        <p14:creationId xmlns:p14="http://schemas.microsoft.com/office/powerpoint/2010/main" val="30049779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35F0BA5C-9A7D-4FC0-9ED7-957201639963}" type="slidenum">
              <a:rPr lang="en-US" smtClean="0">
                <a:latin typeface="Arial" pitchFamily="34" charset="0"/>
                <a:ea typeface="ＭＳ Ｐゴシック"/>
                <a:cs typeface="ＭＳ Ｐゴシック"/>
              </a:rPr>
              <a:pPr/>
              <a:t>7</a:t>
            </a:fld>
            <a:endParaRPr lang="en-US" smtClean="0">
              <a:latin typeface="Arial" pitchFamily="34" charset="0"/>
              <a:ea typeface="ＭＳ Ｐゴシック"/>
              <a:cs typeface="ＭＳ Ｐゴシック"/>
            </a:endParaRPr>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p:spPr>
        <p:txBody>
          <a:bodyPr/>
          <a:lstStyle/>
          <a:p>
            <a:pPr eaLnBrk="1" hangingPunct="1"/>
            <a:endParaRPr lang="en-US" smtClean="0">
              <a:latin typeface="Arial" pitchFamily="34" charset="0"/>
              <a:ea typeface="ＭＳ Ｐゴシック"/>
            </a:endParaRPr>
          </a:p>
        </p:txBody>
      </p:sp>
    </p:spTree>
    <p:extLst>
      <p:ext uri="{BB962C8B-B14F-4D97-AF65-F5344CB8AC3E}">
        <p14:creationId xmlns:p14="http://schemas.microsoft.com/office/powerpoint/2010/main" val="30049779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35F0BA5C-9A7D-4FC0-9ED7-957201639963}" type="slidenum">
              <a:rPr lang="en-US" smtClean="0">
                <a:latin typeface="Arial" pitchFamily="34" charset="0"/>
                <a:ea typeface="ＭＳ Ｐゴシック"/>
                <a:cs typeface="ＭＳ Ｐゴシック"/>
              </a:rPr>
              <a:pPr/>
              <a:t>8</a:t>
            </a:fld>
            <a:endParaRPr lang="en-US" smtClean="0">
              <a:latin typeface="Arial" pitchFamily="34" charset="0"/>
              <a:ea typeface="ＭＳ Ｐゴシック"/>
              <a:cs typeface="ＭＳ Ｐゴシック"/>
            </a:endParaRPr>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p:spPr>
        <p:txBody>
          <a:bodyPr/>
          <a:lstStyle/>
          <a:p>
            <a:pPr eaLnBrk="1" hangingPunct="1"/>
            <a:endParaRPr lang="en-US" smtClean="0">
              <a:latin typeface="Arial" pitchFamily="34" charset="0"/>
              <a:ea typeface="ＭＳ Ｐゴシック"/>
            </a:endParaRPr>
          </a:p>
        </p:txBody>
      </p:sp>
    </p:spTree>
    <p:extLst>
      <p:ext uri="{BB962C8B-B14F-4D97-AF65-F5344CB8AC3E}">
        <p14:creationId xmlns:p14="http://schemas.microsoft.com/office/powerpoint/2010/main" val="30049779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3A0FB17-AE8D-4648-A039-422EAE535D83}" type="datetimeFigureOut">
              <a:rPr lang="en-US" smtClean="0"/>
              <a:t>6/23/2015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ACD1E6-B662-4E86-8BEF-F9A80D5AF29C}" type="slidenum">
              <a:rPr lang="en-US" smtClean="0"/>
              <a:t>‹#›</a:t>
            </a:fld>
            <a:endParaRPr lang="en-US"/>
          </a:p>
        </p:txBody>
      </p:sp>
    </p:spTree>
    <p:extLst>
      <p:ext uri="{BB962C8B-B14F-4D97-AF65-F5344CB8AC3E}">
        <p14:creationId xmlns:p14="http://schemas.microsoft.com/office/powerpoint/2010/main" val="22754523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A0FB17-AE8D-4648-A039-422EAE535D83}" type="datetimeFigureOut">
              <a:rPr lang="en-US" smtClean="0"/>
              <a:t>6/23/2015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ACD1E6-B662-4E86-8BEF-F9A80D5AF29C}" type="slidenum">
              <a:rPr lang="en-US" smtClean="0"/>
              <a:t>‹#›</a:t>
            </a:fld>
            <a:endParaRPr lang="en-US"/>
          </a:p>
        </p:txBody>
      </p:sp>
    </p:spTree>
    <p:extLst>
      <p:ext uri="{BB962C8B-B14F-4D97-AF65-F5344CB8AC3E}">
        <p14:creationId xmlns:p14="http://schemas.microsoft.com/office/powerpoint/2010/main" val="41524893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A0FB17-AE8D-4648-A039-422EAE535D83}" type="datetimeFigureOut">
              <a:rPr lang="en-US" smtClean="0"/>
              <a:t>6/23/2015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ACD1E6-B662-4E86-8BEF-F9A80D5AF29C}" type="slidenum">
              <a:rPr lang="en-US" smtClean="0"/>
              <a:t>‹#›</a:t>
            </a:fld>
            <a:endParaRPr lang="en-US"/>
          </a:p>
        </p:txBody>
      </p:sp>
    </p:spTree>
    <p:extLst>
      <p:ext uri="{BB962C8B-B14F-4D97-AF65-F5344CB8AC3E}">
        <p14:creationId xmlns:p14="http://schemas.microsoft.com/office/powerpoint/2010/main" val="34418535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A0FB17-AE8D-4648-A039-422EAE535D83}" type="datetimeFigureOut">
              <a:rPr lang="en-US" smtClean="0"/>
              <a:t>6/23/2015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ACD1E6-B662-4E86-8BEF-F9A80D5AF29C}" type="slidenum">
              <a:rPr lang="en-US" smtClean="0"/>
              <a:t>‹#›</a:t>
            </a:fld>
            <a:endParaRPr lang="en-US"/>
          </a:p>
        </p:txBody>
      </p:sp>
    </p:spTree>
    <p:extLst>
      <p:ext uri="{BB962C8B-B14F-4D97-AF65-F5344CB8AC3E}">
        <p14:creationId xmlns:p14="http://schemas.microsoft.com/office/powerpoint/2010/main" val="22448048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A0FB17-AE8D-4648-A039-422EAE535D83}" type="datetimeFigureOut">
              <a:rPr lang="en-US" smtClean="0"/>
              <a:t>6/23/2015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ACD1E6-B662-4E86-8BEF-F9A80D5AF29C}" type="slidenum">
              <a:rPr lang="en-US" smtClean="0"/>
              <a:t>‹#›</a:t>
            </a:fld>
            <a:endParaRPr lang="en-US"/>
          </a:p>
        </p:txBody>
      </p:sp>
    </p:spTree>
    <p:extLst>
      <p:ext uri="{BB962C8B-B14F-4D97-AF65-F5344CB8AC3E}">
        <p14:creationId xmlns:p14="http://schemas.microsoft.com/office/powerpoint/2010/main" val="395674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3A0FB17-AE8D-4648-A039-422EAE535D83}" type="datetimeFigureOut">
              <a:rPr lang="en-US" smtClean="0"/>
              <a:t>6/23/2015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ACD1E6-B662-4E86-8BEF-F9A80D5AF29C}" type="slidenum">
              <a:rPr lang="en-US" smtClean="0"/>
              <a:t>‹#›</a:t>
            </a:fld>
            <a:endParaRPr lang="en-US"/>
          </a:p>
        </p:txBody>
      </p:sp>
    </p:spTree>
    <p:extLst>
      <p:ext uri="{BB962C8B-B14F-4D97-AF65-F5344CB8AC3E}">
        <p14:creationId xmlns:p14="http://schemas.microsoft.com/office/powerpoint/2010/main" val="42088282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3A0FB17-AE8D-4648-A039-422EAE535D83}" type="datetimeFigureOut">
              <a:rPr lang="en-US" smtClean="0"/>
              <a:t>6/23/2015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BACD1E6-B662-4E86-8BEF-F9A80D5AF29C}" type="slidenum">
              <a:rPr lang="en-US" smtClean="0"/>
              <a:t>‹#›</a:t>
            </a:fld>
            <a:endParaRPr lang="en-US"/>
          </a:p>
        </p:txBody>
      </p:sp>
    </p:spTree>
    <p:extLst>
      <p:ext uri="{BB962C8B-B14F-4D97-AF65-F5344CB8AC3E}">
        <p14:creationId xmlns:p14="http://schemas.microsoft.com/office/powerpoint/2010/main" val="734268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3A0FB17-AE8D-4648-A039-422EAE535D83}" type="datetimeFigureOut">
              <a:rPr lang="en-US" smtClean="0"/>
              <a:t>6/23/2015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BACD1E6-B662-4E86-8BEF-F9A80D5AF29C}" type="slidenum">
              <a:rPr lang="en-US" smtClean="0"/>
              <a:t>‹#›</a:t>
            </a:fld>
            <a:endParaRPr lang="en-US"/>
          </a:p>
        </p:txBody>
      </p:sp>
    </p:spTree>
    <p:extLst>
      <p:ext uri="{BB962C8B-B14F-4D97-AF65-F5344CB8AC3E}">
        <p14:creationId xmlns:p14="http://schemas.microsoft.com/office/powerpoint/2010/main" val="1994790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A0FB17-AE8D-4648-A039-422EAE535D83}" type="datetimeFigureOut">
              <a:rPr lang="en-US" smtClean="0"/>
              <a:t>6/23/2015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BACD1E6-B662-4E86-8BEF-F9A80D5AF29C}" type="slidenum">
              <a:rPr lang="en-US" smtClean="0"/>
              <a:t>‹#›</a:t>
            </a:fld>
            <a:endParaRPr lang="en-US"/>
          </a:p>
        </p:txBody>
      </p:sp>
    </p:spTree>
    <p:extLst>
      <p:ext uri="{BB962C8B-B14F-4D97-AF65-F5344CB8AC3E}">
        <p14:creationId xmlns:p14="http://schemas.microsoft.com/office/powerpoint/2010/main" val="16340223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A0FB17-AE8D-4648-A039-422EAE535D83}" type="datetimeFigureOut">
              <a:rPr lang="en-US" smtClean="0"/>
              <a:t>6/23/2015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ACD1E6-B662-4E86-8BEF-F9A80D5AF29C}" type="slidenum">
              <a:rPr lang="en-US" smtClean="0"/>
              <a:t>‹#›</a:t>
            </a:fld>
            <a:endParaRPr lang="en-US"/>
          </a:p>
        </p:txBody>
      </p:sp>
    </p:spTree>
    <p:extLst>
      <p:ext uri="{BB962C8B-B14F-4D97-AF65-F5344CB8AC3E}">
        <p14:creationId xmlns:p14="http://schemas.microsoft.com/office/powerpoint/2010/main" val="4016029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A0FB17-AE8D-4648-A039-422EAE535D83}" type="datetimeFigureOut">
              <a:rPr lang="en-US" smtClean="0"/>
              <a:t>6/23/2015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ACD1E6-B662-4E86-8BEF-F9A80D5AF29C}" type="slidenum">
              <a:rPr lang="en-US" smtClean="0"/>
              <a:t>‹#›</a:t>
            </a:fld>
            <a:endParaRPr lang="en-US"/>
          </a:p>
        </p:txBody>
      </p:sp>
    </p:spTree>
    <p:extLst>
      <p:ext uri="{BB962C8B-B14F-4D97-AF65-F5344CB8AC3E}">
        <p14:creationId xmlns:p14="http://schemas.microsoft.com/office/powerpoint/2010/main" val="3561189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A0FB17-AE8D-4648-A039-422EAE535D83}" type="datetimeFigureOut">
              <a:rPr lang="en-US" smtClean="0"/>
              <a:t>6/23/2015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ACD1E6-B662-4E86-8BEF-F9A80D5AF29C}" type="slidenum">
              <a:rPr lang="en-US" smtClean="0"/>
              <a:t>‹#›</a:t>
            </a:fld>
            <a:endParaRPr lang="en-US"/>
          </a:p>
        </p:txBody>
      </p:sp>
    </p:spTree>
    <p:extLst>
      <p:ext uri="{BB962C8B-B14F-4D97-AF65-F5344CB8AC3E}">
        <p14:creationId xmlns:p14="http://schemas.microsoft.com/office/powerpoint/2010/main" val="41851729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solidFill>
                  <a:schemeClr val="bg1">
                    <a:lumMod val="50000"/>
                  </a:schemeClr>
                </a:solidFill>
              </a:rPr>
              <a:t>GSA 18F</a:t>
            </a:r>
            <a:br>
              <a:rPr lang="en-US" dirty="0" smtClean="0">
                <a:solidFill>
                  <a:schemeClr val="bg1">
                    <a:lumMod val="50000"/>
                  </a:schemeClr>
                </a:solidFill>
              </a:rPr>
            </a:br>
            <a:r>
              <a:rPr lang="en-US" dirty="0" smtClean="0">
                <a:solidFill>
                  <a:schemeClr val="bg1">
                    <a:lumMod val="50000"/>
                  </a:schemeClr>
                </a:solidFill>
              </a:rPr>
              <a:t>Agile Delivery Services Proposal</a:t>
            </a:r>
            <a:br>
              <a:rPr lang="en-US" dirty="0" smtClean="0">
                <a:solidFill>
                  <a:schemeClr val="bg1">
                    <a:lumMod val="50000"/>
                  </a:schemeClr>
                </a:solidFill>
              </a:rPr>
            </a:br>
            <a:r>
              <a:rPr lang="en-US" sz="3600" dirty="0" smtClean="0">
                <a:solidFill>
                  <a:schemeClr val="bg1">
                    <a:lumMod val="50000"/>
                  </a:schemeClr>
                </a:solidFill>
              </a:rPr>
              <a:t>6/18/2015</a:t>
            </a:r>
            <a:br>
              <a:rPr lang="en-US" sz="3600" dirty="0" smtClean="0">
                <a:solidFill>
                  <a:schemeClr val="bg1">
                    <a:lumMod val="50000"/>
                  </a:schemeClr>
                </a:solidFill>
              </a:rPr>
            </a:br>
            <a:r>
              <a:rPr lang="en-US" sz="3600" dirty="0" smtClean="0">
                <a:solidFill>
                  <a:schemeClr val="bg1">
                    <a:lumMod val="50000"/>
                  </a:schemeClr>
                </a:solidFill>
              </a:rPr>
              <a:t>9:00 AM</a:t>
            </a:r>
            <a:endParaRPr lang="en-US" sz="3600" dirty="0">
              <a:solidFill>
                <a:schemeClr val="bg1">
                  <a:lumMod val="50000"/>
                </a:schemeClr>
              </a:solidFill>
            </a:endParaRPr>
          </a:p>
        </p:txBody>
      </p:sp>
      <p:sp>
        <p:nvSpPr>
          <p:cNvPr id="3" name="Subtitle 2"/>
          <p:cNvSpPr>
            <a:spLocks noGrp="1"/>
          </p:cNvSpPr>
          <p:nvPr>
            <p:ph type="subTitle" idx="1"/>
          </p:nvPr>
        </p:nvSpPr>
        <p:spPr>
          <a:xfrm>
            <a:off x="1524000" y="4724400"/>
            <a:ext cx="6400800" cy="1752600"/>
          </a:xfrm>
        </p:spPr>
        <p:txBody>
          <a:bodyPr/>
          <a:lstStyle/>
          <a:p>
            <a:r>
              <a:rPr lang="en-US" dirty="0" smtClean="0">
                <a:solidFill>
                  <a:schemeClr val="tx1"/>
                </a:solidFill>
              </a:rPr>
              <a:t>Proposal Due:  Friday, June 26, 2015</a:t>
            </a:r>
            <a:endParaRPr lang="en-US" dirty="0">
              <a:solidFill>
                <a:schemeClr val="tx1"/>
              </a:solidFill>
            </a:endParaRPr>
          </a:p>
        </p:txBody>
      </p:sp>
    </p:spTree>
    <p:extLst>
      <p:ext uri="{BB962C8B-B14F-4D97-AF65-F5344CB8AC3E}">
        <p14:creationId xmlns:p14="http://schemas.microsoft.com/office/powerpoint/2010/main" val="23257103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ChangeArrowheads="1"/>
          </p:cNvSpPr>
          <p:nvPr/>
        </p:nvSpPr>
        <p:spPr bwMode="auto">
          <a:xfrm>
            <a:off x="1370013" y="1827213"/>
            <a:ext cx="6021387" cy="4114800"/>
          </a:xfrm>
          <a:prstGeom prst="rect">
            <a:avLst/>
          </a:prstGeom>
          <a:noFill/>
          <a:ln w="9525">
            <a:noFill/>
            <a:miter lim="800000"/>
            <a:headEnd/>
            <a:tailEnd/>
          </a:ln>
        </p:spPr>
        <p:txBody>
          <a:bodyPr/>
          <a:lstStyle/>
          <a:p>
            <a:pPr marL="342900" indent="-342900" eaLnBrk="0" hangingPunct="0">
              <a:lnSpc>
                <a:spcPct val="90000"/>
              </a:lnSpc>
              <a:spcBef>
                <a:spcPct val="20000"/>
              </a:spcBef>
              <a:buFontTx/>
              <a:buChar char="•"/>
            </a:pPr>
            <a:endParaRPr lang="en-US" sz="2000">
              <a:solidFill>
                <a:srgbClr val="767068"/>
              </a:solidFill>
            </a:endParaRPr>
          </a:p>
        </p:txBody>
      </p:sp>
      <p:sp>
        <p:nvSpPr>
          <p:cNvPr id="4099" name="Rectangle 3"/>
          <p:cNvSpPr>
            <a:spLocks noChangeArrowheads="1"/>
          </p:cNvSpPr>
          <p:nvPr/>
        </p:nvSpPr>
        <p:spPr bwMode="auto">
          <a:xfrm>
            <a:off x="762000" y="533400"/>
            <a:ext cx="6781800" cy="839787"/>
          </a:xfrm>
          <a:prstGeom prst="rect">
            <a:avLst/>
          </a:prstGeom>
          <a:noFill/>
          <a:ln w="9525">
            <a:noFill/>
            <a:miter lim="800000"/>
            <a:headEnd/>
            <a:tailEnd/>
          </a:ln>
        </p:spPr>
        <p:txBody>
          <a:bodyPr/>
          <a:lstStyle/>
          <a:p>
            <a:pPr eaLnBrk="0" hangingPunct="0">
              <a:lnSpc>
                <a:spcPct val="80000"/>
              </a:lnSpc>
              <a:spcBef>
                <a:spcPct val="20000"/>
              </a:spcBef>
            </a:pPr>
            <a:r>
              <a:rPr lang="en-US" sz="2800" dirty="0" smtClean="0">
                <a:solidFill>
                  <a:srgbClr val="9A1920"/>
                </a:solidFill>
                <a:latin typeface="85 Helvetica Heavy"/>
              </a:rPr>
              <a:t>18F—Multiple BPAs for Agile Delivery Services (ADS I) </a:t>
            </a:r>
            <a:endParaRPr lang="en-US" sz="2800" dirty="0">
              <a:latin typeface="85 Helvetica Heavy"/>
            </a:endParaRPr>
          </a:p>
          <a:p>
            <a:pPr marL="342900" indent="-342900" eaLnBrk="0" hangingPunct="0">
              <a:lnSpc>
                <a:spcPct val="80000"/>
              </a:lnSpc>
              <a:spcBef>
                <a:spcPct val="20000"/>
              </a:spcBef>
            </a:pPr>
            <a:r>
              <a:rPr lang="en-US" dirty="0">
                <a:latin typeface="55 Helvetica Roman"/>
              </a:rPr>
              <a:t/>
            </a:r>
            <a:br>
              <a:rPr lang="en-US" dirty="0">
                <a:latin typeface="55 Helvetica Roman"/>
              </a:rPr>
            </a:br>
            <a:r>
              <a:rPr lang="en-US" sz="1600" dirty="0">
                <a:solidFill>
                  <a:srgbClr val="9A1920"/>
                </a:solidFill>
                <a:latin typeface="55 Helvetica Roman"/>
              </a:rPr>
              <a:t>	</a:t>
            </a:r>
          </a:p>
        </p:txBody>
      </p:sp>
      <p:sp>
        <p:nvSpPr>
          <p:cNvPr id="5" name="Content Placeholder 2"/>
          <p:cNvSpPr txBox="1">
            <a:spLocks/>
          </p:cNvSpPr>
          <p:nvPr/>
        </p:nvSpPr>
        <p:spPr>
          <a:xfrm>
            <a:off x="685800" y="1143000"/>
            <a:ext cx="7772400" cy="4876800"/>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ＭＳ Ｐゴシック"/>
              </a:defRPr>
            </a:lvl1pPr>
            <a:lvl2pPr marL="742950" indent="-285750" algn="l" rtl="0" eaLnBrk="0" fontAlgn="base" hangingPunct="0">
              <a:spcBef>
                <a:spcPct val="20000"/>
              </a:spcBef>
              <a:spcAft>
                <a:spcPct val="0"/>
              </a:spcAft>
              <a:buChar char="–"/>
              <a:defRPr sz="2800">
                <a:solidFill>
                  <a:schemeClr val="tx1"/>
                </a:solidFill>
                <a:latin typeface="+mn-lt"/>
                <a:ea typeface="+mn-ea"/>
                <a:cs typeface="ＭＳ Ｐゴシック"/>
              </a:defRPr>
            </a:lvl2pPr>
            <a:lvl3pPr marL="1143000" indent="-228600" algn="l" rtl="0" eaLnBrk="0" fontAlgn="base" hangingPunct="0">
              <a:spcBef>
                <a:spcPct val="20000"/>
              </a:spcBef>
              <a:spcAft>
                <a:spcPct val="0"/>
              </a:spcAft>
              <a:buChar char="•"/>
              <a:defRPr sz="2400">
                <a:solidFill>
                  <a:schemeClr val="tx1"/>
                </a:solidFill>
                <a:latin typeface="+mn-lt"/>
                <a:ea typeface="+mn-ea"/>
                <a:cs typeface="ＭＳ Ｐゴシック"/>
              </a:defRPr>
            </a:lvl3pPr>
            <a:lvl4pPr marL="1600200" indent="-228600" algn="l" rtl="0" eaLnBrk="0" fontAlgn="base" hangingPunct="0">
              <a:spcBef>
                <a:spcPct val="20000"/>
              </a:spcBef>
              <a:spcAft>
                <a:spcPct val="0"/>
              </a:spcAft>
              <a:buChar char="–"/>
              <a:defRPr sz="2000">
                <a:solidFill>
                  <a:schemeClr val="tx1"/>
                </a:solidFill>
                <a:latin typeface="+mn-lt"/>
                <a:ea typeface="+mn-ea"/>
                <a:cs typeface="ＭＳ Ｐゴシック"/>
              </a:defRPr>
            </a:lvl4pPr>
            <a:lvl5pPr marL="2057400" indent="-228600" algn="l" rtl="0" eaLnBrk="0" fontAlgn="base" hangingPunct="0">
              <a:spcBef>
                <a:spcPct val="20000"/>
              </a:spcBef>
              <a:spcAft>
                <a:spcPct val="0"/>
              </a:spcAft>
              <a:buChar char="»"/>
              <a:defRPr sz="2000">
                <a:solidFill>
                  <a:schemeClr val="tx1"/>
                </a:solidFill>
                <a:latin typeface="+mn-lt"/>
                <a:ea typeface="+mn-ea"/>
                <a:cs typeface="ＭＳ Ｐゴシック"/>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lvl="1"/>
            <a:endParaRPr lang="en-US" sz="1600" kern="0" dirty="0" smtClean="0">
              <a:solidFill>
                <a:schemeClr val="bg1">
                  <a:lumMod val="50000"/>
                </a:schemeClr>
              </a:solidFill>
            </a:endParaRPr>
          </a:p>
          <a:p>
            <a:r>
              <a:rPr lang="en-US" sz="2400" kern="0" dirty="0" smtClean="0">
                <a:solidFill>
                  <a:schemeClr val="bg1">
                    <a:lumMod val="50000"/>
                  </a:schemeClr>
                </a:solidFill>
                <a:latin typeface="+mj-lt"/>
              </a:rPr>
              <a:t>GSA has established 3 pools:</a:t>
            </a:r>
          </a:p>
          <a:p>
            <a:pPr lvl="1"/>
            <a:r>
              <a:rPr lang="en-US" sz="2400" kern="0" dirty="0" smtClean="0">
                <a:solidFill>
                  <a:schemeClr val="bg1">
                    <a:lumMod val="50000"/>
                  </a:schemeClr>
                </a:solidFill>
                <a:latin typeface="+mj-lt"/>
              </a:rPr>
              <a:t>Pool One – Design (SB set aside)</a:t>
            </a:r>
          </a:p>
          <a:p>
            <a:pPr lvl="1"/>
            <a:r>
              <a:rPr lang="en-US" sz="2400" b="1" kern="0" dirty="0" smtClean="0">
                <a:solidFill>
                  <a:srgbClr val="00B050"/>
                </a:solidFill>
                <a:latin typeface="+mj-lt"/>
              </a:rPr>
              <a:t>Pool Two – Development (SB set aside)</a:t>
            </a:r>
          </a:p>
          <a:p>
            <a:pPr lvl="1"/>
            <a:r>
              <a:rPr lang="en-US" sz="2400" kern="0" dirty="0" smtClean="0">
                <a:solidFill>
                  <a:schemeClr val="bg1">
                    <a:lumMod val="50000"/>
                  </a:schemeClr>
                </a:solidFill>
                <a:latin typeface="+mj-lt"/>
              </a:rPr>
              <a:t>Pool Three – Full Stack (unrestricted)</a:t>
            </a:r>
          </a:p>
          <a:p>
            <a:r>
              <a:rPr lang="en-US" sz="2400" kern="0" dirty="0" smtClean="0">
                <a:solidFill>
                  <a:schemeClr val="bg1">
                    <a:lumMod val="50000"/>
                  </a:schemeClr>
                </a:solidFill>
                <a:latin typeface="+mj-lt"/>
              </a:rPr>
              <a:t>5 awardees for each pool </a:t>
            </a:r>
          </a:p>
          <a:p>
            <a:r>
              <a:rPr lang="en-US" sz="2400" kern="0" dirty="0" smtClean="0">
                <a:solidFill>
                  <a:schemeClr val="bg1">
                    <a:lumMod val="50000"/>
                  </a:schemeClr>
                </a:solidFill>
                <a:latin typeface="+mj-lt"/>
              </a:rPr>
              <a:t>Vision is to ‘create a government wide contract vehicle through which agencies can have access to a pool of vendors with agile delivery capabilities”</a:t>
            </a:r>
          </a:p>
          <a:p>
            <a:r>
              <a:rPr lang="en-US" sz="2400" kern="0" dirty="0" smtClean="0">
                <a:solidFill>
                  <a:schemeClr val="bg1">
                    <a:lumMod val="50000"/>
                  </a:schemeClr>
                </a:solidFill>
                <a:latin typeface="+mj-lt"/>
              </a:rPr>
              <a:t>Potential TCV of BPAs:  $25M over 5 years</a:t>
            </a:r>
          </a:p>
          <a:p>
            <a:r>
              <a:rPr lang="en-US" sz="2400" kern="0" dirty="0" smtClean="0">
                <a:solidFill>
                  <a:schemeClr val="bg1">
                    <a:lumMod val="50000"/>
                  </a:schemeClr>
                </a:solidFill>
                <a:latin typeface="+mj-lt"/>
              </a:rPr>
              <a:t>Provides ability to ‘off ramp’ and ‘on ramp’ vendors in the future</a:t>
            </a:r>
            <a:endParaRPr lang="en-US" sz="2400" kern="0" dirty="0">
              <a:solidFill>
                <a:schemeClr val="bg1">
                  <a:lumMod val="50000"/>
                </a:schemeClr>
              </a:solidFill>
              <a:latin typeface="+mj-lt"/>
            </a:endParaRPr>
          </a:p>
          <a:p>
            <a:endParaRPr lang="en-US" sz="2000" kern="0" dirty="0" smtClean="0">
              <a:solidFill>
                <a:schemeClr val="bg1">
                  <a:lumMod val="50000"/>
                </a:schemeClr>
              </a:solidFill>
            </a:endParaRPr>
          </a:p>
          <a:p>
            <a:pPr lvl="1"/>
            <a:endParaRPr lang="en-US" sz="1600" kern="0" dirty="0" smtClean="0">
              <a:solidFill>
                <a:schemeClr val="bg1">
                  <a:lumMod val="50000"/>
                </a:schemeClr>
              </a:solidFill>
            </a:endParaRPr>
          </a:p>
          <a:p>
            <a:endParaRPr lang="en-US" sz="2000" kern="0" dirty="0" smtClean="0">
              <a:solidFill>
                <a:schemeClr val="bg1">
                  <a:lumMod val="50000"/>
                </a:schemeClr>
              </a:solidFill>
            </a:endParaRPr>
          </a:p>
          <a:p>
            <a:endParaRPr lang="en-US" sz="2000" kern="0" dirty="0">
              <a:solidFill>
                <a:schemeClr val="bg1">
                  <a:lumMod val="50000"/>
                </a:schemeClr>
              </a:solidFill>
            </a:endParaRPr>
          </a:p>
        </p:txBody>
      </p:sp>
    </p:spTree>
    <p:extLst>
      <p:ext uri="{BB962C8B-B14F-4D97-AF65-F5344CB8AC3E}">
        <p14:creationId xmlns:p14="http://schemas.microsoft.com/office/powerpoint/2010/main" val="2754767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ChangeArrowheads="1"/>
          </p:cNvSpPr>
          <p:nvPr/>
        </p:nvSpPr>
        <p:spPr bwMode="auto">
          <a:xfrm>
            <a:off x="1370013" y="1827213"/>
            <a:ext cx="6021387" cy="4114800"/>
          </a:xfrm>
          <a:prstGeom prst="rect">
            <a:avLst/>
          </a:prstGeom>
          <a:noFill/>
          <a:ln w="9525">
            <a:noFill/>
            <a:miter lim="800000"/>
            <a:headEnd/>
            <a:tailEnd/>
          </a:ln>
        </p:spPr>
        <p:txBody>
          <a:bodyPr/>
          <a:lstStyle/>
          <a:p>
            <a:pPr marL="342900" indent="-342900" eaLnBrk="0" hangingPunct="0">
              <a:lnSpc>
                <a:spcPct val="90000"/>
              </a:lnSpc>
              <a:spcBef>
                <a:spcPct val="20000"/>
              </a:spcBef>
              <a:buFontTx/>
              <a:buChar char="•"/>
            </a:pPr>
            <a:endParaRPr lang="en-US" sz="2000">
              <a:solidFill>
                <a:srgbClr val="767068"/>
              </a:solidFill>
            </a:endParaRPr>
          </a:p>
        </p:txBody>
      </p:sp>
      <p:sp>
        <p:nvSpPr>
          <p:cNvPr id="4099" name="Rectangle 3"/>
          <p:cNvSpPr>
            <a:spLocks noChangeArrowheads="1"/>
          </p:cNvSpPr>
          <p:nvPr/>
        </p:nvSpPr>
        <p:spPr bwMode="auto">
          <a:xfrm>
            <a:off x="762000" y="533400"/>
            <a:ext cx="6781800" cy="839787"/>
          </a:xfrm>
          <a:prstGeom prst="rect">
            <a:avLst/>
          </a:prstGeom>
          <a:noFill/>
          <a:ln w="9525">
            <a:noFill/>
            <a:miter lim="800000"/>
            <a:headEnd/>
            <a:tailEnd/>
          </a:ln>
        </p:spPr>
        <p:txBody>
          <a:bodyPr/>
          <a:lstStyle/>
          <a:p>
            <a:pPr eaLnBrk="0" hangingPunct="0">
              <a:lnSpc>
                <a:spcPct val="80000"/>
              </a:lnSpc>
              <a:spcBef>
                <a:spcPct val="20000"/>
              </a:spcBef>
            </a:pPr>
            <a:r>
              <a:rPr lang="en-US" sz="2800" dirty="0" smtClean="0">
                <a:solidFill>
                  <a:srgbClr val="9A1920"/>
                </a:solidFill>
                <a:latin typeface="85 Helvetica Heavy"/>
              </a:rPr>
              <a:t>18F—Multiple BPAs for Agile Delivery Services (ADS I) </a:t>
            </a:r>
            <a:endParaRPr lang="en-US" sz="2800" dirty="0">
              <a:latin typeface="85 Helvetica Heavy"/>
            </a:endParaRPr>
          </a:p>
          <a:p>
            <a:pPr marL="342900" indent="-342900" eaLnBrk="0" hangingPunct="0">
              <a:lnSpc>
                <a:spcPct val="80000"/>
              </a:lnSpc>
              <a:spcBef>
                <a:spcPct val="20000"/>
              </a:spcBef>
            </a:pPr>
            <a:r>
              <a:rPr lang="en-US" dirty="0">
                <a:latin typeface="55 Helvetica Roman"/>
              </a:rPr>
              <a:t/>
            </a:r>
            <a:br>
              <a:rPr lang="en-US" dirty="0">
                <a:latin typeface="55 Helvetica Roman"/>
              </a:rPr>
            </a:br>
            <a:r>
              <a:rPr lang="en-US" sz="1600" dirty="0">
                <a:solidFill>
                  <a:srgbClr val="9A1920"/>
                </a:solidFill>
                <a:latin typeface="55 Helvetica Roman"/>
              </a:rPr>
              <a:t>	</a:t>
            </a:r>
          </a:p>
        </p:txBody>
      </p:sp>
      <p:sp>
        <p:nvSpPr>
          <p:cNvPr id="5" name="Content Placeholder 2"/>
          <p:cNvSpPr txBox="1">
            <a:spLocks/>
          </p:cNvSpPr>
          <p:nvPr/>
        </p:nvSpPr>
        <p:spPr>
          <a:xfrm>
            <a:off x="685800" y="1143000"/>
            <a:ext cx="7772400" cy="4876800"/>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ＭＳ Ｐゴシック"/>
              </a:defRPr>
            </a:lvl1pPr>
            <a:lvl2pPr marL="742950" indent="-285750" algn="l" rtl="0" eaLnBrk="0" fontAlgn="base" hangingPunct="0">
              <a:spcBef>
                <a:spcPct val="20000"/>
              </a:spcBef>
              <a:spcAft>
                <a:spcPct val="0"/>
              </a:spcAft>
              <a:buChar char="–"/>
              <a:defRPr sz="2800">
                <a:solidFill>
                  <a:schemeClr val="tx1"/>
                </a:solidFill>
                <a:latin typeface="+mn-lt"/>
                <a:ea typeface="+mn-ea"/>
                <a:cs typeface="ＭＳ Ｐゴシック"/>
              </a:defRPr>
            </a:lvl2pPr>
            <a:lvl3pPr marL="1143000" indent="-228600" algn="l" rtl="0" eaLnBrk="0" fontAlgn="base" hangingPunct="0">
              <a:spcBef>
                <a:spcPct val="20000"/>
              </a:spcBef>
              <a:spcAft>
                <a:spcPct val="0"/>
              </a:spcAft>
              <a:buChar char="•"/>
              <a:defRPr sz="2400">
                <a:solidFill>
                  <a:schemeClr val="tx1"/>
                </a:solidFill>
                <a:latin typeface="+mn-lt"/>
                <a:ea typeface="+mn-ea"/>
                <a:cs typeface="ＭＳ Ｐゴシック"/>
              </a:defRPr>
            </a:lvl3pPr>
            <a:lvl4pPr marL="1600200" indent="-228600" algn="l" rtl="0" eaLnBrk="0" fontAlgn="base" hangingPunct="0">
              <a:spcBef>
                <a:spcPct val="20000"/>
              </a:spcBef>
              <a:spcAft>
                <a:spcPct val="0"/>
              </a:spcAft>
              <a:buChar char="–"/>
              <a:defRPr sz="2000">
                <a:solidFill>
                  <a:schemeClr val="tx1"/>
                </a:solidFill>
                <a:latin typeface="+mn-lt"/>
                <a:ea typeface="+mn-ea"/>
                <a:cs typeface="ＭＳ Ｐゴシック"/>
              </a:defRPr>
            </a:lvl4pPr>
            <a:lvl5pPr marL="2057400" indent="-228600" algn="l" rtl="0" eaLnBrk="0" fontAlgn="base" hangingPunct="0">
              <a:spcBef>
                <a:spcPct val="20000"/>
              </a:spcBef>
              <a:spcAft>
                <a:spcPct val="0"/>
              </a:spcAft>
              <a:buChar char="»"/>
              <a:defRPr sz="2000">
                <a:solidFill>
                  <a:schemeClr val="tx1"/>
                </a:solidFill>
                <a:latin typeface="+mn-lt"/>
                <a:ea typeface="+mn-ea"/>
                <a:cs typeface="ＭＳ Ｐゴシック"/>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lvl="1"/>
            <a:endParaRPr lang="en-US" sz="1600" kern="0" dirty="0" smtClean="0">
              <a:solidFill>
                <a:schemeClr val="bg1">
                  <a:lumMod val="50000"/>
                </a:schemeClr>
              </a:solidFill>
            </a:endParaRPr>
          </a:p>
          <a:p>
            <a:r>
              <a:rPr lang="en-US" sz="1800" kern="0" dirty="0" smtClean="0">
                <a:solidFill>
                  <a:schemeClr val="bg1">
                    <a:lumMod val="50000"/>
                  </a:schemeClr>
                </a:solidFill>
              </a:rPr>
              <a:t>Pool Two Development Evaluation Criteria</a:t>
            </a:r>
          </a:p>
          <a:p>
            <a:pPr lvl="1"/>
            <a:r>
              <a:rPr lang="en-US" sz="1800" kern="0" dirty="0" smtClean="0">
                <a:solidFill>
                  <a:schemeClr val="bg1">
                    <a:lumMod val="50000"/>
                  </a:schemeClr>
                </a:solidFill>
              </a:rPr>
              <a:t>Best Value based on 2 technical evaluation factors:</a:t>
            </a:r>
          </a:p>
          <a:p>
            <a:pPr lvl="2"/>
            <a:r>
              <a:rPr lang="en-US" sz="1800" kern="0" dirty="0" smtClean="0">
                <a:solidFill>
                  <a:schemeClr val="bg1">
                    <a:lumMod val="50000"/>
                  </a:schemeClr>
                </a:solidFill>
              </a:rPr>
              <a:t>Technical Approach</a:t>
            </a:r>
          </a:p>
          <a:p>
            <a:pPr lvl="2"/>
            <a:r>
              <a:rPr lang="en-US" sz="1800" kern="0" dirty="0" smtClean="0">
                <a:solidFill>
                  <a:schemeClr val="bg1">
                    <a:lumMod val="50000"/>
                  </a:schemeClr>
                </a:solidFill>
              </a:rPr>
              <a:t>Price</a:t>
            </a:r>
          </a:p>
          <a:p>
            <a:r>
              <a:rPr lang="en-US" sz="1800" kern="0" dirty="0" smtClean="0">
                <a:solidFill>
                  <a:schemeClr val="bg1">
                    <a:lumMod val="50000"/>
                  </a:schemeClr>
                </a:solidFill>
              </a:rPr>
              <a:t>Submission Requirements:</a:t>
            </a:r>
          </a:p>
          <a:p>
            <a:pPr lvl="1"/>
            <a:r>
              <a:rPr lang="en-US" sz="1800" b="1" kern="0" dirty="0" smtClean="0">
                <a:solidFill>
                  <a:schemeClr val="bg1">
                    <a:lumMod val="50000"/>
                  </a:schemeClr>
                </a:solidFill>
              </a:rPr>
              <a:t>Working Prototype </a:t>
            </a:r>
            <a:r>
              <a:rPr lang="en-US" sz="1800" kern="0" dirty="0" smtClean="0">
                <a:solidFill>
                  <a:schemeClr val="bg1">
                    <a:lumMod val="50000"/>
                  </a:schemeClr>
                </a:solidFill>
              </a:rPr>
              <a:t>using </a:t>
            </a:r>
            <a:r>
              <a:rPr lang="en-US" sz="1800" kern="0" dirty="0" err="1" smtClean="0">
                <a:solidFill>
                  <a:schemeClr val="bg1">
                    <a:lumMod val="50000"/>
                  </a:schemeClr>
                </a:solidFill>
              </a:rPr>
              <a:t>openFDA</a:t>
            </a:r>
            <a:r>
              <a:rPr lang="en-US" sz="1800" kern="0" dirty="0" smtClean="0">
                <a:solidFill>
                  <a:schemeClr val="bg1">
                    <a:lumMod val="50000"/>
                  </a:schemeClr>
                </a:solidFill>
              </a:rPr>
              <a:t> and API which demonstrates agile delivery capabilities; ensure prototype </a:t>
            </a:r>
            <a:r>
              <a:rPr lang="en-US" sz="1800" i="1" kern="0" dirty="0" smtClean="0">
                <a:solidFill>
                  <a:schemeClr val="bg1">
                    <a:lumMod val="50000"/>
                  </a:schemeClr>
                </a:solidFill>
              </a:rPr>
              <a:t>consumes</a:t>
            </a:r>
            <a:r>
              <a:rPr lang="en-US" sz="1800" kern="0" dirty="0" smtClean="0">
                <a:solidFill>
                  <a:schemeClr val="bg1">
                    <a:lumMod val="50000"/>
                  </a:schemeClr>
                </a:solidFill>
              </a:rPr>
              <a:t>, </a:t>
            </a:r>
            <a:r>
              <a:rPr lang="en-US" sz="1800" i="1" kern="0" dirty="0" smtClean="0">
                <a:solidFill>
                  <a:schemeClr val="bg1">
                    <a:lumMod val="50000"/>
                  </a:schemeClr>
                </a:solidFill>
              </a:rPr>
              <a:t>modifies</a:t>
            </a:r>
            <a:r>
              <a:rPr lang="en-US" sz="1800" kern="0" dirty="0" smtClean="0">
                <a:solidFill>
                  <a:schemeClr val="bg1">
                    <a:lumMod val="50000"/>
                  </a:schemeClr>
                </a:solidFill>
              </a:rPr>
              <a:t>, </a:t>
            </a:r>
            <a:r>
              <a:rPr lang="en-US" sz="1800" i="1" kern="0" dirty="0" smtClean="0">
                <a:solidFill>
                  <a:schemeClr val="bg1">
                    <a:lumMod val="50000"/>
                  </a:schemeClr>
                </a:solidFill>
              </a:rPr>
              <a:t>remixes</a:t>
            </a:r>
            <a:r>
              <a:rPr lang="en-US" sz="1800" kern="0" dirty="0" smtClean="0">
                <a:solidFill>
                  <a:schemeClr val="bg1">
                    <a:lumMod val="50000"/>
                  </a:schemeClr>
                </a:solidFill>
              </a:rPr>
              <a:t> or </a:t>
            </a:r>
            <a:r>
              <a:rPr lang="en-US" sz="1800" i="1" kern="0" dirty="0" smtClean="0">
                <a:solidFill>
                  <a:schemeClr val="bg1">
                    <a:lumMod val="50000"/>
                  </a:schemeClr>
                </a:solidFill>
              </a:rPr>
              <a:t>displays</a:t>
            </a:r>
            <a:r>
              <a:rPr lang="en-US" sz="1800" kern="0" dirty="0" smtClean="0">
                <a:solidFill>
                  <a:schemeClr val="bg1">
                    <a:lumMod val="50000"/>
                  </a:schemeClr>
                </a:solidFill>
              </a:rPr>
              <a:t> dataset for its’ functionality </a:t>
            </a:r>
          </a:p>
          <a:p>
            <a:pPr lvl="1"/>
            <a:r>
              <a:rPr lang="en-US" sz="1800" b="1" kern="0" dirty="0" smtClean="0">
                <a:solidFill>
                  <a:schemeClr val="bg1">
                    <a:lumMod val="50000"/>
                  </a:schemeClr>
                </a:solidFill>
              </a:rPr>
              <a:t>750 word READ ME file</a:t>
            </a:r>
            <a:r>
              <a:rPr lang="en-US" sz="1800" kern="0" dirty="0" smtClean="0">
                <a:solidFill>
                  <a:schemeClr val="bg1">
                    <a:lumMod val="50000"/>
                  </a:schemeClr>
                </a:solidFill>
              </a:rPr>
              <a:t> which describes the approach used to create working prototype</a:t>
            </a:r>
          </a:p>
          <a:p>
            <a:pPr lvl="1"/>
            <a:r>
              <a:rPr lang="en-US" sz="1800" b="1" kern="0" dirty="0" smtClean="0">
                <a:solidFill>
                  <a:schemeClr val="bg1">
                    <a:lumMod val="50000"/>
                  </a:schemeClr>
                </a:solidFill>
              </a:rPr>
              <a:t>Publish a repository </a:t>
            </a:r>
            <a:r>
              <a:rPr lang="en-US" sz="1800" kern="0" dirty="0" smtClean="0">
                <a:solidFill>
                  <a:schemeClr val="bg1">
                    <a:lumMod val="50000"/>
                  </a:schemeClr>
                </a:solidFill>
              </a:rPr>
              <a:t>consisting of all prototype source code, design assets, and all associated documentation that went into the creation of the prototype (all types of documentation allowed, including photographs, screenshots, or notes of their development and design process)</a:t>
            </a:r>
          </a:p>
          <a:p>
            <a:pPr lvl="1"/>
            <a:endParaRPr lang="en-US" sz="1600" kern="0" dirty="0" smtClean="0">
              <a:solidFill>
                <a:schemeClr val="bg1">
                  <a:lumMod val="50000"/>
                </a:schemeClr>
              </a:solidFill>
            </a:endParaRPr>
          </a:p>
          <a:p>
            <a:pPr lvl="1"/>
            <a:endParaRPr lang="en-US" sz="1600" kern="0" dirty="0" smtClean="0">
              <a:solidFill>
                <a:schemeClr val="bg1">
                  <a:lumMod val="50000"/>
                </a:schemeClr>
              </a:solidFill>
            </a:endParaRPr>
          </a:p>
          <a:p>
            <a:pPr lvl="1"/>
            <a:endParaRPr lang="en-US" sz="1600" kern="0" dirty="0" smtClean="0">
              <a:solidFill>
                <a:schemeClr val="bg1">
                  <a:lumMod val="50000"/>
                </a:schemeClr>
              </a:solidFill>
            </a:endParaRPr>
          </a:p>
          <a:p>
            <a:endParaRPr lang="en-US" sz="2000" kern="0" dirty="0" smtClean="0">
              <a:solidFill>
                <a:schemeClr val="bg1">
                  <a:lumMod val="50000"/>
                </a:schemeClr>
              </a:solidFill>
            </a:endParaRPr>
          </a:p>
          <a:p>
            <a:endParaRPr lang="en-US" sz="2000" kern="0" dirty="0">
              <a:solidFill>
                <a:schemeClr val="bg1">
                  <a:lumMod val="50000"/>
                </a:schemeClr>
              </a:solidFill>
            </a:endParaRPr>
          </a:p>
        </p:txBody>
      </p:sp>
    </p:spTree>
    <p:extLst>
      <p:ext uri="{BB962C8B-B14F-4D97-AF65-F5344CB8AC3E}">
        <p14:creationId xmlns:p14="http://schemas.microsoft.com/office/powerpoint/2010/main" val="18679926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4024078134"/>
              </p:ext>
            </p:extLst>
          </p:nvPr>
        </p:nvGraphicFramePr>
        <p:xfrm>
          <a:off x="359979" y="990600"/>
          <a:ext cx="7848600" cy="5491480"/>
        </p:xfrm>
        <a:graphic>
          <a:graphicData uri="http://schemas.openxmlformats.org/drawingml/2006/table">
            <a:tbl>
              <a:tblPr firstRow="1" bandRow="1">
                <a:tableStyleId>{5C22544A-7EE6-4342-B048-85BDC9FD1C3A}</a:tableStyleId>
              </a:tblPr>
              <a:tblGrid>
                <a:gridCol w="4745421"/>
                <a:gridCol w="3103179"/>
              </a:tblGrid>
              <a:tr h="370840">
                <a:tc>
                  <a:txBody>
                    <a:bodyPr/>
                    <a:lstStyle/>
                    <a:p>
                      <a:r>
                        <a:rPr lang="en-US" dirty="0" smtClean="0"/>
                        <a:t>Requirement</a:t>
                      </a:r>
                      <a:endParaRPr lang="en-US" dirty="0"/>
                    </a:p>
                  </a:txBody>
                  <a:tcPr/>
                </a:tc>
                <a:tc>
                  <a:txBody>
                    <a:bodyPr/>
                    <a:lstStyle/>
                    <a:p>
                      <a:r>
                        <a:rPr lang="en-US" dirty="0" smtClean="0"/>
                        <a:t>Dev Solution</a:t>
                      </a:r>
                      <a:endParaRPr lang="en-US" dirty="0"/>
                    </a:p>
                  </a:txBody>
                  <a:tcPr/>
                </a:tc>
              </a:tr>
              <a:tr h="370840">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600" kern="0" dirty="0" smtClean="0">
                          <a:solidFill>
                            <a:schemeClr val="tx1"/>
                          </a:solidFill>
                        </a:rPr>
                        <a:t>Assign one leader…responsible for quality of prototype</a:t>
                      </a:r>
                      <a:endParaRPr lang="en-US" dirty="0">
                        <a:solidFill>
                          <a:schemeClr val="tx1"/>
                        </a:solidFill>
                      </a:endParaRPr>
                    </a:p>
                  </a:txBody>
                  <a:tcPr/>
                </a:tc>
                <a:tc>
                  <a:txBody>
                    <a:bodyPr/>
                    <a:lstStyle/>
                    <a:p>
                      <a:r>
                        <a:rPr lang="en-US" sz="1600" dirty="0" smtClean="0"/>
                        <a:t>Michelle</a:t>
                      </a:r>
                      <a:endParaRPr lang="en-US" sz="1600" dirty="0"/>
                    </a:p>
                  </a:txBody>
                  <a:tcPr/>
                </a:tc>
              </a:tr>
              <a:tr h="370840">
                <a:tc>
                  <a:txBody>
                    <a:bodyPr/>
                    <a:lstStyle/>
                    <a:p>
                      <a:r>
                        <a:rPr lang="en-US" sz="1600" kern="0" dirty="0" smtClean="0">
                          <a:solidFill>
                            <a:schemeClr val="tx1"/>
                          </a:solidFill>
                          <a:latin typeface="+mj-lt"/>
                        </a:rPr>
                        <a:t>Multidisciplinary and collaborative team</a:t>
                      </a:r>
                      <a:endParaRPr lang="en-US" sz="1600" dirty="0">
                        <a:solidFill>
                          <a:schemeClr val="tx1"/>
                        </a:solidFill>
                        <a:latin typeface="+mj-lt"/>
                      </a:endParaRPr>
                    </a:p>
                  </a:txBody>
                  <a:tcPr/>
                </a:tc>
                <a:tc>
                  <a:txBody>
                    <a:bodyPr/>
                    <a:lstStyle/>
                    <a:p>
                      <a:r>
                        <a:rPr lang="en-US" sz="1600" dirty="0" smtClean="0"/>
                        <a:t>Adam (Architect) Jesse, James, Larry, Jackie, Becky, John</a:t>
                      </a:r>
                      <a:endParaRPr lang="en-US" sz="1600" dirty="0"/>
                    </a:p>
                  </a:txBody>
                  <a:tcPr/>
                </a:tc>
              </a:tr>
              <a:tr h="370840">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600" kern="0" dirty="0" smtClean="0">
                          <a:solidFill>
                            <a:schemeClr val="tx1"/>
                          </a:solidFill>
                          <a:latin typeface="+mj-lt"/>
                        </a:rPr>
                        <a:t>Use at least 5 modern and open-source technologies</a:t>
                      </a:r>
                      <a:endParaRPr lang="en-US" sz="1600" dirty="0">
                        <a:solidFill>
                          <a:schemeClr val="tx1"/>
                        </a:solidFill>
                        <a:latin typeface="+mj-lt"/>
                      </a:endParaRPr>
                    </a:p>
                  </a:txBody>
                  <a:tcPr/>
                </a:tc>
                <a:tc>
                  <a:txBody>
                    <a:bodyPr/>
                    <a:lstStyle/>
                    <a:p>
                      <a:r>
                        <a:rPr lang="en-US" sz="1600" dirty="0" smtClean="0"/>
                        <a:t>Adam will brief</a:t>
                      </a:r>
                      <a:endParaRPr lang="en-US" sz="1600" dirty="0"/>
                    </a:p>
                  </a:txBody>
                  <a:tcPr/>
                </a:tc>
              </a:tr>
              <a:tr h="370840">
                <a:tc>
                  <a:txBody>
                    <a:bodyPr/>
                    <a:lstStyle/>
                    <a:p>
                      <a:r>
                        <a:rPr lang="en-US" sz="1600" kern="0" dirty="0" smtClean="0">
                          <a:solidFill>
                            <a:schemeClr val="tx1"/>
                          </a:solidFill>
                        </a:rPr>
                        <a:t>Deployed on IaaS or </a:t>
                      </a:r>
                      <a:r>
                        <a:rPr lang="en-US" sz="1600" kern="0" dirty="0" err="1" smtClean="0">
                          <a:solidFill>
                            <a:schemeClr val="tx1"/>
                          </a:solidFill>
                        </a:rPr>
                        <a:t>Paas</a:t>
                      </a:r>
                      <a:r>
                        <a:rPr lang="en-US" sz="1600" kern="0" dirty="0" smtClean="0">
                          <a:solidFill>
                            <a:schemeClr val="tx1"/>
                          </a:solidFill>
                        </a:rPr>
                        <a:t> provider </a:t>
                      </a:r>
                      <a:endParaRPr lang="en-US" sz="1600" dirty="0">
                        <a:solidFill>
                          <a:schemeClr val="tx1"/>
                        </a:solidFill>
                      </a:endParaRPr>
                    </a:p>
                  </a:txBody>
                  <a:tcPr/>
                </a:tc>
                <a:tc>
                  <a:txBody>
                    <a:bodyPr/>
                    <a:lstStyle/>
                    <a:p>
                      <a:r>
                        <a:rPr lang="en-US" sz="1600" dirty="0" smtClean="0"/>
                        <a:t>Amazon Web Service</a:t>
                      </a:r>
                      <a:endParaRPr lang="en-US" sz="1600" dirty="0"/>
                    </a:p>
                  </a:txBody>
                  <a:tcPr/>
                </a:tc>
              </a:tr>
              <a:tr h="370840">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600" kern="0" dirty="0" smtClean="0">
                          <a:solidFill>
                            <a:schemeClr val="tx1"/>
                          </a:solidFill>
                        </a:rPr>
                        <a:t>Wrote unit tests for code</a:t>
                      </a:r>
                      <a:endParaRPr lang="en-US" dirty="0">
                        <a:solidFill>
                          <a:schemeClr val="tx1"/>
                        </a:solidFill>
                      </a:endParaRPr>
                    </a:p>
                  </a:txBody>
                  <a:tcPr/>
                </a:tc>
                <a:tc>
                  <a:txBody>
                    <a:bodyPr/>
                    <a:lstStyle/>
                    <a:p>
                      <a:r>
                        <a:rPr lang="en-US" sz="1600" dirty="0" smtClean="0"/>
                        <a:t>JUnit,  </a:t>
                      </a:r>
                      <a:r>
                        <a:rPr lang="en-US" sz="1600" dirty="0" err="1" smtClean="0"/>
                        <a:t>JSUnit</a:t>
                      </a:r>
                      <a:endParaRPr lang="en-US" sz="1600" dirty="0"/>
                    </a:p>
                  </a:txBody>
                  <a:tcPr/>
                </a:tc>
              </a:tr>
              <a:tr h="370840">
                <a:tc>
                  <a:txBody>
                    <a:bodyPr/>
                    <a:lstStyle/>
                    <a:p>
                      <a:r>
                        <a:rPr lang="en-US" sz="1600" kern="0" dirty="0" smtClean="0">
                          <a:solidFill>
                            <a:schemeClr val="tx1"/>
                          </a:solidFill>
                        </a:rPr>
                        <a:t>Set up or used a continuous integration system</a:t>
                      </a:r>
                      <a:endParaRPr lang="en-US" sz="1600" dirty="0">
                        <a:solidFill>
                          <a:schemeClr val="tx1"/>
                        </a:solidFill>
                      </a:endParaRPr>
                    </a:p>
                  </a:txBody>
                  <a:tcPr/>
                </a:tc>
                <a:tc>
                  <a:txBody>
                    <a:bodyPr/>
                    <a:lstStyle/>
                    <a:p>
                      <a:r>
                        <a:rPr lang="en-US" sz="1600" dirty="0" smtClean="0"/>
                        <a:t>Maven, Chef, GitHub</a:t>
                      </a:r>
                      <a:endParaRPr lang="en-US" sz="1600" dirty="0"/>
                    </a:p>
                  </a:txBody>
                  <a:tcPr/>
                </a:tc>
              </a:tr>
              <a:tr h="370840">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600" kern="0" dirty="0" smtClean="0">
                          <a:solidFill>
                            <a:schemeClr val="tx1"/>
                          </a:solidFill>
                        </a:rPr>
                        <a:t>Set up or used configuration management</a:t>
                      </a:r>
                      <a:endParaRPr lang="en-US" dirty="0">
                        <a:solidFill>
                          <a:schemeClr val="tx1"/>
                        </a:solidFill>
                      </a:endParaRPr>
                    </a:p>
                  </a:txBody>
                  <a:tcPr/>
                </a:tc>
                <a:tc>
                  <a:txBody>
                    <a:bodyPr/>
                    <a:lstStyle/>
                    <a:p>
                      <a:r>
                        <a:rPr lang="en-US" sz="1600" dirty="0" smtClean="0"/>
                        <a:t>GitHub</a:t>
                      </a:r>
                      <a:endParaRPr lang="en-US" sz="1600" dirty="0"/>
                    </a:p>
                  </a:txBody>
                  <a:tcPr/>
                </a:tc>
              </a:tr>
              <a:tr h="370840">
                <a:tc>
                  <a:txBody>
                    <a:bodyPr/>
                    <a:lstStyle/>
                    <a:p>
                      <a:r>
                        <a:rPr lang="en-US" sz="1600" kern="0" dirty="0" smtClean="0">
                          <a:solidFill>
                            <a:schemeClr val="tx1"/>
                          </a:solidFill>
                        </a:rPr>
                        <a:t>Deploy their software in a container (</a:t>
                      </a:r>
                      <a:r>
                        <a:rPr lang="en-US" sz="1600" kern="0" dirty="0" err="1" smtClean="0">
                          <a:solidFill>
                            <a:schemeClr val="tx1"/>
                          </a:solidFill>
                        </a:rPr>
                        <a:t>ie</a:t>
                      </a:r>
                      <a:r>
                        <a:rPr lang="en-US" sz="1600" kern="0" dirty="0" smtClean="0">
                          <a:solidFill>
                            <a:schemeClr val="tx1"/>
                          </a:solidFill>
                        </a:rPr>
                        <a:t>: utilized operating-system-level virtualization</a:t>
                      </a:r>
                      <a:endParaRPr lang="en-US" sz="1600" dirty="0">
                        <a:solidFill>
                          <a:schemeClr val="tx1"/>
                        </a:solidFill>
                      </a:endParaRPr>
                    </a:p>
                  </a:txBody>
                  <a:tcPr/>
                </a:tc>
                <a:tc>
                  <a:txBody>
                    <a:bodyPr/>
                    <a:lstStyle/>
                    <a:p>
                      <a:r>
                        <a:rPr lang="en-US" sz="1600" dirty="0" smtClean="0"/>
                        <a:t>Docker</a:t>
                      </a:r>
                      <a:endParaRPr lang="en-US" sz="1600" dirty="0"/>
                    </a:p>
                  </a:txBody>
                  <a:tcPr/>
                </a:tc>
              </a:tr>
              <a:tr h="370840">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600" kern="0" dirty="0" smtClean="0">
                          <a:solidFill>
                            <a:schemeClr val="tx1"/>
                          </a:solidFill>
                        </a:rPr>
                        <a:t>Used an interactive approach, obtaining frequent feedback</a:t>
                      </a:r>
                      <a:endParaRPr lang="en-US" dirty="0">
                        <a:solidFill>
                          <a:schemeClr val="tx1"/>
                        </a:solidFill>
                      </a:endParaRPr>
                    </a:p>
                  </a:txBody>
                  <a:tcPr/>
                </a:tc>
                <a:tc>
                  <a:txBody>
                    <a:bodyPr/>
                    <a:lstStyle/>
                    <a:p>
                      <a:r>
                        <a:rPr lang="en-US" sz="1600" dirty="0" smtClean="0"/>
                        <a:t>Michelle is leader/PO; frequent</a:t>
                      </a:r>
                      <a:r>
                        <a:rPr lang="en-US" sz="1600" baseline="0" dirty="0" smtClean="0"/>
                        <a:t> reviews will be held</a:t>
                      </a:r>
                      <a:endParaRPr lang="en-US" sz="1600" dirty="0"/>
                    </a:p>
                  </a:txBody>
                  <a:tcPr/>
                </a:tc>
              </a:tr>
              <a:tr h="370840">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600" kern="0" dirty="0" smtClean="0">
                          <a:solidFill>
                            <a:schemeClr val="tx1"/>
                          </a:solidFill>
                        </a:rPr>
                        <a:t>Provide sufficient documentation to install &amp; run prototype on another machine</a:t>
                      </a:r>
                      <a:endParaRPr lang="en-US" dirty="0">
                        <a:solidFill>
                          <a:schemeClr val="tx1"/>
                        </a:solidFill>
                      </a:endParaRPr>
                    </a:p>
                  </a:txBody>
                  <a:tcPr/>
                </a:tc>
                <a:tc>
                  <a:txBody>
                    <a:bodyPr/>
                    <a:lstStyle/>
                    <a:p>
                      <a:r>
                        <a:rPr lang="en-US" sz="1600" dirty="0" smtClean="0"/>
                        <a:t>Install instructions (Word Doc)</a:t>
                      </a:r>
                      <a:endParaRPr lang="en-US" sz="1600" dirty="0"/>
                    </a:p>
                  </a:txBody>
                  <a:tcPr/>
                </a:tc>
              </a:tr>
              <a:tr h="370840">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600" kern="0" dirty="0" smtClean="0">
                          <a:solidFill>
                            <a:schemeClr val="tx1"/>
                          </a:solidFill>
                        </a:rPr>
                        <a:t>Prototype &amp; underlying platforms used to create and run prototype are openly licensed and free of charge</a:t>
                      </a:r>
                      <a:endParaRPr lang="en-US" dirty="0"/>
                    </a:p>
                  </a:txBody>
                  <a:tcPr/>
                </a:tc>
                <a:tc>
                  <a:txBody>
                    <a:bodyPr/>
                    <a:lstStyle/>
                    <a:p>
                      <a:r>
                        <a:rPr lang="en-US" sz="1600" dirty="0" smtClean="0"/>
                        <a:t>Only using open source software</a:t>
                      </a:r>
                      <a:endParaRPr lang="en-US" sz="1600" dirty="0"/>
                    </a:p>
                  </a:txBody>
                  <a:tcPr/>
                </a:tc>
              </a:tr>
            </a:tbl>
          </a:graphicData>
        </a:graphic>
      </p:graphicFrame>
      <p:sp>
        <p:nvSpPr>
          <p:cNvPr id="3" name="Rectangle 2"/>
          <p:cNvSpPr/>
          <p:nvPr/>
        </p:nvSpPr>
        <p:spPr>
          <a:xfrm>
            <a:off x="391510" y="76200"/>
            <a:ext cx="6248400" cy="781752"/>
          </a:xfrm>
          <a:prstGeom prst="rect">
            <a:avLst/>
          </a:prstGeom>
        </p:spPr>
        <p:txBody>
          <a:bodyPr wrap="square">
            <a:spAutoFit/>
          </a:bodyPr>
          <a:lstStyle/>
          <a:p>
            <a:pPr eaLnBrk="0" hangingPunct="0">
              <a:lnSpc>
                <a:spcPct val="80000"/>
              </a:lnSpc>
              <a:spcBef>
                <a:spcPct val="20000"/>
              </a:spcBef>
            </a:pPr>
            <a:r>
              <a:rPr lang="en-US" sz="2800" dirty="0">
                <a:solidFill>
                  <a:srgbClr val="9A1920"/>
                </a:solidFill>
                <a:latin typeface="85 Helvetica Heavy"/>
              </a:rPr>
              <a:t>18F—Multiple BPAs for Agile Delivery Services (ADS I) </a:t>
            </a:r>
            <a:endParaRPr lang="en-US" sz="2800" dirty="0">
              <a:latin typeface="85 Helvetica Heavy"/>
            </a:endParaRPr>
          </a:p>
        </p:txBody>
      </p:sp>
    </p:spTree>
    <p:extLst>
      <p:ext uri="{BB962C8B-B14F-4D97-AF65-F5344CB8AC3E}">
        <p14:creationId xmlns:p14="http://schemas.microsoft.com/office/powerpoint/2010/main" val="12609309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ChangeArrowheads="1"/>
          </p:cNvSpPr>
          <p:nvPr/>
        </p:nvSpPr>
        <p:spPr bwMode="auto">
          <a:xfrm>
            <a:off x="1370013" y="1827213"/>
            <a:ext cx="6021387" cy="4114800"/>
          </a:xfrm>
          <a:prstGeom prst="rect">
            <a:avLst/>
          </a:prstGeom>
          <a:noFill/>
          <a:ln w="9525">
            <a:noFill/>
            <a:miter lim="800000"/>
            <a:headEnd/>
            <a:tailEnd/>
          </a:ln>
        </p:spPr>
        <p:txBody>
          <a:bodyPr/>
          <a:lstStyle/>
          <a:p>
            <a:pPr marL="342900" indent="-342900" eaLnBrk="0" hangingPunct="0">
              <a:lnSpc>
                <a:spcPct val="90000"/>
              </a:lnSpc>
              <a:spcBef>
                <a:spcPct val="20000"/>
              </a:spcBef>
              <a:buFontTx/>
              <a:buChar char="•"/>
            </a:pPr>
            <a:endParaRPr lang="en-US" sz="2000">
              <a:solidFill>
                <a:srgbClr val="767068"/>
              </a:solidFill>
            </a:endParaRPr>
          </a:p>
        </p:txBody>
      </p:sp>
      <p:sp>
        <p:nvSpPr>
          <p:cNvPr id="4099" name="Rectangle 3"/>
          <p:cNvSpPr>
            <a:spLocks noChangeArrowheads="1"/>
          </p:cNvSpPr>
          <p:nvPr/>
        </p:nvSpPr>
        <p:spPr bwMode="auto">
          <a:xfrm>
            <a:off x="685800" y="533400"/>
            <a:ext cx="7696200" cy="839787"/>
          </a:xfrm>
          <a:prstGeom prst="rect">
            <a:avLst/>
          </a:prstGeom>
          <a:noFill/>
          <a:ln w="9525">
            <a:noFill/>
            <a:miter lim="800000"/>
            <a:headEnd/>
            <a:tailEnd/>
          </a:ln>
        </p:spPr>
        <p:txBody>
          <a:bodyPr/>
          <a:lstStyle/>
          <a:p>
            <a:pPr eaLnBrk="0" hangingPunct="0">
              <a:lnSpc>
                <a:spcPct val="80000"/>
              </a:lnSpc>
              <a:spcBef>
                <a:spcPct val="20000"/>
              </a:spcBef>
            </a:pPr>
            <a:r>
              <a:rPr lang="en-US" sz="2800" dirty="0" smtClean="0">
                <a:solidFill>
                  <a:srgbClr val="9A1920"/>
                </a:solidFill>
                <a:latin typeface="85 Helvetica Heavy"/>
              </a:rPr>
              <a:t>18F—Multiple BPAs for Agile Delivery Services (ADS I) </a:t>
            </a:r>
            <a:endParaRPr lang="en-US" sz="2800" dirty="0">
              <a:latin typeface="85 Helvetica Heavy"/>
            </a:endParaRPr>
          </a:p>
          <a:p>
            <a:pPr marL="342900" indent="-342900" eaLnBrk="0" hangingPunct="0">
              <a:lnSpc>
                <a:spcPct val="80000"/>
              </a:lnSpc>
              <a:spcBef>
                <a:spcPct val="20000"/>
              </a:spcBef>
            </a:pPr>
            <a:r>
              <a:rPr lang="en-US" dirty="0">
                <a:latin typeface="55 Helvetica Roman"/>
              </a:rPr>
              <a:t/>
            </a:r>
            <a:br>
              <a:rPr lang="en-US" dirty="0">
                <a:latin typeface="55 Helvetica Roman"/>
              </a:rPr>
            </a:br>
            <a:r>
              <a:rPr lang="en-US" sz="1600" dirty="0">
                <a:solidFill>
                  <a:srgbClr val="9A1920"/>
                </a:solidFill>
                <a:latin typeface="55 Helvetica Roman"/>
              </a:rPr>
              <a:t>	</a:t>
            </a:r>
          </a:p>
        </p:txBody>
      </p:sp>
      <p:sp>
        <p:nvSpPr>
          <p:cNvPr id="5" name="Content Placeholder 2"/>
          <p:cNvSpPr txBox="1">
            <a:spLocks/>
          </p:cNvSpPr>
          <p:nvPr/>
        </p:nvSpPr>
        <p:spPr>
          <a:xfrm>
            <a:off x="685800" y="1143000"/>
            <a:ext cx="7772400" cy="4876800"/>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ＭＳ Ｐゴシック"/>
              </a:defRPr>
            </a:lvl1pPr>
            <a:lvl2pPr marL="742950" indent="-285750" algn="l" rtl="0" eaLnBrk="0" fontAlgn="base" hangingPunct="0">
              <a:spcBef>
                <a:spcPct val="20000"/>
              </a:spcBef>
              <a:spcAft>
                <a:spcPct val="0"/>
              </a:spcAft>
              <a:buChar char="–"/>
              <a:defRPr sz="2800">
                <a:solidFill>
                  <a:schemeClr val="tx1"/>
                </a:solidFill>
                <a:latin typeface="+mn-lt"/>
                <a:ea typeface="+mn-ea"/>
                <a:cs typeface="ＭＳ Ｐゴシック"/>
              </a:defRPr>
            </a:lvl2pPr>
            <a:lvl3pPr marL="1143000" indent="-228600" algn="l" rtl="0" eaLnBrk="0" fontAlgn="base" hangingPunct="0">
              <a:spcBef>
                <a:spcPct val="20000"/>
              </a:spcBef>
              <a:spcAft>
                <a:spcPct val="0"/>
              </a:spcAft>
              <a:buChar char="•"/>
              <a:defRPr sz="2400">
                <a:solidFill>
                  <a:schemeClr val="tx1"/>
                </a:solidFill>
                <a:latin typeface="+mn-lt"/>
                <a:ea typeface="+mn-ea"/>
                <a:cs typeface="ＭＳ Ｐゴシック"/>
              </a:defRPr>
            </a:lvl3pPr>
            <a:lvl4pPr marL="1600200" indent="-228600" algn="l" rtl="0" eaLnBrk="0" fontAlgn="base" hangingPunct="0">
              <a:spcBef>
                <a:spcPct val="20000"/>
              </a:spcBef>
              <a:spcAft>
                <a:spcPct val="0"/>
              </a:spcAft>
              <a:buChar char="–"/>
              <a:defRPr sz="2000">
                <a:solidFill>
                  <a:schemeClr val="tx1"/>
                </a:solidFill>
                <a:latin typeface="+mn-lt"/>
                <a:ea typeface="+mn-ea"/>
                <a:cs typeface="ＭＳ Ｐゴシック"/>
              </a:defRPr>
            </a:lvl4pPr>
            <a:lvl5pPr marL="2057400" indent="-228600" algn="l" rtl="0" eaLnBrk="0" fontAlgn="base" hangingPunct="0">
              <a:spcBef>
                <a:spcPct val="20000"/>
              </a:spcBef>
              <a:spcAft>
                <a:spcPct val="0"/>
              </a:spcAft>
              <a:buChar char="»"/>
              <a:defRPr sz="2000">
                <a:solidFill>
                  <a:schemeClr val="tx1"/>
                </a:solidFill>
                <a:latin typeface="+mn-lt"/>
                <a:ea typeface="+mn-ea"/>
                <a:cs typeface="ＭＳ Ｐゴシック"/>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lvl="1"/>
            <a:endParaRPr lang="en-US" sz="1600" kern="0" dirty="0" smtClean="0">
              <a:solidFill>
                <a:schemeClr val="bg1">
                  <a:lumMod val="50000"/>
                </a:schemeClr>
              </a:solidFill>
            </a:endParaRPr>
          </a:p>
          <a:p>
            <a:r>
              <a:rPr lang="en-US" sz="2800" b="1" u="sng" kern="0" dirty="0" smtClean="0">
                <a:solidFill>
                  <a:schemeClr val="bg1">
                    <a:lumMod val="50000"/>
                  </a:schemeClr>
                </a:solidFill>
              </a:rPr>
              <a:t>Leader Responsibilitie</a:t>
            </a:r>
            <a:r>
              <a:rPr lang="en-US" sz="2400" b="1" u="sng" kern="0" dirty="0" smtClean="0">
                <a:solidFill>
                  <a:schemeClr val="bg1">
                    <a:lumMod val="50000"/>
                  </a:schemeClr>
                </a:solidFill>
              </a:rPr>
              <a:t>s </a:t>
            </a:r>
          </a:p>
          <a:p>
            <a:pPr lvl="1"/>
            <a:r>
              <a:rPr lang="en-US" sz="2400" kern="0" dirty="0" smtClean="0">
                <a:solidFill>
                  <a:schemeClr val="bg1">
                    <a:lumMod val="50000"/>
                  </a:schemeClr>
                </a:solidFill>
              </a:rPr>
              <a:t>Serve as the product owner for this agile development project</a:t>
            </a:r>
          </a:p>
          <a:p>
            <a:pPr lvl="1"/>
            <a:r>
              <a:rPr lang="en-US" sz="2400" kern="0" dirty="0" smtClean="0">
                <a:solidFill>
                  <a:schemeClr val="bg1">
                    <a:lumMod val="50000"/>
                  </a:schemeClr>
                </a:solidFill>
              </a:rPr>
              <a:t>Represent the needs  of the user community</a:t>
            </a:r>
          </a:p>
          <a:p>
            <a:pPr lvl="1"/>
            <a:r>
              <a:rPr lang="en-US" sz="2400" kern="0" dirty="0" smtClean="0">
                <a:solidFill>
                  <a:schemeClr val="bg1">
                    <a:lumMod val="50000"/>
                  </a:schemeClr>
                </a:solidFill>
              </a:rPr>
              <a:t>Establish and convey the product vision to the team</a:t>
            </a:r>
          </a:p>
          <a:p>
            <a:pPr lvl="1"/>
            <a:r>
              <a:rPr lang="en-US" sz="2400" kern="0" dirty="0" smtClean="0">
                <a:solidFill>
                  <a:schemeClr val="bg1">
                    <a:lumMod val="50000"/>
                  </a:schemeClr>
                </a:solidFill>
              </a:rPr>
              <a:t>Actively participate in all application review to provide feedback and clarification </a:t>
            </a:r>
          </a:p>
          <a:p>
            <a:pPr lvl="1"/>
            <a:r>
              <a:rPr lang="en-US" sz="2400" kern="0" dirty="0" smtClean="0">
                <a:solidFill>
                  <a:schemeClr val="bg1">
                    <a:lumMod val="50000"/>
                  </a:schemeClr>
                </a:solidFill>
              </a:rPr>
              <a:t>Make final decisions regarding all aspects of project</a:t>
            </a:r>
          </a:p>
          <a:p>
            <a:pPr lvl="1"/>
            <a:r>
              <a:rPr lang="en-US" sz="2400" kern="0" dirty="0" smtClean="0">
                <a:solidFill>
                  <a:schemeClr val="bg1">
                    <a:lumMod val="50000"/>
                  </a:schemeClr>
                </a:solidFill>
              </a:rPr>
              <a:t>Ensure the quality and integrity of the final product</a:t>
            </a:r>
          </a:p>
          <a:p>
            <a:pPr lvl="1"/>
            <a:endParaRPr lang="en-US" sz="2400" kern="0" dirty="0" smtClean="0">
              <a:solidFill>
                <a:schemeClr val="bg1">
                  <a:lumMod val="50000"/>
                </a:schemeClr>
              </a:solidFill>
            </a:endParaRPr>
          </a:p>
          <a:p>
            <a:pPr lvl="1"/>
            <a:endParaRPr lang="en-US" sz="1600" kern="0" dirty="0" smtClean="0">
              <a:solidFill>
                <a:schemeClr val="bg1">
                  <a:lumMod val="50000"/>
                </a:schemeClr>
              </a:solidFill>
            </a:endParaRPr>
          </a:p>
          <a:p>
            <a:pPr lvl="1"/>
            <a:endParaRPr lang="en-US" sz="1600" kern="0" dirty="0" smtClean="0">
              <a:solidFill>
                <a:schemeClr val="bg1">
                  <a:lumMod val="50000"/>
                </a:schemeClr>
              </a:solidFill>
            </a:endParaRPr>
          </a:p>
          <a:p>
            <a:pPr lvl="1"/>
            <a:endParaRPr lang="en-US" sz="1600" kern="0" dirty="0" smtClean="0">
              <a:solidFill>
                <a:schemeClr val="bg1">
                  <a:lumMod val="50000"/>
                </a:schemeClr>
              </a:solidFill>
            </a:endParaRPr>
          </a:p>
          <a:p>
            <a:endParaRPr lang="en-US" sz="2000" kern="0" dirty="0" smtClean="0">
              <a:solidFill>
                <a:schemeClr val="bg1">
                  <a:lumMod val="50000"/>
                </a:schemeClr>
              </a:solidFill>
            </a:endParaRPr>
          </a:p>
          <a:p>
            <a:endParaRPr lang="en-US" sz="2000" kern="0" dirty="0">
              <a:solidFill>
                <a:schemeClr val="bg1">
                  <a:lumMod val="50000"/>
                </a:schemeClr>
              </a:solidFill>
            </a:endParaRPr>
          </a:p>
        </p:txBody>
      </p:sp>
    </p:spTree>
    <p:extLst>
      <p:ext uri="{BB962C8B-B14F-4D97-AF65-F5344CB8AC3E}">
        <p14:creationId xmlns:p14="http://schemas.microsoft.com/office/powerpoint/2010/main" val="20039577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ChangeArrowheads="1"/>
          </p:cNvSpPr>
          <p:nvPr/>
        </p:nvSpPr>
        <p:spPr bwMode="auto">
          <a:xfrm>
            <a:off x="1370013" y="1827213"/>
            <a:ext cx="6021387" cy="4114800"/>
          </a:xfrm>
          <a:prstGeom prst="rect">
            <a:avLst/>
          </a:prstGeom>
          <a:noFill/>
          <a:ln w="9525">
            <a:noFill/>
            <a:miter lim="800000"/>
            <a:headEnd/>
            <a:tailEnd/>
          </a:ln>
        </p:spPr>
        <p:txBody>
          <a:bodyPr/>
          <a:lstStyle/>
          <a:p>
            <a:pPr marL="342900" indent="-342900" eaLnBrk="0" hangingPunct="0">
              <a:lnSpc>
                <a:spcPct val="90000"/>
              </a:lnSpc>
              <a:spcBef>
                <a:spcPct val="20000"/>
              </a:spcBef>
              <a:buFontTx/>
              <a:buChar char="•"/>
            </a:pPr>
            <a:endParaRPr lang="en-US" sz="2000">
              <a:solidFill>
                <a:srgbClr val="767068"/>
              </a:solidFill>
            </a:endParaRPr>
          </a:p>
        </p:txBody>
      </p:sp>
      <p:sp>
        <p:nvSpPr>
          <p:cNvPr id="4099" name="Rectangle 3"/>
          <p:cNvSpPr>
            <a:spLocks noChangeArrowheads="1"/>
          </p:cNvSpPr>
          <p:nvPr/>
        </p:nvSpPr>
        <p:spPr bwMode="auto">
          <a:xfrm>
            <a:off x="494506" y="546295"/>
            <a:ext cx="6781800" cy="839787"/>
          </a:xfrm>
          <a:prstGeom prst="rect">
            <a:avLst/>
          </a:prstGeom>
          <a:noFill/>
          <a:ln w="9525">
            <a:noFill/>
            <a:miter lim="800000"/>
            <a:headEnd/>
            <a:tailEnd/>
          </a:ln>
        </p:spPr>
        <p:txBody>
          <a:bodyPr/>
          <a:lstStyle/>
          <a:p>
            <a:pPr eaLnBrk="0" hangingPunct="0">
              <a:lnSpc>
                <a:spcPct val="80000"/>
              </a:lnSpc>
              <a:spcBef>
                <a:spcPct val="20000"/>
              </a:spcBef>
            </a:pPr>
            <a:r>
              <a:rPr lang="en-US" sz="2800" dirty="0" smtClean="0">
                <a:solidFill>
                  <a:srgbClr val="9A1920"/>
                </a:solidFill>
                <a:latin typeface="85 Helvetica Heavy"/>
              </a:rPr>
              <a:t>18F—Multiple BPAs for Agile Delivery Services (ADS I) </a:t>
            </a:r>
            <a:endParaRPr lang="en-US" sz="2800" dirty="0">
              <a:latin typeface="85 Helvetica Heavy"/>
            </a:endParaRPr>
          </a:p>
          <a:p>
            <a:pPr marL="342900" indent="-342900" eaLnBrk="0" hangingPunct="0">
              <a:lnSpc>
                <a:spcPct val="80000"/>
              </a:lnSpc>
              <a:spcBef>
                <a:spcPct val="20000"/>
              </a:spcBef>
            </a:pPr>
            <a:r>
              <a:rPr lang="en-US" dirty="0">
                <a:latin typeface="55 Helvetica Roman"/>
              </a:rPr>
              <a:t/>
            </a:r>
            <a:br>
              <a:rPr lang="en-US" dirty="0">
                <a:latin typeface="55 Helvetica Roman"/>
              </a:rPr>
            </a:br>
            <a:r>
              <a:rPr lang="en-US" sz="1600" dirty="0">
                <a:solidFill>
                  <a:srgbClr val="9A1920"/>
                </a:solidFill>
                <a:latin typeface="55 Helvetica Roman"/>
              </a:rPr>
              <a:t>	</a:t>
            </a:r>
          </a:p>
        </p:txBody>
      </p:sp>
      <p:sp>
        <p:nvSpPr>
          <p:cNvPr id="5" name="Content Placeholder 2"/>
          <p:cNvSpPr txBox="1">
            <a:spLocks/>
          </p:cNvSpPr>
          <p:nvPr/>
        </p:nvSpPr>
        <p:spPr>
          <a:xfrm>
            <a:off x="494506" y="1065213"/>
            <a:ext cx="7772400" cy="4876800"/>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ＭＳ Ｐゴシック"/>
              </a:defRPr>
            </a:lvl1pPr>
            <a:lvl2pPr marL="742950" indent="-285750" algn="l" rtl="0" eaLnBrk="0" fontAlgn="base" hangingPunct="0">
              <a:spcBef>
                <a:spcPct val="20000"/>
              </a:spcBef>
              <a:spcAft>
                <a:spcPct val="0"/>
              </a:spcAft>
              <a:buChar char="–"/>
              <a:defRPr sz="2800">
                <a:solidFill>
                  <a:schemeClr val="tx1"/>
                </a:solidFill>
                <a:latin typeface="+mn-lt"/>
                <a:ea typeface="+mn-ea"/>
                <a:cs typeface="ＭＳ Ｐゴシック"/>
              </a:defRPr>
            </a:lvl2pPr>
            <a:lvl3pPr marL="1143000" indent="-228600" algn="l" rtl="0" eaLnBrk="0" fontAlgn="base" hangingPunct="0">
              <a:spcBef>
                <a:spcPct val="20000"/>
              </a:spcBef>
              <a:spcAft>
                <a:spcPct val="0"/>
              </a:spcAft>
              <a:buChar char="•"/>
              <a:defRPr sz="2400">
                <a:solidFill>
                  <a:schemeClr val="tx1"/>
                </a:solidFill>
                <a:latin typeface="+mn-lt"/>
                <a:ea typeface="+mn-ea"/>
                <a:cs typeface="ＭＳ Ｐゴシック"/>
              </a:defRPr>
            </a:lvl3pPr>
            <a:lvl4pPr marL="1600200" indent="-228600" algn="l" rtl="0" eaLnBrk="0" fontAlgn="base" hangingPunct="0">
              <a:spcBef>
                <a:spcPct val="20000"/>
              </a:spcBef>
              <a:spcAft>
                <a:spcPct val="0"/>
              </a:spcAft>
              <a:buChar char="–"/>
              <a:defRPr sz="2000">
                <a:solidFill>
                  <a:schemeClr val="tx1"/>
                </a:solidFill>
                <a:latin typeface="+mn-lt"/>
                <a:ea typeface="+mn-ea"/>
                <a:cs typeface="ＭＳ Ｐゴシック"/>
              </a:defRPr>
            </a:lvl4pPr>
            <a:lvl5pPr marL="2057400" indent="-228600" algn="l" rtl="0" eaLnBrk="0" fontAlgn="base" hangingPunct="0">
              <a:spcBef>
                <a:spcPct val="20000"/>
              </a:spcBef>
              <a:spcAft>
                <a:spcPct val="0"/>
              </a:spcAft>
              <a:buChar char="»"/>
              <a:defRPr sz="2000">
                <a:solidFill>
                  <a:schemeClr val="tx1"/>
                </a:solidFill>
                <a:latin typeface="+mn-lt"/>
                <a:ea typeface="+mn-ea"/>
                <a:cs typeface="ＭＳ Ｐゴシック"/>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lvl="1"/>
            <a:endParaRPr lang="en-US" sz="1600" kern="0" dirty="0" smtClean="0">
              <a:solidFill>
                <a:schemeClr val="bg1">
                  <a:lumMod val="50000"/>
                </a:schemeClr>
              </a:solidFill>
            </a:endParaRPr>
          </a:p>
          <a:p>
            <a:pPr marL="0" indent="0">
              <a:buNone/>
            </a:pPr>
            <a:r>
              <a:rPr lang="en-US" sz="2800" b="1" u="sng" kern="0" dirty="0" smtClean="0">
                <a:solidFill>
                  <a:schemeClr val="bg1">
                    <a:lumMod val="50000"/>
                  </a:schemeClr>
                </a:solidFill>
              </a:rPr>
              <a:t>Vision Statement</a:t>
            </a:r>
          </a:p>
          <a:p>
            <a:pPr marL="0" indent="0">
              <a:buNone/>
            </a:pPr>
            <a:r>
              <a:rPr lang="en-US" sz="2800" kern="0" dirty="0" smtClean="0">
                <a:solidFill>
                  <a:schemeClr val="bg1">
                    <a:lumMod val="50000"/>
                  </a:schemeClr>
                </a:solidFill>
              </a:rPr>
              <a:t>Our Prototype will enable users to search for  information about recalled:</a:t>
            </a:r>
          </a:p>
          <a:p>
            <a:pPr lvl="1"/>
            <a:r>
              <a:rPr lang="en-US" kern="0" dirty="0" smtClean="0">
                <a:solidFill>
                  <a:schemeClr val="bg1">
                    <a:lumMod val="50000"/>
                  </a:schemeClr>
                </a:solidFill>
              </a:rPr>
              <a:t>drugs</a:t>
            </a:r>
          </a:p>
          <a:p>
            <a:pPr marL="0" indent="0">
              <a:buNone/>
            </a:pPr>
            <a:r>
              <a:rPr lang="en-US" sz="2800" kern="0" dirty="0" smtClean="0">
                <a:solidFill>
                  <a:schemeClr val="bg1">
                    <a:lumMod val="50000"/>
                  </a:schemeClr>
                </a:solidFill>
              </a:rPr>
              <a:t>Information will be provided on a variety of search criteria such as product type (</a:t>
            </a:r>
            <a:r>
              <a:rPr lang="en-US" sz="2800" kern="0" dirty="0" err="1" smtClean="0">
                <a:solidFill>
                  <a:schemeClr val="bg1">
                    <a:lumMod val="50000"/>
                  </a:schemeClr>
                </a:solidFill>
              </a:rPr>
              <a:t>ie</a:t>
            </a:r>
            <a:r>
              <a:rPr lang="en-US" sz="2800" kern="0" dirty="0" smtClean="0">
                <a:solidFill>
                  <a:schemeClr val="bg1">
                    <a:lumMod val="50000"/>
                  </a:schemeClr>
                </a:solidFill>
              </a:rPr>
              <a:t>: </a:t>
            </a:r>
            <a:r>
              <a:rPr lang="en-US" sz="2800" kern="0" dirty="0" err="1" smtClean="0">
                <a:solidFill>
                  <a:schemeClr val="bg1">
                    <a:lumMod val="50000"/>
                  </a:schemeClr>
                </a:solidFill>
              </a:rPr>
              <a:t>Advis</a:t>
            </a:r>
            <a:r>
              <a:rPr lang="en-US" sz="2800" kern="0" dirty="0" smtClean="0">
                <a:solidFill>
                  <a:schemeClr val="bg1">
                    <a:lumMod val="50000"/>
                  </a:schemeClr>
                </a:solidFill>
              </a:rPr>
              <a:t>) or geographic location and provide additional, relevant information such as a visual display of the specific pill. </a:t>
            </a:r>
            <a:endParaRPr lang="en-US" sz="2800" kern="0" dirty="0">
              <a:solidFill>
                <a:schemeClr val="bg1">
                  <a:lumMod val="50000"/>
                </a:schemeClr>
              </a:solidFill>
            </a:endParaRPr>
          </a:p>
          <a:p>
            <a:pPr marL="0" indent="0">
              <a:buNone/>
            </a:pPr>
            <a:r>
              <a:rPr lang="en-US" kern="0" dirty="0" smtClean="0">
                <a:solidFill>
                  <a:schemeClr val="bg1">
                    <a:lumMod val="50000"/>
                  </a:schemeClr>
                </a:solidFill>
              </a:rPr>
              <a:t> </a:t>
            </a:r>
          </a:p>
          <a:p>
            <a:endParaRPr lang="en-US" sz="2000" kern="0" dirty="0" smtClean="0">
              <a:solidFill>
                <a:schemeClr val="bg1">
                  <a:lumMod val="50000"/>
                </a:schemeClr>
              </a:solidFill>
            </a:endParaRPr>
          </a:p>
          <a:p>
            <a:pPr lvl="1"/>
            <a:endParaRPr lang="en-US" sz="1600" kern="0" dirty="0" smtClean="0">
              <a:solidFill>
                <a:schemeClr val="bg1">
                  <a:lumMod val="50000"/>
                </a:schemeClr>
              </a:solidFill>
            </a:endParaRPr>
          </a:p>
          <a:p>
            <a:endParaRPr lang="en-US" sz="2000" kern="0" dirty="0" smtClean="0">
              <a:solidFill>
                <a:schemeClr val="bg1">
                  <a:lumMod val="50000"/>
                </a:schemeClr>
              </a:solidFill>
            </a:endParaRPr>
          </a:p>
          <a:p>
            <a:endParaRPr lang="en-US" sz="2000" kern="0" dirty="0">
              <a:solidFill>
                <a:schemeClr val="bg1">
                  <a:lumMod val="50000"/>
                </a:schemeClr>
              </a:solidFill>
            </a:endParaRPr>
          </a:p>
        </p:txBody>
      </p:sp>
    </p:spTree>
    <p:extLst>
      <p:ext uri="{BB962C8B-B14F-4D97-AF65-F5344CB8AC3E}">
        <p14:creationId xmlns:p14="http://schemas.microsoft.com/office/powerpoint/2010/main" val="24628300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ChangeArrowheads="1"/>
          </p:cNvSpPr>
          <p:nvPr/>
        </p:nvSpPr>
        <p:spPr bwMode="auto">
          <a:xfrm>
            <a:off x="1370013" y="1827213"/>
            <a:ext cx="6021387" cy="4114800"/>
          </a:xfrm>
          <a:prstGeom prst="rect">
            <a:avLst/>
          </a:prstGeom>
          <a:noFill/>
          <a:ln w="9525">
            <a:noFill/>
            <a:miter lim="800000"/>
            <a:headEnd/>
            <a:tailEnd/>
          </a:ln>
        </p:spPr>
        <p:txBody>
          <a:bodyPr/>
          <a:lstStyle/>
          <a:p>
            <a:pPr marL="342900" indent="-342900" eaLnBrk="0" hangingPunct="0">
              <a:lnSpc>
                <a:spcPct val="90000"/>
              </a:lnSpc>
              <a:spcBef>
                <a:spcPct val="20000"/>
              </a:spcBef>
              <a:buFontTx/>
              <a:buChar char="•"/>
            </a:pPr>
            <a:endParaRPr lang="en-US" sz="2000">
              <a:solidFill>
                <a:srgbClr val="767068"/>
              </a:solidFill>
            </a:endParaRPr>
          </a:p>
        </p:txBody>
      </p:sp>
      <p:sp>
        <p:nvSpPr>
          <p:cNvPr id="4099" name="Rectangle 3"/>
          <p:cNvSpPr>
            <a:spLocks noChangeArrowheads="1"/>
          </p:cNvSpPr>
          <p:nvPr/>
        </p:nvSpPr>
        <p:spPr bwMode="auto">
          <a:xfrm>
            <a:off x="762000" y="533400"/>
            <a:ext cx="6781800" cy="839787"/>
          </a:xfrm>
          <a:prstGeom prst="rect">
            <a:avLst/>
          </a:prstGeom>
          <a:noFill/>
          <a:ln w="9525">
            <a:noFill/>
            <a:miter lim="800000"/>
            <a:headEnd/>
            <a:tailEnd/>
          </a:ln>
        </p:spPr>
        <p:txBody>
          <a:bodyPr/>
          <a:lstStyle/>
          <a:p>
            <a:pPr eaLnBrk="0" hangingPunct="0">
              <a:lnSpc>
                <a:spcPct val="80000"/>
              </a:lnSpc>
              <a:spcBef>
                <a:spcPct val="20000"/>
              </a:spcBef>
            </a:pPr>
            <a:r>
              <a:rPr lang="en-US" sz="2800" dirty="0" smtClean="0">
                <a:solidFill>
                  <a:srgbClr val="9A1920"/>
                </a:solidFill>
                <a:latin typeface="85 Helvetica Heavy"/>
              </a:rPr>
              <a:t>18F—Multiple BPAs for Agile Delivery Services (ADS I) </a:t>
            </a:r>
            <a:endParaRPr lang="en-US" sz="2800" dirty="0">
              <a:latin typeface="85 Helvetica Heavy"/>
            </a:endParaRPr>
          </a:p>
          <a:p>
            <a:pPr marL="342900" indent="-342900" eaLnBrk="0" hangingPunct="0">
              <a:lnSpc>
                <a:spcPct val="80000"/>
              </a:lnSpc>
              <a:spcBef>
                <a:spcPct val="20000"/>
              </a:spcBef>
            </a:pPr>
            <a:r>
              <a:rPr lang="en-US" dirty="0">
                <a:latin typeface="55 Helvetica Roman"/>
              </a:rPr>
              <a:t/>
            </a:r>
            <a:br>
              <a:rPr lang="en-US" dirty="0">
                <a:latin typeface="55 Helvetica Roman"/>
              </a:rPr>
            </a:br>
            <a:r>
              <a:rPr lang="en-US" sz="1600" dirty="0">
                <a:solidFill>
                  <a:srgbClr val="9A1920"/>
                </a:solidFill>
                <a:latin typeface="55 Helvetica Roman"/>
              </a:rPr>
              <a:t>	</a:t>
            </a:r>
          </a:p>
        </p:txBody>
      </p:sp>
      <p:sp>
        <p:nvSpPr>
          <p:cNvPr id="5" name="Content Placeholder 2"/>
          <p:cNvSpPr txBox="1">
            <a:spLocks/>
          </p:cNvSpPr>
          <p:nvPr/>
        </p:nvSpPr>
        <p:spPr>
          <a:xfrm>
            <a:off x="494506" y="1065213"/>
            <a:ext cx="7772400" cy="4876800"/>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ＭＳ Ｐゴシック"/>
              </a:defRPr>
            </a:lvl1pPr>
            <a:lvl2pPr marL="742950" indent="-285750" algn="l" rtl="0" eaLnBrk="0" fontAlgn="base" hangingPunct="0">
              <a:spcBef>
                <a:spcPct val="20000"/>
              </a:spcBef>
              <a:spcAft>
                <a:spcPct val="0"/>
              </a:spcAft>
              <a:buChar char="–"/>
              <a:defRPr sz="2800">
                <a:solidFill>
                  <a:schemeClr val="tx1"/>
                </a:solidFill>
                <a:latin typeface="+mn-lt"/>
                <a:ea typeface="+mn-ea"/>
                <a:cs typeface="ＭＳ Ｐゴシック"/>
              </a:defRPr>
            </a:lvl2pPr>
            <a:lvl3pPr marL="1143000" indent="-228600" algn="l" rtl="0" eaLnBrk="0" fontAlgn="base" hangingPunct="0">
              <a:spcBef>
                <a:spcPct val="20000"/>
              </a:spcBef>
              <a:spcAft>
                <a:spcPct val="0"/>
              </a:spcAft>
              <a:buChar char="•"/>
              <a:defRPr sz="2400">
                <a:solidFill>
                  <a:schemeClr val="tx1"/>
                </a:solidFill>
                <a:latin typeface="+mn-lt"/>
                <a:ea typeface="+mn-ea"/>
                <a:cs typeface="ＭＳ Ｐゴシック"/>
              </a:defRPr>
            </a:lvl3pPr>
            <a:lvl4pPr marL="1600200" indent="-228600" algn="l" rtl="0" eaLnBrk="0" fontAlgn="base" hangingPunct="0">
              <a:spcBef>
                <a:spcPct val="20000"/>
              </a:spcBef>
              <a:spcAft>
                <a:spcPct val="0"/>
              </a:spcAft>
              <a:buChar char="–"/>
              <a:defRPr sz="2000">
                <a:solidFill>
                  <a:schemeClr val="tx1"/>
                </a:solidFill>
                <a:latin typeface="+mn-lt"/>
                <a:ea typeface="+mn-ea"/>
                <a:cs typeface="ＭＳ Ｐゴシック"/>
              </a:defRPr>
            </a:lvl4pPr>
            <a:lvl5pPr marL="2057400" indent="-228600" algn="l" rtl="0" eaLnBrk="0" fontAlgn="base" hangingPunct="0">
              <a:spcBef>
                <a:spcPct val="20000"/>
              </a:spcBef>
              <a:spcAft>
                <a:spcPct val="0"/>
              </a:spcAft>
              <a:buChar char="»"/>
              <a:defRPr sz="2000">
                <a:solidFill>
                  <a:schemeClr val="tx1"/>
                </a:solidFill>
                <a:latin typeface="+mn-lt"/>
                <a:ea typeface="+mn-ea"/>
                <a:cs typeface="ＭＳ Ｐゴシック"/>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lvl="1"/>
            <a:endParaRPr lang="en-US" sz="1600" kern="0" dirty="0" smtClean="0">
              <a:solidFill>
                <a:schemeClr val="bg1">
                  <a:lumMod val="50000"/>
                </a:schemeClr>
              </a:solidFill>
            </a:endParaRPr>
          </a:p>
          <a:p>
            <a:r>
              <a:rPr lang="en-US" sz="2800" kern="0" dirty="0" smtClean="0">
                <a:solidFill>
                  <a:schemeClr val="bg1">
                    <a:lumMod val="50000"/>
                  </a:schemeClr>
                </a:solidFill>
              </a:rPr>
              <a:t>Our Development Approach:</a:t>
            </a:r>
          </a:p>
          <a:p>
            <a:pPr lvl="1"/>
            <a:r>
              <a:rPr lang="en-US" kern="0" dirty="0" smtClean="0">
                <a:solidFill>
                  <a:schemeClr val="bg1">
                    <a:lumMod val="50000"/>
                  </a:schemeClr>
                </a:solidFill>
              </a:rPr>
              <a:t>Develop</a:t>
            </a:r>
          </a:p>
          <a:p>
            <a:pPr lvl="1"/>
            <a:r>
              <a:rPr lang="en-US" kern="0" dirty="0" smtClean="0">
                <a:solidFill>
                  <a:schemeClr val="bg1">
                    <a:lumMod val="50000"/>
                  </a:schemeClr>
                </a:solidFill>
              </a:rPr>
              <a:t>Review</a:t>
            </a:r>
          </a:p>
          <a:p>
            <a:pPr lvl="1"/>
            <a:r>
              <a:rPr lang="en-US" kern="0" dirty="0" smtClean="0">
                <a:solidFill>
                  <a:schemeClr val="bg1">
                    <a:lumMod val="50000"/>
                  </a:schemeClr>
                </a:solidFill>
              </a:rPr>
              <a:t>Revise</a:t>
            </a:r>
          </a:p>
          <a:p>
            <a:pPr lvl="1"/>
            <a:r>
              <a:rPr lang="en-US" kern="0" dirty="0" smtClean="0">
                <a:solidFill>
                  <a:schemeClr val="bg1">
                    <a:lumMod val="50000"/>
                  </a:schemeClr>
                </a:solidFill>
              </a:rPr>
              <a:t>Repeat</a:t>
            </a:r>
          </a:p>
          <a:p>
            <a:r>
              <a:rPr lang="en-US" kern="0" dirty="0" smtClean="0">
                <a:solidFill>
                  <a:schemeClr val="bg1">
                    <a:lumMod val="50000"/>
                  </a:schemeClr>
                </a:solidFill>
              </a:rPr>
              <a:t>Kanban board in Jira to track status of stories/technical </a:t>
            </a:r>
            <a:r>
              <a:rPr lang="en-US" kern="0" dirty="0" smtClean="0">
                <a:solidFill>
                  <a:schemeClr val="bg1">
                    <a:lumMod val="50000"/>
                  </a:schemeClr>
                </a:solidFill>
              </a:rPr>
              <a:t>tasks</a:t>
            </a:r>
          </a:p>
          <a:p>
            <a:r>
              <a:rPr lang="en-US" kern="0" dirty="0" smtClean="0">
                <a:solidFill>
                  <a:schemeClr val="bg1">
                    <a:lumMod val="50000"/>
                  </a:schemeClr>
                </a:solidFill>
              </a:rPr>
              <a:t>Follow </a:t>
            </a:r>
            <a:r>
              <a:rPr lang="en-US" kern="0" dirty="0">
                <a:solidFill>
                  <a:schemeClr val="bg1">
                    <a:lumMod val="50000"/>
                  </a:schemeClr>
                </a:solidFill>
              </a:rPr>
              <a:t>the US Digital Services </a:t>
            </a:r>
            <a:r>
              <a:rPr lang="en-US" kern="0" dirty="0" smtClean="0">
                <a:solidFill>
                  <a:schemeClr val="bg1">
                    <a:lumMod val="50000"/>
                  </a:schemeClr>
                </a:solidFill>
              </a:rPr>
              <a:t>Playbook</a:t>
            </a:r>
          </a:p>
          <a:p>
            <a:r>
              <a:rPr lang="en-US" kern="0" dirty="0" smtClean="0">
                <a:solidFill>
                  <a:schemeClr val="bg1">
                    <a:lumMod val="50000"/>
                  </a:schemeClr>
                </a:solidFill>
              </a:rPr>
              <a:t>Communicate frequently!</a:t>
            </a:r>
            <a:endParaRPr lang="en-US" kern="0" dirty="0">
              <a:solidFill>
                <a:schemeClr val="bg1">
                  <a:lumMod val="50000"/>
                </a:schemeClr>
              </a:solidFill>
            </a:endParaRPr>
          </a:p>
          <a:p>
            <a:pPr marL="0" indent="0">
              <a:buNone/>
            </a:pPr>
            <a:r>
              <a:rPr lang="en-US" sz="2800" kern="0" dirty="0" smtClean="0">
                <a:solidFill>
                  <a:schemeClr val="bg1">
                    <a:lumMod val="50000"/>
                  </a:schemeClr>
                </a:solidFill>
              </a:rPr>
              <a:t> </a:t>
            </a:r>
            <a:endParaRPr lang="en-US" sz="2800" kern="0" dirty="0">
              <a:solidFill>
                <a:schemeClr val="bg1">
                  <a:lumMod val="50000"/>
                </a:schemeClr>
              </a:solidFill>
            </a:endParaRPr>
          </a:p>
          <a:p>
            <a:pPr marL="0" indent="0">
              <a:buNone/>
            </a:pPr>
            <a:r>
              <a:rPr lang="en-US" kern="0" dirty="0" smtClean="0">
                <a:solidFill>
                  <a:schemeClr val="bg1">
                    <a:lumMod val="50000"/>
                  </a:schemeClr>
                </a:solidFill>
              </a:rPr>
              <a:t> </a:t>
            </a:r>
          </a:p>
          <a:p>
            <a:endParaRPr lang="en-US" sz="2000" kern="0" dirty="0" smtClean="0">
              <a:solidFill>
                <a:schemeClr val="bg1">
                  <a:lumMod val="50000"/>
                </a:schemeClr>
              </a:solidFill>
            </a:endParaRPr>
          </a:p>
          <a:p>
            <a:pPr lvl="1"/>
            <a:endParaRPr lang="en-US" sz="1600" kern="0" dirty="0" smtClean="0">
              <a:solidFill>
                <a:schemeClr val="bg1">
                  <a:lumMod val="50000"/>
                </a:schemeClr>
              </a:solidFill>
            </a:endParaRPr>
          </a:p>
          <a:p>
            <a:endParaRPr lang="en-US" sz="2000" kern="0" dirty="0" smtClean="0">
              <a:solidFill>
                <a:schemeClr val="bg1">
                  <a:lumMod val="50000"/>
                </a:schemeClr>
              </a:solidFill>
            </a:endParaRPr>
          </a:p>
          <a:p>
            <a:endParaRPr lang="en-US" sz="2000" kern="0" dirty="0">
              <a:solidFill>
                <a:schemeClr val="bg1">
                  <a:lumMod val="50000"/>
                </a:schemeClr>
              </a:solidFill>
            </a:endParaRPr>
          </a:p>
        </p:txBody>
      </p:sp>
    </p:spTree>
    <p:extLst>
      <p:ext uri="{BB962C8B-B14F-4D97-AF65-F5344CB8AC3E}">
        <p14:creationId xmlns:p14="http://schemas.microsoft.com/office/powerpoint/2010/main" val="31607164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ChangeArrowheads="1"/>
          </p:cNvSpPr>
          <p:nvPr/>
        </p:nvSpPr>
        <p:spPr bwMode="auto">
          <a:xfrm>
            <a:off x="1370013" y="1827213"/>
            <a:ext cx="6021387" cy="4114800"/>
          </a:xfrm>
          <a:prstGeom prst="rect">
            <a:avLst/>
          </a:prstGeom>
          <a:noFill/>
          <a:ln w="9525">
            <a:noFill/>
            <a:miter lim="800000"/>
            <a:headEnd/>
            <a:tailEnd/>
          </a:ln>
        </p:spPr>
        <p:txBody>
          <a:bodyPr/>
          <a:lstStyle/>
          <a:p>
            <a:pPr marL="342900" indent="-342900" eaLnBrk="0" hangingPunct="0">
              <a:lnSpc>
                <a:spcPct val="90000"/>
              </a:lnSpc>
              <a:spcBef>
                <a:spcPct val="20000"/>
              </a:spcBef>
              <a:buFontTx/>
              <a:buChar char="•"/>
            </a:pPr>
            <a:endParaRPr lang="en-US" sz="2000">
              <a:solidFill>
                <a:srgbClr val="767068"/>
              </a:solidFill>
            </a:endParaRPr>
          </a:p>
        </p:txBody>
      </p:sp>
      <p:sp>
        <p:nvSpPr>
          <p:cNvPr id="4099" name="Rectangle 3"/>
          <p:cNvSpPr>
            <a:spLocks noChangeArrowheads="1"/>
          </p:cNvSpPr>
          <p:nvPr/>
        </p:nvSpPr>
        <p:spPr bwMode="auto">
          <a:xfrm>
            <a:off x="762000" y="533400"/>
            <a:ext cx="6781800" cy="839787"/>
          </a:xfrm>
          <a:prstGeom prst="rect">
            <a:avLst/>
          </a:prstGeom>
          <a:noFill/>
          <a:ln w="9525">
            <a:noFill/>
            <a:miter lim="800000"/>
            <a:headEnd/>
            <a:tailEnd/>
          </a:ln>
        </p:spPr>
        <p:txBody>
          <a:bodyPr/>
          <a:lstStyle/>
          <a:p>
            <a:pPr eaLnBrk="0" hangingPunct="0">
              <a:lnSpc>
                <a:spcPct val="80000"/>
              </a:lnSpc>
              <a:spcBef>
                <a:spcPct val="20000"/>
              </a:spcBef>
            </a:pPr>
            <a:r>
              <a:rPr lang="en-US" sz="2800" dirty="0" smtClean="0">
                <a:solidFill>
                  <a:srgbClr val="9A1920"/>
                </a:solidFill>
                <a:latin typeface="85 Helvetica Heavy"/>
              </a:rPr>
              <a:t>18F—Multiple BPAs for Agile Delivery Services (ADS I) </a:t>
            </a:r>
            <a:endParaRPr lang="en-US" sz="2800" dirty="0">
              <a:latin typeface="85 Helvetica Heavy"/>
            </a:endParaRPr>
          </a:p>
          <a:p>
            <a:pPr marL="342900" indent="-342900" eaLnBrk="0" hangingPunct="0">
              <a:lnSpc>
                <a:spcPct val="80000"/>
              </a:lnSpc>
              <a:spcBef>
                <a:spcPct val="20000"/>
              </a:spcBef>
            </a:pPr>
            <a:r>
              <a:rPr lang="en-US" dirty="0">
                <a:latin typeface="55 Helvetica Roman"/>
              </a:rPr>
              <a:t/>
            </a:r>
            <a:br>
              <a:rPr lang="en-US" dirty="0">
                <a:latin typeface="55 Helvetica Roman"/>
              </a:rPr>
            </a:br>
            <a:r>
              <a:rPr lang="en-US" sz="1600" dirty="0">
                <a:solidFill>
                  <a:srgbClr val="9A1920"/>
                </a:solidFill>
                <a:latin typeface="55 Helvetica Roman"/>
              </a:rPr>
              <a:t>	</a:t>
            </a:r>
          </a:p>
        </p:txBody>
      </p:sp>
      <p:sp>
        <p:nvSpPr>
          <p:cNvPr id="5" name="Content Placeholder 2"/>
          <p:cNvSpPr txBox="1">
            <a:spLocks/>
          </p:cNvSpPr>
          <p:nvPr/>
        </p:nvSpPr>
        <p:spPr>
          <a:xfrm>
            <a:off x="494506" y="1065213"/>
            <a:ext cx="7772400" cy="4876800"/>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ＭＳ Ｐゴシック"/>
              </a:defRPr>
            </a:lvl1pPr>
            <a:lvl2pPr marL="742950" indent="-285750" algn="l" rtl="0" eaLnBrk="0" fontAlgn="base" hangingPunct="0">
              <a:spcBef>
                <a:spcPct val="20000"/>
              </a:spcBef>
              <a:spcAft>
                <a:spcPct val="0"/>
              </a:spcAft>
              <a:buChar char="–"/>
              <a:defRPr sz="2800">
                <a:solidFill>
                  <a:schemeClr val="tx1"/>
                </a:solidFill>
                <a:latin typeface="+mn-lt"/>
                <a:ea typeface="+mn-ea"/>
                <a:cs typeface="ＭＳ Ｐゴシック"/>
              </a:defRPr>
            </a:lvl2pPr>
            <a:lvl3pPr marL="1143000" indent="-228600" algn="l" rtl="0" eaLnBrk="0" fontAlgn="base" hangingPunct="0">
              <a:spcBef>
                <a:spcPct val="20000"/>
              </a:spcBef>
              <a:spcAft>
                <a:spcPct val="0"/>
              </a:spcAft>
              <a:buChar char="•"/>
              <a:defRPr sz="2400">
                <a:solidFill>
                  <a:schemeClr val="tx1"/>
                </a:solidFill>
                <a:latin typeface="+mn-lt"/>
                <a:ea typeface="+mn-ea"/>
                <a:cs typeface="ＭＳ Ｐゴシック"/>
              </a:defRPr>
            </a:lvl3pPr>
            <a:lvl4pPr marL="1600200" indent="-228600" algn="l" rtl="0" eaLnBrk="0" fontAlgn="base" hangingPunct="0">
              <a:spcBef>
                <a:spcPct val="20000"/>
              </a:spcBef>
              <a:spcAft>
                <a:spcPct val="0"/>
              </a:spcAft>
              <a:buChar char="–"/>
              <a:defRPr sz="2000">
                <a:solidFill>
                  <a:schemeClr val="tx1"/>
                </a:solidFill>
                <a:latin typeface="+mn-lt"/>
                <a:ea typeface="+mn-ea"/>
                <a:cs typeface="ＭＳ Ｐゴシック"/>
              </a:defRPr>
            </a:lvl4pPr>
            <a:lvl5pPr marL="2057400" indent="-228600" algn="l" rtl="0" eaLnBrk="0" fontAlgn="base" hangingPunct="0">
              <a:spcBef>
                <a:spcPct val="20000"/>
              </a:spcBef>
              <a:spcAft>
                <a:spcPct val="0"/>
              </a:spcAft>
              <a:buChar char="»"/>
              <a:defRPr sz="2000">
                <a:solidFill>
                  <a:schemeClr val="tx1"/>
                </a:solidFill>
                <a:latin typeface="+mn-lt"/>
                <a:ea typeface="+mn-ea"/>
                <a:cs typeface="ＭＳ Ｐゴシック"/>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lvl="1"/>
            <a:endParaRPr lang="en-US" sz="1600" kern="0" dirty="0" smtClean="0">
              <a:solidFill>
                <a:schemeClr val="bg1">
                  <a:lumMod val="50000"/>
                </a:schemeClr>
              </a:solidFill>
            </a:endParaRPr>
          </a:p>
          <a:p>
            <a:r>
              <a:rPr lang="en-US" sz="2800" kern="0" dirty="0" smtClean="0">
                <a:solidFill>
                  <a:schemeClr val="bg1">
                    <a:lumMod val="50000"/>
                  </a:schemeClr>
                </a:solidFill>
              </a:rPr>
              <a:t>Follow the US Digital Services Playbook</a:t>
            </a:r>
          </a:p>
          <a:p>
            <a:endParaRPr lang="en-US" sz="2800" kern="0" dirty="0" smtClean="0">
              <a:solidFill>
                <a:schemeClr val="bg1">
                  <a:lumMod val="50000"/>
                </a:schemeClr>
              </a:solidFill>
            </a:endParaRPr>
          </a:p>
          <a:p>
            <a:pPr marL="0" indent="0">
              <a:buNone/>
            </a:pPr>
            <a:r>
              <a:rPr lang="en-US" sz="2800" kern="0" dirty="0" smtClean="0">
                <a:solidFill>
                  <a:schemeClr val="bg1">
                    <a:lumMod val="50000"/>
                  </a:schemeClr>
                </a:solidFill>
              </a:rPr>
              <a:t> </a:t>
            </a:r>
            <a:endParaRPr lang="en-US" sz="2800" kern="0" dirty="0">
              <a:solidFill>
                <a:schemeClr val="bg1">
                  <a:lumMod val="50000"/>
                </a:schemeClr>
              </a:solidFill>
            </a:endParaRPr>
          </a:p>
          <a:p>
            <a:pPr marL="0" indent="0">
              <a:buNone/>
            </a:pPr>
            <a:r>
              <a:rPr lang="en-US" kern="0" dirty="0" smtClean="0">
                <a:solidFill>
                  <a:schemeClr val="bg1">
                    <a:lumMod val="50000"/>
                  </a:schemeClr>
                </a:solidFill>
              </a:rPr>
              <a:t> </a:t>
            </a:r>
          </a:p>
          <a:p>
            <a:endParaRPr lang="en-US" sz="2000" kern="0" dirty="0" smtClean="0">
              <a:solidFill>
                <a:schemeClr val="bg1">
                  <a:lumMod val="50000"/>
                </a:schemeClr>
              </a:solidFill>
            </a:endParaRPr>
          </a:p>
          <a:p>
            <a:pPr lvl="1"/>
            <a:endParaRPr lang="en-US" sz="1600" kern="0" dirty="0" smtClean="0">
              <a:solidFill>
                <a:schemeClr val="bg1">
                  <a:lumMod val="50000"/>
                </a:schemeClr>
              </a:solidFill>
            </a:endParaRPr>
          </a:p>
          <a:p>
            <a:endParaRPr lang="en-US" sz="2000" kern="0" dirty="0" smtClean="0">
              <a:solidFill>
                <a:schemeClr val="bg1">
                  <a:lumMod val="50000"/>
                </a:schemeClr>
              </a:solidFill>
            </a:endParaRPr>
          </a:p>
          <a:p>
            <a:endParaRPr lang="en-US" sz="2000" kern="0" dirty="0">
              <a:solidFill>
                <a:schemeClr val="bg1">
                  <a:lumMod val="50000"/>
                </a:schemeClr>
              </a:solidFill>
            </a:endParaRPr>
          </a:p>
        </p:txBody>
      </p:sp>
    </p:spTree>
    <p:extLst>
      <p:ext uri="{BB962C8B-B14F-4D97-AF65-F5344CB8AC3E}">
        <p14:creationId xmlns:p14="http://schemas.microsoft.com/office/powerpoint/2010/main" val="310601179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91</TotalTime>
  <Words>576</Words>
  <Application>Microsoft Office PowerPoint</Application>
  <PresentationFormat>On-screen Show (4:3)</PresentationFormat>
  <Paragraphs>108</Paragraphs>
  <Slides>8</Slides>
  <Notes>6</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GSA 18F Agile Delivery Services Proposal 6/18/2015 9:00 AM</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GSA 18F Agile Delivery Services</dc:title>
  <dc:creator>Michelle Scheuerman</dc:creator>
  <cp:lastModifiedBy>Michelle Scheuerman</cp:lastModifiedBy>
  <cp:revision>11</cp:revision>
  <cp:lastPrinted>2015-06-18T00:14:18Z</cp:lastPrinted>
  <dcterms:created xsi:type="dcterms:W3CDTF">2015-06-17T15:40:35Z</dcterms:created>
  <dcterms:modified xsi:type="dcterms:W3CDTF">2015-06-23T21:12:11Z</dcterms:modified>
</cp:coreProperties>
</file>