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3" r:id="rId2"/>
    <p:sldId id="269" r:id="rId3"/>
    <p:sldId id="272" r:id="rId4"/>
    <p:sldId id="273" r:id="rId5"/>
    <p:sldId id="271" r:id="rId6"/>
    <p:sldId id="267" r:id="rId7"/>
    <p:sldId id="268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51" y="-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3098F-1000-4F85-9F35-40A3F3C1DAF8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8E4EC-360D-4541-AFA2-219729F15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8E4EC-360D-4541-AFA2-219729F157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032CCAA4-70F9-4347-A6BC-65B95A477A9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charset="0"/>
                <a:ea typeface="ＭＳ Ｐゴシック" pitchFamily="-60" charset="-128"/>
                <a:cs typeface="+mn-cs"/>
              </a:defRPr>
            </a:lvl1pPr>
          </a:lstStyle>
          <a:p>
            <a:fld id="{A735CE89-B58C-4E99-A79F-DB25D6083A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304800" y="640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fld id="{03899717-2A97-4058-850E-E2FF3A1C08D4}" type="slidenum">
              <a:rPr lang="en-US" sz="1400">
                <a:solidFill>
                  <a:srgbClr val="E0CDA6"/>
                </a:solidFill>
                <a:latin typeface="Arial" charset="0"/>
                <a:ea typeface="ＭＳ Ｐゴシック" pitchFamily="-60" charset="-128"/>
                <a:cs typeface="+mn-cs"/>
              </a:rPr>
              <a:pPr algn="ctr" eaLnBrk="0" hangingPunct="0">
                <a:defRPr/>
              </a:pPr>
              <a:t>‹#›</a:t>
            </a:fld>
            <a:endParaRPr lang="en-US" sz="1400">
              <a:solidFill>
                <a:srgbClr val="E0CDA6"/>
              </a:solidFill>
              <a:latin typeface="Arial" charset="0"/>
              <a:ea typeface="ＭＳ Ｐゴシック" pitchFamily="-60" charset="-128"/>
              <a:cs typeface="+mn-cs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0" y="4876800"/>
            <a:ext cx="38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270" anchor="ctr"/>
          <a:lstStyle/>
          <a:p>
            <a:pPr eaLnBrk="0" hangingPunct="0">
              <a:defRPr/>
            </a:pPr>
            <a:r>
              <a:rPr lang="en-US" sz="1400">
                <a:solidFill>
                  <a:srgbClr val="E0CDA6"/>
                </a:solidFill>
                <a:latin typeface="Arial Narrow" pitchFamily="34" charset="0"/>
                <a:ea typeface="ＭＳ Ｐゴシック" pitchFamily="-60" charset="-128"/>
                <a:cs typeface="+mn-cs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6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124200" y="1676400"/>
            <a:ext cx="0" cy="25908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5" descr="DEV_titl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793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276600" y="1828800"/>
            <a:ext cx="0" cy="3048000"/>
          </a:xfrm>
          <a:prstGeom prst="line">
            <a:avLst/>
          </a:prstGeom>
          <a:noFill/>
          <a:ln w="19050">
            <a:solidFill>
              <a:srgbClr val="A79F9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9"/>
          <p:cNvSpPr txBox="1">
            <a:spLocks noChangeArrowheads="1"/>
          </p:cNvSpPr>
          <p:nvPr/>
        </p:nvSpPr>
        <p:spPr bwMode="auto">
          <a:xfrm>
            <a:off x="3733800" y="2971800"/>
            <a:ext cx="5181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/>
            </a:r>
            <a:b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</a:b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85 Helvetica Heavy"/>
              <a:ea typeface="+mj-ea"/>
              <a:cs typeface="ＭＳ Ｐゴシック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kern="0" dirty="0" smtClean="0">
                <a:solidFill>
                  <a:srgbClr val="A79F94"/>
                </a:solidFill>
                <a:latin typeface="85 Helvetica Heavy"/>
                <a:ea typeface="+mj-ea"/>
                <a:cs typeface="ＭＳ Ｐゴシック"/>
              </a:rPr>
              <a:t>Created By Adam D’Angelo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Updated By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DevTech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A79F94"/>
                </a:solidFill>
                <a:effectLst/>
                <a:uLnTx/>
                <a:uFillTx/>
                <a:latin typeface="85 Helvetica Heavy"/>
                <a:ea typeface="+mj-ea"/>
                <a:cs typeface="ＭＳ Ｐゴシック"/>
              </a:rPr>
              <a:t> team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A79F94"/>
              </a:solidFill>
              <a:effectLst/>
              <a:uLnTx/>
              <a:uFillTx/>
              <a:latin typeface="55 Helvetica Roman"/>
              <a:ea typeface="+mj-ea"/>
              <a:cs typeface="ＭＳ Ｐゴシック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733800" y="2362200"/>
            <a:ext cx="480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 smtClean="0">
                <a:solidFill>
                  <a:srgbClr val="9A1920"/>
                </a:solidFill>
                <a:latin typeface="55 Helvetica Roman"/>
              </a:rPr>
              <a:t>18F Wireframes</a:t>
            </a:r>
            <a:endParaRPr lang="en-US" sz="2000" i="1" dirty="0">
              <a:solidFill>
                <a:srgbClr val="9A1920"/>
              </a:solidFill>
              <a:latin typeface="55 Helvetica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73915"/>
              </p:ext>
            </p:extLst>
          </p:nvPr>
        </p:nvGraphicFramePr>
        <p:xfrm>
          <a:off x="1502228" y="1981200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2"/>
                <a:gridCol w="1295400"/>
                <a:gridCol w="3940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6/17/2015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r>
                        <a:rPr lang="en-US" baseline="0" dirty="0" smtClean="0"/>
                        <a:t> draft of wireframes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6/18/2015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with logo,</a:t>
                      </a:r>
                      <a:r>
                        <a:rPr lang="en-US" baseline="0" dirty="0" smtClean="0"/>
                        <a:t> color scheme, icons available for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6/19/2015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</a:t>
                      </a:r>
                      <a:r>
                        <a:rPr lang="en-US" baseline="0" dirty="0" smtClean="0"/>
                        <a:t> per 6/19 5:00 PM 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6/19/2015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per 6/19 6:15</a:t>
                      </a:r>
                      <a:r>
                        <a:rPr lang="en-US" baseline="0" dirty="0" smtClean="0"/>
                        <a:t> PM design 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54376" y="914400"/>
            <a:ext cx="3191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Version History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147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7400" y="856833"/>
            <a:ext cx="2971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*Default: </a:t>
            </a:r>
            <a:r>
              <a:rPr lang="en-US" sz="1600" dirty="0" smtClean="0"/>
              <a:t>Shows all drug </a:t>
            </a:r>
            <a:r>
              <a:rPr lang="en-US" sz="1600" dirty="0" smtClean="0"/>
              <a:t>recalls </a:t>
            </a:r>
            <a:r>
              <a:rPr lang="en-US" sz="1600" dirty="0" smtClean="0"/>
              <a:t>reports in last 1 month.</a:t>
            </a:r>
          </a:p>
          <a:p>
            <a:endParaRPr lang="en-US" sz="1600" dirty="0"/>
          </a:p>
          <a:p>
            <a:r>
              <a:rPr lang="en-US" sz="1600" b="1" dirty="0" smtClean="0"/>
              <a:t>Search</a:t>
            </a:r>
            <a:r>
              <a:rPr lang="en-US" sz="1600" dirty="0" smtClean="0"/>
              <a:t> – basic key word search</a:t>
            </a:r>
          </a:p>
          <a:p>
            <a:endParaRPr lang="en-US" sz="1600" dirty="0"/>
          </a:p>
          <a:p>
            <a:r>
              <a:rPr lang="en-US" sz="1600" b="1" dirty="0" smtClean="0"/>
              <a:t>Advanced search </a:t>
            </a:r>
            <a:r>
              <a:rPr lang="en-US" sz="1600" dirty="0" smtClean="0"/>
              <a:t>– filtered search </a:t>
            </a:r>
          </a:p>
          <a:p>
            <a:endParaRPr lang="en-US" sz="1600" dirty="0"/>
          </a:p>
          <a:p>
            <a:r>
              <a:rPr lang="en-US" sz="1600" b="1" dirty="0" smtClean="0"/>
              <a:t>Clear</a:t>
            </a:r>
            <a:r>
              <a:rPr lang="en-US" sz="1600" dirty="0" smtClean="0"/>
              <a:t> – clears search results &amp; set to *Default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5867400" y="3767078"/>
            <a:ext cx="3080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Display 10 results per page &amp; provide pagination.</a:t>
            </a:r>
          </a:p>
          <a:p>
            <a:endParaRPr lang="en-US" sz="1600" dirty="0"/>
          </a:p>
          <a:p>
            <a:r>
              <a:rPr lang="en-US" sz="1600" dirty="0" smtClean="0"/>
              <a:t>Product </a:t>
            </a:r>
            <a:r>
              <a:rPr lang="en-US" sz="1600" dirty="0" smtClean="0"/>
              <a:t>name = product name or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20 char of Product Description if name is not </a:t>
            </a:r>
            <a:r>
              <a:rPr lang="en-US" sz="1600" dirty="0" smtClean="0"/>
              <a:t>available</a:t>
            </a:r>
          </a:p>
          <a:p>
            <a:endParaRPr lang="en-US" sz="1600" dirty="0"/>
          </a:p>
          <a:p>
            <a:r>
              <a:rPr lang="en-US" sz="1600" dirty="0"/>
              <a:t>Provide legend on classification.</a:t>
            </a:r>
          </a:p>
          <a:p>
            <a:endParaRPr lang="en-US" sz="1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609600" y="968667"/>
            <a:ext cx="5105400" cy="5279733"/>
            <a:chOff x="1447800" y="609600"/>
            <a:chExt cx="5105400" cy="5279733"/>
          </a:xfrm>
        </p:grpSpPr>
        <p:sp>
          <p:nvSpPr>
            <p:cNvPr id="2" name="Rectangle 1"/>
            <p:cNvSpPr/>
            <p:nvPr/>
          </p:nvSpPr>
          <p:spPr bwMode="auto">
            <a:xfrm>
              <a:off x="1447800" y="609600"/>
              <a:ext cx="5105400" cy="527973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pic>
          <p:nvPicPr>
            <p:cNvPr id="4" name="Picture 3" descr="DEV-Logo_RGB.gif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61" y="5392579"/>
              <a:ext cx="813479" cy="243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981200" y="2209800"/>
              <a:ext cx="4105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 smtClean="0"/>
                <a:t>Drug Recall Reports</a:t>
              </a:r>
              <a:endParaRPr lang="en-US" sz="1400" u="sng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93902" y="2775270"/>
              <a:ext cx="4025898" cy="2341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1201" y="2590800"/>
              <a:ext cx="4184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Recall Number      Classification</a:t>
              </a:r>
              <a:r>
                <a:rPr lang="en-US" sz="1000" dirty="0" smtClean="0"/>
                <a:t>	      Product Name          </a:t>
              </a:r>
              <a:r>
                <a:rPr lang="en-US" sz="1000" dirty="0" smtClean="0"/>
                <a:t>Report  Date</a:t>
              </a:r>
              <a:endParaRPr lang="en-US" sz="10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993902" y="3342467"/>
              <a:ext cx="4092572" cy="260866"/>
              <a:chOff x="1993902" y="3342467"/>
              <a:chExt cx="4092572" cy="26086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3902" y="3357112"/>
                <a:ext cx="40925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u="sng" dirty="0" smtClean="0">
                    <a:solidFill>
                      <a:srgbClr val="0070C0"/>
                    </a:solidFill>
                  </a:rPr>
                  <a:t>D-609-198  </a:t>
                </a:r>
                <a:r>
                  <a:rPr lang="en-US" sz="1000" dirty="0" smtClean="0"/>
                  <a:t>                   Class </a:t>
                </a:r>
                <a:r>
                  <a:rPr lang="en-US" sz="1000" dirty="0" smtClean="0"/>
                  <a:t>3         Drug </a:t>
                </a:r>
                <a:r>
                  <a:rPr lang="en-US" sz="1000" dirty="0" smtClean="0"/>
                  <a:t>1                        5/29/15</a:t>
                </a:r>
                <a:endParaRPr lang="en-US" sz="1000" dirty="0"/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139757" y="3342467"/>
                <a:ext cx="204191" cy="18466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993903" y="3739693"/>
              <a:ext cx="4025897" cy="246221"/>
              <a:chOff x="1993903" y="3739693"/>
              <a:chExt cx="4025897" cy="24622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993903" y="3739693"/>
                <a:ext cx="40258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u="sng" dirty="0" smtClean="0">
                    <a:solidFill>
                      <a:srgbClr val="0070C0"/>
                    </a:solidFill>
                  </a:rPr>
                  <a:t>D-345-4567 </a:t>
                </a:r>
                <a:r>
                  <a:rPr lang="en-US" sz="1000" dirty="0" smtClean="0"/>
                  <a:t>                  Class </a:t>
                </a:r>
                <a:r>
                  <a:rPr lang="en-US" sz="1000" dirty="0" smtClean="0"/>
                  <a:t>2         Drug </a:t>
                </a:r>
                <a:r>
                  <a:rPr lang="en-US" sz="1000" dirty="0" smtClean="0"/>
                  <a:t>1 , Drug2            </a:t>
                </a:r>
                <a:r>
                  <a:rPr lang="en-US" sz="1000" dirty="0" smtClean="0"/>
                  <a:t>5/29/15</a:t>
                </a:r>
                <a:endParaRPr lang="en-US" sz="1000" dirty="0"/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3139757" y="3770470"/>
                <a:ext cx="191135" cy="18466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2891314" y="1277779"/>
              <a:ext cx="2366486" cy="253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1277779"/>
              <a:ext cx="2220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Enter the name a drug…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2895600" y="1647298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Search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981200" y="4933270"/>
              <a:ext cx="4038600" cy="1721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Pagination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457325" y="609600"/>
              <a:ext cx="5095875" cy="503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0" y="759023"/>
              <a:ext cx="329474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Drug Recall </a:t>
              </a:r>
              <a:r>
                <a:rPr lang="en-US" sz="1400" dirty="0" smtClean="0"/>
                <a:t>Information Center</a:t>
              </a:r>
              <a:endParaRPr lang="en-US" sz="14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971800" y="5334000"/>
              <a:ext cx="2139951" cy="380999"/>
              <a:chOff x="2965449" y="5334000"/>
              <a:chExt cx="2139951" cy="3809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3057842" y="5392579"/>
                <a:ext cx="15159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Developed by</a:t>
                </a:r>
                <a:endParaRPr lang="en-US" sz="1000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2965449" y="5334000"/>
                <a:ext cx="2139951" cy="38099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endParaRPr>
              </a:p>
            </p:txBody>
          </p:sp>
        </p:grpSp>
        <p:sp>
          <p:nvSpPr>
            <p:cNvPr id="39" name="Rounded Rectangle 38"/>
            <p:cNvSpPr/>
            <p:nvPr/>
          </p:nvSpPr>
          <p:spPr bwMode="auto">
            <a:xfrm>
              <a:off x="3661648" y="1647298"/>
              <a:ext cx="830104" cy="33848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Advanced Search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80096" y="1657690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Clear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993902" y="2943998"/>
              <a:ext cx="4171947" cy="394318"/>
              <a:chOff x="1993902" y="2943998"/>
              <a:chExt cx="4171947" cy="39431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993902" y="2943998"/>
                <a:ext cx="4171947" cy="246221"/>
                <a:chOff x="2117469" y="2773977"/>
                <a:chExt cx="3724531" cy="246221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2117469" y="2773977"/>
                  <a:ext cx="372453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u="sng" dirty="0" smtClean="0">
                      <a:solidFill>
                        <a:srgbClr val="0070C0"/>
                      </a:solidFill>
                    </a:rPr>
                    <a:t>D-123-0981 </a:t>
                  </a:r>
                  <a:r>
                    <a:rPr lang="en-US" sz="1000" dirty="0" smtClean="0"/>
                    <a:t>                   Class </a:t>
                  </a:r>
                  <a:r>
                    <a:rPr lang="en-US" sz="1000" dirty="0" smtClean="0"/>
                    <a:t>1         Drug </a:t>
                  </a:r>
                  <a:r>
                    <a:rPr lang="en-US" sz="1000" dirty="0" smtClean="0"/>
                    <a:t>1 , Drug 2          5/29/15</a:t>
                  </a:r>
                  <a:endParaRPr lang="en-US" sz="1000" dirty="0"/>
                </a:p>
              </p:txBody>
            </p:sp>
            <p:sp>
              <p:nvSpPr>
                <p:cNvPr id="12" name="Oval 11"/>
                <p:cNvSpPr/>
                <p:nvPr/>
              </p:nvSpPr>
              <p:spPr bwMode="auto">
                <a:xfrm>
                  <a:off x="3146107" y="2773977"/>
                  <a:ext cx="191135" cy="184666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60" charset="-128"/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3314700" y="3092095"/>
                <a:ext cx="28056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                      Drug 3 , Drug 4</a:t>
                </a:r>
                <a:endParaRPr lang="en-US" sz="1000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143451" y="4267200"/>
              <a:ext cx="719492" cy="666070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362200" y="304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DRIC Home Page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91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7400" y="1164271"/>
            <a:ext cx="2971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Filters available on advanced 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Reported in 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Classification</a:t>
            </a:r>
          </a:p>
          <a:p>
            <a:endParaRPr lang="en-US" sz="1600" dirty="0" smtClean="0"/>
          </a:p>
          <a:p>
            <a:r>
              <a:rPr lang="en-US" sz="1600" dirty="0" smtClean="0"/>
              <a:t>Default values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in </a:t>
            </a:r>
            <a:r>
              <a:rPr lang="en-US" sz="1600" dirty="0" smtClean="0"/>
              <a:t>Last – 1 month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Status - All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Classification - All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Provide users ability to change/update some or all default values to perform advanced search with key word.</a:t>
            </a:r>
          </a:p>
          <a:p>
            <a:endParaRPr lang="en-US" sz="1600" dirty="0"/>
          </a:p>
          <a:p>
            <a:r>
              <a:rPr lang="en-US" sz="1600" dirty="0" smtClean="0"/>
              <a:t>Search results are displayed on the home page Drug Recall Report list section.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362200" y="304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Advanced Search</a:t>
            </a:r>
            <a:endParaRPr lang="en-US" sz="1600" b="1" dirty="0"/>
          </a:p>
        </p:txBody>
      </p:sp>
      <p:grpSp>
        <p:nvGrpSpPr>
          <p:cNvPr id="73" name="Group 72"/>
          <p:cNvGrpSpPr/>
          <p:nvPr/>
        </p:nvGrpSpPr>
        <p:grpSpPr>
          <a:xfrm>
            <a:off x="1828800" y="990600"/>
            <a:ext cx="3033887" cy="5105399"/>
            <a:chOff x="1828800" y="990600"/>
            <a:chExt cx="3033887" cy="5105399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828800" y="990600"/>
              <a:ext cx="2878667" cy="510539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869113" y="1793344"/>
              <a:ext cx="2993574" cy="1137377"/>
              <a:chOff x="1618341" y="2667000"/>
              <a:chExt cx="1347108" cy="64401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618341" y="2667000"/>
                <a:ext cx="1347108" cy="236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Reported </a:t>
                </a:r>
                <a:r>
                  <a:rPr lang="en-US" sz="1600" dirty="0" smtClean="0"/>
                  <a:t>In Last:</a:t>
                </a:r>
                <a:endParaRPr lang="en-US" sz="1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901" y="2847202"/>
                <a:ext cx="961029" cy="46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 </a:t>
                </a:r>
                <a:r>
                  <a:rPr lang="en-US" sz="1600" dirty="0" smtClean="0"/>
                  <a:t>month</a:t>
                </a:r>
              </a:p>
              <a:p>
                <a:r>
                  <a:rPr lang="en-US" sz="1600" dirty="0" smtClean="0"/>
                  <a:t>6 </a:t>
                </a:r>
                <a:r>
                  <a:rPr lang="en-US" sz="1600" dirty="0" smtClean="0"/>
                  <a:t>months</a:t>
                </a:r>
              </a:p>
              <a:p>
                <a:r>
                  <a:rPr lang="en-US" sz="1600" dirty="0" smtClean="0"/>
                  <a:t>All </a:t>
                </a:r>
                <a:endParaRPr lang="en-US" sz="1600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869113" y="3004525"/>
              <a:ext cx="2669020" cy="417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Status:</a:t>
              </a:r>
              <a:endParaRPr 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12580" y="3273677"/>
              <a:ext cx="21356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Ongoing</a:t>
              </a:r>
              <a:endParaRPr lang="en-US" sz="1600" dirty="0" smtClean="0"/>
            </a:p>
            <a:p>
              <a:r>
                <a:rPr lang="en-US" sz="1600" dirty="0" smtClean="0"/>
                <a:t>Completed</a:t>
              </a:r>
              <a:endParaRPr lang="en-US" sz="1600" dirty="0" smtClean="0"/>
            </a:p>
            <a:p>
              <a:r>
                <a:rPr lang="en-US" sz="1600" dirty="0" smtClean="0"/>
                <a:t>Terminated</a:t>
              </a:r>
              <a:endParaRPr lang="en-US" sz="1600" dirty="0" smtClean="0"/>
            </a:p>
            <a:p>
              <a:r>
                <a:rPr lang="en-US" sz="1600" dirty="0" smtClean="0"/>
                <a:t>All 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69113" y="4533956"/>
              <a:ext cx="2669020" cy="417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Classification: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2580" y="4852208"/>
              <a:ext cx="21356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Class </a:t>
              </a:r>
              <a:r>
                <a:rPr lang="en-US" sz="1600" dirty="0" smtClean="0"/>
                <a:t>1</a:t>
              </a:r>
            </a:p>
            <a:p>
              <a:r>
                <a:rPr lang="en-US" sz="1600" dirty="0" smtClean="0"/>
                <a:t>Class </a:t>
              </a:r>
              <a:r>
                <a:rPr lang="en-US" sz="1600" dirty="0" smtClean="0"/>
                <a:t>2</a:t>
              </a:r>
            </a:p>
            <a:p>
              <a:r>
                <a:rPr lang="en-US" sz="1600" dirty="0" smtClean="0"/>
                <a:t>Class </a:t>
              </a:r>
              <a:r>
                <a:rPr lang="en-US" sz="1600" dirty="0" smtClean="0"/>
                <a:t>3</a:t>
              </a:r>
            </a:p>
            <a:p>
              <a:r>
                <a:rPr lang="en-US" sz="1600" dirty="0" smtClean="0"/>
                <a:t>All</a:t>
              </a:r>
              <a:endParaRPr lang="en-US" sz="1600" dirty="0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305050" y="2190363"/>
              <a:ext cx="114300" cy="11444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305050" y="2440318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05050" y="27049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305050" y="33907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305050" y="36193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305050" y="3886200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2305050" y="4119446"/>
              <a:ext cx="114300" cy="11444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305050" y="4953000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2305050" y="5194316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305050" y="5448152"/>
              <a:ext cx="114300" cy="1144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2305050" y="5676752"/>
              <a:ext cx="114300" cy="11444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92734" y="1346462"/>
              <a:ext cx="2366486" cy="253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20820" y="1346462"/>
              <a:ext cx="2220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Enter the name a drug…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5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09600" y="968667"/>
            <a:ext cx="5105400" cy="5279733"/>
            <a:chOff x="1447800" y="609600"/>
            <a:chExt cx="5105400" cy="5279733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447800" y="609600"/>
              <a:ext cx="5105400" cy="527973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pic>
          <p:nvPicPr>
            <p:cNvPr id="20" name="Picture 19" descr="DEV-Logo_RGB.gif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261" y="5392579"/>
              <a:ext cx="813479" cy="243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1981200" y="2209800"/>
              <a:ext cx="4105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 smtClean="0"/>
                <a:t>Drug Recall Reports</a:t>
              </a:r>
              <a:endParaRPr lang="en-US" sz="1400" u="sng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993902" y="2775270"/>
              <a:ext cx="4025898" cy="2341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81201" y="2590800"/>
              <a:ext cx="4184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Recall Number      Classification</a:t>
              </a:r>
              <a:r>
                <a:rPr lang="en-US" sz="1000" dirty="0" smtClean="0"/>
                <a:t>	      Product Name          </a:t>
              </a:r>
              <a:r>
                <a:rPr lang="en-US" sz="1000" dirty="0" smtClean="0"/>
                <a:t>Report  Date</a:t>
              </a:r>
              <a:endParaRPr lang="en-US" sz="10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93902" y="3342467"/>
              <a:ext cx="4092572" cy="260866"/>
              <a:chOff x="1993902" y="3342467"/>
              <a:chExt cx="4092572" cy="260866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993902" y="3357112"/>
                <a:ext cx="40925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u="sng" dirty="0" smtClean="0">
                    <a:solidFill>
                      <a:srgbClr val="0070C0"/>
                    </a:solidFill>
                  </a:rPr>
                  <a:t>D-609-198  </a:t>
                </a:r>
                <a:r>
                  <a:rPr lang="en-US" sz="1000" dirty="0" smtClean="0"/>
                  <a:t>                   Class </a:t>
                </a:r>
                <a:r>
                  <a:rPr lang="en-US" sz="1000" dirty="0" smtClean="0"/>
                  <a:t>3         Drug </a:t>
                </a:r>
                <a:r>
                  <a:rPr lang="en-US" sz="1000" dirty="0" smtClean="0"/>
                  <a:t>1                        5/29/15</a:t>
                </a:r>
                <a:endParaRPr lang="en-US" sz="1000" dirty="0"/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3139757" y="3342467"/>
                <a:ext cx="204191" cy="18466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993903" y="3739693"/>
              <a:ext cx="4025897" cy="246221"/>
              <a:chOff x="1993903" y="3739693"/>
              <a:chExt cx="4025897" cy="246221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993903" y="3739693"/>
                <a:ext cx="40258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u="sng" dirty="0" smtClean="0">
                    <a:solidFill>
                      <a:srgbClr val="0070C0"/>
                    </a:solidFill>
                  </a:rPr>
                  <a:t>D-345-4567 </a:t>
                </a:r>
                <a:r>
                  <a:rPr lang="en-US" sz="1000" dirty="0" smtClean="0"/>
                  <a:t>                  Class </a:t>
                </a:r>
                <a:r>
                  <a:rPr lang="en-US" sz="1000" dirty="0" smtClean="0"/>
                  <a:t>2         Drug </a:t>
                </a:r>
                <a:r>
                  <a:rPr lang="en-US" sz="1000" dirty="0" smtClean="0"/>
                  <a:t>1 , Drug2            </a:t>
                </a:r>
                <a:r>
                  <a:rPr lang="en-US" sz="1000" dirty="0" smtClean="0"/>
                  <a:t>5/29/15</a:t>
                </a:r>
                <a:endParaRPr lang="en-US" sz="1000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3139757" y="3770470"/>
                <a:ext cx="191135" cy="184666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 bwMode="auto">
            <a:xfrm>
              <a:off x="2891314" y="1277779"/>
              <a:ext cx="2366486" cy="2537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19400" y="1277779"/>
              <a:ext cx="22204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Enter the name a drug…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2895600" y="1647298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Search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81200" y="4933270"/>
              <a:ext cx="4038600" cy="1721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Pagination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457325" y="609600"/>
              <a:ext cx="5095875" cy="503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24000" y="759023"/>
              <a:ext cx="329474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Drug Recall </a:t>
              </a:r>
              <a:r>
                <a:rPr lang="en-US" sz="1400" dirty="0" smtClean="0"/>
                <a:t>Information Center</a:t>
              </a:r>
              <a:endParaRPr lang="en-US" sz="1400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971800" y="5334000"/>
              <a:ext cx="2139951" cy="380999"/>
              <a:chOff x="2965449" y="5334000"/>
              <a:chExt cx="2139951" cy="38099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3057842" y="5392579"/>
                <a:ext cx="15159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Developed by</a:t>
                </a:r>
                <a:endParaRPr lang="en-US" sz="1000" dirty="0"/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965449" y="5334000"/>
                <a:ext cx="2139951" cy="38099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endParaRPr>
              </a:p>
            </p:txBody>
          </p:sp>
        </p:grpSp>
        <p:sp>
          <p:nvSpPr>
            <p:cNvPr id="39" name="Rounded Rectangle 38"/>
            <p:cNvSpPr/>
            <p:nvPr/>
          </p:nvSpPr>
          <p:spPr bwMode="auto">
            <a:xfrm>
              <a:off x="3661648" y="1647298"/>
              <a:ext cx="830104" cy="33848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Advanced Search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80096" y="1657690"/>
              <a:ext cx="677704" cy="32351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60" charset="-128"/>
                </a:rPr>
                <a:t>Clear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993902" y="2943998"/>
              <a:ext cx="4171947" cy="394318"/>
              <a:chOff x="1993902" y="2943998"/>
              <a:chExt cx="4171947" cy="39431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993902" y="2943998"/>
                <a:ext cx="4171947" cy="246221"/>
                <a:chOff x="2117469" y="2773977"/>
                <a:chExt cx="3724531" cy="246221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2117469" y="2773977"/>
                  <a:ext cx="372453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u="sng" dirty="0" smtClean="0">
                      <a:solidFill>
                        <a:srgbClr val="0070C0"/>
                      </a:solidFill>
                    </a:rPr>
                    <a:t>D-123-0981 </a:t>
                  </a:r>
                  <a:r>
                    <a:rPr lang="en-US" sz="1000" dirty="0" smtClean="0"/>
                    <a:t>                   Class </a:t>
                  </a:r>
                  <a:r>
                    <a:rPr lang="en-US" sz="1000" dirty="0" smtClean="0"/>
                    <a:t>1         Drug </a:t>
                  </a:r>
                  <a:r>
                    <a:rPr lang="en-US" sz="1000" dirty="0" smtClean="0"/>
                    <a:t>1 , Drug 2          5/29/15</a:t>
                  </a:r>
                  <a:endParaRPr lang="en-US" sz="1000" dirty="0"/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3146107" y="2773977"/>
                  <a:ext cx="191135" cy="184666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-60" charset="-128"/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3314700" y="3092095"/>
                <a:ext cx="28056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                      Drug 3 , Drug 4</a:t>
                </a:r>
                <a:endParaRPr lang="en-US" sz="10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143451" y="4267200"/>
              <a:ext cx="719492" cy="666070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sz="3200" dirty="0" smtClean="0"/>
                <a:t>…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248400" y="1238462"/>
            <a:ext cx="259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</a:t>
            </a:r>
            <a:r>
              <a:rPr lang="en-US" dirty="0" smtClean="0"/>
              <a:t>additional information on the drug recall </a:t>
            </a:r>
            <a:r>
              <a:rPr lang="en-US" dirty="0" smtClean="0"/>
              <a:t>report user </a:t>
            </a:r>
            <a:r>
              <a:rPr lang="en-US" dirty="0" smtClean="0"/>
              <a:t>has selected to view in detail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Provide users ability to go back to the </a:t>
            </a:r>
            <a:r>
              <a:rPr lang="en-US" dirty="0" smtClean="0"/>
              <a:t>drug recall report list.</a:t>
            </a:r>
          </a:p>
          <a:p>
            <a:endParaRPr lang="en-US" dirty="0"/>
          </a:p>
          <a:p>
            <a:r>
              <a:rPr lang="en-US" dirty="0" smtClean="0"/>
              <a:t>Provide users ability to easily navigate through the detailed report </a:t>
            </a:r>
          </a:p>
          <a:p>
            <a:r>
              <a:rPr lang="en-US" dirty="0" smtClean="0"/>
              <a:t>(i.e. scroll bar / html bookmarks)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981200" y="1266330"/>
            <a:ext cx="3962400" cy="44853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525752" y="5137896"/>
            <a:ext cx="1027375" cy="33745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Close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1200" y="14832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Drug </a:t>
            </a:r>
            <a:r>
              <a:rPr lang="en-US" sz="1400" u="sng" dirty="0" smtClean="0"/>
              <a:t>Recall Report Details</a:t>
            </a:r>
            <a:endParaRPr lang="en-US" sz="1400" u="sng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3503085" y="1978492"/>
            <a:ext cx="752475" cy="73270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&lt;Image of drug here from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NiH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&gt;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462825" y="2949867"/>
            <a:ext cx="3153230" cy="18473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60" charset="-128"/>
              </a:rPr>
              <a:t>Drug reca</a:t>
            </a:r>
            <a:r>
              <a:rPr lang="en-US" sz="1000" dirty="0" smtClean="0">
                <a:latin typeface="Arial" charset="0"/>
                <a:ea typeface="ＭＳ Ｐゴシック" pitchFamily="-60" charset="-128"/>
              </a:rPr>
              <a:t>ll report details data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60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62200" y="304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Drug Recall Report Details Page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84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71388" y="641619"/>
            <a:ext cx="1958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Logos: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" y="2447633"/>
            <a:ext cx="1610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Background and Fill Colors: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833302" y="2512627"/>
            <a:ext cx="548640" cy="731520"/>
          </a:xfrm>
          <a:prstGeom prst="rect">
            <a:avLst/>
          </a:prstGeom>
          <a:solidFill>
            <a:srgbClr val="79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5765" y="5249814"/>
            <a:ext cx="548640" cy="731520"/>
          </a:xfrm>
          <a:prstGeom prst="rect">
            <a:avLst/>
          </a:prstGeom>
          <a:solidFill>
            <a:srgbClr val="11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1565" y="4338654"/>
            <a:ext cx="548640" cy="731520"/>
          </a:xfrm>
          <a:prstGeom prst="rect">
            <a:avLst/>
          </a:prstGeom>
          <a:solidFill>
            <a:srgbClr val="B51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49650" y="3393144"/>
            <a:ext cx="195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Font: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226172" y="4338654"/>
            <a:ext cx="191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Accent Colors: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3893629" y="2524595"/>
            <a:ext cx="54864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33749" y="3427494"/>
            <a:ext cx="548640" cy="731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97365" y="2524595"/>
            <a:ext cx="548640" cy="731520"/>
          </a:xfrm>
          <a:prstGeom prst="rect">
            <a:avLst/>
          </a:prstGeom>
          <a:solidFill>
            <a:srgbClr val="DDD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5765" y="4338654"/>
            <a:ext cx="548640" cy="731520"/>
          </a:xfrm>
          <a:prstGeom prst="rect">
            <a:avLst/>
          </a:prstGeom>
          <a:solidFill>
            <a:srgbClr val="D15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1565" y="2524595"/>
            <a:ext cx="548640" cy="731520"/>
          </a:xfrm>
          <a:prstGeom prst="rect">
            <a:avLst/>
          </a:prstGeom>
          <a:solidFill>
            <a:srgbClr val="BCB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226172" y="5215464"/>
            <a:ext cx="1912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18F Logo Color: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966460" y="2536055"/>
            <a:ext cx="246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Body Text – Arial/Sans Serif, 12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66460" y="3155519"/>
            <a:ext cx="2948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Heading – Arial/Sans Serif Bold 16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66460" y="2869959"/>
            <a:ext cx="338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 Fields or Buttons – Arial 12pt Bold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1941" y="5415519"/>
            <a:ext cx="647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may want to use their instead of our, or add it in in places.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60205" y="451974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red sparingly, if at all.</a:t>
            </a:r>
            <a:endParaRPr lang="en-US" dirty="0"/>
          </a:p>
        </p:txBody>
      </p:sp>
      <p:pic>
        <p:nvPicPr>
          <p:cNvPr id="24" name="Picture 2" descr="18F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99" y="60702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DEV-Logo_RGB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85" y="641619"/>
            <a:ext cx="1828800" cy="679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92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pic>
        <p:nvPicPr>
          <p:cNvPr id="11" name="Picture 2" descr="Application Development and Moder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18517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Applications 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24495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ystems Architecture and Integr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53" y="3168790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ata and Database Consult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388730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BMC Remedy and Infrastructure Manageme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46661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Multi-Modal Biometric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91" y="532509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Contact and Direction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4" y="1853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MgmtTea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74" y="244951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4017"/>
      </p:ext>
    </p:extLst>
  </p:cSld>
  <p:clrMapOvr>
    <a:masterClrMapping/>
  </p:clrMapOvr>
</p:sld>
</file>

<file path=ppt/theme/theme1.xml><?xml version="1.0" encoding="utf-8"?>
<a:theme xmlns:a="http://schemas.openxmlformats.org/drawingml/2006/main" name="DEV">
  <a:themeElements>
    <a:clrScheme name="06-EDS-011-PowerPoint3 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6-EDS-011-PowerPoint3 a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0" charset="-128"/>
          </a:defRPr>
        </a:defPPr>
      </a:lstStyle>
    </a:lnDef>
  </a:objectDefaults>
  <a:extraClrSchemeLst>
    <a:extraClrScheme>
      <a:clrScheme name="06-EDS-011-PowerPoint3 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-EDS-011-PowerPoint3 a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-EDS-011-PowerPoint3 a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13726</TotalTime>
  <Words>450</Words>
  <Application>Microsoft Office PowerPoint</Application>
  <PresentationFormat>On-screen Show (4:3)</PresentationFormat>
  <Paragraphs>118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Scheuerman</dc:creator>
  <cp:lastModifiedBy>Jackie Lee</cp:lastModifiedBy>
  <cp:revision>118</cp:revision>
  <cp:lastPrinted>2014-06-19T18:18:08Z</cp:lastPrinted>
  <dcterms:created xsi:type="dcterms:W3CDTF">2012-10-22T20:16:30Z</dcterms:created>
  <dcterms:modified xsi:type="dcterms:W3CDTF">2015-06-20T14:41:38Z</dcterms:modified>
</cp:coreProperties>
</file>