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63" r:id="rId2"/>
    <p:sldId id="269" r:id="rId3"/>
    <p:sldId id="272" r:id="rId4"/>
    <p:sldId id="273" r:id="rId5"/>
    <p:sldId id="271" r:id="rId6"/>
    <p:sldId id="274" r:id="rId7"/>
    <p:sldId id="267" r:id="rId8"/>
    <p:sldId id="268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6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3098F-1000-4F85-9F35-40A3F3C1DAF8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8E4EC-360D-4541-AFA2-219729F15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83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Homepage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8E4EC-360D-4541-AFA2-219729F157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13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Homepage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8E4EC-360D-4541-AFA2-219729F157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13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Homepage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8E4EC-360D-4541-AFA2-219729F157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13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Arial" charset="0"/>
                <a:ea typeface="ＭＳ Ｐゴシック" pitchFamily="-60" charset="-128"/>
                <a:cs typeface="+mn-cs"/>
              </a:defRPr>
            </a:lvl1pPr>
          </a:lstStyle>
          <a:p>
            <a:fld id="{032CCAA4-70F9-4347-A6BC-65B95A477A91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Arial" charset="0"/>
                <a:ea typeface="ＭＳ Ｐゴシック" pitchFamily="-60" charset="-128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Arial" charset="0"/>
                <a:ea typeface="ＭＳ Ｐゴシック" pitchFamily="-60" charset="-128"/>
                <a:cs typeface="+mn-cs"/>
              </a:defRPr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 bwMode="auto">
          <a:xfrm>
            <a:off x="304800" y="6400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fld id="{03899717-2A97-4058-850E-E2FF3A1C08D4}" type="slidenum">
              <a:rPr lang="en-US" sz="1400">
                <a:solidFill>
                  <a:srgbClr val="E0CDA6"/>
                </a:solidFill>
                <a:latin typeface="Arial" charset="0"/>
                <a:ea typeface="ＭＳ Ｐゴシック" pitchFamily="-60" charset="-128"/>
                <a:cs typeface="+mn-cs"/>
              </a:rPr>
              <a:pPr algn="ctr" eaLnBrk="0" hangingPunct="0">
                <a:defRPr/>
              </a:pPr>
              <a:t>‹#›</a:t>
            </a:fld>
            <a:endParaRPr lang="en-US" sz="1400">
              <a:solidFill>
                <a:srgbClr val="E0CDA6"/>
              </a:solidFill>
              <a:latin typeface="Arial" charset="0"/>
              <a:ea typeface="ＭＳ Ｐゴシック" pitchFamily="-60" charset="-128"/>
              <a:cs typeface="+mn-cs"/>
            </a:endParaRPr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0" y="4876800"/>
            <a:ext cx="381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vert270" anchor="ctr"/>
          <a:lstStyle/>
          <a:p>
            <a:pPr eaLnBrk="0" hangingPunct="0">
              <a:defRPr/>
            </a:pPr>
            <a:r>
              <a:rPr lang="en-US" sz="1400">
                <a:solidFill>
                  <a:srgbClr val="E0CDA6"/>
                </a:solidFill>
                <a:latin typeface="Arial Narrow" pitchFamily="34" charset="0"/>
                <a:ea typeface="ＭＳ Ｐゴシック" pitchFamily="-60" charset="-128"/>
                <a:cs typeface="+mn-cs"/>
              </a:rPr>
              <a:t>Company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+mj-lt"/>
          <a:ea typeface="+mj-ea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0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0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0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0" charset="-128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124200" y="1676400"/>
            <a:ext cx="0" cy="2590800"/>
          </a:xfrm>
          <a:prstGeom prst="line">
            <a:avLst/>
          </a:prstGeom>
          <a:noFill/>
          <a:ln w="19050">
            <a:solidFill>
              <a:srgbClr val="A79F94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5" descr="DEV_title_mas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79375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14"/>
          <p:cNvSpPr>
            <a:spLocks noChangeShapeType="1"/>
          </p:cNvSpPr>
          <p:nvPr/>
        </p:nvSpPr>
        <p:spPr bwMode="auto">
          <a:xfrm>
            <a:off x="3276600" y="1828800"/>
            <a:ext cx="0" cy="3048000"/>
          </a:xfrm>
          <a:prstGeom prst="line">
            <a:avLst/>
          </a:prstGeom>
          <a:noFill/>
          <a:ln w="19050">
            <a:solidFill>
              <a:srgbClr val="A79F94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9"/>
          <p:cNvSpPr txBox="1">
            <a:spLocks noChangeArrowheads="1"/>
          </p:cNvSpPr>
          <p:nvPr/>
        </p:nvSpPr>
        <p:spPr bwMode="auto">
          <a:xfrm>
            <a:off x="3733800" y="2971800"/>
            <a:ext cx="5181600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85 Helvetica Heavy"/>
                <a:ea typeface="+mj-ea"/>
                <a:cs typeface="ＭＳ Ｐゴシック"/>
              </a:rPr>
              <a:t/>
            </a:r>
            <a:b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85 Helvetica Heavy"/>
                <a:ea typeface="+mj-ea"/>
                <a:cs typeface="ＭＳ Ｐゴシック"/>
              </a:rPr>
            </a:b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A79F94"/>
              </a:solidFill>
              <a:effectLst/>
              <a:uLnTx/>
              <a:uFillTx/>
              <a:latin typeface="85 Helvetica Heavy"/>
              <a:ea typeface="+mj-ea"/>
              <a:cs typeface="ＭＳ Ｐゴシック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0" dirty="0" smtClean="0">
                <a:solidFill>
                  <a:srgbClr val="A79F94"/>
                </a:solidFill>
                <a:latin typeface="85 Helvetica Heavy"/>
                <a:ea typeface="+mj-ea"/>
                <a:cs typeface="ＭＳ Ｐゴシック"/>
              </a:rPr>
              <a:t>Created By Adam D’Angelo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A79F94"/>
                </a:solidFill>
                <a:effectLst/>
                <a:uLnTx/>
                <a:uFillTx/>
                <a:latin typeface="85 Helvetica Heavy"/>
                <a:ea typeface="+mj-ea"/>
                <a:cs typeface="ＭＳ Ｐゴシック"/>
              </a:rPr>
              <a:t>Updated By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rgbClr val="A79F94"/>
                </a:solidFill>
                <a:effectLst/>
                <a:uLnTx/>
                <a:uFillTx/>
                <a:latin typeface="85 Helvetica Heavy"/>
                <a:ea typeface="+mj-ea"/>
                <a:cs typeface="ＭＳ Ｐゴシック"/>
              </a:rPr>
              <a:t> </a:t>
            </a:r>
            <a:r>
              <a:rPr kumimoji="0" lang="en-US" sz="2200" b="0" i="0" u="none" strike="noStrike" kern="0" cap="none" spc="0" normalizeH="0" noProof="0" dirty="0" err="1" smtClean="0">
                <a:ln>
                  <a:noFill/>
                </a:ln>
                <a:solidFill>
                  <a:srgbClr val="A79F94"/>
                </a:solidFill>
                <a:effectLst/>
                <a:uLnTx/>
                <a:uFillTx/>
                <a:latin typeface="85 Helvetica Heavy"/>
                <a:ea typeface="+mj-ea"/>
                <a:cs typeface="ＭＳ Ｐゴシック"/>
              </a:rPr>
              <a:t>DevTech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rgbClr val="A79F94"/>
                </a:solidFill>
                <a:effectLst/>
                <a:uLnTx/>
                <a:uFillTx/>
                <a:latin typeface="85 Helvetica Heavy"/>
                <a:ea typeface="+mj-ea"/>
                <a:cs typeface="ＭＳ Ｐゴシック"/>
              </a:rPr>
              <a:t> team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A79F94"/>
              </a:solidFill>
              <a:effectLst/>
              <a:uLnTx/>
              <a:uFillTx/>
              <a:latin typeface="55 Helvetica Roman"/>
              <a:ea typeface="+mj-ea"/>
              <a:cs typeface="ＭＳ Ｐゴシック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3733800" y="2362200"/>
            <a:ext cx="480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800" dirty="0" smtClean="0">
                <a:solidFill>
                  <a:srgbClr val="9A1920"/>
                </a:solidFill>
                <a:latin typeface="55 Helvetica Roman"/>
              </a:rPr>
              <a:t>18F Wireframes</a:t>
            </a:r>
            <a:endParaRPr lang="en-US" sz="2000" i="1" dirty="0">
              <a:solidFill>
                <a:srgbClr val="9A1920"/>
              </a:solidFill>
              <a:latin typeface="55 Helvetica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026270"/>
              </p:ext>
            </p:extLst>
          </p:nvPr>
        </p:nvGraphicFramePr>
        <p:xfrm>
          <a:off x="1502228" y="1981200"/>
          <a:ext cx="60960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972"/>
                <a:gridCol w="1295400"/>
                <a:gridCol w="3940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Comments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6/17/2015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</a:t>
                      </a:r>
                      <a:r>
                        <a:rPr lang="en-US" baseline="0" dirty="0" smtClean="0"/>
                        <a:t> draft of wireframes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6/18/2015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Updated with logo,</a:t>
                      </a:r>
                      <a:r>
                        <a:rPr lang="en-US" baseline="0" dirty="0" smtClean="0"/>
                        <a:t> color scheme, icons available for use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6/19/2015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Updated</a:t>
                      </a:r>
                      <a:r>
                        <a:rPr lang="en-US" baseline="0" dirty="0" smtClean="0"/>
                        <a:t> per 6/19 5:00 PM demo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6/19/2015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Updated per 6/19 6:15</a:t>
                      </a:r>
                      <a:r>
                        <a:rPr lang="en-US" baseline="0" dirty="0" smtClean="0"/>
                        <a:t> PM design discussion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6/23/2015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Updated per 6/23 11:00 AM demo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6/24/2015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Updated per 6/24</a:t>
                      </a:r>
                      <a:r>
                        <a:rPr lang="en-US" baseline="0" dirty="0" smtClean="0"/>
                        <a:t> 5:00 PM </a:t>
                      </a:r>
                      <a:r>
                        <a:rPr lang="en-US" dirty="0" smtClean="0"/>
                        <a:t>testing results discussion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954376" y="914400"/>
            <a:ext cx="31917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Version History</a:t>
            </a:r>
            <a:endParaRPr lang="en-US" sz="32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147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67400" y="856833"/>
            <a:ext cx="2971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*Default: </a:t>
            </a:r>
            <a:r>
              <a:rPr lang="en-US" sz="1600" dirty="0" smtClean="0"/>
              <a:t>Result do NOT show.</a:t>
            </a:r>
          </a:p>
          <a:p>
            <a:endParaRPr lang="en-US" sz="1600" dirty="0"/>
          </a:p>
          <a:p>
            <a:r>
              <a:rPr lang="en-US" sz="1600" b="1" dirty="0" smtClean="0"/>
              <a:t>Search</a:t>
            </a:r>
            <a:r>
              <a:rPr lang="en-US" sz="1600" dirty="0" smtClean="0"/>
              <a:t> – basic key word search</a:t>
            </a:r>
          </a:p>
          <a:p>
            <a:endParaRPr lang="en-US" sz="1600" dirty="0"/>
          </a:p>
          <a:p>
            <a:r>
              <a:rPr lang="en-US" sz="1600" b="1" dirty="0" smtClean="0"/>
              <a:t>Advanced search </a:t>
            </a:r>
            <a:r>
              <a:rPr lang="en-US" sz="1600" dirty="0" smtClean="0"/>
              <a:t>– filtered search </a:t>
            </a:r>
          </a:p>
          <a:p>
            <a:endParaRPr lang="en-US" sz="1600" dirty="0"/>
          </a:p>
          <a:p>
            <a:r>
              <a:rPr lang="en-US" sz="1600" b="1" dirty="0" smtClean="0"/>
              <a:t>Clear</a:t>
            </a:r>
            <a:r>
              <a:rPr lang="en-US" sz="1600" dirty="0" smtClean="0"/>
              <a:t> – clears search results &amp; set to *Default</a:t>
            </a:r>
            <a:endParaRPr 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5867400" y="3767078"/>
            <a:ext cx="3080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Display up to 100 results</a:t>
            </a:r>
          </a:p>
          <a:p>
            <a:endParaRPr lang="en-US" sz="1600" dirty="0"/>
          </a:p>
          <a:p>
            <a:r>
              <a:rPr lang="en-US" sz="1600" dirty="0" smtClean="0"/>
              <a:t>Recall Description = Recall Description up to first comma or </a:t>
            </a:r>
            <a:r>
              <a:rPr lang="en-US" sz="1600" dirty="0" smtClean="0"/>
              <a:t>100 </a:t>
            </a:r>
            <a:r>
              <a:rPr lang="en-US" sz="1600" dirty="0" smtClean="0"/>
              <a:t>characters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609600" y="968667"/>
            <a:ext cx="5105400" cy="5279733"/>
            <a:chOff x="1447800" y="609600"/>
            <a:chExt cx="5105400" cy="5279733"/>
          </a:xfrm>
        </p:grpSpPr>
        <p:sp>
          <p:nvSpPr>
            <p:cNvPr id="2" name="Rectangle 1"/>
            <p:cNvSpPr/>
            <p:nvPr/>
          </p:nvSpPr>
          <p:spPr bwMode="auto">
            <a:xfrm>
              <a:off x="1447800" y="609600"/>
              <a:ext cx="5105400" cy="5279733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wordArtVert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pic>
          <p:nvPicPr>
            <p:cNvPr id="4" name="Picture 3" descr="DEV-Logo_RGB.gif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261" y="5392579"/>
              <a:ext cx="813479" cy="2430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1981200" y="2209800"/>
              <a:ext cx="41052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u="sng" dirty="0" smtClean="0"/>
                <a:t>Results (X of Y)</a:t>
              </a:r>
              <a:endParaRPr lang="en-US" sz="1200" u="sng" dirty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993902" y="2775270"/>
              <a:ext cx="4025898" cy="23410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42596" y="2561786"/>
              <a:ext cx="47820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 </a:t>
              </a:r>
              <a:r>
                <a:rPr lang="en-US" sz="1000" dirty="0" smtClean="0"/>
                <a:t>             </a:t>
              </a:r>
              <a:r>
                <a:rPr lang="en-US" sz="1000" dirty="0" smtClean="0"/>
                <a:t> </a:t>
              </a:r>
              <a:r>
                <a:rPr lang="en-US" sz="1000" dirty="0" smtClean="0"/>
                <a:t>Report </a:t>
              </a:r>
              <a:r>
                <a:rPr lang="en-US" altLang="en-US" sz="1000" b="1" dirty="0" smtClean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N</a:t>
              </a:r>
              <a:r>
                <a:rPr lang="en-US" sz="1000" dirty="0" smtClean="0"/>
                <a:t>umber, </a:t>
              </a:r>
              <a:r>
                <a:rPr lang="en-US" sz="1000" dirty="0" smtClean="0"/>
                <a:t>Recall </a:t>
              </a:r>
              <a:r>
                <a:rPr lang="en-US" sz="1000" dirty="0" smtClean="0"/>
                <a:t>Description (Short Name), Report  Date</a:t>
              </a:r>
              <a:endParaRPr lang="en-US" sz="1000" dirty="0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891314" y="1277779"/>
              <a:ext cx="2366486" cy="2537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19400" y="1277779"/>
              <a:ext cx="22204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Search (e.g. </a:t>
              </a:r>
              <a:r>
                <a:rPr lang="en-US" sz="1000" dirty="0" err="1" smtClean="0"/>
                <a:t>advil</a:t>
              </a:r>
              <a:r>
                <a:rPr lang="en-US" sz="1000" dirty="0" smtClean="0"/>
                <a:t>)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2895600" y="1647298"/>
              <a:ext cx="677704" cy="323510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60" charset="-128"/>
                </a:rPr>
                <a:t>Search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457325" y="609600"/>
              <a:ext cx="5095875" cy="503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32504" y="758223"/>
              <a:ext cx="3294741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Drug Recall Information Center</a:t>
              </a:r>
              <a:endParaRPr lang="en-US" sz="1400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971800" y="5334000"/>
              <a:ext cx="2139951" cy="380999"/>
              <a:chOff x="2965449" y="5334000"/>
              <a:chExt cx="2139951" cy="380999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3057842" y="5392579"/>
                <a:ext cx="151590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Developed by</a:t>
                </a:r>
                <a:endParaRPr lang="en-US" sz="1000" dirty="0"/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2965449" y="5334000"/>
                <a:ext cx="2139951" cy="380999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60" charset="-128"/>
                </a:endParaRPr>
              </a:p>
            </p:txBody>
          </p:sp>
        </p:grpSp>
        <p:sp>
          <p:nvSpPr>
            <p:cNvPr id="39" name="Rounded Rectangle 38"/>
            <p:cNvSpPr/>
            <p:nvPr/>
          </p:nvSpPr>
          <p:spPr bwMode="auto">
            <a:xfrm>
              <a:off x="3661648" y="1647298"/>
              <a:ext cx="830104" cy="338482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60" charset="-128"/>
                </a:rPr>
                <a:t>Advanced Search</a:t>
              </a: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4580096" y="1657690"/>
              <a:ext cx="677704" cy="323510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60" charset="-128"/>
                </a:rPr>
                <a:t>Clear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143451" y="4461263"/>
              <a:ext cx="719492" cy="666070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r>
                <a:rPr lang="en-US" sz="3200" dirty="0" smtClean="0"/>
                <a:t>…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362200" y="304800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DRIC Home Page</a:t>
            </a:r>
            <a:endParaRPr lang="en-US" sz="1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166597" y="3276600"/>
            <a:ext cx="41719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Drug 1 XYZ of type B was recalled</a:t>
            </a:r>
          </a:p>
          <a:p>
            <a:r>
              <a:rPr lang="en-US" sz="1000" dirty="0" smtClean="0"/>
              <a:t>Report Date: </a:t>
            </a:r>
            <a:r>
              <a:rPr lang="en-US" sz="1000" dirty="0" smtClean="0"/>
              <a:t>12/4/2015</a:t>
            </a:r>
          </a:p>
          <a:p>
            <a:r>
              <a:rPr lang="en-US" sz="1000" dirty="0" smtClean="0"/>
              <a:t>Report </a:t>
            </a:r>
            <a:r>
              <a:rPr lang="en-US" altLang="en-US" sz="10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US" sz="1000" dirty="0" smtClean="0"/>
              <a:t>umber: S-123-234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166597" y="3805169"/>
            <a:ext cx="41719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Drug 2 XYZ of type B was recalled</a:t>
            </a:r>
          </a:p>
          <a:p>
            <a:r>
              <a:rPr lang="en-US" sz="1000" dirty="0" smtClean="0"/>
              <a:t>Report Date: </a:t>
            </a:r>
            <a:r>
              <a:rPr lang="en-US" sz="1000" dirty="0" smtClean="0"/>
              <a:t>5/29/2015</a:t>
            </a:r>
          </a:p>
          <a:p>
            <a:r>
              <a:rPr lang="en-US" sz="1000" dirty="0" smtClean="0"/>
              <a:t>Report </a:t>
            </a:r>
            <a:r>
              <a:rPr lang="en-US" altLang="en-US" sz="10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US" sz="1000" dirty="0" smtClean="0"/>
              <a:t>umber: D-234-23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1155697" y="4322802"/>
            <a:ext cx="41719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Drug 3 XYZ of type B was recalled</a:t>
            </a:r>
          </a:p>
          <a:p>
            <a:r>
              <a:rPr lang="en-US" sz="1000" dirty="0" smtClean="0"/>
              <a:t>Report Date: </a:t>
            </a:r>
            <a:r>
              <a:rPr lang="en-US" sz="1000" dirty="0" smtClean="0"/>
              <a:t>3/31/2013</a:t>
            </a:r>
          </a:p>
          <a:p>
            <a:r>
              <a:rPr lang="en-US" sz="1000" dirty="0" smtClean="0"/>
              <a:t>Report </a:t>
            </a:r>
            <a:r>
              <a:rPr lang="en-US" altLang="en-US" sz="10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US" sz="1000" dirty="0" smtClean="0"/>
              <a:t>umber: A-1234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8916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67400" y="1164271"/>
            <a:ext cx="2971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Filters available on advanced search: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Reported in Last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Classification</a:t>
            </a:r>
          </a:p>
          <a:p>
            <a:endParaRPr lang="en-US" sz="1600" dirty="0" smtClean="0"/>
          </a:p>
          <a:p>
            <a:r>
              <a:rPr lang="en-US" sz="1600" dirty="0" smtClean="0"/>
              <a:t>Default values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Reported in </a:t>
            </a:r>
            <a:r>
              <a:rPr lang="en-US" sz="1600" dirty="0" smtClean="0"/>
              <a:t>Last – 1 month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Status - All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Classification - All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r>
              <a:rPr lang="en-US" sz="1600" dirty="0" smtClean="0"/>
              <a:t>Provide users ability to change/update some or all default values to perform advanced search with key word.</a:t>
            </a:r>
          </a:p>
          <a:p>
            <a:endParaRPr lang="en-US" sz="1600" dirty="0"/>
          </a:p>
          <a:p>
            <a:r>
              <a:rPr lang="en-US" sz="1600" dirty="0" smtClean="0"/>
              <a:t>Search results are displayed on the home page Drug Recall Report list section.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2362200" y="304800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Advanced Search</a:t>
            </a:r>
            <a:endParaRPr lang="en-US" sz="1600" b="1" dirty="0"/>
          </a:p>
        </p:txBody>
      </p:sp>
      <p:grpSp>
        <p:nvGrpSpPr>
          <p:cNvPr id="73" name="Group 72"/>
          <p:cNvGrpSpPr/>
          <p:nvPr/>
        </p:nvGrpSpPr>
        <p:grpSpPr>
          <a:xfrm>
            <a:off x="1828800" y="990600"/>
            <a:ext cx="3033887" cy="5105399"/>
            <a:chOff x="1828800" y="990600"/>
            <a:chExt cx="3033887" cy="5105399"/>
          </a:xfrm>
        </p:grpSpPr>
        <p:sp>
          <p:nvSpPr>
            <p:cNvPr id="35" name="Rectangle 34"/>
            <p:cNvSpPr/>
            <p:nvPr/>
          </p:nvSpPr>
          <p:spPr bwMode="auto">
            <a:xfrm>
              <a:off x="1828800" y="990600"/>
              <a:ext cx="2878667" cy="510539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869113" y="1793344"/>
              <a:ext cx="2993574" cy="1137377"/>
              <a:chOff x="1618341" y="2667000"/>
              <a:chExt cx="1347108" cy="64401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618341" y="2667000"/>
                <a:ext cx="1347108" cy="236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Reported In Last:</a:t>
                </a:r>
                <a:endParaRPr lang="en-US" sz="16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07901" y="2847202"/>
                <a:ext cx="961029" cy="463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 month</a:t>
                </a:r>
              </a:p>
              <a:p>
                <a:r>
                  <a:rPr lang="en-US" sz="1600" dirty="0" smtClean="0"/>
                  <a:t>6 months</a:t>
                </a:r>
              </a:p>
              <a:p>
                <a:r>
                  <a:rPr lang="en-US" sz="1600" dirty="0" smtClean="0"/>
                  <a:t>All </a:t>
                </a:r>
                <a:endParaRPr lang="en-US" sz="1600" dirty="0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1869113" y="3004525"/>
              <a:ext cx="2669020" cy="417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Status:</a:t>
              </a:r>
              <a:endParaRPr lang="en-US" sz="16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512580" y="3273677"/>
              <a:ext cx="2135620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Ongoing</a:t>
              </a:r>
            </a:p>
            <a:p>
              <a:r>
                <a:rPr lang="en-US" sz="1600" dirty="0" smtClean="0"/>
                <a:t>Completed</a:t>
              </a:r>
            </a:p>
            <a:p>
              <a:r>
                <a:rPr lang="en-US" sz="1600" dirty="0" smtClean="0"/>
                <a:t>Terminated</a:t>
              </a:r>
            </a:p>
            <a:p>
              <a:r>
                <a:rPr lang="en-US" sz="1600" dirty="0" smtClean="0"/>
                <a:t>All </a:t>
              </a:r>
              <a:endParaRPr lang="en-US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869113" y="4533956"/>
              <a:ext cx="2669020" cy="417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Classification:</a:t>
              </a:r>
              <a:endParaRPr lang="en-US" sz="16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12580" y="4852208"/>
              <a:ext cx="2135620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Class 1</a:t>
              </a:r>
            </a:p>
            <a:p>
              <a:r>
                <a:rPr lang="en-US" sz="1600" dirty="0" smtClean="0"/>
                <a:t>Class 2</a:t>
              </a:r>
            </a:p>
            <a:p>
              <a:r>
                <a:rPr lang="en-US" sz="1600" dirty="0" smtClean="0"/>
                <a:t>Class 3</a:t>
              </a:r>
            </a:p>
            <a:p>
              <a:r>
                <a:rPr lang="en-US" sz="1600" dirty="0" smtClean="0"/>
                <a:t>All</a:t>
              </a:r>
              <a:endParaRPr lang="en-US" sz="1600" dirty="0"/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305050" y="2190363"/>
              <a:ext cx="114300" cy="11444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2305050" y="2440318"/>
              <a:ext cx="114300" cy="11444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2305050" y="2704952"/>
              <a:ext cx="114300" cy="11444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2305050" y="3390752"/>
              <a:ext cx="114300" cy="11444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2305050" y="3619352"/>
              <a:ext cx="114300" cy="11444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2305050" y="3886200"/>
              <a:ext cx="114300" cy="11444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2305050" y="4119446"/>
              <a:ext cx="114300" cy="11444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2305050" y="4953000"/>
              <a:ext cx="114300" cy="11444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2305050" y="5194316"/>
              <a:ext cx="114300" cy="11444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2305050" y="5448152"/>
              <a:ext cx="114300" cy="11444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2305050" y="5676752"/>
              <a:ext cx="114300" cy="11444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992734" y="1346462"/>
              <a:ext cx="2366486" cy="2537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920820" y="1346462"/>
              <a:ext cx="22204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Enter the name a drug…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0153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68717" y="763908"/>
            <a:ext cx="2590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Displays additional information on the drug recall report user has selected to view in detail.</a:t>
            </a:r>
          </a:p>
          <a:p>
            <a:endParaRPr lang="en-US" sz="1400" dirty="0"/>
          </a:p>
          <a:p>
            <a:r>
              <a:rPr lang="en-US" sz="1400" dirty="0"/>
              <a:t>Provide users ability to go back to the </a:t>
            </a:r>
            <a:r>
              <a:rPr lang="en-US" sz="1400" dirty="0" smtClean="0"/>
              <a:t>drug recall report list.</a:t>
            </a:r>
          </a:p>
          <a:p>
            <a:endParaRPr lang="en-US" sz="1400" dirty="0"/>
          </a:p>
          <a:p>
            <a:r>
              <a:rPr lang="en-US" sz="1400" dirty="0" smtClean="0"/>
              <a:t>Provide users ability to easily navigate through the detailed report </a:t>
            </a:r>
          </a:p>
          <a:p>
            <a:r>
              <a:rPr lang="en-US" sz="1400" dirty="0" smtClean="0"/>
              <a:t>(i.e. scroll bar / html bookmarks)</a:t>
            </a:r>
          </a:p>
          <a:p>
            <a:endParaRPr lang="en-US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 </a:t>
            </a:r>
            <a:r>
              <a:rPr lang="en-US" alt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NOTES: </a:t>
            </a:r>
            <a:endParaRPr lang="en-US" altLang="en-US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#1 - </a:t>
            </a:r>
            <a:r>
              <a:rPr lang="en-US" altLang="en-US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Legend </a:t>
            </a:r>
            <a:r>
              <a:rPr lang="en-US" alt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(design options) </a:t>
            </a:r>
            <a:r>
              <a:rPr lang="en-US" alt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en-US" alt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Italics, Hover over, external link</a:t>
            </a:r>
            <a:endParaRPr lang="en-US" altLang="en-US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Other </a:t>
            </a:r>
            <a:r>
              <a:rPr lang="en-US" alt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notes: </a:t>
            </a:r>
            <a:r>
              <a:rPr lang="en-US" altLang="en-US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</a:t>
            </a:r>
            <a:r>
              <a:rPr lang="en-US" alt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raw response from API for </a:t>
            </a:r>
            <a:r>
              <a:rPr lang="en-US" altLang="en-US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now, except for </a:t>
            </a:r>
            <a:r>
              <a:rPr lang="en-US" alt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 which </a:t>
            </a:r>
            <a:r>
              <a:rPr lang="en-US" altLang="en-US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needs to be mm/</a:t>
            </a:r>
            <a:r>
              <a:rPr lang="en-US" altLang="en-US" sz="1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dd</a:t>
            </a:r>
            <a:r>
              <a:rPr lang="en-US" altLang="en-US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altLang="en-US" sz="1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yyyy</a:t>
            </a:r>
            <a:endParaRPr lang="en-US" altLang="en-US" sz="1400" dirty="0">
              <a:latin typeface="Arial" panose="020B0604020202020204" pitchFamily="34" charset="0"/>
            </a:endParaRPr>
          </a:p>
          <a:p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2362200" y="304800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Drug Recall Report Details Page</a:t>
            </a:r>
            <a:endParaRPr lang="en-US" sz="1600" b="1" dirty="0"/>
          </a:p>
        </p:txBody>
      </p:sp>
      <p:grpSp>
        <p:nvGrpSpPr>
          <p:cNvPr id="62" name="Group 61"/>
          <p:cNvGrpSpPr/>
          <p:nvPr/>
        </p:nvGrpSpPr>
        <p:grpSpPr>
          <a:xfrm>
            <a:off x="609600" y="968667"/>
            <a:ext cx="5105400" cy="5279733"/>
            <a:chOff x="1447800" y="609600"/>
            <a:chExt cx="5105400" cy="5279733"/>
          </a:xfrm>
        </p:grpSpPr>
        <p:sp>
          <p:nvSpPr>
            <p:cNvPr id="63" name="Rectangle 62"/>
            <p:cNvSpPr/>
            <p:nvPr/>
          </p:nvSpPr>
          <p:spPr bwMode="auto">
            <a:xfrm>
              <a:off x="1447800" y="609600"/>
              <a:ext cx="5105400" cy="5279733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wordArtVert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pic>
          <p:nvPicPr>
            <p:cNvPr id="64" name="Picture 63" descr="DEV-Logo_RGB.gif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261" y="5392579"/>
              <a:ext cx="813479" cy="2430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TextBox 64"/>
            <p:cNvSpPr txBox="1"/>
            <p:nvPr/>
          </p:nvSpPr>
          <p:spPr>
            <a:xfrm>
              <a:off x="1981200" y="2209800"/>
              <a:ext cx="41052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u="sng" dirty="0" smtClean="0"/>
                <a:t>Results (X of Y)</a:t>
              </a:r>
              <a:endParaRPr lang="en-US" sz="1200" u="sng" dirty="0"/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1993902" y="2775270"/>
              <a:ext cx="4025898" cy="23410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542597" y="2561786"/>
              <a:ext cx="4184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	      Recall Description (Short Name), Report  Date</a:t>
              </a:r>
              <a:endParaRPr lang="en-US" sz="1000" dirty="0"/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891314" y="1277779"/>
              <a:ext cx="2366486" cy="2537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819400" y="1277779"/>
              <a:ext cx="22204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Search (e.g. </a:t>
              </a:r>
              <a:r>
                <a:rPr lang="en-US" sz="1000" dirty="0" err="1" smtClean="0"/>
                <a:t>advil</a:t>
              </a:r>
              <a:r>
                <a:rPr lang="en-US" sz="1000" dirty="0" smtClean="0"/>
                <a:t>)</a:t>
              </a:r>
              <a:endParaRPr lang="en-US" sz="1000" dirty="0"/>
            </a:p>
          </p:txBody>
        </p:sp>
        <p:sp>
          <p:nvSpPr>
            <p:cNvPr id="70" name="Rounded Rectangle 69"/>
            <p:cNvSpPr/>
            <p:nvPr/>
          </p:nvSpPr>
          <p:spPr bwMode="auto">
            <a:xfrm>
              <a:off x="2895600" y="1647298"/>
              <a:ext cx="677704" cy="323510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60" charset="-128"/>
                </a:rPr>
                <a:t>Search</a:t>
              </a: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457325" y="609600"/>
              <a:ext cx="5095875" cy="503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32504" y="758223"/>
              <a:ext cx="3294741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Drug Recall Information Center</a:t>
              </a:r>
              <a:endParaRPr lang="en-US" sz="1400" dirty="0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2971800" y="5334000"/>
              <a:ext cx="2139951" cy="380999"/>
              <a:chOff x="2965449" y="5334000"/>
              <a:chExt cx="2139951" cy="380999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3057842" y="5392579"/>
                <a:ext cx="151590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Developed by</a:t>
                </a:r>
                <a:endParaRPr lang="en-US" sz="1000" dirty="0"/>
              </a:p>
            </p:txBody>
          </p:sp>
          <p:sp>
            <p:nvSpPr>
              <p:cNvPr id="78" name="Rectangle 77"/>
              <p:cNvSpPr/>
              <p:nvPr/>
            </p:nvSpPr>
            <p:spPr bwMode="auto">
              <a:xfrm>
                <a:off x="2965449" y="5334000"/>
                <a:ext cx="2139951" cy="380999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60" charset="-128"/>
                </a:endParaRPr>
              </a:p>
            </p:txBody>
          </p:sp>
        </p:grpSp>
        <p:sp>
          <p:nvSpPr>
            <p:cNvPr id="74" name="Rounded Rectangle 73"/>
            <p:cNvSpPr/>
            <p:nvPr/>
          </p:nvSpPr>
          <p:spPr bwMode="auto">
            <a:xfrm>
              <a:off x="3661648" y="1647298"/>
              <a:ext cx="830104" cy="338482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60" charset="-128"/>
                </a:rPr>
                <a:t>Advanced Search</a:t>
              </a:r>
            </a:p>
          </p:txBody>
        </p:sp>
        <p:sp>
          <p:nvSpPr>
            <p:cNvPr id="75" name="Rounded Rectangle 74"/>
            <p:cNvSpPr/>
            <p:nvPr/>
          </p:nvSpPr>
          <p:spPr bwMode="auto">
            <a:xfrm>
              <a:off x="4580096" y="1657690"/>
              <a:ext cx="677704" cy="323510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60" charset="-128"/>
                </a:rPr>
                <a:t>Clear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143451" y="4267200"/>
              <a:ext cx="719492" cy="666070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r>
                <a:rPr lang="en-US" sz="3200" dirty="0" smtClean="0"/>
                <a:t>…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1166597" y="3342659"/>
            <a:ext cx="4171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Drug 1 XYZ of type B was recalled</a:t>
            </a:r>
          </a:p>
          <a:p>
            <a:r>
              <a:rPr lang="en-US" sz="1000" dirty="0" smtClean="0"/>
              <a:t>Report Date: 12/4/10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1166597" y="3805169"/>
            <a:ext cx="4171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Drug 2 XYZ of type B was recalled</a:t>
            </a:r>
          </a:p>
          <a:p>
            <a:r>
              <a:rPr lang="en-US" sz="1000" dirty="0" smtClean="0"/>
              <a:t>Report Date: 5/29/15</a:t>
            </a:r>
            <a:endParaRPr 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1155697" y="4222938"/>
            <a:ext cx="4171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Drug 3 XYZ of type B was recalled</a:t>
            </a:r>
          </a:p>
          <a:p>
            <a:r>
              <a:rPr lang="en-US" sz="1000" dirty="0" smtClean="0"/>
              <a:t>Report Date: 3/31/13</a:t>
            </a:r>
            <a:endParaRPr lang="en-US" sz="1000" dirty="0"/>
          </a:p>
        </p:txBody>
      </p:sp>
      <p:sp>
        <p:nvSpPr>
          <p:cNvPr id="82" name="Rectangle 81"/>
          <p:cNvSpPr/>
          <p:nvPr/>
        </p:nvSpPr>
        <p:spPr bwMode="auto">
          <a:xfrm>
            <a:off x="2133600" y="1447800"/>
            <a:ext cx="3962400" cy="46159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2219325" y="1530592"/>
            <a:ext cx="3657600" cy="143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Production Description Short Name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(This is bold and slightly larger than other text. There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’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 no label, it just is the title since it matches item from list)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Related Image (from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RXxxxx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[I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’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 recommending we put the name of the site] [Can we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size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image? It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’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ll just be the image of the first drug number list.]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2236811" y="3416821"/>
            <a:ext cx="3755977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 Description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Description</a:t>
            </a:r>
            <a:r>
              <a:rPr lang="en-US" altLang="en-US" sz="1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</a:t>
            </a:r>
            <a:r>
              <a:rPr lang="en-US" alt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goes here</a:t>
            </a:r>
            <a:endParaRPr lang="en-US" altLang="en-US" sz="11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goes here</a:t>
            </a:r>
            <a:endParaRPr lang="en-US" altLang="en-US" sz="11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goes here</a:t>
            </a:r>
            <a:endParaRPr lang="en-US" altLang="en-US" sz="11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goes here</a:t>
            </a:r>
            <a:endParaRPr lang="en-US" altLang="en-US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Reason for Recall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goes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here</a:t>
            </a:r>
            <a:r>
              <a:rPr lang="en-US" altLang="en-US" sz="1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</a:t>
            </a:r>
            <a:r>
              <a:rPr lang="en-US" alt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goes here</a:t>
            </a:r>
            <a:endParaRPr lang="en-US" altLang="en-US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Classification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(See Note #1)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III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Status		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Ongoing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Report Number	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 345-872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Report Date		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01/12/2015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85" name="Picture 84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1" r="15730"/>
          <a:stretch/>
        </p:blipFill>
        <p:spPr bwMode="auto">
          <a:xfrm>
            <a:off x="2350452" y="2692790"/>
            <a:ext cx="589280" cy="6430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8462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1981200" y="1266330"/>
            <a:ext cx="3962400" cy="46159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066925" y="1349122"/>
            <a:ext cx="3657600" cy="143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Production Description Short Name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(This is bold and slightly larger than other text. There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’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 no label, it just is the title since it matches item from list)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Related Image (from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RXxxxx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[I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’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 recommending we put the name of the site] [Can we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size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image? It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’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ll just be the image of the first drug number list.]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084411" y="3235351"/>
            <a:ext cx="3755977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 Description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Description</a:t>
            </a:r>
            <a:r>
              <a:rPr lang="en-US" altLang="en-US" sz="1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</a:t>
            </a:r>
            <a:r>
              <a:rPr lang="en-US" alt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goes here</a:t>
            </a:r>
            <a:endParaRPr lang="en-US" altLang="en-US" sz="11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goes here</a:t>
            </a:r>
            <a:endParaRPr lang="en-US" altLang="en-US" sz="11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goes here</a:t>
            </a:r>
            <a:endParaRPr lang="en-US" altLang="en-US" sz="11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goes here</a:t>
            </a:r>
            <a:endParaRPr lang="en-US" altLang="en-US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Reason for Recall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goes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here</a:t>
            </a:r>
            <a:r>
              <a:rPr lang="en-US" altLang="en-US" sz="1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</a:t>
            </a:r>
            <a:r>
              <a:rPr lang="en-US" alt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goes here</a:t>
            </a:r>
            <a:endParaRPr lang="en-US" altLang="en-US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Classification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(See Note #1)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III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Status		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Ongoing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Report Number	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 345-872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Report Date		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01/12/2015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2" name="Picture 11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1" r="15730"/>
          <a:stretch/>
        </p:blipFill>
        <p:spPr bwMode="auto">
          <a:xfrm>
            <a:off x="2198052" y="2511320"/>
            <a:ext cx="589280" cy="6430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9090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71388" y="641619"/>
            <a:ext cx="1958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Logos: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1440" y="2447633"/>
            <a:ext cx="1610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Background and Fill Colors: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1833302" y="2512627"/>
            <a:ext cx="548640" cy="731520"/>
          </a:xfrm>
          <a:prstGeom prst="rect">
            <a:avLst/>
          </a:prstGeom>
          <a:solidFill>
            <a:srgbClr val="79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25765" y="5249814"/>
            <a:ext cx="548640" cy="731520"/>
          </a:xfrm>
          <a:prstGeom prst="rect">
            <a:avLst/>
          </a:prstGeom>
          <a:solidFill>
            <a:srgbClr val="11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11565" y="4338654"/>
            <a:ext cx="548640" cy="731520"/>
          </a:xfrm>
          <a:prstGeom prst="rect">
            <a:avLst/>
          </a:prstGeom>
          <a:solidFill>
            <a:srgbClr val="B51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249650" y="3393144"/>
            <a:ext cx="1951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Font: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-226172" y="4338654"/>
            <a:ext cx="1912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Accent Colors:</a:t>
            </a:r>
            <a:endParaRPr lang="en-US" sz="2000" b="1" dirty="0"/>
          </a:p>
        </p:txBody>
      </p:sp>
      <p:sp>
        <p:nvSpPr>
          <p:cNvPr id="16" name="Rectangle 15"/>
          <p:cNvSpPr/>
          <p:nvPr/>
        </p:nvSpPr>
        <p:spPr>
          <a:xfrm>
            <a:off x="3893629" y="2524595"/>
            <a:ext cx="54864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33749" y="3427494"/>
            <a:ext cx="548640" cy="731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197365" y="2524595"/>
            <a:ext cx="548640" cy="731520"/>
          </a:xfrm>
          <a:prstGeom prst="rect">
            <a:avLst/>
          </a:prstGeom>
          <a:solidFill>
            <a:srgbClr val="DDD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825765" y="4338654"/>
            <a:ext cx="548640" cy="731520"/>
          </a:xfrm>
          <a:prstGeom prst="rect">
            <a:avLst/>
          </a:prstGeom>
          <a:solidFill>
            <a:srgbClr val="D1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511565" y="2524595"/>
            <a:ext cx="548640" cy="731520"/>
          </a:xfrm>
          <a:prstGeom prst="rect">
            <a:avLst/>
          </a:prstGeom>
          <a:solidFill>
            <a:srgbClr val="BCB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-226172" y="5215464"/>
            <a:ext cx="1912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18F Logo Color:</a:t>
            </a:r>
            <a:endParaRPr lang="en-US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966460" y="2536055"/>
            <a:ext cx="246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Body Text – Arial/Sans Serif, 12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66460" y="3155519"/>
            <a:ext cx="2948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Heading – Arial/Sans Serif Bold 16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66460" y="2869959"/>
            <a:ext cx="338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Form Fields or Buttons – Arial 12pt Bold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1941" y="5415519"/>
            <a:ext cx="647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may want to use their instead of our, or add it in in places.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60205" y="4519748"/>
            <a:ext cx="282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red sparingly, if at all.</a:t>
            </a:r>
            <a:endParaRPr lang="en-US" dirty="0"/>
          </a:p>
        </p:txBody>
      </p:sp>
      <p:pic>
        <p:nvPicPr>
          <p:cNvPr id="24" name="Picture 2" descr="18F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999" y="60702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DEV-Logo_RGB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485" y="641619"/>
            <a:ext cx="1828800" cy="6798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9925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Icons</a:t>
            </a:r>
            <a:endParaRPr lang="en-US" dirty="0"/>
          </a:p>
        </p:txBody>
      </p:sp>
      <p:pic>
        <p:nvPicPr>
          <p:cNvPr id="11" name="Picture 2" descr="Application Development and Modern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91" y="185175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icrosoft Applications Solu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91" y="2449513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Systems Architecture and Integrati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53" y="3168790"/>
            <a:ext cx="475488" cy="47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Data and Database Consulting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91" y="388730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BMC Remedy and Infrastructure Management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91" y="466611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Multi-Modal Biometrics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91" y="532509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Contact and Directions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074" y="1853009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6" descr="MgmtTeam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074" y="2449513"/>
            <a:ext cx="475488" cy="47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14017"/>
      </p:ext>
    </p:extLst>
  </p:cSld>
  <p:clrMapOvr>
    <a:masterClrMapping/>
  </p:clrMapOvr>
</p:sld>
</file>

<file path=ppt/theme/theme1.xml><?xml version="1.0" encoding="utf-8"?>
<a:theme xmlns:a="http://schemas.openxmlformats.org/drawingml/2006/main" name="DEV">
  <a:themeElements>
    <a:clrScheme name="06-EDS-011-PowerPoint3 a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6-EDS-011-PowerPoint3 ai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6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60" charset="-128"/>
          </a:defRPr>
        </a:defPPr>
      </a:lstStyle>
    </a:lnDef>
  </a:objectDefaults>
  <a:extraClrSchemeLst>
    <a:extraClrScheme>
      <a:clrScheme name="06-EDS-011-PowerPoint3 a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-EDS-011-PowerPoint3 a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-EDS-011-PowerPoint3 a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-EDS-011-PowerPoint3 a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-EDS-011-PowerPoint3 a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-EDS-011-PowerPoint3 a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-EDS-011-PowerPoint3 a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-EDS-011-PowerPoint3 a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-EDS-011-PowerPoint3 a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-EDS-011-PowerPoint3 a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-EDS-011-PowerPoint3 a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-EDS-011-PowerPoint3 a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13749</TotalTime>
  <Words>703</Words>
  <Application>Microsoft Office PowerPoint</Application>
  <PresentationFormat>On-screen Show (4:3)</PresentationFormat>
  <Paragraphs>166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Icons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Scheuerman</dc:creator>
  <cp:lastModifiedBy>Jackie Lee</cp:lastModifiedBy>
  <cp:revision>124</cp:revision>
  <cp:lastPrinted>2014-06-19T18:18:08Z</cp:lastPrinted>
  <dcterms:created xsi:type="dcterms:W3CDTF">2012-10-22T20:16:30Z</dcterms:created>
  <dcterms:modified xsi:type="dcterms:W3CDTF">2015-06-25T02:25:39Z</dcterms:modified>
</cp:coreProperties>
</file>