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21"/>
  </p:notesMasterIdLst>
  <p:sldIdLst>
    <p:sldId id="256" r:id="rId2"/>
    <p:sldId id="257" r:id="rId3"/>
    <p:sldId id="258" r:id="rId4"/>
    <p:sldId id="272" r:id="rId5"/>
    <p:sldId id="273" r:id="rId6"/>
    <p:sldId id="274" r:id="rId7"/>
    <p:sldId id="275" r:id="rId8"/>
    <p:sldId id="259" r:id="rId9"/>
    <p:sldId id="260" r:id="rId10"/>
    <p:sldId id="261" r:id="rId11"/>
    <p:sldId id="263" r:id="rId12"/>
    <p:sldId id="268" r:id="rId13"/>
    <p:sldId id="270" r:id="rId14"/>
    <p:sldId id="271" r:id="rId15"/>
    <p:sldId id="264" r:id="rId16"/>
    <p:sldId id="265" r:id="rId17"/>
    <p:sldId id="266" r:id="rId18"/>
    <p:sldId id="276" r:id="rId19"/>
    <p:sldId id="267" r:id="rId2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2" roundtripDataSignature="AMtx7mj51gb/Qh91oFliS9c/m1eu8APyL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58"/>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5" name="Google Shape;14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4" name="Google Shape;234;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3" name="Google Shape;243;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6"/>
        <p:cNvGrpSpPr/>
        <p:nvPr/>
      </p:nvGrpSpPr>
      <p:grpSpPr>
        <a:xfrm>
          <a:off x="0" y="0"/>
          <a:ext cx="0" cy="0"/>
          <a:chOff x="0" y="0"/>
          <a:chExt cx="0" cy="0"/>
        </a:xfrm>
      </p:grpSpPr>
      <p:grpSp>
        <p:nvGrpSpPr>
          <p:cNvPr id="27" name="Google Shape;27;p14"/>
          <p:cNvGrpSpPr/>
          <p:nvPr/>
        </p:nvGrpSpPr>
        <p:grpSpPr>
          <a:xfrm>
            <a:off x="0" y="-8467"/>
            <a:ext cx="12192000" cy="6866467"/>
            <a:chOff x="0" y="-8467"/>
            <a:chExt cx="12192000" cy="6866467"/>
          </a:xfrm>
        </p:grpSpPr>
        <p:cxnSp>
          <p:nvCxnSpPr>
            <p:cNvPr id="28" name="Google Shape;28;p14"/>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29" name="Google Shape;29;p14"/>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30" name="Google Shape;30;p14"/>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31" name="Google Shape;31;p14"/>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2" name="Google Shape;32;p14"/>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14"/>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4" name="Google Shape;34;p14"/>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35" name="Google Shape;35;p14"/>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6" name="Google Shape;36;p14"/>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14"/>
            <p:cNvSpPr/>
            <p:nvPr/>
          </p:nvSpPr>
          <p:spPr>
            <a:xfrm rot="10800000">
              <a:off x="0" y="0"/>
              <a:ext cx="842596" cy="5666154"/>
            </a:xfrm>
            <a:prstGeom prst="triangle">
              <a:avLst>
                <a:gd name="adj" fmla="val 10000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14"/>
          <p:cNvSpPr txBox="1">
            <a:spLocks noGrp="1"/>
          </p:cNvSpPr>
          <p:nvPr>
            <p:ph type="ctrTitle"/>
          </p:nvPr>
        </p:nvSpPr>
        <p:spPr>
          <a:xfrm>
            <a:off x="1507067" y="2404534"/>
            <a:ext cx="7766936" cy="1646302"/>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4"/>
          <p:cNvSpPr txBox="1">
            <a:spLocks noGrp="1"/>
          </p:cNvSpPr>
          <p:nvPr>
            <p:ph type="subTitle" idx="1"/>
          </p:nvPr>
        </p:nvSpPr>
        <p:spPr>
          <a:xfrm>
            <a:off x="1507067" y="4050833"/>
            <a:ext cx="7766936" cy="1096899"/>
          </a:xfrm>
          <a:prstGeom prst="rect">
            <a:avLst/>
          </a:prstGeom>
          <a:noFill/>
          <a:ln>
            <a:noFill/>
          </a:ln>
        </p:spPr>
        <p:txBody>
          <a:bodyPr spcFirstLastPara="1" wrap="square" lIns="91425" tIns="45700" rIns="91425" bIns="45700" anchor="t" anchorCtr="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a:endParaRPr/>
          </a:p>
        </p:txBody>
      </p:sp>
      <p:sp>
        <p:nvSpPr>
          <p:cNvPr id="40" name="Google Shape;40;p1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4E578904-E342-4FCE-A8EC-01F66606A0FB}" type="datetime1">
              <a:rPr lang="en-US" smtClean="0"/>
              <a:pPr/>
              <a:t>4/3/2022</a:t>
            </a:fld>
            <a:endParaRPr/>
          </a:p>
        </p:txBody>
      </p:sp>
      <p:sp>
        <p:nvSpPr>
          <p:cNvPr id="41" name="Google Shape;41;p1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3 CS NSP , Sep - Dec 2021 </a:t>
            </a:r>
            <a:endParaRPr/>
          </a:p>
        </p:txBody>
      </p:sp>
      <p:sp>
        <p:nvSpPr>
          <p:cNvPr id="42" name="Google Shape;42;p1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4"/>
        <p:cNvGrpSpPr/>
        <p:nvPr/>
      </p:nvGrpSpPr>
      <p:grpSpPr>
        <a:xfrm>
          <a:off x="0" y="0"/>
          <a:ext cx="0" cy="0"/>
          <a:chOff x="0" y="0"/>
          <a:chExt cx="0" cy="0"/>
        </a:xfrm>
      </p:grpSpPr>
      <p:sp>
        <p:nvSpPr>
          <p:cNvPr id="95" name="Google Shape;95;p23"/>
          <p:cNvSpPr txBox="1">
            <a:spLocks noGrp="1"/>
          </p:cNvSpPr>
          <p:nvPr>
            <p:ph type="title"/>
          </p:nvPr>
        </p:nvSpPr>
        <p:spPr>
          <a:xfrm>
            <a:off x="677335" y="609600"/>
            <a:ext cx="8596668" cy="3403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23"/>
          <p:cNvSpPr txBox="1">
            <a:spLocks noGrp="1"/>
          </p:cNvSpPr>
          <p:nvPr>
            <p:ph type="body" idx="1"/>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97" name="Google Shape;97;p2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2DDEED32-B550-49A3-A3DA-1CC9414FE995}" type="datetime1">
              <a:rPr lang="en-US" smtClean="0"/>
              <a:pPr/>
              <a:t>4/3/2022</a:t>
            </a:fld>
            <a:endParaRPr/>
          </a:p>
        </p:txBody>
      </p:sp>
      <p:sp>
        <p:nvSpPr>
          <p:cNvPr id="98" name="Google Shape;98;p2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3 CS NSP , Sep - Dec 2021 </a:t>
            </a:r>
            <a:endParaRPr/>
          </a:p>
        </p:txBody>
      </p:sp>
      <p:sp>
        <p:nvSpPr>
          <p:cNvPr id="99" name="Google Shape;99;p2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00"/>
        <p:cNvGrpSpPr/>
        <p:nvPr/>
      </p:nvGrpSpPr>
      <p:grpSpPr>
        <a:xfrm>
          <a:off x="0" y="0"/>
          <a:ext cx="0" cy="0"/>
          <a:chOff x="0" y="0"/>
          <a:chExt cx="0" cy="0"/>
        </a:xfrm>
      </p:grpSpPr>
      <p:sp>
        <p:nvSpPr>
          <p:cNvPr id="101" name="Google Shape;101;p24"/>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24"/>
          <p:cNvSpPr txBox="1">
            <a:spLocks noGrp="1"/>
          </p:cNvSpPr>
          <p:nvPr>
            <p:ph type="body" idx="1"/>
          </p:nvPr>
        </p:nvSpPr>
        <p:spPr>
          <a:xfrm>
            <a:off x="1366139" y="3632200"/>
            <a:ext cx="722452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280"/>
              <a:buFont typeface="Trebuchet MS"/>
              <a:buNone/>
              <a:defRPr sz="1600">
                <a:solidFill>
                  <a:srgbClr val="7F7F7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03" name="Google Shape;103;p24"/>
          <p:cNvSpPr txBox="1">
            <a:spLocks noGrp="1"/>
          </p:cNvSpPr>
          <p:nvPr>
            <p:ph type="body" idx="2"/>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04" name="Google Shape;104;p2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773C8B62-39D8-43DD-8BC1-8477BB8644B6}" type="datetime1">
              <a:rPr lang="en-US" smtClean="0"/>
              <a:pPr/>
              <a:t>4/3/2022</a:t>
            </a:fld>
            <a:endParaRPr/>
          </a:p>
        </p:txBody>
      </p:sp>
      <p:sp>
        <p:nvSpPr>
          <p:cNvPr id="105" name="Google Shape;105;p2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3 CS NSP , Sep - Dec 2021 </a:t>
            </a:r>
            <a:endParaRPr/>
          </a:p>
        </p:txBody>
      </p:sp>
      <p:sp>
        <p:nvSpPr>
          <p:cNvPr id="106" name="Google Shape;106;p2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
        <p:nvSpPr>
          <p:cNvPr id="107" name="Google Shape;107;p24"/>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8000" b="0" i="0" u="none" strike="noStrike" cap="none">
                <a:solidFill>
                  <a:srgbClr val="BFE471"/>
                </a:solidFill>
                <a:latin typeface="Arial"/>
                <a:ea typeface="Arial"/>
                <a:cs typeface="Arial"/>
                <a:sym typeface="Arial"/>
              </a:rPr>
              <a:t>“</a:t>
            </a:r>
            <a:endParaRPr/>
          </a:p>
        </p:txBody>
      </p:sp>
      <p:sp>
        <p:nvSpPr>
          <p:cNvPr id="108" name="Google Shape;108;p24"/>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8000" b="0" i="0" u="none" strike="noStrike" cap="none">
                <a:solidFill>
                  <a:srgbClr val="BFE471"/>
                </a:solidFill>
                <a:latin typeface="Arial"/>
                <a:ea typeface="Arial"/>
                <a:cs typeface="Arial"/>
                <a:sym typeface="Arial"/>
              </a:rPr>
              <a:t>”</a:t>
            </a:r>
            <a:endParaRPr sz="1800" b="0" i="0" u="none" strike="noStrike" cap="none">
              <a:solidFill>
                <a:srgbClr val="BFE47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9"/>
        <p:cNvGrpSpPr/>
        <p:nvPr/>
      </p:nvGrpSpPr>
      <p:grpSpPr>
        <a:xfrm>
          <a:off x="0" y="0"/>
          <a:ext cx="0" cy="0"/>
          <a:chOff x="0" y="0"/>
          <a:chExt cx="0" cy="0"/>
        </a:xfrm>
      </p:grpSpPr>
      <p:sp>
        <p:nvSpPr>
          <p:cNvPr id="110" name="Google Shape;110;p25"/>
          <p:cNvSpPr txBox="1">
            <a:spLocks noGrp="1"/>
          </p:cNvSpPr>
          <p:nvPr>
            <p:ph type="title"/>
          </p:nvPr>
        </p:nvSpPr>
        <p:spPr>
          <a:xfrm>
            <a:off x="677335" y="1931988"/>
            <a:ext cx="8596668" cy="259546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25"/>
          <p:cNvSpPr txBox="1">
            <a:spLocks noGrp="1"/>
          </p:cNvSpPr>
          <p:nvPr>
            <p:ph type="body" idx="1"/>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12" name="Google Shape;112;p2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B17887F6-A2AA-4E9B-9305-15009B0C59D0}" type="datetime1">
              <a:rPr lang="en-US" smtClean="0"/>
              <a:pPr/>
              <a:t>4/3/2022</a:t>
            </a:fld>
            <a:endParaRPr/>
          </a:p>
        </p:txBody>
      </p:sp>
      <p:sp>
        <p:nvSpPr>
          <p:cNvPr id="113" name="Google Shape;113;p2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3 CS NSP , Sep - Dec 2021 </a:t>
            </a:r>
            <a:endParaRPr/>
          </a:p>
        </p:txBody>
      </p:sp>
      <p:sp>
        <p:nvSpPr>
          <p:cNvPr id="114" name="Google Shape;114;p2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5"/>
        <p:cNvGrpSpPr/>
        <p:nvPr/>
      </p:nvGrpSpPr>
      <p:grpSpPr>
        <a:xfrm>
          <a:off x="0" y="0"/>
          <a:ext cx="0" cy="0"/>
          <a:chOff x="0" y="0"/>
          <a:chExt cx="0" cy="0"/>
        </a:xfrm>
      </p:grpSpPr>
      <p:sp>
        <p:nvSpPr>
          <p:cNvPr id="116" name="Google Shape;116;p26"/>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6"/>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rgbClr val="3F3F3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18" name="Google Shape;118;p26"/>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19" name="Google Shape;119;p2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C8885291-1A37-4AA1-A945-F6A74793F668}" type="datetime1">
              <a:rPr lang="en-US" smtClean="0"/>
              <a:pPr/>
              <a:t>4/3/2022</a:t>
            </a:fld>
            <a:endParaRPr/>
          </a:p>
        </p:txBody>
      </p:sp>
      <p:sp>
        <p:nvSpPr>
          <p:cNvPr id="120" name="Google Shape;120;p2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3 CS NSP , Sep - Dec 2021 </a:t>
            </a:r>
            <a:endParaRPr/>
          </a:p>
        </p:txBody>
      </p:sp>
      <p:sp>
        <p:nvSpPr>
          <p:cNvPr id="121" name="Google Shape;121;p2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
        <p:nvSpPr>
          <p:cNvPr id="122" name="Google Shape;122;p26"/>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8000" b="0" i="0" u="none" strike="noStrike" cap="none">
                <a:solidFill>
                  <a:srgbClr val="BFE471"/>
                </a:solidFill>
                <a:latin typeface="Arial"/>
                <a:ea typeface="Arial"/>
                <a:cs typeface="Arial"/>
                <a:sym typeface="Arial"/>
              </a:rPr>
              <a:t>“</a:t>
            </a:r>
            <a:endParaRPr/>
          </a:p>
        </p:txBody>
      </p:sp>
      <p:sp>
        <p:nvSpPr>
          <p:cNvPr id="123" name="Google Shape;123;p26"/>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8000" b="0" i="0" u="none" strike="noStrike" cap="none">
                <a:solidFill>
                  <a:srgbClr val="BFE47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4"/>
        <p:cNvGrpSpPr/>
        <p:nvPr/>
      </p:nvGrpSpPr>
      <p:grpSpPr>
        <a:xfrm>
          <a:off x="0" y="0"/>
          <a:ext cx="0" cy="0"/>
          <a:chOff x="0" y="0"/>
          <a:chExt cx="0" cy="0"/>
        </a:xfrm>
      </p:grpSpPr>
      <p:sp>
        <p:nvSpPr>
          <p:cNvPr id="125" name="Google Shape;125;p27"/>
          <p:cNvSpPr txBox="1">
            <a:spLocks noGrp="1"/>
          </p:cNvSpPr>
          <p:nvPr>
            <p:ph type="title"/>
          </p:nvPr>
        </p:nvSpPr>
        <p:spPr>
          <a:xfrm>
            <a:off x="685799" y="609600"/>
            <a:ext cx="8588203"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27"/>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chemeClr val="accent1"/>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27" name="Google Shape;127;p27"/>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28" name="Google Shape;128;p2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D3A47E83-F0B9-4CE7-BAD3-08D0F66E3B1E}" type="datetime1">
              <a:rPr lang="en-US" smtClean="0"/>
              <a:pPr/>
              <a:t>4/3/2022</a:t>
            </a:fld>
            <a:endParaRPr/>
          </a:p>
        </p:txBody>
      </p:sp>
      <p:sp>
        <p:nvSpPr>
          <p:cNvPr id="129" name="Google Shape;129;p2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3 CS NSP , Sep - Dec 2021 </a:t>
            </a:r>
            <a:endParaRPr/>
          </a:p>
        </p:txBody>
      </p:sp>
      <p:sp>
        <p:nvSpPr>
          <p:cNvPr id="130" name="Google Shape;130;p2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1"/>
        <p:cNvGrpSpPr/>
        <p:nvPr/>
      </p:nvGrpSpPr>
      <p:grpSpPr>
        <a:xfrm>
          <a:off x="0" y="0"/>
          <a:ext cx="0" cy="0"/>
          <a:chOff x="0" y="0"/>
          <a:chExt cx="0" cy="0"/>
        </a:xfrm>
      </p:grpSpPr>
      <p:sp>
        <p:nvSpPr>
          <p:cNvPr id="132" name="Google Shape;132;p28"/>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28"/>
          <p:cNvSpPr txBox="1">
            <a:spLocks noGrp="1"/>
          </p:cNvSpPr>
          <p:nvPr>
            <p:ph type="body" idx="1"/>
          </p:nvPr>
        </p:nvSpPr>
        <p:spPr>
          <a:xfrm rot="5400000">
            <a:off x="3035282" y="-197358"/>
            <a:ext cx="3880773" cy="8596668"/>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4" name="Google Shape;134;p2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D33952B6-BBBE-42AB-B5F0-A46E48D4AB77}" type="datetime1">
              <a:rPr lang="en-US" smtClean="0"/>
              <a:pPr/>
              <a:t>4/3/2022</a:t>
            </a:fld>
            <a:endParaRPr/>
          </a:p>
        </p:txBody>
      </p:sp>
      <p:sp>
        <p:nvSpPr>
          <p:cNvPr id="135" name="Google Shape;135;p2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3 CS NSP , Sep - Dec 2021 </a:t>
            </a:r>
            <a:endParaRPr/>
          </a:p>
        </p:txBody>
      </p:sp>
      <p:sp>
        <p:nvSpPr>
          <p:cNvPr id="136" name="Google Shape;136;p2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7"/>
        <p:cNvGrpSpPr/>
        <p:nvPr/>
      </p:nvGrpSpPr>
      <p:grpSpPr>
        <a:xfrm>
          <a:off x="0" y="0"/>
          <a:ext cx="0" cy="0"/>
          <a:chOff x="0" y="0"/>
          <a:chExt cx="0" cy="0"/>
        </a:xfrm>
      </p:grpSpPr>
      <p:sp>
        <p:nvSpPr>
          <p:cNvPr id="138" name="Google Shape;138;p29"/>
          <p:cNvSpPr txBox="1">
            <a:spLocks noGrp="1"/>
          </p:cNvSpPr>
          <p:nvPr>
            <p:ph type="title"/>
          </p:nvPr>
        </p:nvSpPr>
        <p:spPr>
          <a:xfrm rot="5400000">
            <a:off x="5994319" y="2582953"/>
            <a:ext cx="5251451" cy="1304743"/>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29"/>
          <p:cNvSpPr txBox="1">
            <a:spLocks noGrp="1"/>
          </p:cNvSpPr>
          <p:nvPr>
            <p:ph type="body" idx="1"/>
          </p:nvPr>
        </p:nvSpPr>
        <p:spPr>
          <a:xfrm rot="5400000">
            <a:off x="1581685" y="-294750"/>
            <a:ext cx="5251450" cy="7060150"/>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40" name="Google Shape;140;p2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365E0731-EB0B-46CC-B293-F2185DDD74F2}" type="datetime1">
              <a:rPr lang="en-US" smtClean="0"/>
              <a:pPr/>
              <a:t>4/3/2022</a:t>
            </a:fld>
            <a:endParaRPr/>
          </a:p>
        </p:txBody>
      </p:sp>
      <p:sp>
        <p:nvSpPr>
          <p:cNvPr id="141" name="Google Shape;141;p2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3 CS NSP , Sep - Dec 2021 </a:t>
            </a:r>
            <a:endParaRPr/>
          </a:p>
        </p:txBody>
      </p:sp>
      <p:sp>
        <p:nvSpPr>
          <p:cNvPr id="142" name="Google Shape;142;p2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3"/>
        <p:cNvGrpSpPr/>
        <p:nvPr/>
      </p:nvGrpSpPr>
      <p:grpSpPr>
        <a:xfrm>
          <a:off x="0" y="0"/>
          <a:ext cx="0" cy="0"/>
          <a:chOff x="0" y="0"/>
          <a:chExt cx="0" cy="0"/>
        </a:xfrm>
      </p:grpSpPr>
      <p:sp>
        <p:nvSpPr>
          <p:cNvPr id="44" name="Google Shape;44;p15"/>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5"/>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46" name="Google Shape;46;p1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E6D7FAF1-84AE-4366-9F65-A1791787170E}" type="datetime1">
              <a:rPr lang="en-US" smtClean="0"/>
              <a:pPr/>
              <a:t>4/3/2022</a:t>
            </a:fld>
            <a:endParaRPr/>
          </a:p>
        </p:txBody>
      </p:sp>
      <p:sp>
        <p:nvSpPr>
          <p:cNvPr id="47" name="Google Shape;47;p1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3 CS NSP , Sep - Dec 2021 </a:t>
            </a:r>
            <a:endParaRPr/>
          </a:p>
        </p:txBody>
      </p:sp>
      <p:sp>
        <p:nvSpPr>
          <p:cNvPr id="48" name="Google Shape;48;p1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
        <p:cNvGrpSpPr/>
        <p:nvPr/>
      </p:nvGrpSpPr>
      <p:grpSpPr>
        <a:xfrm>
          <a:off x="0" y="0"/>
          <a:ext cx="0" cy="0"/>
          <a:chOff x="0" y="0"/>
          <a:chExt cx="0" cy="0"/>
        </a:xfrm>
      </p:grpSpPr>
      <p:sp>
        <p:nvSpPr>
          <p:cNvPr id="50" name="Google Shape;50;p16"/>
          <p:cNvSpPr txBox="1">
            <a:spLocks noGrp="1"/>
          </p:cNvSpPr>
          <p:nvPr>
            <p:ph type="title"/>
          </p:nvPr>
        </p:nvSpPr>
        <p:spPr>
          <a:xfrm>
            <a:off x="677335" y="2700867"/>
            <a:ext cx="8596668" cy="18265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000"/>
              <a:buFont typeface="Trebuchet MS"/>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6"/>
          <p:cNvSpPr txBox="1">
            <a:spLocks noGrp="1"/>
          </p:cNvSpPr>
          <p:nvPr>
            <p:ph type="body" idx="1"/>
          </p:nvPr>
        </p:nvSpPr>
        <p:spPr>
          <a:xfrm>
            <a:off x="677335" y="4527448"/>
            <a:ext cx="8596668"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52" name="Google Shape;52;p1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C3CFB31A-7EC8-45D3-BE4F-08183357334D}" type="datetime1">
              <a:rPr lang="en-US" smtClean="0"/>
              <a:pPr/>
              <a:t>4/3/2022</a:t>
            </a:fld>
            <a:endParaRPr/>
          </a:p>
        </p:txBody>
      </p:sp>
      <p:sp>
        <p:nvSpPr>
          <p:cNvPr id="53" name="Google Shape;53;p1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3 CS NSP , Sep - Dec 2021 </a:t>
            </a:r>
            <a:endParaRPr/>
          </a:p>
        </p:txBody>
      </p:sp>
      <p:sp>
        <p:nvSpPr>
          <p:cNvPr id="54" name="Google Shape;54;p1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5"/>
        <p:cNvGrpSpPr/>
        <p:nvPr/>
      </p:nvGrpSpPr>
      <p:grpSpPr>
        <a:xfrm>
          <a:off x="0" y="0"/>
          <a:ext cx="0" cy="0"/>
          <a:chOff x="0" y="0"/>
          <a:chExt cx="0" cy="0"/>
        </a:xfrm>
      </p:grpSpPr>
      <p:sp>
        <p:nvSpPr>
          <p:cNvPr id="56" name="Google Shape;56;p17"/>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7"/>
          <p:cNvSpPr txBox="1">
            <a:spLocks noGrp="1"/>
          </p:cNvSpPr>
          <p:nvPr>
            <p:ph type="body" idx="1"/>
          </p:nvPr>
        </p:nvSpPr>
        <p:spPr>
          <a:xfrm>
            <a:off x="677334" y="2160589"/>
            <a:ext cx="4184035" cy="3880772"/>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8" name="Google Shape;58;p17"/>
          <p:cNvSpPr txBox="1">
            <a:spLocks noGrp="1"/>
          </p:cNvSpPr>
          <p:nvPr>
            <p:ph type="body" idx="2"/>
          </p:nvPr>
        </p:nvSpPr>
        <p:spPr>
          <a:xfrm>
            <a:off x="5089970" y="2160589"/>
            <a:ext cx="4184034"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9" name="Google Shape;59;p1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7DB0366B-DD55-495D-8C09-A9D6339EDBFF}" type="datetime1">
              <a:rPr lang="en-US" smtClean="0"/>
              <a:pPr/>
              <a:t>4/3/2022</a:t>
            </a:fld>
            <a:endParaRPr/>
          </a:p>
        </p:txBody>
      </p:sp>
      <p:sp>
        <p:nvSpPr>
          <p:cNvPr id="60" name="Google Shape;60;p1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3 CS NSP , Sep - Dec 2021 </a:t>
            </a:r>
            <a:endParaRPr/>
          </a:p>
        </p:txBody>
      </p:sp>
      <p:sp>
        <p:nvSpPr>
          <p:cNvPr id="61" name="Google Shape;61;p1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2"/>
        <p:cNvGrpSpPr/>
        <p:nvPr/>
      </p:nvGrpSpPr>
      <p:grpSpPr>
        <a:xfrm>
          <a:off x="0" y="0"/>
          <a:ext cx="0" cy="0"/>
          <a:chOff x="0" y="0"/>
          <a:chExt cx="0" cy="0"/>
        </a:xfrm>
      </p:grpSpPr>
      <p:sp>
        <p:nvSpPr>
          <p:cNvPr id="63" name="Google Shape;63;p18"/>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8"/>
          <p:cNvSpPr txBox="1">
            <a:spLocks noGrp="1"/>
          </p:cNvSpPr>
          <p:nvPr>
            <p:ph type="body" idx="1"/>
          </p:nvPr>
        </p:nvSpPr>
        <p:spPr>
          <a:xfrm>
            <a:off x="675745" y="2160983"/>
            <a:ext cx="418562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5" name="Google Shape;65;p18"/>
          <p:cNvSpPr txBox="1">
            <a:spLocks noGrp="1"/>
          </p:cNvSpPr>
          <p:nvPr>
            <p:ph type="body" idx="2"/>
          </p:nvPr>
        </p:nvSpPr>
        <p:spPr>
          <a:xfrm>
            <a:off x="675745" y="2737245"/>
            <a:ext cx="4185623"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6" name="Google Shape;66;p18"/>
          <p:cNvSpPr txBox="1">
            <a:spLocks noGrp="1"/>
          </p:cNvSpPr>
          <p:nvPr>
            <p:ph type="body" idx="3"/>
          </p:nvPr>
        </p:nvSpPr>
        <p:spPr>
          <a:xfrm>
            <a:off x="5088383" y="2160983"/>
            <a:ext cx="418561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7" name="Google Shape;67;p18"/>
          <p:cNvSpPr txBox="1">
            <a:spLocks noGrp="1"/>
          </p:cNvSpPr>
          <p:nvPr>
            <p:ph type="body" idx="4"/>
          </p:nvPr>
        </p:nvSpPr>
        <p:spPr>
          <a:xfrm>
            <a:off x="5088384" y="2737245"/>
            <a:ext cx="4185617"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8" name="Google Shape;68;p1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0C2819E4-6CD2-4766-8603-413657C4BF7A}" type="datetime1">
              <a:rPr lang="en-US" smtClean="0"/>
              <a:pPr/>
              <a:t>4/3/2022</a:t>
            </a:fld>
            <a:endParaRPr/>
          </a:p>
        </p:txBody>
      </p:sp>
      <p:sp>
        <p:nvSpPr>
          <p:cNvPr id="69" name="Google Shape;69;p1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3 CS NSP , Sep - Dec 2021 </a:t>
            </a:r>
            <a:endParaRPr/>
          </a:p>
        </p:txBody>
      </p:sp>
      <p:sp>
        <p:nvSpPr>
          <p:cNvPr id="70" name="Google Shape;70;p1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1"/>
        <p:cNvGrpSpPr/>
        <p:nvPr/>
      </p:nvGrpSpPr>
      <p:grpSpPr>
        <a:xfrm>
          <a:off x="0" y="0"/>
          <a:ext cx="0" cy="0"/>
          <a:chOff x="0" y="0"/>
          <a:chExt cx="0" cy="0"/>
        </a:xfrm>
      </p:grpSpPr>
      <p:sp>
        <p:nvSpPr>
          <p:cNvPr id="72" name="Google Shape;72;p19"/>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32D5FEFD-ECB2-4B86-AE0B-46237DCCC007}" type="datetime1">
              <a:rPr lang="en-US" smtClean="0"/>
              <a:pPr/>
              <a:t>4/3/2022</a:t>
            </a:fld>
            <a:endParaRPr/>
          </a:p>
        </p:txBody>
      </p:sp>
      <p:sp>
        <p:nvSpPr>
          <p:cNvPr id="74" name="Google Shape;74;p1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3 CS NSP , Sep - Dec 2021 </a:t>
            </a:r>
            <a:endParaRPr/>
          </a:p>
        </p:txBody>
      </p:sp>
      <p:sp>
        <p:nvSpPr>
          <p:cNvPr id="75" name="Google Shape;75;p1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6"/>
        <p:cNvGrpSpPr/>
        <p:nvPr/>
      </p:nvGrpSpPr>
      <p:grpSpPr>
        <a:xfrm>
          <a:off x="0" y="0"/>
          <a:ext cx="0" cy="0"/>
          <a:chOff x="0" y="0"/>
          <a:chExt cx="0" cy="0"/>
        </a:xfrm>
      </p:grpSpPr>
      <p:sp>
        <p:nvSpPr>
          <p:cNvPr id="77" name="Google Shape;77;p2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973DAEC4-37F5-4437-93A1-9935CF378366}" type="datetime1">
              <a:rPr lang="en-US" smtClean="0"/>
              <a:pPr/>
              <a:t>4/3/2022</a:t>
            </a:fld>
            <a:endParaRPr/>
          </a:p>
        </p:txBody>
      </p:sp>
      <p:sp>
        <p:nvSpPr>
          <p:cNvPr id="78" name="Google Shape;78;p2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3 CS NSP , Sep - Dec 2021 </a:t>
            </a:r>
            <a:endParaRPr/>
          </a:p>
        </p:txBody>
      </p:sp>
      <p:sp>
        <p:nvSpPr>
          <p:cNvPr id="79" name="Google Shape;79;p2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0"/>
        <p:cNvGrpSpPr/>
        <p:nvPr/>
      </p:nvGrpSpPr>
      <p:grpSpPr>
        <a:xfrm>
          <a:off x="0" y="0"/>
          <a:ext cx="0" cy="0"/>
          <a:chOff x="0" y="0"/>
          <a:chExt cx="0" cy="0"/>
        </a:xfrm>
      </p:grpSpPr>
      <p:sp>
        <p:nvSpPr>
          <p:cNvPr id="81" name="Google Shape;81;p21"/>
          <p:cNvSpPr txBox="1">
            <a:spLocks noGrp="1"/>
          </p:cNvSpPr>
          <p:nvPr>
            <p:ph type="title"/>
          </p:nvPr>
        </p:nvSpPr>
        <p:spPr>
          <a:xfrm>
            <a:off x="677334" y="1498604"/>
            <a:ext cx="3854528" cy="12784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1"/>
          <p:cNvSpPr txBox="1">
            <a:spLocks noGrp="1"/>
          </p:cNvSpPr>
          <p:nvPr>
            <p:ph type="body" idx="1"/>
          </p:nvPr>
        </p:nvSpPr>
        <p:spPr>
          <a:xfrm>
            <a:off x="4760461" y="514924"/>
            <a:ext cx="4513541" cy="552643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83" name="Google Shape;83;p21"/>
          <p:cNvSpPr txBox="1">
            <a:spLocks noGrp="1"/>
          </p:cNvSpPr>
          <p:nvPr>
            <p:ph type="body" idx="2"/>
          </p:nvPr>
        </p:nvSpPr>
        <p:spPr>
          <a:xfrm>
            <a:off x="677334" y="2777069"/>
            <a:ext cx="3854528" cy="258444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1120"/>
              <a:buNone/>
              <a:defRPr sz="1400"/>
            </a:lvl2pPr>
            <a:lvl3pPr marL="1371600" lvl="2" indent="-228600" algn="l">
              <a:spcBef>
                <a:spcPts val="1000"/>
              </a:spcBef>
              <a:spcAft>
                <a:spcPts val="0"/>
              </a:spcAft>
              <a:buSzPts val="960"/>
              <a:buNone/>
              <a:defRPr sz="1200"/>
            </a:lvl3pPr>
            <a:lvl4pPr marL="1828800" lvl="3" indent="-228600" algn="l">
              <a:spcBef>
                <a:spcPts val="1000"/>
              </a:spcBef>
              <a:spcAft>
                <a:spcPts val="0"/>
              </a:spcAft>
              <a:buSzPts val="800"/>
              <a:buNone/>
              <a:defRPr sz="1000"/>
            </a:lvl4pPr>
            <a:lvl5pPr marL="2286000" lvl="4" indent="-228600" algn="l">
              <a:spcBef>
                <a:spcPts val="1000"/>
              </a:spcBef>
              <a:spcAft>
                <a:spcPts val="0"/>
              </a:spcAft>
              <a:buSzPts val="800"/>
              <a:buNone/>
              <a:defRPr sz="1000"/>
            </a:lvl5pPr>
            <a:lvl6pPr marL="2743200" lvl="5" indent="-228600" algn="l">
              <a:spcBef>
                <a:spcPts val="1000"/>
              </a:spcBef>
              <a:spcAft>
                <a:spcPts val="0"/>
              </a:spcAft>
              <a:buSzPts val="800"/>
              <a:buNone/>
              <a:defRPr sz="1000"/>
            </a:lvl6pPr>
            <a:lvl7pPr marL="3200400" lvl="6" indent="-228600" algn="l">
              <a:spcBef>
                <a:spcPts val="1000"/>
              </a:spcBef>
              <a:spcAft>
                <a:spcPts val="0"/>
              </a:spcAft>
              <a:buSzPts val="800"/>
              <a:buNone/>
              <a:defRPr sz="1000"/>
            </a:lvl7pPr>
            <a:lvl8pPr marL="3657600" lvl="7" indent="-228600" algn="l">
              <a:spcBef>
                <a:spcPts val="1000"/>
              </a:spcBef>
              <a:spcAft>
                <a:spcPts val="0"/>
              </a:spcAft>
              <a:buSzPts val="800"/>
              <a:buNone/>
              <a:defRPr sz="1000"/>
            </a:lvl8pPr>
            <a:lvl9pPr marL="4114800" lvl="8" indent="-228600" algn="l">
              <a:spcBef>
                <a:spcPts val="1000"/>
              </a:spcBef>
              <a:spcAft>
                <a:spcPts val="0"/>
              </a:spcAft>
              <a:buSzPts val="800"/>
              <a:buNone/>
              <a:defRPr sz="1000"/>
            </a:lvl9pPr>
          </a:lstStyle>
          <a:p>
            <a:endParaRPr/>
          </a:p>
        </p:txBody>
      </p:sp>
      <p:sp>
        <p:nvSpPr>
          <p:cNvPr id="84" name="Google Shape;84;p2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502655FB-C17E-43C3-B8A6-8D61ED848069}" type="datetime1">
              <a:rPr lang="en-US" smtClean="0"/>
              <a:pPr/>
              <a:t>4/3/2022</a:t>
            </a:fld>
            <a:endParaRPr/>
          </a:p>
        </p:txBody>
      </p:sp>
      <p:sp>
        <p:nvSpPr>
          <p:cNvPr id="85" name="Google Shape;85;p2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3 CS NSP , Sep - Dec 2021 </a:t>
            </a:r>
            <a:endParaRPr/>
          </a:p>
        </p:txBody>
      </p:sp>
      <p:sp>
        <p:nvSpPr>
          <p:cNvPr id="86" name="Google Shape;86;p2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7"/>
        <p:cNvGrpSpPr/>
        <p:nvPr/>
      </p:nvGrpSpPr>
      <p:grpSpPr>
        <a:xfrm>
          <a:off x="0" y="0"/>
          <a:ext cx="0" cy="0"/>
          <a:chOff x="0" y="0"/>
          <a:chExt cx="0" cy="0"/>
        </a:xfrm>
      </p:grpSpPr>
      <p:sp>
        <p:nvSpPr>
          <p:cNvPr id="88" name="Google Shape;88;p22"/>
          <p:cNvSpPr txBox="1">
            <a:spLocks noGrp="1"/>
          </p:cNvSpPr>
          <p:nvPr>
            <p:ph type="title"/>
          </p:nvPr>
        </p:nvSpPr>
        <p:spPr>
          <a:xfrm>
            <a:off x="677334" y="4800600"/>
            <a:ext cx="8596667"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400"/>
              <a:buFont typeface="Trebuchet MS"/>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22"/>
          <p:cNvSpPr>
            <a:spLocks noGrp="1"/>
          </p:cNvSpPr>
          <p:nvPr>
            <p:ph type="pic" idx="2"/>
          </p:nvPr>
        </p:nvSpPr>
        <p:spPr>
          <a:xfrm>
            <a:off x="677334" y="609600"/>
            <a:ext cx="8596668" cy="3845718"/>
          </a:xfrm>
          <a:prstGeom prst="rect">
            <a:avLst/>
          </a:prstGeom>
          <a:noFill/>
          <a:ln>
            <a:noFill/>
          </a:ln>
        </p:spPr>
      </p:sp>
      <p:sp>
        <p:nvSpPr>
          <p:cNvPr id="90" name="Google Shape;90;p22"/>
          <p:cNvSpPr txBox="1">
            <a:spLocks noGrp="1"/>
          </p:cNvSpPr>
          <p:nvPr>
            <p:ph type="body" idx="1"/>
          </p:nvPr>
        </p:nvSpPr>
        <p:spPr>
          <a:xfrm>
            <a:off x="677334" y="5367338"/>
            <a:ext cx="8596667" cy="67402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91" name="Google Shape;91;p2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E07EC769-66C0-4A1A-8911-02CBAF2A5936}" type="datetime1">
              <a:rPr lang="en-US" smtClean="0"/>
              <a:pPr/>
              <a:t>4/3/2022</a:t>
            </a:fld>
            <a:endParaRPr/>
          </a:p>
        </p:txBody>
      </p:sp>
      <p:sp>
        <p:nvSpPr>
          <p:cNvPr id="92" name="Google Shape;92;p2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3 CS NSP , Sep - Dec 2021 </a:t>
            </a:r>
            <a:endParaRPr/>
          </a:p>
        </p:txBody>
      </p:sp>
      <p:sp>
        <p:nvSpPr>
          <p:cNvPr id="93" name="Google Shape;93;p2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13"/>
          <p:cNvGrpSpPr/>
          <p:nvPr/>
        </p:nvGrpSpPr>
        <p:grpSpPr>
          <a:xfrm>
            <a:off x="0" y="-8467"/>
            <a:ext cx="12192000" cy="6866467"/>
            <a:chOff x="0" y="-8467"/>
            <a:chExt cx="12192000" cy="6866467"/>
          </a:xfrm>
        </p:grpSpPr>
        <p:cxnSp>
          <p:nvCxnSpPr>
            <p:cNvPr id="11" name="Google Shape;11;p13"/>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12" name="Google Shape;12;p13"/>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13" name="Google Shape;13;p13"/>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4" name="Google Shape;14;p13"/>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 name="Google Shape;15;p13"/>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3"/>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7" name="Google Shape;17;p13"/>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8" name="Google Shape;18;p13"/>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9" name="Google Shape;19;p13"/>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13"/>
            <p:cNvSpPr/>
            <p:nvPr/>
          </p:nvSpPr>
          <p:spPr>
            <a:xfrm>
              <a:off x="0" y="4013200"/>
              <a:ext cx="448733" cy="2844800"/>
            </a:xfrm>
            <a:prstGeom prst="triangle">
              <a:avLst>
                <a:gd name="adj" fmla="val 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1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2" name="Google Shape;22;p13"/>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23" name="Google Shape;23;p1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fld id="{84823F2D-8B01-422F-BEE7-0928E625BCCA}" type="datetime1">
              <a:rPr lang="en-US" smtClean="0"/>
              <a:pPr/>
              <a:t>4/3/2022</a:t>
            </a:fld>
            <a:endParaRPr/>
          </a:p>
        </p:txBody>
      </p:sp>
      <p:sp>
        <p:nvSpPr>
          <p:cNvPr id="24" name="Google Shape;24;p1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r>
              <a:rPr lang="en-US"/>
              <a:t>3 CS NSP , Sep - Dec 2021 </a:t>
            </a:r>
            <a:endParaRPr/>
          </a:p>
        </p:txBody>
      </p:sp>
      <p:sp>
        <p:nvSpPr>
          <p:cNvPr id="25" name="Google Shape;25;p1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
          <p:cNvSpPr txBox="1">
            <a:spLocks noGrp="1"/>
          </p:cNvSpPr>
          <p:nvPr>
            <p:ph type="ctrTitle"/>
          </p:nvPr>
        </p:nvSpPr>
        <p:spPr>
          <a:xfrm>
            <a:off x="2073988" y="649512"/>
            <a:ext cx="7463479" cy="1484956"/>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accent1"/>
              </a:buClr>
              <a:buSzPts val="3600"/>
              <a:buFont typeface="Trebuchet MS"/>
              <a:buNone/>
            </a:pPr>
            <a:r>
              <a:rPr lang="en-IN" sz="3600" b="1" dirty="0"/>
              <a:t>Poornima College of Engineering</a:t>
            </a:r>
            <a:br>
              <a:rPr lang="en-IN" sz="3600" b="1" dirty="0"/>
            </a:br>
            <a:r>
              <a:rPr lang="en-IN" sz="3600" b="1" dirty="0"/>
              <a:t>B. Tech. II Year (III Semester)</a:t>
            </a:r>
            <a:br>
              <a:rPr lang="en-IN" sz="3600" b="1" dirty="0"/>
            </a:br>
            <a:r>
              <a:rPr lang="en-IN" sz="3600" b="1" dirty="0"/>
              <a:t>NSP –I Phase Presentation</a:t>
            </a:r>
            <a:br>
              <a:rPr lang="en-IN" sz="3600" b="1" dirty="0"/>
            </a:br>
            <a:r>
              <a:rPr lang="en-IN" sz="3600" b="1" dirty="0"/>
              <a:t>Session: 2021-22</a:t>
            </a:r>
            <a:endParaRPr sz="3600" b="1" dirty="0"/>
          </a:p>
        </p:txBody>
      </p:sp>
      <p:sp>
        <p:nvSpPr>
          <p:cNvPr id="149" name="Google Shape;149;p1"/>
          <p:cNvSpPr txBox="1">
            <a:spLocks noGrp="1"/>
          </p:cNvSpPr>
          <p:nvPr>
            <p:ph type="subTitle" idx="1"/>
          </p:nvPr>
        </p:nvSpPr>
        <p:spPr>
          <a:xfrm>
            <a:off x="934678" y="2854618"/>
            <a:ext cx="8390237" cy="3668617"/>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spcBef>
                <a:spcPts val="0"/>
              </a:spcBef>
              <a:spcAft>
                <a:spcPts val="0"/>
              </a:spcAft>
              <a:buSzPts val="1600"/>
              <a:buNone/>
            </a:pPr>
            <a:endParaRPr sz="2000" dirty="0"/>
          </a:p>
          <a:p>
            <a:pPr marL="0" lvl="0" indent="0" algn="l" rtl="0">
              <a:spcBef>
                <a:spcPts val="1000"/>
              </a:spcBef>
              <a:spcAft>
                <a:spcPts val="0"/>
              </a:spcAft>
              <a:buSzPts val="1600"/>
              <a:buNone/>
            </a:pPr>
            <a:r>
              <a:rPr lang="en-IN" sz="2000" dirty="0"/>
              <a:t>Submitted By: 3CSA8</a:t>
            </a:r>
          </a:p>
          <a:p>
            <a:pPr indent="-457200" algn="l">
              <a:buFont typeface="+mj-lt"/>
              <a:buAutoNum type="arabicPeriod"/>
            </a:pPr>
            <a:r>
              <a:rPr lang="en-US" sz="2000" dirty="0">
                <a:latin typeface="Times New Roman" pitchFamily="18" charset="0"/>
                <a:cs typeface="Times New Roman" pitchFamily="18" charset="0"/>
              </a:rPr>
              <a:t>Devendra Singh Rao, [PCE20CS051]    RTU Roll No: 20EPCCS053</a:t>
            </a:r>
          </a:p>
          <a:p>
            <a:pPr indent="-457200" algn="l">
              <a:buFont typeface="+mj-lt"/>
              <a:buAutoNum type="arabicPeriod"/>
            </a:pPr>
            <a:r>
              <a:rPr lang="en-US" sz="2000" dirty="0">
                <a:latin typeface="Times New Roman" pitchFamily="18" charset="0"/>
                <a:cs typeface="Times New Roman" pitchFamily="18" charset="0"/>
              </a:rPr>
              <a:t>Divyansh Agarwal, [PCE20CS054]       RTU Roll No: 20EPCCS056</a:t>
            </a:r>
          </a:p>
          <a:p>
            <a:pPr indent="-457200" algn="l">
              <a:buFont typeface="+mj-lt"/>
              <a:buAutoNum type="arabicPeriod"/>
            </a:pPr>
            <a:r>
              <a:rPr lang="en-US" sz="2000" dirty="0">
                <a:latin typeface="Times New Roman" pitchFamily="18" charset="0"/>
                <a:cs typeface="Times New Roman" pitchFamily="18" charset="0"/>
              </a:rPr>
              <a:t>Esha Kapoor , [PCE20CS058]               RTU Roll No: 20EPCCS060</a:t>
            </a:r>
          </a:p>
          <a:p>
            <a:pPr indent="-457200" algn="l">
              <a:buFont typeface="+mj-lt"/>
              <a:buAutoNum type="arabicPeriod"/>
            </a:pPr>
            <a:r>
              <a:rPr lang="en-US" sz="2000" dirty="0">
                <a:latin typeface="Times New Roman" pitchFamily="18" charset="0"/>
                <a:cs typeface="Times New Roman" pitchFamily="18" charset="0"/>
              </a:rPr>
              <a:t>Gautam Sharma , [PCE20CS065]          RTU Roll No: 20EPCCS0</a:t>
            </a:r>
            <a:r>
              <a:rPr lang="en-IN" sz="2000" dirty="0">
                <a:latin typeface="Times New Roman" pitchFamily="18" charset="0"/>
                <a:cs typeface="Times New Roman" pitchFamily="18" charset="0"/>
              </a:rPr>
              <a:t>68</a:t>
            </a:r>
            <a:r>
              <a:rPr lang="en-IN" sz="2000" dirty="0"/>
              <a:t>								</a:t>
            </a:r>
            <a:endParaRPr sz="2000" dirty="0"/>
          </a:p>
          <a:p>
            <a:pPr marL="0" lvl="0" indent="0" algn="l" rtl="0">
              <a:spcBef>
                <a:spcPts val="1000"/>
              </a:spcBef>
              <a:spcAft>
                <a:spcPts val="0"/>
              </a:spcAft>
              <a:buSzPts val="1600"/>
              <a:buNone/>
            </a:pPr>
            <a:r>
              <a:rPr lang="en-IN" sz="2000" dirty="0"/>
              <a:t>Project Guide: Ms. Reena Sharma</a:t>
            </a:r>
          </a:p>
          <a:p>
            <a:pPr marL="0" lvl="0" indent="0" algn="l" rtl="0">
              <a:spcBef>
                <a:spcPts val="1000"/>
              </a:spcBef>
              <a:spcAft>
                <a:spcPts val="0"/>
              </a:spcAft>
              <a:buSzPts val="1600"/>
              <a:buNone/>
            </a:pPr>
            <a:endParaRPr lang="en-IN" sz="2000" dirty="0"/>
          </a:p>
          <a:p>
            <a:pPr marL="0" indent="0" algn="l">
              <a:buSzPts val="1600"/>
            </a:pPr>
            <a:r>
              <a:rPr lang="en-IN" sz="2000" dirty="0"/>
              <a:t>Submitted To: Ms. Sonam Gour</a:t>
            </a:r>
          </a:p>
          <a:p>
            <a:pPr marL="0" lvl="0" indent="0" algn="l" rtl="0">
              <a:spcBef>
                <a:spcPts val="1000"/>
              </a:spcBef>
              <a:spcAft>
                <a:spcPts val="0"/>
              </a:spcAft>
              <a:buSzPts val="1600"/>
              <a:buNone/>
            </a:pPr>
            <a:endParaRPr sz="2000" dirty="0"/>
          </a:p>
          <a:p>
            <a:pPr marL="0" lvl="0" indent="0" algn="l" rtl="0">
              <a:spcBef>
                <a:spcPts val="1000"/>
              </a:spcBef>
              <a:spcAft>
                <a:spcPts val="0"/>
              </a:spcAft>
              <a:buSzPts val="1600"/>
              <a:buNone/>
            </a:pPr>
            <a:endParaRPr sz="2000" dirty="0"/>
          </a:p>
        </p:txBody>
      </p:sp>
      <p:pic>
        <p:nvPicPr>
          <p:cNvPr id="150" name="Google Shape;150;p1"/>
          <p:cNvPicPr preferRelativeResize="0"/>
          <p:nvPr/>
        </p:nvPicPr>
        <p:blipFill rotWithShape="1">
          <a:blip r:embed="rId3">
            <a:alphaModFix/>
          </a:blip>
          <a:srcRect/>
          <a:stretch/>
        </p:blipFill>
        <p:spPr>
          <a:xfrm>
            <a:off x="0" y="0"/>
            <a:ext cx="2181497" cy="1722311"/>
          </a:xfrm>
          <a:prstGeom prst="rect">
            <a:avLst/>
          </a:prstGeom>
          <a:noFill/>
          <a:ln>
            <a:noFill/>
          </a:ln>
        </p:spPr>
      </p:pic>
      <p:sp>
        <p:nvSpPr>
          <p:cNvPr id="151" name="Google Shape;151;p1"/>
          <p:cNvSpPr txBox="1"/>
          <p:nvPr/>
        </p:nvSpPr>
        <p:spPr>
          <a:xfrm>
            <a:off x="934678" y="2627956"/>
            <a:ext cx="8946292" cy="1602088"/>
          </a:xfrm>
          <a:prstGeom prst="rect">
            <a:avLst/>
          </a:prstGeom>
          <a:noFill/>
          <a:ln>
            <a:noFill/>
          </a:ln>
        </p:spPr>
        <p:txBody>
          <a:bodyPr spcFirstLastPara="1" wrap="square" lIns="91425" tIns="45700" rIns="91425" bIns="45700" anchor="t" anchorCtr="0">
            <a:normAutofit fontScale="97500"/>
          </a:bodyPr>
          <a:lstStyle/>
          <a:p>
            <a:pPr marL="0" marR="0" lvl="0" indent="0" algn="l" rtl="0">
              <a:spcBef>
                <a:spcPts val="0"/>
              </a:spcBef>
              <a:spcAft>
                <a:spcPts val="0"/>
              </a:spcAft>
              <a:buClr>
                <a:schemeClr val="accent1"/>
              </a:buClr>
              <a:buSzPct val="100000"/>
              <a:buFont typeface="Trebuchet MS"/>
              <a:buNone/>
            </a:pPr>
            <a:r>
              <a:rPr lang="en-IN" sz="2700" b="1" i="0" u="none" strike="noStrike" cap="none" dirty="0">
                <a:solidFill>
                  <a:schemeClr val="accent1"/>
                </a:solidFill>
                <a:latin typeface="Trebuchet MS"/>
                <a:ea typeface="Trebuchet MS"/>
                <a:cs typeface="Trebuchet MS"/>
                <a:sym typeface="Trebuchet MS"/>
              </a:rPr>
              <a:t>Project Title: Workout World Website </a:t>
            </a:r>
            <a:endParaRPr sz="5400" b="1" i="0" u="none" strike="noStrike" cap="none" dirty="0">
              <a:solidFill>
                <a:schemeClr val="accent1"/>
              </a:solidFill>
              <a:latin typeface="Trebuchet MS"/>
              <a:ea typeface="Trebuchet MS"/>
              <a:cs typeface="Trebuchet MS"/>
              <a:sym typeface="Trebuchet MS"/>
            </a:endParaRPr>
          </a:p>
        </p:txBody>
      </p:sp>
      <p:pic>
        <p:nvPicPr>
          <p:cNvPr id="152" name="Google Shape;152;p1"/>
          <p:cNvPicPr preferRelativeResize="0"/>
          <p:nvPr/>
        </p:nvPicPr>
        <p:blipFill rotWithShape="1">
          <a:blip r:embed="rId4">
            <a:alphaModFix/>
          </a:blip>
          <a:srcRect/>
          <a:stretch/>
        </p:blipFill>
        <p:spPr>
          <a:xfrm>
            <a:off x="9823269" y="0"/>
            <a:ext cx="2368731" cy="161979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6"/>
          <p:cNvSpPr txBox="1">
            <a:spLocks noGrp="1"/>
          </p:cNvSpPr>
          <p:nvPr>
            <p:ph type="title"/>
          </p:nvPr>
        </p:nvSpPr>
        <p:spPr>
          <a:xfrm>
            <a:off x="677334" y="451513"/>
            <a:ext cx="8596668" cy="947351"/>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IN" dirty="0"/>
              <a:t>Design of Solution</a:t>
            </a:r>
            <a:endParaRPr dirty="0"/>
          </a:p>
        </p:txBody>
      </p:sp>
      <p:sp>
        <p:nvSpPr>
          <p:cNvPr id="194" name="Google Shape;194;p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5B9C3D26-AEEB-431F-87F3-2893EF4F8729}" type="datetime1">
              <a:rPr lang="en-US" smtClean="0"/>
              <a:pPr marL="0" lvl="0" indent="0" algn="r" rtl="0">
                <a:spcBef>
                  <a:spcPts val="0"/>
                </a:spcBef>
                <a:spcAft>
                  <a:spcPts val="0"/>
                </a:spcAft>
                <a:buNone/>
              </a:pPr>
              <a:t>4/3/2022</a:t>
            </a:fld>
            <a:endParaRPr dirty="0"/>
          </a:p>
        </p:txBody>
      </p:sp>
      <p:sp>
        <p:nvSpPr>
          <p:cNvPr id="196" name="Google Shape;196;p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10</a:t>
            </a:fld>
            <a:endParaRPr/>
          </a:p>
        </p:txBody>
      </p:sp>
      <p:pic>
        <p:nvPicPr>
          <p:cNvPr id="6" name="Picture 5">
            <a:extLst>
              <a:ext uri="{FF2B5EF4-FFF2-40B4-BE49-F238E27FC236}">
                <a16:creationId xmlns:a16="http://schemas.microsoft.com/office/drawing/2014/main" id="{79FB51DD-BC8B-46C0-BE11-9CB0EEA6A8C1}"/>
              </a:ext>
            </a:extLst>
          </p:cNvPr>
          <p:cNvPicPr>
            <a:picLocks noChangeAspect="1"/>
          </p:cNvPicPr>
          <p:nvPr/>
        </p:nvPicPr>
        <p:blipFill>
          <a:blip r:embed="rId3"/>
          <a:stretch>
            <a:fillRect/>
          </a:stretch>
        </p:blipFill>
        <p:spPr>
          <a:xfrm>
            <a:off x="1195583" y="1321281"/>
            <a:ext cx="7882427" cy="501386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8"/>
          <p:cNvSpPr txBox="1">
            <a:spLocks noGrp="1"/>
          </p:cNvSpPr>
          <p:nvPr>
            <p:ph type="title"/>
          </p:nvPr>
        </p:nvSpPr>
        <p:spPr>
          <a:xfrm>
            <a:off x="677334" y="609600"/>
            <a:ext cx="8596668" cy="700216"/>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IN"/>
              <a:t>Experimental Setup &amp; Variations</a:t>
            </a:r>
            <a:endParaRPr/>
          </a:p>
        </p:txBody>
      </p:sp>
      <p:sp>
        <p:nvSpPr>
          <p:cNvPr id="211" name="Google Shape;211;p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6F9FDD07-960D-49CC-B6E5-F7052E063A82}" type="datetime1">
              <a:rPr lang="en-US" smtClean="0"/>
              <a:pPr marL="0" lvl="0" indent="0" algn="r" rtl="0">
                <a:spcBef>
                  <a:spcPts val="0"/>
                </a:spcBef>
                <a:spcAft>
                  <a:spcPts val="0"/>
                </a:spcAft>
                <a:buNone/>
              </a:pPr>
              <a:t>4/3/2022</a:t>
            </a:fld>
            <a:endParaRPr/>
          </a:p>
        </p:txBody>
      </p:sp>
      <p:sp>
        <p:nvSpPr>
          <p:cNvPr id="213" name="Google Shape;213;p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11</a:t>
            </a:fld>
            <a:endParaRPr/>
          </a:p>
        </p:txBody>
      </p:sp>
      <p:pic>
        <p:nvPicPr>
          <p:cNvPr id="3" name="Picture 2">
            <a:extLst>
              <a:ext uri="{FF2B5EF4-FFF2-40B4-BE49-F238E27FC236}">
                <a16:creationId xmlns:a16="http://schemas.microsoft.com/office/drawing/2014/main" id="{E13EE9E3-5F19-4893-92C2-C287CC1280B1}"/>
              </a:ext>
            </a:extLst>
          </p:cNvPr>
          <p:cNvPicPr>
            <a:picLocks noChangeAspect="1"/>
          </p:cNvPicPr>
          <p:nvPr/>
        </p:nvPicPr>
        <p:blipFill>
          <a:blip r:embed="rId3"/>
          <a:stretch>
            <a:fillRect/>
          </a:stretch>
        </p:blipFill>
        <p:spPr>
          <a:xfrm>
            <a:off x="455395" y="1621411"/>
            <a:ext cx="5422526" cy="2599606"/>
          </a:xfrm>
          <a:prstGeom prst="rect">
            <a:avLst/>
          </a:prstGeom>
          <a:ln>
            <a:solidFill>
              <a:schemeClr val="tx1"/>
            </a:solidFill>
          </a:ln>
        </p:spPr>
      </p:pic>
      <p:pic>
        <p:nvPicPr>
          <p:cNvPr id="5" name="Picture 4">
            <a:extLst>
              <a:ext uri="{FF2B5EF4-FFF2-40B4-BE49-F238E27FC236}">
                <a16:creationId xmlns:a16="http://schemas.microsoft.com/office/drawing/2014/main" id="{1D692555-BEF6-43AD-81C3-301A37DEC4E0}"/>
              </a:ext>
            </a:extLst>
          </p:cNvPr>
          <p:cNvPicPr>
            <a:picLocks noChangeAspect="1"/>
          </p:cNvPicPr>
          <p:nvPr/>
        </p:nvPicPr>
        <p:blipFill>
          <a:blip r:embed="rId4"/>
          <a:stretch>
            <a:fillRect/>
          </a:stretch>
        </p:blipFill>
        <p:spPr>
          <a:xfrm>
            <a:off x="6096000" y="3429000"/>
            <a:ext cx="5490805" cy="3124378"/>
          </a:xfrm>
          <a:prstGeom prst="rect">
            <a:avLst/>
          </a:prstGeom>
          <a:ln>
            <a:solidFill>
              <a:schemeClr val="tx1"/>
            </a:solid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3BADF3C-F910-4385-B50C-E52BAED51A6D}"/>
              </a:ext>
            </a:extLst>
          </p:cNvPr>
          <p:cNvSpPr>
            <a:spLocks noGrp="1"/>
          </p:cNvSpPr>
          <p:nvPr>
            <p:ph type="dt" idx="10"/>
          </p:nvPr>
        </p:nvSpPr>
        <p:spPr/>
        <p:txBody>
          <a:bodyPr/>
          <a:lstStyle/>
          <a:p>
            <a:fld id="{E6D7FAF1-84AE-4366-9F65-A1791787170E}" type="datetime1">
              <a:rPr lang="en-US" smtClean="0"/>
              <a:pPr/>
              <a:t>4/3/2022</a:t>
            </a:fld>
            <a:endParaRPr lang="en-US"/>
          </a:p>
        </p:txBody>
      </p:sp>
      <p:sp>
        <p:nvSpPr>
          <p:cNvPr id="5" name="Slide Number Placeholder 4">
            <a:extLst>
              <a:ext uri="{FF2B5EF4-FFF2-40B4-BE49-F238E27FC236}">
                <a16:creationId xmlns:a16="http://schemas.microsoft.com/office/drawing/2014/main" id="{CD46C805-AC53-4DF4-8A82-AF159DA78A1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12</a:t>
            </a:fld>
            <a:endParaRPr lang="en-IN"/>
          </a:p>
        </p:txBody>
      </p:sp>
      <p:pic>
        <p:nvPicPr>
          <p:cNvPr id="7" name="Picture 6">
            <a:extLst>
              <a:ext uri="{FF2B5EF4-FFF2-40B4-BE49-F238E27FC236}">
                <a16:creationId xmlns:a16="http://schemas.microsoft.com/office/drawing/2014/main" id="{BD73E4A8-0345-4EC0-897A-3E1C64B7E6D7}"/>
              </a:ext>
            </a:extLst>
          </p:cNvPr>
          <p:cNvPicPr>
            <a:picLocks noChangeAspect="1"/>
          </p:cNvPicPr>
          <p:nvPr/>
        </p:nvPicPr>
        <p:blipFill>
          <a:blip r:embed="rId2"/>
          <a:stretch>
            <a:fillRect/>
          </a:stretch>
        </p:blipFill>
        <p:spPr>
          <a:xfrm>
            <a:off x="301658" y="769469"/>
            <a:ext cx="5794342" cy="2512510"/>
          </a:xfrm>
          <a:prstGeom prst="rect">
            <a:avLst/>
          </a:prstGeom>
          <a:ln>
            <a:solidFill>
              <a:schemeClr val="tx1"/>
            </a:solidFill>
          </a:ln>
        </p:spPr>
      </p:pic>
      <p:pic>
        <p:nvPicPr>
          <p:cNvPr id="9" name="Picture 8">
            <a:extLst>
              <a:ext uri="{FF2B5EF4-FFF2-40B4-BE49-F238E27FC236}">
                <a16:creationId xmlns:a16="http://schemas.microsoft.com/office/drawing/2014/main" id="{CA816C0B-D7BB-4B41-9100-69778B763508}"/>
              </a:ext>
            </a:extLst>
          </p:cNvPr>
          <p:cNvPicPr>
            <a:picLocks noChangeAspect="1"/>
          </p:cNvPicPr>
          <p:nvPr/>
        </p:nvPicPr>
        <p:blipFill>
          <a:blip r:embed="rId3"/>
          <a:stretch>
            <a:fillRect/>
          </a:stretch>
        </p:blipFill>
        <p:spPr>
          <a:xfrm>
            <a:off x="6432943" y="769469"/>
            <a:ext cx="5209160" cy="2512510"/>
          </a:xfrm>
          <a:prstGeom prst="rect">
            <a:avLst/>
          </a:prstGeom>
          <a:ln>
            <a:solidFill>
              <a:schemeClr val="tx1"/>
            </a:solidFill>
          </a:ln>
        </p:spPr>
      </p:pic>
      <p:pic>
        <p:nvPicPr>
          <p:cNvPr id="11" name="Picture 10">
            <a:extLst>
              <a:ext uri="{FF2B5EF4-FFF2-40B4-BE49-F238E27FC236}">
                <a16:creationId xmlns:a16="http://schemas.microsoft.com/office/drawing/2014/main" id="{5A87E02F-3CFF-4022-9F20-27EA1BE8A6FF}"/>
              </a:ext>
            </a:extLst>
          </p:cNvPr>
          <p:cNvPicPr>
            <a:picLocks noChangeAspect="1"/>
          </p:cNvPicPr>
          <p:nvPr/>
        </p:nvPicPr>
        <p:blipFill>
          <a:blip r:embed="rId4"/>
          <a:stretch>
            <a:fillRect/>
          </a:stretch>
        </p:blipFill>
        <p:spPr>
          <a:xfrm>
            <a:off x="2762053" y="3695025"/>
            <a:ext cx="6432943" cy="2711462"/>
          </a:xfrm>
          <a:prstGeom prst="rect">
            <a:avLst/>
          </a:prstGeom>
          <a:ln>
            <a:solidFill>
              <a:schemeClr val="tx1"/>
            </a:solidFill>
          </a:ln>
        </p:spPr>
      </p:pic>
    </p:spTree>
    <p:extLst>
      <p:ext uri="{BB962C8B-B14F-4D97-AF65-F5344CB8AC3E}">
        <p14:creationId xmlns:p14="http://schemas.microsoft.com/office/powerpoint/2010/main" val="87291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ACDB0B3-1C81-4D8A-B4F8-1F01B8AA8DD7}"/>
              </a:ext>
            </a:extLst>
          </p:cNvPr>
          <p:cNvSpPr>
            <a:spLocks noGrp="1"/>
          </p:cNvSpPr>
          <p:nvPr>
            <p:ph type="dt" idx="10"/>
          </p:nvPr>
        </p:nvSpPr>
        <p:spPr/>
        <p:txBody>
          <a:bodyPr/>
          <a:lstStyle/>
          <a:p>
            <a:fld id="{E6D7FAF1-84AE-4366-9F65-A1791787170E}" type="datetime1">
              <a:rPr lang="en-US" smtClean="0"/>
              <a:pPr/>
              <a:t>4/3/2022</a:t>
            </a:fld>
            <a:endParaRPr lang="en-US"/>
          </a:p>
        </p:txBody>
      </p:sp>
      <p:sp>
        <p:nvSpPr>
          <p:cNvPr id="5" name="Slide Number Placeholder 4">
            <a:extLst>
              <a:ext uri="{FF2B5EF4-FFF2-40B4-BE49-F238E27FC236}">
                <a16:creationId xmlns:a16="http://schemas.microsoft.com/office/drawing/2014/main" id="{EF9B616F-F5EC-4A6C-8065-E75515A25C3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13</a:t>
            </a:fld>
            <a:endParaRPr lang="en-IN"/>
          </a:p>
        </p:txBody>
      </p:sp>
      <p:pic>
        <p:nvPicPr>
          <p:cNvPr id="7" name="Picture 6">
            <a:extLst>
              <a:ext uri="{FF2B5EF4-FFF2-40B4-BE49-F238E27FC236}">
                <a16:creationId xmlns:a16="http://schemas.microsoft.com/office/drawing/2014/main" id="{495F801D-91CC-4D23-8A06-D0F3DBF87D78}"/>
              </a:ext>
            </a:extLst>
          </p:cNvPr>
          <p:cNvPicPr>
            <a:picLocks noChangeAspect="1"/>
          </p:cNvPicPr>
          <p:nvPr/>
        </p:nvPicPr>
        <p:blipFill>
          <a:blip r:embed="rId2"/>
          <a:stretch>
            <a:fillRect/>
          </a:stretch>
        </p:blipFill>
        <p:spPr>
          <a:xfrm>
            <a:off x="260019" y="1536625"/>
            <a:ext cx="5703167" cy="3049424"/>
          </a:xfrm>
          <a:prstGeom prst="rect">
            <a:avLst/>
          </a:prstGeom>
        </p:spPr>
      </p:pic>
      <p:pic>
        <p:nvPicPr>
          <p:cNvPr id="9" name="Picture 8">
            <a:extLst>
              <a:ext uri="{FF2B5EF4-FFF2-40B4-BE49-F238E27FC236}">
                <a16:creationId xmlns:a16="http://schemas.microsoft.com/office/drawing/2014/main" id="{1D4844FE-0CEB-4E11-AA11-346C90DABCD3}"/>
              </a:ext>
            </a:extLst>
          </p:cNvPr>
          <p:cNvPicPr>
            <a:picLocks noChangeAspect="1"/>
          </p:cNvPicPr>
          <p:nvPr/>
        </p:nvPicPr>
        <p:blipFill>
          <a:blip r:embed="rId3"/>
          <a:stretch>
            <a:fillRect/>
          </a:stretch>
        </p:blipFill>
        <p:spPr>
          <a:xfrm>
            <a:off x="6228430" y="3357063"/>
            <a:ext cx="5703551" cy="3049424"/>
          </a:xfrm>
          <a:prstGeom prst="rect">
            <a:avLst/>
          </a:prstGeom>
        </p:spPr>
      </p:pic>
      <p:sp>
        <p:nvSpPr>
          <p:cNvPr id="10" name="Google Shape;201;p7">
            <a:extLst>
              <a:ext uri="{FF2B5EF4-FFF2-40B4-BE49-F238E27FC236}">
                <a16:creationId xmlns:a16="http://schemas.microsoft.com/office/drawing/2014/main" id="{BF498CEE-1E7C-4686-B7EA-4057724A00A9}"/>
              </a:ext>
            </a:extLst>
          </p:cNvPr>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IN" dirty="0"/>
              <a:t>Designing of the Code</a:t>
            </a:r>
            <a:endParaRPr dirty="0"/>
          </a:p>
        </p:txBody>
      </p:sp>
    </p:spTree>
    <p:extLst>
      <p:ext uri="{BB962C8B-B14F-4D97-AF65-F5344CB8AC3E}">
        <p14:creationId xmlns:p14="http://schemas.microsoft.com/office/powerpoint/2010/main" val="3922573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60C2B12-58A4-475E-8ADF-9FF868E1B28E}"/>
              </a:ext>
            </a:extLst>
          </p:cNvPr>
          <p:cNvSpPr>
            <a:spLocks noGrp="1"/>
          </p:cNvSpPr>
          <p:nvPr>
            <p:ph type="dt" idx="10"/>
          </p:nvPr>
        </p:nvSpPr>
        <p:spPr/>
        <p:txBody>
          <a:bodyPr/>
          <a:lstStyle/>
          <a:p>
            <a:fld id="{E6D7FAF1-84AE-4366-9F65-A1791787170E}" type="datetime1">
              <a:rPr lang="en-US" smtClean="0"/>
              <a:pPr/>
              <a:t>4/3/2022</a:t>
            </a:fld>
            <a:endParaRPr lang="en-US"/>
          </a:p>
        </p:txBody>
      </p:sp>
      <p:sp>
        <p:nvSpPr>
          <p:cNvPr id="5" name="Slide Number Placeholder 4">
            <a:extLst>
              <a:ext uri="{FF2B5EF4-FFF2-40B4-BE49-F238E27FC236}">
                <a16:creationId xmlns:a16="http://schemas.microsoft.com/office/drawing/2014/main" id="{18D0265E-BF2E-4C04-9D16-12768C063FA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14</a:t>
            </a:fld>
            <a:endParaRPr lang="en-IN"/>
          </a:p>
        </p:txBody>
      </p:sp>
      <p:pic>
        <p:nvPicPr>
          <p:cNvPr id="7" name="Picture 6">
            <a:extLst>
              <a:ext uri="{FF2B5EF4-FFF2-40B4-BE49-F238E27FC236}">
                <a16:creationId xmlns:a16="http://schemas.microsoft.com/office/drawing/2014/main" id="{0CD7EFCD-1327-468A-B0FF-49FB59BF99BC}"/>
              </a:ext>
            </a:extLst>
          </p:cNvPr>
          <p:cNvPicPr>
            <a:picLocks noChangeAspect="1"/>
          </p:cNvPicPr>
          <p:nvPr/>
        </p:nvPicPr>
        <p:blipFill>
          <a:blip r:embed="rId2"/>
          <a:stretch>
            <a:fillRect/>
          </a:stretch>
        </p:blipFill>
        <p:spPr>
          <a:xfrm>
            <a:off x="311084" y="414780"/>
            <a:ext cx="5654241" cy="3014220"/>
          </a:xfrm>
          <a:prstGeom prst="rect">
            <a:avLst/>
          </a:prstGeom>
        </p:spPr>
      </p:pic>
      <p:pic>
        <p:nvPicPr>
          <p:cNvPr id="9" name="Picture 8">
            <a:extLst>
              <a:ext uri="{FF2B5EF4-FFF2-40B4-BE49-F238E27FC236}">
                <a16:creationId xmlns:a16="http://schemas.microsoft.com/office/drawing/2014/main" id="{56517F39-7E10-4D44-8ABF-DE501CD1D090}"/>
              </a:ext>
            </a:extLst>
          </p:cNvPr>
          <p:cNvPicPr>
            <a:picLocks noChangeAspect="1"/>
          </p:cNvPicPr>
          <p:nvPr/>
        </p:nvPicPr>
        <p:blipFill>
          <a:blip r:embed="rId3"/>
          <a:stretch>
            <a:fillRect/>
          </a:stretch>
        </p:blipFill>
        <p:spPr>
          <a:xfrm>
            <a:off x="6096000" y="3535052"/>
            <a:ext cx="5768408" cy="3087105"/>
          </a:xfrm>
          <a:prstGeom prst="rect">
            <a:avLst/>
          </a:prstGeom>
        </p:spPr>
      </p:pic>
    </p:spTree>
    <p:extLst>
      <p:ext uri="{BB962C8B-B14F-4D97-AF65-F5344CB8AC3E}">
        <p14:creationId xmlns:p14="http://schemas.microsoft.com/office/powerpoint/2010/main" val="2212783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9"/>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IN"/>
              <a:t>Results &amp;  Discussion</a:t>
            </a:r>
            <a:endParaRPr/>
          </a:p>
        </p:txBody>
      </p:sp>
      <p:sp>
        <p:nvSpPr>
          <p:cNvPr id="219" name="Google Shape;219;p9"/>
          <p:cNvSpPr txBox="1">
            <a:spLocks noGrp="1"/>
          </p:cNvSpPr>
          <p:nvPr>
            <p:ph type="body" idx="1"/>
          </p:nvPr>
        </p:nvSpPr>
        <p:spPr>
          <a:xfrm>
            <a:off x="677334" y="1387269"/>
            <a:ext cx="8985140" cy="4484410"/>
          </a:xfrm>
          <a:prstGeom prst="rect">
            <a:avLst/>
          </a:prstGeom>
          <a:noFill/>
          <a:ln>
            <a:noFill/>
          </a:ln>
        </p:spPr>
        <p:txBody>
          <a:bodyPr spcFirstLastPara="1" wrap="square" lIns="91425" tIns="45700" rIns="91425" bIns="45700" anchor="t" anchorCtr="0">
            <a:normAutofit/>
          </a:bodyPr>
          <a:lstStyle/>
          <a:p>
            <a:pPr marL="342900" lvl="0" indent="-251459" algn="just" rtl="0">
              <a:spcBef>
                <a:spcPts val="0"/>
              </a:spcBef>
              <a:spcAft>
                <a:spcPts val="0"/>
              </a:spcAft>
              <a:buSzPts val="1440"/>
              <a:buNone/>
            </a:pPr>
            <a:endParaRPr dirty="0"/>
          </a:p>
          <a:p>
            <a:pPr marL="342900" lvl="0" indent="-342900" algn="just" rtl="0">
              <a:spcBef>
                <a:spcPts val="1000"/>
              </a:spcBef>
              <a:spcAft>
                <a:spcPts val="0"/>
              </a:spcAft>
              <a:buSzPts val="1440"/>
              <a:buChar char="►"/>
            </a:pPr>
            <a:r>
              <a:rPr lang="en-IN" dirty="0">
                <a:solidFill>
                  <a:schemeClr val="tx1"/>
                </a:solidFill>
              </a:rPr>
              <a:t>The project is in the mid way stage where almost all the frontend work is done, except for the part where new functionalities are to be added in future work.</a:t>
            </a:r>
          </a:p>
          <a:p>
            <a:pPr marL="342900" lvl="0" indent="-342900" algn="just" rtl="0">
              <a:spcBef>
                <a:spcPts val="1000"/>
              </a:spcBef>
              <a:spcAft>
                <a:spcPts val="0"/>
              </a:spcAft>
              <a:buSzPts val="1440"/>
              <a:buChar char="►"/>
            </a:pPr>
            <a:endParaRPr lang="en-IN" dirty="0">
              <a:solidFill>
                <a:schemeClr val="tx1"/>
              </a:solidFill>
            </a:endParaRPr>
          </a:p>
          <a:p>
            <a:pPr marL="342900" lvl="0" indent="-342900" algn="just" rtl="0">
              <a:spcBef>
                <a:spcPts val="1000"/>
              </a:spcBef>
              <a:spcAft>
                <a:spcPts val="0"/>
              </a:spcAft>
              <a:buSzPts val="1440"/>
              <a:buChar char="►"/>
            </a:pPr>
            <a:r>
              <a:rPr lang="en-US" dirty="0">
                <a:solidFill>
                  <a:schemeClr val="tx1"/>
                </a:solidFill>
              </a:rPr>
              <a:t>The objective of this project was to build a program for maintaining the details of all the members, employees and inventory.  The gym management system is properly performed to satisfy all the important requirements that we want in gym. The older system was tackled with so many problems/issues. The present project has been developed to make work easy and efficient. This system is automated system i.e. only use of machine work. Increased efficiency with reduced cost. Reduce the burden of paperwork. Better time management by recording the details of each and every member and employee.</a:t>
            </a:r>
            <a:endParaRPr lang="en-IN" dirty="0">
              <a:solidFill>
                <a:schemeClr val="tx1"/>
              </a:solidFill>
            </a:endParaRPr>
          </a:p>
          <a:p>
            <a:pPr marL="342900" lvl="0" indent="-342900" algn="just" rtl="0">
              <a:spcBef>
                <a:spcPts val="1000"/>
              </a:spcBef>
              <a:spcAft>
                <a:spcPts val="0"/>
              </a:spcAft>
              <a:buSzPts val="1440"/>
              <a:buChar char="►"/>
            </a:pPr>
            <a:endParaRPr dirty="0">
              <a:solidFill>
                <a:schemeClr val="tx1"/>
              </a:solidFill>
            </a:endParaRPr>
          </a:p>
        </p:txBody>
      </p:sp>
      <p:sp>
        <p:nvSpPr>
          <p:cNvPr id="220" name="Google Shape;220;p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13CBEF11-6AA4-4CC3-BF64-3E34D601C44E}" type="datetime1">
              <a:rPr lang="en-US" smtClean="0"/>
              <a:pPr marL="0" lvl="0" indent="0" algn="r" rtl="0">
                <a:spcBef>
                  <a:spcPts val="0"/>
                </a:spcBef>
                <a:spcAft>
                  <a:spcPts val="0"/>
                </a:spcAft>
                <a:buNone/>
              </a:pPr>
              <a:t>4/3/2022</a:t>
            </a:fld>
            <a:endParaRPr/>
          </a:p>
        </p:txBody>
      </p:sp>
      <p:sp>
        <p:nvSpPr>
          <p:cNvPr id="222" name="Google Shape;222;p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10"/>
          <p:cNvSpPr txBox="1">
            <a:spLocks noGrp="1"/>
          </p:cNvSpPr>
          <p:nvPr>
            <p:ph type="title"/>
          </p:nvPr>
        </p:nvSpPr>
        <p:spPr>
          <a:xfrm>
            <a:off x="677334" y="609600"/>
            <a:ext cx="8596668" cy="700726"/>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IN" dirty="0"/>
              <a:t>Conclusion and Future Scope</a:t>
            </a:r>
            <a:endParaRPr dirty="0"/>
          </a:p>
        </p:txBody>
      </p:sp>
      <p:sp>
        <p:nvSpPr>
          <p:cNvPr id="229" name="Google Shape;229;p1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CBC6E543-3867-446C-BB63-8C2B3F0A6308}" type="datetime1">
              <a:rPr lang="en-US" smtClean="0"/>
              <a:pPr marL="0" lvl="0" indent="0" algn="r" rtl="0">
                <a:spcBef>
                  <a:spcPts val="0"/>
                </a:spcBef>
                <a:spcAft>
                  <a:spcPts val="0"/>
                </a:spcAft>
                <a:buNone/>
              </a:pPr>
              <a:t>4/3/2022</a:t>
            </a:fld>
            <a:endParaRPr/>
          </a:p>
        </p:txBody>
      </p:sp>
      <p:sp>
        <p:nvSpPr>
          <p:cNvPr id="231" name="Google Shape;231;p1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16</a:t>
            </a:fld>
            <a:endParaRPr/>
          </a:p>
        </p:txBody>
      </p:sp>
      <p:sp>
        <p:nvSpPr>
          <p:cNvPr id="2" name="TextBox 1">
            <a:extLst>
              <a:ext uri="{FF2B5EF4-FFF2-40B4-BE49-F238E27FC236}">
                <a16:creationId xmlns:a16="http://schemas.microsoft.com/office/drawing/2014/main" id="{78739A74-77F0-481D-AE69-CC1EB7F27D61}"/>
              </a:ext>
            </a:extLst>
          </p:cNvPr>
          <p:cNvSpPr txBox="1"/>
          <p:nvPr/>
        </p:nvSpPr>
        <p:spPr>
          <a:xfrm>
            <a:off x="677334" y="1667628"/>
            <a:ext cx="8596668" cy="3416320"/>
          </a:xfrm>
          <a:prstGeom prst="rect">
            <a:avLst/>
          </a:prstGeom>
          <a:noFill/>
        </p:spPr>
        <p:txBody>
          <a:bodyPr wrap="square" rtlCol="0">
            <a:spAutoFit/>
          </a:bodyPr>
          <a:lstStyle/>
          <a:p>
            <a:pPr algn="just"/>
            <a:r>
              <a:rPr lang="en-US" sz="1800" dirty="0">
                <a:latin typeface="Trebuchet MS" panose="020B0603020202020204" pitchFamily="34" charset="0"/>
              </a:rPr>
              <a:t>The objective of our project is to develop and fulfill the user requirements such as recommending proper diet, exercise to user by well known expert and trainer, video or audio, chat, online payment, activity tracker will perform efficiently. So basically it satisfies all the requirements we want in the virtual gym. It should be flexible enough for future modifications. Every effort has been made to cover all user requirements and make it user friendly.</a:t>
            </a:r>
          </a:p>
          <a:p>
            <a:pPr algn="just"/>
            <a:endParaRPr lang="en-US" sz="1800" dirty="0">
              <a:latin typeface="Trebuchet MS" panose="020B0603020202020204" pitchFamily="34" charset="0"/>
            </a:endParaRPr>
          </a:p>
          <a:p>
            <a:pPr algn="just"/>
            <a:r>
              <a:rPr lang="en-US" sz="1800" dirty="0">
                <a:latin typeface="Trebuchet MS" panose="020B0603020202020204" pitchFamily="34" charset="0"/>
              </a:rPr>
              <a:t>It may help collect perfect management intimately. during a very short time, the gathering are going to be obvious, simple and sensible. it'll help an individual to understand the management of past year perfectly and vividly. It also helps in current all works relative to Gym Website. it'll be also reduced the value of collecting the management &amp; collection procedure will continue smoothly.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IN"/>
              <a:t>References</a:t>
            </a:r>
            <a:endParaRPr/>
          </a:p>
        </p:txBody>
      </p:sp>
      <p:sp>
        <p:nvSpPr>
          <p:cNvPr id="237" name="Google Shape;237;p11"/>
          <p:cNvSpPr txBox="1">
            <a:spLocks noGrp="1"/>
          </p:cNvSpPr>
          <p:nvPr>
            <p:ph type="body" idx="1"/>
          </p:nvPr>
        </p:nvSpPr>
        <p:spPr>
          <a:xfrm>
            <a:off x="677335" y="1389545"/>
            <a:ext cx="8596667" cy="4834379"/>
          </a:xfrm>
          <a:prstGeom prst="rect">
            <a:avLst/>
          </a:prstGeom>
          <a:noFill/>
          <a:ln>
            <a:noFill/>
          </a:ln>
        </p:spPr>
        <p:txBody>
          <a:bodyPr spcFirstLastPara="1" wrap="square" lIns="91425" tIns="45700" rIns="91425" bIns="45700" anchor="t" anchorCtr="0">
            <a:normAutofit lnSpcReduction="10000"/>
          </a:bodyPr>
          <a:lstStyle/>
          <a:p>
            <a:pPr marL="0" indent="0" algn="just">
              <a:spcBef>
                <a:spcPts val="0"/>
              </a:spcBef>
              <a:buNone/>
            </a:pPr>
            <a:r>
              <a:rPr lang="en-IN" dirty="0">
                <a:latin typeface="Trebuchet MS" panose="020B0603020202020204" pitchFamily="34" charset="0"/>
              </a:rPr>
              <a:t>[1] Noora J. Ronkainen1, </a:t>
            </a:r>
            <a:r>
              <a:rPr lang="en-IN" dirty="0" err="1">
                <a:latin typeface="Trebuchet MS" panose="020B0603020202020204" pitchFamily="34" charset="0"/>
              </a:rPr>
              <a:t>Arto</a:t>
            </a:r>
            <a:r>
              <a:rPr lang="en-IN" dirty="0">
                <a:latin typeface="Trebuchet MS" panose="020B0603020202020204" pitchFamily="34" charset="0"/>
              </a:rPr>
              <a:t> J. Pesola, Olli Tikkanen and Ralf Brand, “Continuity and Discontinuity of Sport and Exercise Type During the COVID-19 Pandemic. An Exploratory Study of Effects on Mood”; Feb 2021</a:t>
            </a:r>
          </a:p>
          <a:p>
            <a:pPr marL="0" indent="0" algn="just">
              <a:spcBef>
                <a:spcPts val="0"/>
              </a:spcBef>
              <a:buNone/>
            </a:pPr>
            <a:r>
              <a:rPr lang="en-IN" dirty="0">
                <a:latin typeface="Trebuchet MS" panose="020B0603020202020204" pitchFamily="34" charset="0"/>
              </a:rPr>
              <a:t> </a:t>
            </a:r>
          </a:p>
          <a:p>
            <a:pPr marL="0" indent="0" algn="just">
              <a:spcBef>
                <a:spcPts val="0"/>
              </a:spcBef>
              <a:buNone/>
            </a:pPr>
            <a:r>
              <a:rPr lang="en-IN" dirty="0">
                <a:latin typeface="Trebuchet MS" panose="020B0603020202020204" pitchFamily="34" charset="0"/>
              </a:rPr>
              <a:t>[2] Farzan Kamdin1, </a:t>
            </a:r>
            <a:r>
              <a:rPr lang="en-IN" dirty="0" err="1">
                <a:latin typeface="Trebuchet MS" panose="020B0603020202020204" pitchFamily="34" charset="0"/>
              </a:rPr>
              <a:t>Kruti</a:t>
            </a:r>
            <a:r>
              <a:rPr lang="en-IN" dirty="0">
                <a:latin typeface="Trebuchet MS" panose="020B0603020202020204" pitchFamily="34" charset="0"/>
              </a:rPr>
              <a:t> Khemani, Annamma Varghese, “COVID-19 lockdown impact on physical activity and anxiety levels among physiotherapy practitioners, teaching faculty and students in Mumbai”; April 2021 </a:t>
            </a:r>
          </a:p>
          <a:p>
            <a:pPr marL="0" indent="0" algn="just">
              <a:spcBef>
                <a:spcPts val="0"/>
              </a:spcBef>
              <a:buNone/>
            </a:pPr>
            <a:endParaRPr lang="en-IN" dirty="0">
              <a:latin typeface="Trebuchet MS" panose="020B0603020202020204" pitchFamily="34" charset="0"/>
            </a:endParaRPr>
          </a:p>
          <a:p>
            <a:pPr marL="0" indent="0" algn="just">
              <a:spcBef>
                <a:spcPts val="0"/>
              </a:spcBef>
              <a:buNone/>
            </a:pPr>
            <a:r>
              <a:rPr lang="en-IN" dirty="0"/>
              <a:t>[3] Alejandro López-Valenciano, David Suárez-Iglesias, Miguel A. Sanchez-Lastra and Carlos Ayán, “Impact of COVID-19 Pandemic on University Students’ Physical Activity Levels: An Early Systematic Review (2021)</a:t>
            </a:r>
          </a:p>
          <a:p>
            <a:pPr marL="0" indent="0" algn="just">
              <a:spcBef>
                <a:spcPts val="0"/>
              </a:spcBef>
              <a:buNone/>
            </a:pPr>
            <a:endParaRPr lang="en-IN" dirty="0">
              <a:latin typeface="Trebuchet MS" panose="020B0603020202020204" pitchFamily="34" charset="0"/>
            </a:endParaRPr>
          </a:p>
          <a:p>
            <a:pPr marL="0" indent="0" algn="just">
              <a:spcBef>
                <a:spcPts val="0"/>
              </a:spcBef>
              <a:buNone/>
            </a:pPr>
            <a:r>
              <a:rPr lang="en-IN" dirty="0">
                <a:latin typeface="Trebuchet MS" panose="020B0603020202020204" pitchFamily="34" charset="0"/>
              </a:rPr>
              <a:t>[4] </a:t>
            </a:r>
            <a:r>
              <a:rPr lang="en-IN" dirty="0" err="1">
                <a:latin typeface="Trebuchet MS" panose="020B0603020202020204" pitchFamily="34" charset="0"/>
              </a:rPr>
              <a:t>Rohmad</a:t>
            </a:r>
            <a:r>
              <a:rPr lang="en-IN" dirty="0">
                <a:latin typeface="Trebuchet MS" panose="020B0603020202020204" pitchFamily="34" charset="0"/>
              </a:rPr>
              <a:t> </a:t>
            </a:r>
            <a:r>
              <a:rPr lang="en-IN" dirty="0" err="1">
                <a:latin typeface="Trebuchet MS" panose="020B0603020202020204" pitchFamily="34" charset="0"/>
              </a:rPr>
              <a:t>Apriyanto</a:t>
            </a:r>
            <a:r>
              <a:rPr lang="en-IN" dirty="0">
                <a:latin typeface="Trebuchet MS" panose="020B0603020202020204" pitchFamily="34" charset="0"/>
              </a:rPr>
              <a:t>, Adi S, “Effectiveness Of Online Learning and Physical Activities Study in Physical Education During Pandemic Covid-19” (2021) </a:t>
            </a:r>
          </a:p>
          <a:p>
            <a:pPr marL="0" indent="0" algn="just">
              <a:spcBef>
                <a:spcPts val="0"/>
              </a:spcBef>
              <a:buNone/>
            </a:pPr>
            <a:endParaRPr lang="en-IN" dirty="0">
              <a:latin typeface="Trebuchet MS" panose="020B0603020202020204" pitchFamily="34" charset="0"/>
            </a:endParaRPr>
          </a:p>
          <a:p>
            <a:pPr marL="0" indent="0" algn="just">
              <a:spcBef>
                <a:spcPts val="0"/>
              </a:spcBef>
              <a:buNone/>
            </a:pPr>
            <a:r>
              <a:rPr lang="en-IN" dirty="0">
                <a:latin typeface="Trebuchet MS" panose="020B0603020202020204" pitchFamily="34" charset="0"/>
              </a:rPr>
              <a:t>[5] Rebecca Hasson, James F. </a:t>
            </a:r>
            <a:r>
              <a:rPr lang="en-IN" dirty="0" err="1">
                <a:latin typeface="Trebuchet MS" panose="020B0603020202020204" pitchFamily="34" charset="0"/>
              </a:rPr>
              <a:t>Sallis</a:t>
            </a:r>
            <a:r>
              <a:rPr lang="en-IN" dirty="0">
                <a:latin typeface="Trebuchet MS" panose="020B0603020202020204" pitchFamily="34" charset="0"/>
              </a:rPr>
              <a:t>, </a:t>
            </a:r>
            <a:r>
              <a:rPr lang="en-IN" dirty="0" err="1">
                <a:latin typeface="Trebuchet MS" panose="020B0603020202020204" pitchFamily="34" charset="0"/>
              </a:rPr>
              <a:t>Nailah</a:t>
            </a:r>
            <a:r>
              <a:rPr lang="en-IN" dirty="0">
                <a:latin typeface="Trebuchet MS" panose="020B0603020202020204" pitchFamily="34" charset="0"/>
              </a:rPr>
              <a:t> Coleman, </a:t>
            </a:r>
            <a:r>
              <a:rPr lang="en-IN" dirty="0" err="1">
                <a:latin typeface="Trebuchet MS" panose="020B0603020202020204" pitchFamily="34" charset="0"/>
              </a:rPr>
              <a:t>Navin</a:t>
            </a:r>
            <a:r>
              <a:rPr lang="en-IN" dirty="0">
                <a:latin typeface="Trebuchet MS" panose="020B0603020202020204" pitchFamily="34" charset="0"/>
              </a:rPr>
              <a:t> Kaushal, Vincenzo G. Nocera, and </a:t>
            </a:r>
            <a:r>
              <a:rPr lang="en-IN" dirty="0" err="1">
                <a:latin typeface="Trebuchet MS" panose="020B0603020202020204" pitchFamily="34" charset="0"/>
              </a:rPr>
              <a:t>NiCole</a:t>
            </a:r>
            <a:r>
              <a:rPr lang="en-IN" dirty="0">
                <a:latin typeface="Trebuchet MS" panose="020B0603020202020204" pitchFamily="34" charset="0"/>
              </a:rPr>
              <a:t> Keith, “COVID-19: Implications for Physical Activity, Health Disparities, and Health Equity” (2021) </a:t>
            </a:r>
            <a:endParaRPr dirty="0">
              <a:solidFill>
                <a:schemeClr val="tx1"/>
              </a:solidFill>
              <a:latin typeface="Trebuchet MS" panose="020B0603020202020204" pitchFamily="34" charset="0"/>
            </a:endParaRPr>
          </a:p>
        </p:txBody>
      </p:sp>
      <p:sp>
        <p:nvSpPr>
          <p:cNvPr id="238" name="Google Shape;238;p1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5C44A5D9-9934-483D-8F52-F385E53D44CB}" type="datetime1">
              <a:rPr lang="en-US" smtClean="0"/>
              <a:pPr marL="0" lvl="0" indent="0" algn="r" rtl="0">
                <a:spcBef>
                  <a:spcPts val="0"/>
                </a:spcBef>
                <a:spcAft>
                  <a:spcPts val="0"/>
                </a:spcAft>
                <a:buNone/>
              </a:pPr>
              <a:t>4/3/2022</a:t>
            </a:fld>
            <a:endParaRPr/>
          </a:p>
        </p:txBody>
      </p:sp>
      <p:sp>
        <p:nvSpPr>
          <p:cNvPr id="240" name="Google Shape;240;p1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9301070-49C1-42C9-9277-A5E56DDA7DF0}"/>
              </a:ext>
            </a:extLst>
          </p:cNvPr>
          <p:cNvSpPr>
            <a:spLocks noGrp="1"/>
          </p:cNvSpPr>
          <p:nvPr>
            <p:ph type="body" idx="1"/>
          </p:nvPr>
        </p:nvSpPr>
        <p:spPr>
          <a:xfrm>
            <a:off x="546755" y="796565"/>
            <a:ext cx="9379670" cy="5571241"/>
          </a:xfrm>
        </p:spPr>
        <p:txBody>
          <a:bodyPr>
            <a:normAutofit/>
          </a:bodyPr>
          <a:lstStyle/>
          <a:p>
            <a:pPr marL="137160" indent="0" algn="just">
              <a:buNone/>
            </a:pPr>
            <a:r>
              <a:rPr lang="en-IN" dirty="0"/>
              <a:t>[5] Rebecca Hasson, James F. </a:t>
            </a:r>
            <a:r>
              <a:rPr lang="en-IN" dirty="0" err="1"/>
              <a:t>Sallis</a:t>
            </a:r>
            <a:r>
              <a:rPr lang="en-IN" dirty="0"/>
              <a:t>, </a:t>
            </a:r>
            <a:r>
              <a:rPr lang="en-IN" dirty="0" err="1"/>
              <a:t>Nailah</a:t>
            </a:r>
            <a:r>
              <a:rPr lang="en-IN" dirty="0"/>
              <a:t> Coleman, </a:t>
            </a:r>
            <a:r>
              <a:rPr lang="en-IN" dirty="0" err="1"/>
              <a:t>Navin</a:t>
            </a:r>
            <a:r>
              <a:rPr lang="en-IN" dirty="0"/>
              <a:t> Kaushal, Vincenzo G. Nocera, and </a:t>
            </a:r>
            <a:r>
              <a:rPr lang="en-IN" dirty="0" err="1"/>
              <a:t>NiCole</a:t>
            </a:r>
            <a:r>
              <a:rPr lang="en-IN" dirty="0"/>
              <a:t> Keith, “COVID-19: Implications for Physical Activity, Health Disparities, and Health Equity” (2021) </a:t>
            </a:r>
          </a:p>
          <a:p>
            <a:pPr marL="137160" indent="0" algn="just">
              <a:buNone/>
            </a:pPr>
            <a:r>
              <a:rPr lang="en-IN" dirty="0"/>
              <a:t>[6] </a:t>
            </a:r>
            <a:r>
              <a:rPr lang="en-IN" dirty="0" err="1"/>
              <a:t>Harleen</a:t>
            </a:r>
            <a:r>
              <a:rPr lang="en-IN" dirty="0"/>
              <a:t> Kaur, Tushar Singh, Yogesh Kumar Arya and Shalini Mittal, “Physical Fitness and Exercise During the COVID-19 Pandemic: A Qualitative Enquiry” (2020) </a:t>
            </a:r>
          </a:p>
          <a:p>
            <a:pPr marL="137160" indent="0" algn="just">
              <a:buNone/>
            </a:pPr>
            <a:r>
              <a:rPr lang="en-IN" dirty="0">
                <a:latin typeface="Trebuchet MS" panose="020B0603020202020204" pitchFamily="34" charset="0"/>
              </a:rPr>
              <a:t>[7] Astrid Roe1, </a:t>
            </a:r>
            <a:r>
              <a:rPr lang="en-IN" dirty="0" err="1">
                <a:latin typeface="Trebuchet MS" panose="020B0603020202020204" pitchFamily="34" charset="0"/>
              </a:rPr>
              <a:t>Marte</a:t>
            </a:r>
            <a:r>
              <a:rPr lang="en-IN" dirty="0">
                <a:latin typeface="Trebuchet MS" panose="020B0603020202020204" pitchFamily="34" charset="0"/>
              </a:rPr>
              <a:t> </a:t>
            </a:r>
            <a:r>
              <a:rPr lang="en-IN" dirty="0" err="1">
                <a:latin typeface="Trebuchet MS" panose="020B0603020202020204" pitchFamily="34" charset="0"/>
              </a:rPr>
              <a:t>Blikstad-Balas</a:t>
            </a:r>
            <a:r>
              <a:rPr lang="en-IN" dirty="0">
                <a:latin typeface="Trebuchet MS" panose="020B0603020202020204" pitchFamily="34" charset="0"/>
              </a:rPr>
              <a:t> and </a:t>
            </a:r>
            <a:r>
              <a:rPr lang="en-IN" dirty="0" err="1">
                <a:latin typeface="Trebuchet MS" panose="020B0603020202020204" pitchFamily="34" charset="0"/>
              </a:rPr>
              <a:t>Cecilie</a:t>
            </a:r>
            <a:r>
              <a:rPr lang="en-IN" dirty="0">
                <a:latin typeface="Trebuchet MS" panose="020B0603020202020204" pitchFamily="34" charset="0"/>
              </a:rPr>
              <a:t> Pedersen </a:t>
            </a:r>
            <a:r>
              <a:rPr lang="en-IN" dirty="0" err="1">
                <a:latin typeface="Trebuchet MS" panose="020B0603020202020204" pitchFamily="34" charset="0"/>
              </a:rPr>
              <a:t>Dalland</a:t>
            </a:r>
            <a:r>
              <a:rPr lang="en-IN" dirty="0">
                <a:latin typeface="Trebuchet MS" panose="020B0603020202020204" pitchFamily="34" charset="0"/>
              </a:rPr>
              <a:t>, “The Impact of COVID19 and </a:t>
            </a:r>
            <a:r>
              <a:rPr lang="en-IN" dirty="0" err="1">
                <a:latin typeface="Trebuchet MS" panose="020B0603020202020204" pitchFamily="34" charset="0"/>
              </a:rPr>
              <a:t>Homeschooling</a:t>
            </a:r>
            <a:r>
              <a:rPr lang="en-IN" dirty="0">
                <a:latin typeface="Trebuchet MS" panose="020B0603020202020204" pitchFamily="34" charset="0"/>
              </a:rPr>
              <a:t> on Students’ Engagement With Physical Activity” </a:t>
            </a:r>
          </a:p>
          <a:p>
            <a:pPr marL="137160" indent="0" algn="just">
              <a:buNone/>
            </a:pPr>
            <a:r>
              <a:rPr lang="en-IN" dirty="0"/>
              <a:t>[8] Laura J. Wright*, Sarah E. Williams and Jet J. C. S. </a:t>
            </a:r>
            <a:r>
              <a:rPr lang="en-IN" dirty="0" err="1"/>
              <a:t>Veldhuijzen</a:t>
            </a:r>
            <a:r>
              <a:rPr lang="en-IN" dirty="0"/>
              <a:t> van </a:t>
            </a:r>
            <a:r>
              <a:rPr lang="en-IN" dirty="0" err="1"/>
              <a:t>Zanten</a:t>
            </a:r>
            <a:r>
              <a:rPr lang="en-IN" dirty="0"/>
              <a:t>, “Physical Activity Protects Against the Negative Impact of Coronavirus Fear on Adolescent Mental Health and Well-Being During the COVID-19 Pandemic” (2021) </a:t>
            </a:r>
          </a:p>
          <a:p>
            <a:pPr marL="137160" indent="0" algn="just">
              <a:buNone/>
            </a:pPr>
            <a:r>
              <a:rPr lang="en-IN" dirty="0"/>
              <a:t>[9] Sunday O. Onagbiye1, Zandile June-Rose </a:t>
            </a:r>
            <a:r>
              <a:rPr lang="en-IN" dirty="0" err="1"/>
              <a:t>Mchiza</a:t>
            </a:r>
            <a:r>
              <a:rPr lang="en-IN" dirty="0"/>
              <a:t>, </a:t>
            </a:r>
            <a:r>
              <a:rPr lang="en-IN" dirty="0" err="1"/>
              <a:t>Ezihe</a:t>
            </a:r>
            <a:r>
              <a:rPr lang="en-IN" dirty="0"/>
              <a:t> L. </a:t>
            </a:r>
            <a:r>
              <a:rPr lang="en-IN" dirty="0" err="1"/>
              <a:t>Ahanonu</a:t>
            </a:r>
            <a:r>
              <a:rPr lang="en-IN" dirty="0"/>
              <a:t>, Susan H. Bassett and Andre </a:t>
            </a:r>
            <a:r>
              <a:rPr lang="en-IN" dirty="0" err="1"/>
              <a:t>Travill</a:t>
            </a:r>
            <a:r>
              <a:rPr lang="en-IN" dirty="0"/>
              <a:t>, “Mental Health and Physical Activity: A COVID-19 Viewpoint” (2021) </a:t>
            </a:r>
          </a:p>
          <a:p>
            <a:pPr marL="137160" indent="0" algn="just">
              <a:buNone/>
            </a:pPr>
            <a:r>
              <a:rPr lang="en-IN" dirty="0"/>
              <a:t>[10] Jeffrey A. Woods, Noah T. Hutchinson, Scott K. Powers, William O. Roberts, “The COVID-19 pandemic and physical activity (2020) </a:t>
            </a:r>
          </a:p>
        </p:txBody>
      </p:sp>
      <p:sp>
        <p:nvSpPr>
          <p:cNvPr id="4" name="Date Placeholder 3">
            <a:extLst>
              <a:ext uri="{FF2B5EF4-FFF2-40B4-BE49-F238E27FC236}">
                <a16:creationId xmlns:a16="http://schemas.microsoft.com/office/drawing/2014/main" id="{3F606BAC-9D8E-4121-B01C-7C40046096B4}"/>
              </a:ext>
            </a:extLst>
          </p:cNvPr>
          <p:cNvSpPr>
            <a:spLocks noGrp="1"/>
          </p:cNvSpPr>
          <p:nvPr>
            <p:ph type="dt" idx="10"/>
          </p:nvPr>
        </p:nvSpPr>
        <p:spPr/>
        <p:txBody>
          <a:bodyPr/>
          <a:lstStyle/>
          <a:p>
            <a:fld id="{E6D7FAF1-84AE-4366-9F65-A1791787170E}" type="datetime1">
              <a:rPr lang="en-US" smtClean="0"/>
              <a:pPr/>
              <a:t>4/3/2022</a:t>
            </a:fld>
            <a:endParaRPr lang="en-US"/>
          </a:p>
        </p:txBody>
      </p:sp>
      <p:sp>
        <p:nvSpPr>
          <p:cNvPr id="5" name="Slide Number Placeholder 4">
            <a:extLst>
              <a:ext uri="{FF2B5EF4-FFF2-40B4-BE49-F238E27FC236}">
                <a16:creationId xmlns:a16="http://schemas.microsoft.com/office/drawing/2014/main" id="{C42F5793-23AF-499C-8DA0-D546B241D7F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18</a:t>
            </a:fld>
            <a:endParaRPr lang="en-IN"/>
          </a:p>
        </p:txBody>
      </p:sp>
    </p:spTree>
    <p:extLst>
      <p:ext uri="{BB962C8B-B14F-4D97-AF65-F5344CB8AC3E}">
        <p14:creationId xmlns:p14="http://schemas.microsoft.com/office/powerpoint/2010/main" val="41289951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2"/>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accent1"/>
              </a:buClr>
              <a:buSzPts val="6000"/>
              <a:buFont typeface="Trebuchet MS"/>
              <a:buNone/>
            </a:pPr>
            <a:r>
              <a:rPr lang="en-IN" sz="6000" dirty="0"/>
              <a:t>Thanks &amp; QA</a:t>
            </a:r>
            <a:endParaRPr/>
          </a:p>
        </p:txBody>
      </p:sp>
      <p:pic>
        <p:nvPicPr>
          <p:cNvPr id="246" name="Google Shape;246;p12"/>
          <p:cNvPicPr preferRelativeResize="0">
            <a:picLocks noGrp="1"/>
          </p:cNvPicPr>
          <p:nvPr>
            <p:ph type="body" idx="1"/>
          </p:nvPr>
        </p:nvPicPr>
        <p:blipFill rotWithShape="1">
          <a:blip r:embed="rId3">
            <a:alphaModFix/>
          </a:blip>
          <a:srcRect/>
          <a:stretch/>
        </p:blipFill>
        <p:spPr>
          <a:xfrm>
            <a:off x="2829698" y="2201890"/>
            <a:ext cx="4287794" cy="3472674"/>
          </a:xfrm>
          <a:prstGeom prst="rect">
            <a:avLst/>
          </a:prstGeom>
          <a:noFill/>
          <a:ln>
            <a:noFill/>
          </a:ln>
        </p:spPr>
      </p:pic>
      <p:sp>
        <p:nvSpPr>
          <p:cNvPr id="247" name="Google Shape;247;p1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EE378742-2B58-4DDF-A095-8D6618A92983}" type="datetime1">
              <a:rPr lang="en-US" smtClean="0"/>
              <a:pPr marL="0" lvl="0" indent="0" algn="r" rtl="0">
                <a:spcBef>
                  <a:spcPts val="0"/>
                </a:spcBef>
                <a:spcAft>
                  <a:spcPts val="0"/>
                </a:spcAft>
                <a:buNone/>
              </a:pPr>
              <a:t>4/3/2022</a:t>
            </a:fld>
            <a:endParaRPr/>
          </a:p>
        </p:txBody>
      </p:sp>
      <p:sp>
        <p:nvSpPr>
          <p:cNvPr id="249" name="Google Shape;249;p1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
          <p:cNvSpPr txBox="1">
            <a:spLocks noGrp="1"/>
          </p:cNvSpPr>
          <p:nvPr>
            <p:ph type="title"/>
          </p:nvPr>
        </p:nvSpPr>
        <p:spPr>
          <a:xfrm>
            <a:off x="677334" y="609600"/>
            <a:ext cx="8596668" cy="794994"/>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IN" dirty="0"/>
              <a:t>Abstract</a:t>
            </a:r>
            <a:endParaRPr dirty="0"/>
          </a:p>
        </p:txBody>
      </p:sp>
      <p:sp>
        <p:nvSpPr>
          <p:cNvPr id="158" name="Google Shape;158;p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13CC6A2A-C904-478A-A855-7192AA077723}" type="datetime1">
              <a:rPr lang="en-US" smtClean="0"/>
              <a:pPr marL="0" lvl="0" indent="0" algn="r" rtl="0">
                <a:spcBef>
                  <a:spcPts val="0"/>
                </a:spcBef>
                <a:spcAft>
                  <a:spcPts val="0"/>
                </a:spcAft>
                <a:buNone/>
              </a:pPr>
              <a:t>4/3/2022</a:t>
            </a:fld>
            <a:endParaRPr/>
          </a:p>
        </p:txBody>
      </p:sp>
      <p:sp>
        <p:nvSpPr>
          <p:cNvPr id="160" name="Google Shape;160;p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2</a:t>
            </a:fld>
            <a:endParaRPr/>
          </a:p>
        </p:txBody>
      </p:sp>
      <p:sp>
        <p:nvSpPr>
          <p:cNvPr id="2" name="TextBox 1">
            <a:extLst>
              <a:ext uri="{FF2B5EF4-FFF2-40B4-BE49-F238E27FC236}">
                <a16:creationId xmlns:a16="http://schemas.microsoft.com/office/drawing/2014/main" id="{EF0A54CF-6B42-4F74-815C-C3C0E337805F}"/>
              </a:ext>
            </a:extLst>
          </p:cNvPr>
          <p:cNvSpPr txBox="1"/>
          <p:nvPr/>
        </p:nvSpPr>
        <p:spPr>
          <a:xfrm>
            <a:off x="677335" y="1459230"/>
            <a:ext cx="8768324" cy="3939540"/>
          </a:xfrm>
          <a:prstGeom prst="rect">
            <a:avLst/>
          </a:prstGeom>
          <a:noFill/>
        </p:spPr>
        <p:txBody>
          <a:bodyPr wrap="square" rtlCol="0">
            <a:spAutoFit/>
          </a:bodyPr>
          <a:lstStyle/>
          <a:p>
            <a:pPr algn="just"/>
            <a:endParaRPr lang="en-US" sz="1600" dirty="0">
              <a:latin typeface="Trebuchet MS" panose="020B0603020202020204" pitchFamily="34" charset="0"/>
            </a:endParaRPr>
          </a:p>
          <a:p>
            <a:pPr algn="just"/>
            <a:r>
              <a:rPr lang="en-US" sz="1800" b="0" i="0" u="none" strike="noStrike" baseline="0" dirty="0">
                <a:solidFill>
                  <a:srgbClr val="000000"/>
                </a:solidFill>
                <a:latin typeface="Trebuchet MS" panose="020B0603020202020204" pitchFamily="34" charset="0"/>
              </a:rPr>
              <a:t>The purpose of Gym Website is to automate the existing manual system by the help of computerized equipment and full-fledged computer software, fulfilling their requirements, so that their valuable data/information can be stored for a longer period with easy accessing and manipulation of the same. The required software and hardware are easily available and easy to work with. </a:t>
            </a:r>
          </a:p>
          <a:p>
            <a:pPr algn="just"/>
            <a:endParaRPr lang="en-US" sz="1800" dirty="0">
              <a:latin typeface="Trebuchet MS" panose="020B0603020202020204" pitchFamily="34" charset="0"/>
            </a:endParaRPr>
          </a:p>
          <a:p>
            <a:pPr algn="just"/>
            <a:r>
              <a:rPr lang="en-US" sz="1800" b="0" i="0" u="none" strike="noStrike" baseline="0" dirty="0">
                <a:solidFill>
                  <a:srgbClr val="000000"/>
                </a:solidFill>
                <a:latin typeface="Trebuchet MS" panose="020B0603020202020204" pitchFamily="34" charset="0"/>
              </a:rPr>
              <a:t>The main objective of the Project on Gym Website is to manage the details of Gym, Trainer, Member, Facility, Fitness Class. It manages all the information about Gym, Time Slot, Fitness Class, Gym. The project is totally built at administrative end and thus only the administrator is guaranteed the access. The purpose of the project is to build an application program to reduce the manual work for managing the Gym, Trainer, Time Slot, Member. It tracks all the details about the Member, Facility, Fitness Class. </a:t>
            </a:r>
            <a:endParaRPr lang="en-IN" sz="1200" dirty="0">
              <a:latin typeface="Trebuchet MS" panose="020B0603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
          <p:cNvSpPr txBox="1">
            <a:spLocks noGrp="1"/>
          </p:cNvSpPr>
          <p:nvPr>
            <p:ph type="title"/>
          </p:nvPr>
        </p:nvSpPr>
        <p:spPr>
          <a:xfrm>
            <a:off x="677334" y="609600"/>
            <a:ext cx="8596668" cy="79907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IN" dirty="0"/>
              <a:t>Literature Review</a:t>
            </a:r>
            <a:endParaRPr dirty="0"/>
          </a:p>
        </p:txBody>
      </p:sp>
      <p:sp>
        <p:nvSpPr>
          <p:cNvPr id="167" name="Google Shape;167;p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A402DBB6-7E80-478B-BA4B-62C977EC6B83}" type="datetime1">
              <a:rPr lang="en-US" smtClean="0"/>
              <a:pPr marL="0" lvl="0" indent="0" algn="r" rtl="0">
                <a:spcBef>
                  <a:spcPts val="0"/>
                </a:spcBef>
                <a:spcAft>
                  <a:spcPts val="0"/>
                </a:spcAft>
                <a:buNone/>
              </a:pPr>
              <a:t>4/3/2022</a:t>
            </a:fld>
            <a:endParaRPr/>
          </a:p>
        </p:txBody>
      </p:sp>
      <p:sp>
        <p:nvSpPr>
          <p:cNvPr id="169" name="Google Shape;169;p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3</a:t>
            </a:fld>
            <a:endParaRPr/>
          </a:p>
        </p:txBody>
      </p:sp>
      <p:sp>
        <p:nvSpPr>
          <p:cNvPr id="3" name="Text Placeholder 2">
            <a:extLst>
              <a:ext uri="{FF2B5EF4-FFF2-40B4-BE49-F238E27FC236}">
                <a16:creationId xmlns:a16="http://schemas.microsoft.com/office/drawing/2014/main" id="{375D5460-5592-40C8-B771-A0C7629F6522}"/>
              </a:ext>
            </a:extLst>
          </p:cNvPr>
          <p:cNvSpPr>
            <a:spLocks noGrp="1"/>
          </p:cNvSpPr>
          <p:nvPr>
            <p:ph type="body" idx="1"/>
          </p:nvPr>
        </p:nvSpPr>
        <p:spPr>
          <a:xfrm>
            <a:off x="367646" y="1583703"/>
            <a:ext cx="9351390" cy="4457659"/>
          </a:xfrm>
        </p:spPr>
        <p:txBody>
          <a:bodyPr>
            <a:normAutofit/>
          </a:bodyPr>
          <a:lstStyle/>
          <a:p>
            <a:pPr algn="just">
              <a:buFont typeface="Wingdings" panose="05000000000000000000" pitchFamily="2" charset="2"/>
              <a:buChar char="q"/>
            </a:pPr>
            <a:r>
              <a:rPr lang="en-US" b="0" i="0" dirty="0">
                <a:solidFill>
                  <a:srgbClr val="333333"/>
                </a:solidFill>
                <a:effectLst/>
                <a:latin typeface="Trebuchet MS" panose="020B0603020202020204" pitchFamily="34" charset="0"/>
              </a:rPr>
              <a:t>Found that the public interest in exercise surged quickly following the first lockdowns, and other studies have shown behavioral changes toward increased physical activity and exercise. Earlier psychological studies already sought to investigate whether different types of exercise, typically aerobic or resistance training, are differentially related to mood outcome. This impression is put into perspective, however, as soon as one takes into account that the various studies have measured different aspects of physical activity and exercise.</a:t>
            </a:r>
          </a:p>
          <a:p>
            <a:pPr algn="just">
              <a:buFont typeface="Wingdings" panose="05000000000000000000" pitchFamily="2" charset="2"/>
              <a:buChar char="q"/>
            </a:pPr>
            <a:r>
              <a:rPr lang="en-US" b="0" i="0" dirty="0">
                <a:solidFill>
                  <a:srgbClr val="333333"/>
                </a:solidFill>
                <a:effectLst/>
                <a:latin typeface="Trebuchet MS" panose="020B0603020202020204" pitchFamily="34" charset="0"/>
              </a:rPr>
              <a:t>A recent study amongst physiotherapy professionals and students inferred self-reported reduction in physical activity and energy expenditure, during the COVID-19 lockdown period. The study was executed by sending the online link of google forms to physiotherapy practitioners, teaching faculty and students via emails and social media platforms. The second sub-section included 7 questions on physical activity derived from validated IPAQ SF, followed by the third sub-section of 7 questions on self-reported anxiety levels using the validated GAD-7 questionnaire.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8832817-2C7E-4562-AEE9-EB0F821679FF}"/>
              </a:ext>
            </a:extLst>
          </p:cNvPr>
          <p:cNvSpPr>
            <a:spLocks noGrp="1"/>
          </p:cNvSpPr>
          <p:nvPr>
            <p:ph type="body" idx="1"/>
          </p:nvPr>
        </p:nvSpPr>
        <p:spPr>
          <a:xfrm>
            <a:off x="405353" y="744719"/>
            <a:ext cx="9125145" cy="5296644"/>
          </a:xfrm>
        </p:spPr>
        <p:txBody>
          <a:bodyPr>
            <a:normAutofit/>
          </a:bodyPr>
          <a:lstStyle/>
          <a:p>
            <a:pPr algn="just">
              <a:buFont typeface="Wingdings" panose="05000000000000000000" pitchFamily="2" charset="2"/>
              <a:buChar char="q"/>
            </a:pPr>
            <a:r>
              <a:rPr lang="en-US" b="0" i="0" dirty="0">
                <a:solidFill>
                  <a:srgbClr val="333333"/>
                </a:solidFill>
                <a:effectLst/>
                <a:latin typeface="Trebuchet MS" panose="020B0603020202020204" pitchFamily="34" charset="0"/>
              </a:rPr>
              <a:t>Drawing on surveys administered to both parents and teachers about how digital homeschooling was organized, we have investigated what kind of attendance school has required from students in different grades during the shutdown and the estimated PA they have engaged in during the period of homeschooling. Prior research has determined that PA plays an important role in both physical and psychosocial health and wellbeing for children and young people, and there is ample evidence that a sedentary lifestyle in students is associated with chronic diseases later in life and other health-related risk behaviors such as unhealthy dietary patterns. </a:t>
            </a:r>
          </a:p>
          <a:p>
            <a:pPr algn="just">
              <a:buFont typeface="Wingdings" panose="05000000000000000000" pitchFamily="2" charset="2"/>
              <a:buChar char="q"/>
            </a:pPr>
            <a:r>
              <a:rPr lang="en-US" b="0" i="0" dirty="0">
                <a:solidFill>
                  <a:srgbClr val="333333"/>
                </a:solidFill>
                <a:effectLst/>
                <a:latin typeface="Trebuchet MS" panose="020B0603020202020204" pitchFamily="34" charset="0"/>
              </a:rPr>
              <a:t>The government takes preventive action by providing policies for the education sector, namely for students to replace face-to-face learning activities with online learning to prevent the gathering of many people in one room, this policy was taken by the government because of the obligation of students to continue studying. First, research conducted by, this study states that students in online learning have the same or even better learning outcomes than students who learn traditionally. The population in this study were all students of SMA PLUS ALFATIMAH who carried out online learning.</a:t>
            </a:r>
          </a:p>
          <a:p>
            <a:pPr algn="just">
              <a:buFont typeface="Wingdings" panose="05000000000000000000" pitchFamily="2" charset="2"/>
              <a:buChar char="q"/>
            </a:pPr>
            <a:endParaRPr lang="en-IN" dirty="0">
              <a:latin typeface="Trebuchet MS" panose="020B0603020202020204" pitchFamily="34" charset="0"/>
            </a:endParaRPr>
          </a:p>
          <a:p>
            <a:pPr algn="just">
              <a:buFont typeface="Wingdings" panose="05000000000000000000" pitchFamily="2" charset="2"/>
              <a:buChar char="q"/>
            </a:pPr>
            <a:endParaRPr lang="en-IN" dirty="0">
              <a:latin typeface="Trebuchet MS" panose="020B0603020202020204" pitchFamily="34" charset="0"/>
            </a:endParaRPr>
          </a:p>
        </p:txBody>
      </p:sp>
      <p:sp>
        <p:nvSpPr>
          <p:cNvPr id="4" name="Date Placeholder 3">
            <a:extLst>
              <a:ext uri="{FF2B5EF4-FFF2-40B4-BE49-F238E27FC236}">
                <a16:creationId xmlns:a16="http://schemas.microsoft.com/office/drawing/2014/main" id="{B62ECDF8-66D6-4715-B5F7-15863B34DA9D}"/>
              </a:ext>
            </a:extLst>
          </p:cNvPr>
          <p:cNvSpPr>
            <a:spLocks noGrp="1"/>
          </p:cNvSpPr>
          <p:nvPr>
            <p:ph type="dt" idx="10"/>
          </p:nvPr>
        </p:nvSpPr>
        <p:spPr/>
        <p:txBody>
          <a:bodyPr/>
          <a:lstStyle/>
          <a:p>
            <a:fld id="{E6D7FAF1-84AE-4366-9F65-A1791787170E}" type="datetime1">
              <a:rPr lang="en-US" smtClean="0"/>
              <a:pPr/>
              <a:t>4/3/2022</a:t>
            </a:fld>
            <a:endParaRPr lang="en-US"/>
          </a:p>
        </p:txBody>
      </p:sp>
      <p:sp>
        <p:nvSpPr>
          <p:cNvPr id="5" name="Slide Number Placeholder 4">
            <a:extLst>
              <a:ext uri="{FF2B5EF4-FFF2-40B4-BE49-F238E27FC236}">
                <a16:creationId xmlns:a16="http://schemas.microsoft.com/office/drawing/2014/main" id="{D706962D-ED0E-429F-9F60-0F991043D01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4</a:t>
            </a:fld>
            <a:endParaRPr lang="en-IN"/>
          </a:p>
        </p:txBody>
      </p:sp>
    </p:spTree>
    <p:extLst>
      <p:ext uri="{BB962C8B-B14F-4D97-AF65-F5344CB8AC3E}">
        <p14:creationId xmlns:p14="http://schemas.microsoft.com/office/powerpoint/2010/main" val="2841662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1E03856-5D05-41D7-B986-FC9D113B152F}"/>
              </a:ext>
            </a:extLst>
          </p:cNvPr>
          <p:cNvSpPr>
            <a:spLocks noGrp="1"/>
          </p:cNvSpPr>
          <p:nvPr>
            <p:ph type="body" idx="1"/>
          </p:nvPr>
        </p:nvSpPr>
        <p:spPr>
          <a:xfrm>
            <a:off x="263952" y="697585"/>
            <a:ext cx="9492790" cy="5343778"/>
          </a:xfrm>
        </p:spPr>
        <p:txBody>
          <a:bodyPr>
            <a:normAutofit lnSpcReduction="10000"/>
          </a:bodyPr>
          <a:lstStyle/>
          <a:p>
            <a:pPr algn="just">
              <a:buFont typeface="Wingdings" panose="05000000000000000000" pitchFamily="2" charset="2"/>
              <a:buChar char="q"/>
            </a:pPr>
            <a:r>
              <a:rPr lang="en-US" b="0" i="0" dirty="0">
                <a:solidFill>
                  <a:srgbClr val="333333"/>
                </a:solidFill>
                <a:effectLst/>
                <a:latin typeface="Trebuchet MS" panose="020B0603020202020204" pitchFamily="34" charset="0"/>
              </a:rPr>
              <a:t>This review aimed to analyse if the PA levels of university students changed during the confinements and their adherence to the current global PA recommendations. Social distancing and confinements have largely altered the lifestyle of university students, and it is not clear how the changes in the aforementioned factors are affecting the PA levels of this population. To this purpose, one of the most important strategies is to reduce the mixing of susceptible and infectious people through early ascertainment of cases or reduction of contact, implementing measures such as quarantines and lockdowns, which have proven highly effective in controlling the spread of the disease.</a:t>
            </a:r>
          </a:p>
          <a:p>
            <a:pPr algn="just">
              <a:buFont typeface="Wingdings" panose="05000000000000000000" pitchFamily="2" charset="2"/>
              <a:buChar char="q"/>
            </a:pPr>
            <a:r>
              <a:rPr lang="en-US" b="0" i="0" dirty="0">
                <a:solidFill>
                  <a:srgbClr val="333333"/>
                </a:solidFill>
                <a:effectLst/>
                <a:latin typeface="Trebuchet MS" panose="020B0603020202020204" pitchFamily="34" charset="0"/>
              </a:rPr>
              <a:t>Regular participation in physical activity or exercise has been shown to improve an individual’s total well-being and is regarded as a potent natural remedy for several popular mental illnesses, such as depression, anxiety, attention deficit hyperactivity disorder, stress, post-traumatic stress disorder, memory, thinking, self-esteem, increase energy, resilience, better sleep, mood, boost the immune system, and lower the influence of stress. Other types of exercises include strength exercises or resistance exercises such as weight lifting, push-ups, and crunches to improve lean muscle mass for bodyweight loss; balance exercise that could assist individual capacity to regulate and stabilize the location of the body; flexibility or stretching exercises that could improve individual range of motion and lower the risk of injuries</a:t>
            </a:r>
          </a:p>
          <a:p>
            <a:pPr algn="l">
              <a:buFont typeface="+mj-lt"/>
              <a:buAutoNum type="arabicPeriod"/>
            </a:pPr>
            <a:endParaRPr lang="en-US" b="0" i="0" dirty="0">
              <a:solidFill>
                <a:srgbClr val="333333"/>
              </a:solidFill>
              <a:effectLst/>
              <a:latin typeface="Trebuchet MS" panose="020B0603020202020204" pitchFamily="34" charset="0"/>
            </a:endParaRPr>
          </a:p>
          <a:p>
            <a:endParaRPr lang="en-IN" dirty="0">
              <a:latin typeface="Trebuchet MS" panose="020B0603020202020204" pitchFamily="34" charset="0"/>
            </a:endParaRPr>
          </a:p>
        </p:txBody>
      </p:sp>
      <p:sp>
        <p:nvSpPr>
          <p:cNvPr id="4" name="Date Placeholder 3">
            <a:extLst>
              <a:ext uri="{FF2B5EF4-FFF2-40B4-BE49-F238E27FC236}">
                <a16:creationId xmlns:a16="http://schemas.microsoft.com/office/drawing/2014/main" id="{D0D08907-5548-4A76-AD9D-1FC799969B79}"/>
              </a:ext>
            </a:extLst>
          </p:cNvPr>
          <p:cNvSpPr>
            <a:spLocks noGrp="1"/>
          </p:cNvSpPr>
          <p:nvPr>
            <p:ph type="dt" idx="10"/>
          </p:nvPr>
        </p:nvSpPr>
        <p:spPr/>
        <p:txBody>
          <a:bodyPr/>
          <a:lstStyle/>
          <a:p>
            <a:fld id="{E6D7FAF1-84AE-4366-9F65-A1791787170E}" type="datetime1">
              <a:rPr lang="en-US" smtClean="0"/>
              <a:pPr/>
              <a:t>4/3/2022</a:t>
            </a:fld>
            <a:endParaRPr lang="en-US"/>
          </a:p>
        </p:txBody>
      </p:sp>
      <p:sp>
        <p:nvSpPr>
          <p:cNvPr id="5" name="Slide Number Placeholder 4">
            <a:extLst>
              <a:ext uri="{FF2B5EF4-FFF2-40B4-BE49-F238E27FC236}">
                <a16:creationId xmlns:a16="http://schemas.microsoft.com/office/drawing/2014/main" id="{78426951-CEF7-4D12-903C-50EE5842BB3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5</a:t>
            </a:fld>
            <a:endParaRPr lang="en-IN"/>
          </a:p>
        </p:txBody>
      </p:sp>
    </p:spTree>
    <p:extLst>
      <p:ext uri="{BB962C8B-B14F-4D97-AF65-F5344CB8AC3E}">
        <p14:creationId xmlns:p14="http://schemas.microsoft.com/office/powerpoint/2010/main" val="3054067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B31FAA2-6918-4DC5-BA38-FC047B1A8102}"/>
              </a:ext>
            </a:extLst>
          </p:cNvPr>
          <p:cNvSpPr>
            <a:spLocks noGrp="1"/>
          </p:cNvSpPr>
          <p:nvPr>
            <p:ph type="body" idx="1"/>
          </p:nvPr>
        </p:nvSpPr>
        <p:spPr>
          <a:xfrm>
            <a:off x="263950" y="603315"/>
            <a:ext cx="9266548" cy="5165889"/>
          </a:xfrm>
        </p:spPr>
        <p:txBody>
          <a:bodyPr>
            <a:normAutofit/>
          </a:bodyPr>
          <a:lstStyle/>
          <a:p>
            <a:pPr algn="just">
              <a:buFont typeface="Wingdings" panose="05000000000000000000" pitchFamily="2" charset="2"/>
              <a:buChar char="q"/>
            </a:pPr>
            <a:r>
              <a:rPr lang="en-US" b="0" i="0" dirty="0">
                <a:solidFill>
                  <a:srgbClr val="333333"/>
                </a:solidFill>
                <a:effectLst/>
                <a:latin typeface="Trebuchet MS" panose="020B0603020202020204" pitchFamily="34" charset="0"/>
              </a:rPr>
              <a:t>It is believed that the entry of SARS-CoV-2 in the human tissues is facilitated via angiotensin-converting enzyme, however, the poor absence of ACE-2 receptors in the central nervous system does not mean that CNS is resistant against this type of viruses.66 Indeed, it has been shown that when SARS-CoV-2 types of the virus were given intranasally to mice, the virus translocated into the thalamus and brainstem and was significantly lethal suggesting that CNS could be one of the targets of SARS CoV-2. The relatively long latency period of the virus of 5–12 days would allow the virus to significantly damage medullary neurons, and indeed, patients infected by SARS-CoV-2 reported severe neurologic symptoms manifested as acute cerebrovascular diseases, consciousness impairment and skeletal muscle symptoms</a:t>
            </a:r>
          </a:p>
          <a:p>
            <a:pPr algn="just">
              <a:buFont typeface="Wingdings" panose="05000000000000000000" pitchFamily="2" charset="2"/>
              <a:buChar char="q"/>
            </a:pPr>
            <a:r>
              <a:rPr lang="en-US" b="0" i="0" dirty="0">
                <a:solidFill>
                  <a:srgbClr val="333333"/>
                </a:solidFill>
                <a:effectLst/>
                <a:latin typeface="Trebuchet MS" panose="020B0603020202020204" pitchFamily="34" charset="0"/>
              </a:rPr>
              <a:t>An important novel finding of the current study is that physical activity counteracted the negative impact of Coronavirus fear on mental health and well-being in adolescents. Moreover, the size of the beta weights in the regressions predicting depression, vitality, perceived health, and fatigue demonstrate that physical activity was a stronger predictor than Coronavirus fear. Indeed, physical activity is suggested to impact mental health in different ways, and some of these pathways might be especially relevant during the Coronavirus pandemic.</a:t>
            </a:r>
          </a:p>
          <a:p>
            <a:pPr algn="just">
              <a:buFont typeface="Wingdings" panose="05000000000000000000" pitchFamily="2" charset="2"/>
              <a:buChar char="q"/>
            </a:pPr>
            <a:endParaRPr lang="en-IN" dirty="0"/>
          </a:p>
        </p:txBody>
      </p:sp>
      <p:sp>
        <p:nvSpPr>
          <p:cNvPr id="4" name="Date Placeholder 3">
            <a:extLst>
              <a:ext uri="{FF2B5EF4-FFF2-40B4-BE49-F238E27FC236}">
                <a16:creationId xmlns:a16="http://schemas.microsoft.com/office/drawing/2014/main" id="{4118ACC6-5E71-4669-83EE-675922A0EDC0}"/>
              </a:ext>
            </a:extLst>
          </p:cNvPr>
          <p:cNvSpPr>
            <a:spLocks noGrp="1"/>
          </p:cNvSpPr>
          <p:nvPr>
            <p:ph type="dt" idx="10"/>
          </p:nvPr>
        </p:nvSpPr>
        <p:spPr/>
        <p:txBody>
          <a:bodyPr/>
          <a:lstStyle/>
          <a:p>
            <a:fld id="{E6D7FAF1-84AE-4366-9F65-A1791787170E}" type="datetime1">
              <a:rPr lang="en-US" smtClean="0"/>
              <a:pPr/>
              <a:t>4/3/2022</a:t>
            </a:fld>
            <a:endParaRPr lang="en-US"/>
          </a:p>
        </p:txBody>
      </p:sp>
      <p:sp>
        <p:nvSpPr>
          <p:cNvPr id="5" name="Slide Number Placeholder 4">
            <a:extLst>
              <a:ext uri="{FF2B5EF4-FFF2-40B4-BE49-F238E27FC236}">
                <a16:creationId xmlns:a16="http://schemas.microsoft.com/office/drawing/2014/main" id="{97F77286-24C0-4437-85EC-51FDB826D3B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6</a:t>
            </a:fld>
            <a:endParaRPr lang="en-IN"/>
          </a:p>
        </p:txBody>
      </p:sp>
    </p:spTree>
    <p:extLst>
      <p:ext uri="{BB962C8B-B14F-4D97-AF65-F5344CB8AC3E}">
        <p14:creationId xmlns:p14="http://schemas.microsoft.com/office/powerpoint/2010/main" val="3133594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D506BAE-A3ED-44D8-91AC-A76C279E84D6}"/>
              </a:ext>
            </a:extLst>
          </p:cNvPr>
          <p:cNvSpPr>
            <a:spLocks noGrp="1"/>
          </p:cNvSpPr>
          <p:nvPr>
            <p:ph type="body" idx="1"/>
          </p:nvPr>
        </p:nvSpPr>
        <p:spPr>
          <a:xfrm>
            <a:off x="254524" y="829559"/>
            <a:ext cx="9144000" cy="5211803"/>
          </a:xfrm>
        </p:spPr>
        <p:txBody>
          <a:bodyPr>
            <a:normAutofit/>
          </a:bodyPr>
          <a:lstStyle/>
          <a:p>
            <a:pPr algn="just">
              <a:buFont typeface="Wingdings" panose="05000000000000000000" pitchFamily="2" charset="2"/>
              <a:buChar char="q"/>
            </a:pPr>
            <a:r>
              <a:rPr lang="en-US" dirty="0">
                <a:solidFill>
                  <a:srgbClr val="333333"/>
                </a:solidFill>
                <a:latin typeface="Trebuchet MS" panose="020B0603020202020204" pitchFamily="34" charset="0"/>
              </a:rPr>
              <a:t>I</a:t>
            </a:r>
            <a:r>
              <a:rPr lang="en-US" b="0" i="0" dirty="0">
                <a:solidFill>
                  <a:srgbClr val="333333"/>
                </a:solidFill>
                <a:effectLst/>
                <a:latin typeface="Trebuchet MS" panose="020B0603020202020204" pitchFamily="34" charset="0"/>
              </a:rPr>
              <a:t>ndustries most tied to health, fitness, and recreation have developed online exercise programming to help while emerging work determinants among the general population affected by the pandemic, empirical investigations on how these determinants affect populations that have been economically and socially marginalized are scant and unclear based on available evidence from the scientific literature. Changes at the social level involve creating community groups that help instill safety, motivation and continue to improve our understanding of physical activity behavior and its individuals and families move more at home</a:t>
            </a:r>
          </a:p>
          <a:p>
            <a:pPr algn="just">
              <a:buFont typeface="Wingdings" panose="05000000000000000000" pitchFamily="2" charset="2"/>
              <a:buChar char="q"/>
            </a:pPr>
            <a:r>
              <a:rPr lang="en-US" b="0" i="0" dirty="0">
                <a:solidFill>
                  <a:srgbClr val="333333"/>
                </a:solidFill>
                <a:effectLst/>
                <a:latin typeface="Trebuchet MS" panose="020B0603020202020204" pitchFamily="34" charset="0"/>
              </a:rPr>
              <a:t>Daily exercise may help combat the disease by boosting our immune systems and counteracting some of the comorbidities like obesity, diabetes, hypertension, and serious heart conditions that make us more susceptible to severe COVID19 illness. Conversely, preclinical studies have also shown that intense exercise leads to poorer outcomes in response to respiratory viral infections. Animal experiments administering influenza and herpes simplex viruses An early epidemiological study suggested that intense, prolonged exercise was associated with an increase in upper respiratory tract infections.</a:t>
            </a:r>
          </a:p>
          <a:p>
            <a:pPr algn="just"/>
            <a:endParaRPr lang="en-IN" dirty="0">
              <a:latin typeface="Trebuchet MS" panose="020B0603020202020204" pitchFamily="34" charset="0"/>
            </a:endParaRPr>
          </a:p>
        </p:txBody>
      </p:sp>
      <p:sp>
        <p:nvSpPr>
          <p:cNvPr id="4" name="Date Placeholder 3">
            <a:extLst>
              <a:ext uri="{FF2B5EF4-FFF2-40B4-BE49-F238E27FC236}">
                <a16:creationId xmlns:a16="http://schemas.microsoft.com/office/drawing/2014/main" id="{6E25C4B2-FB7B-4B76-AFC0-D8514FCCFBFE}"/>
              </a:ext>
            </a:extLst>
          </p:cNvPr>
          <p:cNvSpPr>
            <a:spLocks noGrp="1"/>
          </p:cNvSpPr>
          <p:nvPr>
            <p:ph type="dt" idx="10"/>
          </p:nvPr>
        </p:nvSpPr>
        <p:spPr/>
        <p:txBody>
          <a:bodyPr/>
          <a:lstStyle/>
          <a:p>
            <a:fld id="{E6D7FAF1-84AE-4366-9F65-A1791787170E}" type="datetime1">
              <a:rPr lang="en-US" smtClean="0"/>
              <a:pPr/>
              <a:t>4/3/2022</a:t>
            </a:fld>
            <a:endParaRPr lang="en-US"/>
          </a:p>
        </p:txBody>
      </p:sp>
      <p:sp>
        <p:nvSpPr>
          <p:cNvPr id="5" name="Slide Number Placeholder 4">
            <a:extLst>
              <a:ext uri="{FF2B5EF4-FFF2-40B4-BE49-F238E27FC236}">
                <a16:creationId xmlns:a16="http://schemas.microsoft.com/office/drawing/2014/main" id="{634187B3-484D-4186-9371-5780F521FB7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7</a:t>
            </a:fld>
            <a:endParaRPr lang="en-IN"/>
          </a:p>
        </p:txBody>
      </p:sp>
    </p:spTree>
    <p:extLst>
      <p:ext uri="{BB962C8B-B14F-4D97-AF65-F5344CB8AC3E}">
        <p14:creationId xmlns:p14="http://schemas.microsoft.com/office/powerpoint/2010/main" val="2634412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4"/>
          <p:cNvSpPr txBox="1">
            <a:spLocks noGrp="1"/>
          </p:cNvSpPr>
          <p:nvPr>
            <p:ph type="title"/>
          </p:nvPr>
        </p:nvSpPr>
        <p:spPr>
          <a:xfrm>
            <a:off x="677334" y="609601"/>
            <a:ext cx="8596668" cy="737286"/>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IN"/>
              <a:t>Problem Statement  &amp; Objective</a:t>
            </a:r>
            <a:endParaRPr/>
          </a:p>
        </p:txBody>
      </p:sp>
      <p:sp>
        <p:nvSpPr>
          <p:cNvPr id="175" name="Google Shape;175;p4"/>
          <p:cNvSpPr txBox="1">
            <a:spLocks noGrp="1"/>
          </p:cNvSpPr>
          <p:nvPr>
            <p:ph type="body" idx="1"/>
          </p:nvPr>
        </p:nvSpPr>
        <p:spPr>
          <a:xfrm>
            <a:off x="677333" y="1734532"/>
            <a:ext cx="8740043" cy="4306831"/>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440"/>
              <a:buNone/>
            </a:pPr>
            <a:r>
              <a:rPr lang="en-US" dirty="0">
                <a:solidFill>
                  <a:schemeClr val="tx1"/>
                </a:solidFill>
              </a:rPr>
              <a:t>The purpose or objective of this technique is to digitalize and make an automatic system. The system will perform tasks like adding the new member to the gym, Removing the member or keeping the payments records and other stuff required in managing the gym properly. this scenario within the gyms is that the records are kept by writing during a file on paper. Every management task is completed manually.</a:t>
            </a:r>
          </a:p>
          <a:p>
            <a:pPr marL="0" lvl="0" indent="0" algn="l" rtl="0">
              <a:spcBef>
                <a:spcPts val="0"/>
              </a:spcBef>
              <a:spcAft>
                <a:spcPts val="0"/>
              </a:spcAft>
              <a:buSzPts val="1440"/>
              <a:buNone/>
            </a:pPr>
            <a:endParaRPr lang="en-US" dirty="0">
              <a:solidFill>
                <a:schemeClr val="tx1"/>
              </a:solidFill>
            </a:endParaRPr>
          </a:p>
          <a:p>
            <a:pPr marL="0" lvl="0" indent="0" algn="l" rtl="0">
              <a:spcBef>
                <a:spcPts val="0"/>
              </a:spcBef>
              <a:spcAft>
                <a:spcPts val="0"/>
              </a:spcAft>
              <a:buSzPts val="1440"/>
              <a:buNone/>
            </a:pPr>
            <a:r>
              <a:rPr lang="en-US" b="0" i="0" dirty="0">
                <a:solidFill>
                  <a:schemeClr val="tx1"/>
                </a:solidFill>
                <a:effectLst/>
                <a:latin typeface="Trebuchet MS" panose="020B0603020202020204" pitchFamily="34" charset="0"/>
              </a:rPr>
              <a:t>This creates a system unreliable and confusing to keep the correct track of the records. The maintenance of a system like this is hardly required until it needs to change any part of the system. The information about the various things contained in the system are like members, trainers, the equipment can get by just a few clicks unlike the paper documents required the serious reading for such information.</a:t>
            </a:r>
            <a:endParaRPr lang="en-US" dirty="0">
              <a:solidFill>
                <a:schemeClr val="tx1"/>
              </a:solidFill>
              <a:latin typeface="Trebuchet MS" panose="020B0603020202020204" pitchFamily="34" charset="0"/>
            </a:endParaRPr>
          </a:p>
        </p:txBody>
      </p:sp>
      <p:sp>
        <p:nvSpPr>
          <p:cNvPr id="176" name="Google Shape;176;p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4EC37EBE-CBDA-4E1D-B633-FC39374D9717}" type="datetime1">
              <a:rPr lang="en-US" smtClean="0"/>
              <a:pPr marL="0" lvl="0" indent="0" algn="r" rtl="0">
                <a:spcBef>
                  <a:spcPts val="0"/>
                </a:spcBef>
                <a:spcAft>
                  <a:spcPts val="0"/>
                </a:spcAft>
                <a:buNone/>
              </a:pPr>
              <a:t>4/3/2022</a:t>
            </a:fld>
            <a:endParaRPr/>
          </a:p>
        </p:txBody>
      </p:sp>
      <p:sp>
        <p:nvSpPr>
          <p:cNvPr id="178" name="Google Shape;178;p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5"/>
          <p:cNvSpPr txBox="1">
            <a:spLocks noGrp="1"/>
          </p:cNvSpPr>
          <p:nvPr>
            <p:ph type="title"/>
          </p:nvPr>
        </p:nvSpPr>
        <p:spPr>
          <a:xfrm>
            <a:off x="933462" y="423287"/>
            <a:ext cx="8596668" cy="662151"/>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IN" dirty="0"/>
              <a:t>Proposed Approach</a:t>
            </a:r>
            <a:endParaRPr dirty="0"/>
          </a:p>
        </p:txBody>
      </p:sp>
      <p:sp>
        <p:nvSpPr>
          <p:cNvPr id="184" name="Google Shape;184;p5"/>
          <p:cNvSpPr txBox="1">
            <a:spLocks noGrp="1"/>
          </p:cNvSpPr>
          <p:nvPr>
            <p:ph type="body" idx="1"/>
          </p:nvPr>
        </p:nvSpPr>
        <p:spPr>
          <a:xfrm>
            <a:off x="518474" y="1408711"/>
            <a:ext cx="8755528" cy="4506853"/>
          </a:xfrm>
          <a:prstGeom prst="rect">
            <a:avLst/>
          </a:prstGeom>
          <a:noFill/>
          <a:ln>
            <a:noFill/>
          </a:ln>
        </p:spPr>
        <p:txBody>
          <a:bodyPr spcFirstLastPara="1" wrap="square" lIns="91425" tIns="45700" rIns="91425" bIns="45700" anchor="t" anchorCtr="0">
            <a:normAutofit/>
          </a:bodyPr>
          <a:lstStyle/>
          <a:p>
            <a:pPr algn="just"/>
            <a:r>
              <a:rPr lang="en-IN" sz="1800" dirty="0">
                <a:solidFill>
                  <a:srgbClr val="000000"/>
                </a:solidFill>
                <a:effectLst/>
                <a:latin typeface="Trebuchet MS" panose="020B0603020202020204" pitchFamily="34" charset="0"/>
                <a:ea typeface="Calibri" panose="020F0502020204030204" pitchFamily="34" charset="0"/>
                <a:cs typeface="Cambria" panose="02040503050406030204" pitchFamily="18" charset="0"/>
              </a:rPr>
              <a:t>Gym software will help the user to log in and signup in a user-friendly way and provides an easy to the user interface after that user can directly store information in the database. Gym management saves time by providing some procedures.</a:t>
            </a:r>
          </a:p>
          <a:p>
            <a:pPr algn="just"/>
            <a:r>
              <a:rPr lang="en-US" dirty="0">
                <a:solidFill>
                  <a:schemeClr val="tx1"/>
                </a:solidFill>
              </a:rPr>
              <a:t>In the gym management system, after the design and analysis phase of the system gets completed. Then subsequent phase required to rework the collected required system information into a structural blueprint which can function a reference while constructing the working system. it's a phase when most of the risks and errors unveiled so it’s is sweet practice to require care of this thing from the beginning.</a:t>
            </a:r>
          </a:p>
          <a:p>
            <a:pPr algn="just"/>
            <a:endParaRPr lang="en-IN" sz="1800" dirty="0">
              <a:solidFill>
                <a:srgbClr val="000000"/>
              </a:solidFill>
              <a:effectLst/>
              <a:latin typeface="Cambria" panose="02040503050406030204" pitchFamily="18" charset="0"/>
              <a:ea typeface="Calibri" panose="020F0502020204030204" pitchFamily="34" charset="0"/>
              <a:cs typeface="Cambria" panose="02040503050406030204" pitchFamily="18" charset="0"/>
            </a:endParaRPr>
          </a:p>
          <a:p>
            <a:pPr marL="137160" indent="0" algn="just">
              <a:buNone/>
            </a:pPr>
            <a:endParaRPr dirty="0"/>
          </a:p>
        </p:txBody>
      </p:sp>
      <p:sp>
        <p:nvSpPr>
          <p:cNvPr id="185" name="Google Shape;185;p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B622EF9D-5A3D-4401-ABB2-0527FFABA8A7}" type="datetime1">
              <a:rPr lang="en-US" smtClean="0"/>
              <a:pPr marL="0" lvl="0" indent="0" algn="r" rtl="0">
                <a:spcBef>
                  <a:spcPts val="0"/>
                </a:spcBef>
                <a:spcAft>
                  <a:spcPts val="0"/>
                </a:spcAft>
                <a:buNone/>
              </a:pPr>
              <a:t>4/3/2022</a:t>
            </a:fld>
            <a:endParaRPr/>
          </a:p>
        </p:txBody>
      </p:sp>
      <p:sp>
        <p:nvSpPr>
          <p:cNvPr id="187" name="Google Shape;187;p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9</a:t>
            </a:fld>
            <a:endParaRPr/>
          </a:p>
        </p:txBody>
      </p:sp>
    </p:spTree>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434</TotalTime>
  <Words>2324</Words>
  <Application>Microsoft Office PowerPoint</Application>
  <PresentationFormat>Widescreen</PresentationFormat>
  <Paragraphs>100</Paragraphs>
  <Slides>19</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Cambria</vt:lpstr>
      <vt:lpstr>Noto Sans Symbols</vt:lpstr>
      <vt:lpstr>Times New Roman</vt:lpstr>
      <vt:lpstr>Trebuchet MS</vt:lpstr>
      <vt:lpstr>Wingdings</vt:lpstr>
      <vt:lpstr>Facet</vt:lpstr>
      <vt:lpstr>Poornima College of Engineering B. Tech. II Year (III Semester) NSP –I Phase Presentation Session: 2021-22</vt:lpstr>
      <vt:lpstr>Abstract</vt:lpstr>
      <vt:lpstr>Literature Review</vt:lpstr>
      <vt:lpstr>PowerPoint Presentation</vt:lpstr>
      <vt:lpstr>PowerPoint Presentation</vt:lpstr>
      <vt:lpstr>PowerPoint Presentation</vt:lpstr>
      <vt:lpstr>PowerPoint Presentation</vt:lpstr>
      <vt:lpstr>Problem Statement  &amp; Objective</vt:lpstr>
      <vt:lpstr>Proposed Approach</vt:lpstr>
      <vt:lpstr>Design of Solution</vt:lpstr>
      <vt:lpstr>Experimental Setup &amp; Variations</vt:lpstr>
      <vt:lpstr>PowerPoint Presentation</vt:lpstr>
      <vt:lpstr>Designing of the Code</vt:lpstr>
      <vt:lpstr>PowerPoint Presentation</vt:lpstr>
      <vt:lpstr>Results &amp;  Discussion</vt:lpstr>
      <vt:lpstr>Conclusion and Future Scope</vt:lpstr>
      <vt:lpstr>References</vt:lpstr>
      <vt:lpstr>PowerPoint Presentation</vt:lpstr>
      <vt:lpstr>Thanks &amp; QA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Poornima College of Engineering B. Tech. II Year (III Semester) Session: 2021-22</dc:title>
  <dc:creator>Devendra Singh;Divyansh Agarwal;Esha Kapoor;Gautam Sharma</dc:creator>
  <cp:lastModifiedBy>DEVENDRA SINGH RAO</cp:lastModifiedBy>
  <cp:revision>9</cp:revision>
  <dcterms:created xsi:type="dcterms:W3CDTF">2019-09-25T04:16:25Z</dcterms:created>
  <dcterms:modified xsi:type="dcterms:W3CDTF">2022-04-03T14:17:26Z</dcterms:modified>
</cp:coreProperties>
</file>