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6" r:id="rId5"/>
    <p:sldId id="267" r:id="rId6"/>
    <p:sldId id="258" r:id="rId7"/>
    <p:sldId id="268"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p:cViewPr varScale="1">
        <p:scale>
          <a:sx n="153" d="100"/>
          <a:sy n="153" d="100"/>
        </p:scale>
        <p:origin x="57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5C7D-00A3-414A-BB62-C77538EAC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DFC9A-C06E-4042-82E0-FB9B64F99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48CED3-FB9E-49A4-9DDB-104CAC24EB9E}"/>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2C7725C0-9DBB-40EB-8934-677EAA7D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98124-DBA1-42AA-9A5C-23F4498EB09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53449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FF15-9C9A-408D-80C9-5C2D88FD5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39315-7B3D-41A1-AFB2-4B36FEA53B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D0169-6891-4C42-A4B5-904C93BF2DF8}"/>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76A89EF5-8A28-41EE-AE6C-6938189E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BFB1B-19E0-4912-A976-4727124BE5B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12814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58534-9DC7-4383-A9F9-4E8C5B4F0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81528-62F5-44D5-894C-877D84989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4F54F-4D8B-4436-9776-BD6EC9336C29}"/>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A5172526-5148-408D-BD32-12FCE810F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AD65A-8FBE-4D10-99A1-2A5944949E30}"/>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152374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FC2-41C1-4639-B192-F33ABD6CB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C5046-2DB8-49BF-A0EE-0761DDF3A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12AC7-C67A-4DA7-B9A2-E20425A1D71F}"/>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8C88E6E7-74B2-476C-B4CC-29FE82104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BC488-23D3-4A98-A74C-7C1154950C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79222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8F26-BF51-48F9-B3D9-825050B881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C1E824-3FFB-454D-8163-64BB522CD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74721-118F-4AC6-A1E1-238033A471A3}"/>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EB8BBD16-A851-42D6-9B2E-E98DC5C0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CA39E-B4E5-4B4E-9BFA-357F393ECCF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82756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EAA1-CEFF-4A83-A5D2-39D54A2EA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BA46C-95A6-4487-A58F-20A7A81D63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546CE-DD3A-4998-ABF3-F2840E5B49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1E029-039C-4713-AE9C-7CF4C1ABBAE7}"/>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6" name="Footer Placeholder 5">
            <a:extLst>
              <a:ext uri="{FF2B5EF4-FFF2-40B4-BE49-F238E27FC236}">
                <a16:creationId xmlns:a16="http://schemas.microsoft.com/office/drawing/2014/main" id="{6B57451D-6BCB-4440-900F-8EF7384D0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0FB3B-14ED-4497-BF1A-2FBB6F9E8B3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7881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92A2-6DE5-4105-8B3C-A6C110880A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928B0-D8F2-4256-97E2-ACAE76559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D296F-A275-40C8-83E3-1ADAAF53E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49FF8-736F-4AEC-A81C-D8F1F85C1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D7D63-7A29-41B3-BB5C-78C413A68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97CF2-8AEE-4AE7-8B9B-04419B38D615}"/>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8" name="Footer Placeholder 7">
            <a:extLst>
              <a:ext uri="{FF2B5EF4-FFF2-40B4-BE49-F238E27FC236}">
                <a16:creationId xmlns:a16="http://schemas.microsoft.com/office/drawing/2014/main" id="{8AA7DEB3-2380-49ED-B4A8-D8C4B4CD6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99F11D-DDF3-4061-AFAC-6705AAB84BB1}"/>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97747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8A3B-66A9-4F10-AFDF-95CED85A95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77FDE-6316-472D-A174-1A101A5B944F}"/>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4" name="Footer Placeholder 3">
            <a:extLst>
              <a:ext uri="{FF2B5EF4-FFF2-40B4-BE49-F238E27FC236}">
                <a16:creationId xmlns:a16="http://schemas.microsoft.com/office/drawing/2014/main" id="{D5208C4A-853B-4EA5-8A7C-9538FA0BB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03512-BB51-490B-8CCD-40626D56D5A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86996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D4E78-DC03-4976-8FDC-5CE2AA69668E}"/>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3" name="Footer Placeholder 2">
            <a:extLst>
              <a:ext uri="{FF2B5EF4-FFF2-40B4-BE49-F238E27FC236}">
                <a16:creationId xmlns:a16="http://schemas.microsoft.com/office/drawing/2014/main" id="{26EDF5CA-D01F-4551-92EF-B879E70CD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D6327-6D37-4DE6-8CA3-4DDF7FEB8B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78493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DF30-0DD2-4D1A-86B0-A2365009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2B5EB-F2E2-45CE-ACA1-36D5273FF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C4AEB-A0DD-4D98-8ABB-58D50B70C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C6C04-2C70-445E-ADC0-2EEE7EAD7238}"/>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6" name="Footer Placeholder 5">
            <a:extLst>
              <a:ext uri="{FF2B5EF4-FFF2-40B4-BE49-F238E27FC236}">
                <a16:creationId xmlns:a16="http://schemas.microsoft.com/office/drawing/2014/main" id="{0BA3633C-5F70-419F-98EF-35BD4700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D61D7-7F5B-421D-B2CA-D6FD2CFF906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26734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458F-334D-4316-AEC8-EC26BCF83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2D2B43-88CD-46C8-8458-7DF65B148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AAECA-B8DA-4ACC-A4D1-874DF013F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8474E-7411-4D68-8FB7-44750CA07113}"/>
              </a:ext>
            </a:extLst>
          </p:cNvPr>
          <p:cNvSpPr>
            <a:spLocks noGrp="1"/>
          </p:cNvSpPr>
          <p:nvPr>
            <p:ph type="dt" sz="half" idx="10"/>
          </p:nvPr>
        </p:nvSpPr>
        <p:spPr/>
        <p:txBody>
          <a:bodyPr/>
          <a:lstStyle/>
          <a:p>
            <a:fld id="{9312FCB0-9AB7-410B-82F0-90816A8324F7}" type="datetimeFigureOut">
              <a:rPr lang="en-US" smtClean="0"/>
              <a:t>12/8/2021</a:t>
            </a:fld>
            <a:endParaRPr lang="en-US"/>
          </a:p>
        </p:txBody>
      </p:sp>
      <p:sp>
        <p:nvSpPr>
          <p:cNvPr id="6" name="Footer Placeholder 5">
            <a:extLst>
              <a:ext uri="{FF2B5EF4-FFF2-40B4-BE49-F238E27FC236}">
                <a16:creationId xmlns:a16="http://schemas.microsoft.com/office/drawing/2014/main" id="{47F74DBB-D871-4DA0-8C38-D18A1DFFE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A33FC-A893-4387-99CF-70D78661ACF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264490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7B4F7-88E9-4B94-8D0C-18A8F167C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65C1D7-C8CF-4917-9124-DB15350F3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03FE0-7E2E-4B1C-A3DF-7106E4740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2FCB0-9AB7-410B-82F0-90816A8324F7}" type="datetimeFigureOut">
              <a:rPr lang="en-US" smtClean="0"/>
              <a:t>12/8/2021</a:t>
            </a:fld>
            <a:endParaRPr lang="en-US"/>
          </a:p>
        </p:txBody>
      </p:sp>
      <p:sp>
        <p:nvSpPr>
          <p:cNvPr id="5" name="Footer Placeholder 4">
            <a:extLst>
              <a:ext uri="{FF2B5EF4-FFF2-40B4-BE49-F238E27FC236}">
                <a16:creationId xmlns:a16="http://schemas.microsoft.com/office/drawing/2014/main" id="{8C6E1D5E-B7CA-4C6C-AD42-C3E5BFC48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85D64-A907-4F45-981B-E3F3E8590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73B91-4CC2-4B73-94C6-370F806C1E58}" type="slidenum">
              <a:rPr lang="en-US" smtClean="0"/>
              <a:t>‹#›</a:t>
            </a:fld>
            <a:endParaRPr lang="en-US"/>
          </a:p>
        </p:txBody>
      </p:sp>
    </p:spTree>
    <p:extLst>
      <p:ext uri="{BB962C8B-B14F-4D97-AF65-F5344CB8AC3E}">
        <p14:creationId xmlns:p14="http://schemas.microsoft.com/office/powerpoint/2010/main" val="156805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googl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9F6C-7D58-4110-8B00-C12D7D404ABB}"/>
              </a:ext>
            </a:extLst>
          </p:cNvPr>
          <p:cNvSpPr>
            <a:spLocks noGrp="1"/>
          </p:cNvSpPr>
          <p:nvPr>
            <p:ph type="ctrTitle"/>
          </p:nvPr>
        </p:nvSpPr>
        <p:spPr>
          <a:xfrm>
            <a:off x="699714" y="5490971"/>
            <a:ext cx="6962072" cy="1159200"/>
          </a:xfrm>
        </p:spPr>
        <p:txBody>
          <a:bodyPr anchor="ctr">
            <a:normAutofit/>
          </a:bodyPr>
          <a:lstStyle/>
          <a:p>
            <a:pPr algn="l"/>
            <a:r>
              <a:rPr lang="en-GB" sz="4000" dirty="0">
                <a:solidFill>
                  <a:srgbClr val="FFFFFF"/>
                </a:solidFill>
              </a:rPr>
              <a:t>Cloud Native Development	</a:t>
            </a:r>
            <a:endParaRPr lang="en-US" sz="4000" dirty="0">
              <a:solidFill>
                <a:srgbClr val="FFFFFF"/>
              </a:solidFill>
            </a:endParaRPr>
          </a:p>
        </p:txBody>
      </p:sp>
      <p:sp>
        <p:nvSpPr>
          <p:cNvPr id="3" name="Subtitle 2">
            <a:extLst>
              <a:ext uri="{FF2B5EF4-FFF2-40B4-BE49-F238E27FC236}">
                <a16:creationId xmlns:a16="http://schemas.microsoft.com/office/drawing/2014/main" id="{5FDE81EB-A2FD-4009-AE58-185AF187D494}"/>
              </a:ext>
            </a:extLst>
          </p:cNvPr>
          <p:cNvSpPr>
            <a:spLocks noGrp="1"/>
          </p:cNvSpPr>
          <p:nvPr>
            <p:ph type="subTitle" idx="1"/>
          </p:nvPr>
        </p:nvSpPr>
        <p:spPr>
          <a:xfrm>
            <a:off x="8456522" y="5633765"/>
            <a:ext cx="3408555" cy="873612"/>
          </a:xfrm>
        </p:spPr>
        <p:txBody>
          <a:bodyPr anchor="ctr">
            <a:normAutofit/>
          </a:bodyPr>
          <a:lstStyle/>
          <a:p>
            <a:pPr algn="l"/>
            <a:r>
              <a:rPr lang="en-GB" sz="2000" dirty="0">
                <a:solidFill>
                  <a:srgbClr val="FFFFFF"/>
                </a:solidFill>
              </a:rPr>
              <a:t>Created by Toby Killen (B00753973)</a:t>
            </a:r>
            <a:endParaRPr lang="en-US" sz="2000" dirty="0">
              <a:solidFill>
                <a:srgbClr val="FFFFFF"/>
              </a:solidFill>
            </a:endParaRPr>
          </a:p>
        </p:txBody>
      </p:sp>
      <p:grpSp>
        <p:nvGrpSpPr>
          <p:cNvPr id="4" name="Group 3">
            <a:extLst>
              <a:ext uri="{FF2B5EF4-FFF2-40B4-BE49-F238E27FC236}">
                <a16:creationId xmlns:a16="http://schemas.microsoft.com/office/drawing/2014/main" id="{7363AAA5-1A6E-4CD4-8C7A-C1ECE8E11503}"/>
              </a:ext>
            </a:extLst>
          </p:cNvPr>
          <p:cNvGrpSpPr/>
          <p:nvPr/>
        </p:nvGrpSpPr>
        <p:grpSpPr>
          <a:xfrm>
            <a:off x="1008709" y="1200461"/>
            <a:ext cx="10174572" cy="2743200"/>
            <a:chOff x="1136191" y="1320818"/>
            <a:chExt cx="10174572" cy="2743200"/>
          </a:xfrm>
        </p:grpSpPr>
        <p:pic>
          <p:nvPicPr>
            <p:cNvPr id="1026" name="Picture 2" descr="Ulster University - Crunchbase School Profile &amp;amp; Alumni">
              <a:extLst>
                <a:ext uri="{FF2B5EF4-FFF2-40B4-BE49-F238E27FC236}">
                  <a16:creationId xmlns:a16="http://schemas.microsoft.com/office/drawing/2014/main" id="{7770D405-B38E-4CA9-9B1E-5E71ADA392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6191" y="1320818"/>
              <a:ext cx="515154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T Support &amp;amp; Consultancy - Webaze | West Yorkshire">
              <a:extLst>
                <a:ext uri="{FF2B5EF4-FFF2-40B4-BE49-F238E27FC236}">
                  <a16:creationId xmlns:a16="http://schemas.microsoft.com/office/drawing/2014/main" id="{A2B647A9-F3C0-4663-AEEF-F8330FF41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740" y="1320818"/>
              <a:ext cx="5023023"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9374964C-037C-4B86-975E-EC233087353C}"/>
              </a:ext>
            </a:extLst>
          </p:cNvPr>
          <p:cNvSpPr txBox="1"/>
          <p:nvPr/>
        </p:nvSpPr>
        <p:spPr>
          <a:xfrm>
            <a:off x="0" y="4844640"/>
            <a:ext cx="4684743" cy="646331"/>
          </a:xfrm>
          <a:prstGeom prst="rect">
            <a:avLst/>
          </a:prstGeom>
          <a:noFill/>
        </p:spPr>
        <p:txBody>
          <a:bodyPr wrap="square" rtlCol="0">
            <a:spAutoFit/>
          </a:bodyPr>
          <a:lstStyle/>
          <a:p>
            <a:r>
              <a:rPr lang="en-GB" sz="1800" dirty="0"/>
              <a:t>Root Web Application: </a:t>
            </a:r>
            <a:r>
              <a:rPr lang="en-GB" sz="1800" dirty="0">
                <a:hlinkClick r:id="rId4"/>
              </a:rPr>
              <a:t>https://www.google.com</a:t>
            </a:r>
            <a:endParaRPr lang="en-GB" sz="1800" b="1" u="sng" dirty="0"/>
          </a:p>
          <a:p>
            <a:endParaRPr lang="en-US" dirty="0"/>
          </a:p>
        </p:txBody>
      </p:sp>
    </p:spTree>
    <p:extLst>
      <p:ext uri="{BB962C8B-B14F-4D97-AF65-F5344CB8AC3E}">
        <p14:creationId xmlns:p14="http://schemas.microsoft.com/office/powerpoint/2010/main" val="32974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Conclusion </a:t>
            </a:r>
            <a:endParaRPr lang="en-US" sz="24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C08AECB-676A-45AE-A11C-224340348427}"/>
              </a:ext>
            </a:extLst>
          </p:cNvPr>
          <p:cNvSpPr>
            <a:spLocks noGrp="1"/>
          </p:cNvSpPr>
          <p:nvPr>
            <p:ph idx="1"/>
          </p:nvPr>
        </p:nvSpPr>
        <p:spPr>
          <a:xfrm>
            <a:off x="838200" y="1253331"/>
            <a:ext cx="10515600" cy="5239544"/>
          </a:xfrm>
        </p:spPr>
        <p:txBody>
          <a:bodyPr>
            <a:noAutofit/>
          </a:bodyPr>
          <a:lstStyle/>
          <a:p>
            <a:pPr marL="0" indent="0" algn="just">
              <a:buNone/>
            </a:pPr>
            <a:r>
              <a:rPr lang="en-GB" sz="1600" dirty="0"/>
              <a:t>In conclusion, cloud-based solutions provide </a:t>
            </a: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361938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References.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057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Introduction</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Cloud Native Development</a:t>
            </a:r>
          </a:p>
          <a:p>
            <a:pPr marL="0" indent="0" algn="just">
              <a:buNone/>
            </a:pPr>
            <a:r>
              <a:rPr lang="en-GB" sz="1600" dirty="0"/>
              <a:t>As part of the module, I was asked to design and deploy a scalable social media sharing application similarly to Instagram where users will be able to authenticate and post media such as images and videos, write a caption for these media posts and then other users can comment under these posts. </a:t>
            </a:r>
          </a:p>
          <a:p>
            <a:pPr algn="just">
              <a:buFontTx/>
              <a:buChar char="-"/>
            </a:pPr>
            <a:r>
              <a:rPr lang="en-GB" sz="1600" dirty="0"/>
              <a:t>Control</a:t>
            </a:r>
          </a:p>
          <a:p>
            <a:pPr algn="just">
              <a:buFontTx/>
              <a:buChar char="-"/>
            </a:pPr>
            <a:r>
              <a:rPr lang="en-GB" sz="1600" dirty="0"/>
              <a:t>Scalability</a:t>
            </a:r>
          </a:p>
          <a:p>
            <a:pPr algn="just">
              <a:buFontTx/>
              <a:buChar char="-"/>
            </a:pPr>
            <a:r>
              <a:rPr lang="en-GB" sz="1600" dirty="0"/>
              <a:t>Cost</a:t>
            </a:r>
          </a:p>
          <a:p>
            <a:pPr algn="just">
              <a:buFontTx/>
              <a:buChar char="-"/>
            </a:pPr>
            <a:r>
              <a:rPr lang="en-GB" sz="1600"/>
              <a:t>Deployment</a:t>
            </a:r>
            <a:endParaRPr lang="en-GB" sz="1600" b="1" u="sng" dirty="0"/>
          </a:p>
          <a:p>
            <a:pPr marL="0" indent="0" algn="just">
              <a:buNone/>
            </a:pPr>
            <a:r>
              <a:rPr lang="en-GB" sz="1600" b="1" u="sng" dirty="0"/>
              <a:t>Why chose a cloud-based solution? </a:t>
            </a:r>
          </a:p>
          <a:p>
            <a:pPr marL="0" indent="0" algn="just">
              <a:buNone/>
            </a:pPr>
            <a:r>
              <a:rPr lang="en-GB" sz="1600" dirty="0"/>
              <a:t>There are several reasons why a software engineer or a computer scientist might choose a cloud-based solution for their small to medium projects or to deploy highly scalable customer facing production environments to serve several customers asynchronously. For main examples of benefits are the following: </a:t>
            </a:r>
            <a:r>
              <a:rPr lang="en-GB" sz="1600" b="1" dirty="0"/>
              <a:t>The convince</a:t>
            </a:r>
            <a:r>
              <a:rPr lang="en-GB" sz="1600" dirty="0"/>
              <a:t>. With Just a few clicks,  users can deploy a basic web site or application to the cloud and in some cases, perhaps for free. </a:t>
            </a:r>
            <a:r>
              <a:rPr lang="en-GB" sz="1600" b="1" dirty="0"/>
              <a:t>Cost Reduction. </a:t>
            </a:r>
            <a:r>
              <a:rPr lang="en-GB" sz="1600" dirty="0"/>
              <a:t>Thanks to existing cloud network infrastructures such as AWS and Azure, business can avoid the upfront cost of purchasing expensive equipment that could become outdated. Thanks to cloud, they can pay in a “consumption model” and help minimize waste. </a:t>
            </a:r>
            <a:r>
              <a:rPr lang="en-GB" sz="1600" b="1" dirty="0"/>
              <a:t>Flexibility and speed. </a:t>
            </a:r>
            <a:r>
              <a:rPr lang="en-GB" sz="1600" dirty="0"/>
              <a:t>As business grow and evolve, unexpected events might occur, and the business would need to scale quite quickly with readily available resources </a:t>
            </a:r>
            <a:endParaRPr lang="en-GB" sz="1600" b="1" dirty="0"/>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391982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Introduction</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Cloud Native Development</a:t>
            </a:r>
          </a:p>
          <a:p>
            <a:pPr marL="0" indent="0" algn="just">
              <a:buNone/>
            </a:pPr>
            <a:r>
              <a:rPr lang="en-GB" sz="1600" dirty="0"/>
              <a:t>Within this presentation I will be discussing in dept my solution submitted for the module “cloud native development”. I will discuss the problem, the proposed solution and identification of issues found related to scalability of the web application. At the end of the slide, there is a 5-minute video demonstration of the proposed solution being deployed to Microsoft Azure. Links to the web application can be found here: </a:t>
            </a:r>
          </a:p>
          <a:p>
            <a:pPr marL="0" indent="0" algn="just">
              <a:buNone/>
            </a:pPr>
            <a:r>
              <a:rPr lang="en-GB" sz="1600" dirty="0"/>
              <a:t>	As part of the module, I was asked to design and deploy a scalable social media sharing application similarly to Instagram where users will be able to authenticate and post media such as images and videos, write a caption for these media posts and then other users can comment under these posts. Basic Read Write Operations that are expected on such application are the four main Create, Update, Edit and Delete. This allows users to make post and then change or remove them after they have been created. </a:t>
            </a:r>
          </a:p>
          <a:p>
            <a:pPr marL="0" indent="0" algn="just">
              <a:buNone/>
            </a:pPr>
            <a:r>
              <a:rPr lang="en-GB" sz="1600" b="1" u="sng" dirty="0"/>
              <a:t>Why chose a cloud-based solution and how can scaling help? </a:t>
            </a:r>
          </a:p>
          <a:p>
            <a:pPr marL="0" indent="0" algn="just">
              <a:buNone/>
            </a:pPr>
            <a:r>
              <a:rPr lang="en-GB" sz="1600" dirty="0"/>
              <a:t>There are several reasons why a software engineer or a computer scientist might choose a cloud-based solution for their small to medium projects or to deploy highly scalable customer facing production environments to serve several customers asynchronously. For main examples of benefits are the following: </a:t>
            </a:r>
            <a:r>
              <a:rPr lang="en-GB" sz="1600" b="1" dirty="0"/>
              <a:t>The convince</a:t>
            </a:r>
            <a:r>
              <a:rPr lang="en-GB" sz="1600" dirty="0"/>
              <a:t>. With Just a few clicks,  users can deploy a basic web site or application to the cloud and in some cases, perhaps for free. </a:t>
            </a:r>
            <a:r>
              <a:rPr lang="en-GB" sz="1600" b="1" dirty="0"/>
              <a:t>Cost Reduction. </a:t>
            </a:r>
            <a:r>
              <a:rPr lang="en-GB" sz="1600" dirty="0"/>
              <a:t>Thanks to existing cloud network infrastructures such as AWS and Azure, business can avoid the upfront cost of purchasing expensive equipment that could become outdated. Thanks to cloud, they can pay in a “consumption model” and help minimize waste. </a:t>
            </a:r>
            <a:r>
              <a:rPr lang="en-GB" sz="1600" b="1" dirty="0"/>
              <a:t>Flexibility and speed. </a:t>
            </a:r>
            <a:r>
              <a:rPr lang="en-GB" sz="1600" dirty="0"/>
              <a:t>As business grow and evolve, unexpected events might occur, and the business would need to scale quite quickly with readily available resources </a:t>
            </a:r>
            <a:endParaRPr lang="en-GB" sz="1600" b="1" dirty="0"/>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110519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Problem Identification and Scalability Issues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Proposed Solution</a:t>
            </a:r>
          </a:p>
          <a:p>
            <a:pPr marL="0" indent="0" algn="just">
              <a:buNone/>
            </a:pPr>
            <a:r>
              <a:rPr lang="en-GB" sz="1600" dirty="0"/>
              <a:t>For this solution, I have proposed that I use a cloud-based hosting provider and services, in this case I will be using Microsoft Azure and for scaling of the application I will be using features and services provided by Microsoft azure. The service which are used in this solution are the following: </a:t>
            </a:r>
            <a:r>
              <a:rPr lang="en-GB" sz="1600" b="1" dirty="0"/>
              <a:t>Azure App Service, Azure Logic Apps</a:t>
            </a:r>
            <a:r>
              <a:rPr lang="en-GB" sz="1600" dirty="0"/>
              <a:t>. (About 8 have been deployed), </a:t>
            </a:r>
            <a:r>
              <a:rPr lang="en-GB" sz="1600" b="1" dirty="0"/>
              <a:t>Azure Blob Storage, Azure SQL Database and an Azure CDN</a:t>
            </a:r>
            <a:r>
              <a:rPr lang="en-GB" sz="1600" dirty="0"/>
              <a:t> (Content Delivery Network). I will discuss in greater detail why I used these, the price of each service, the cost analysis of each service and how that service will aid in the scaling of the web application. I will also discuss any existing limitations of the developed solution and will discuss its ability to scale.	</a:t>
            </a:r>
            <a:endParaRPr lang="en-GB" sz="1600" b="1" u="sng" dirty="0"/>
          </a:p>
          <a:p>
            <a:pPr marL="0" indent="0" algn="just">
              <a:buNone/>
            </a:pPr>
            <a:r>
              <a:rPr lang="en-GB" sz="1600" b="1" u="sng" dirty="0"/>
              <a:t>Problem linked to scalability</a:t>
            </a:r>
          </a:p>
          <a:p>
            <a:pPr marL="0" indent="0" algn="just">
              <a:buNone/>
            </a:pPr>
            <a:r>
              <a:rPr lang="en-GB" sz="1600" dirty="0"/>
              <a:t>As part of this module, we have been asked to re create a social media sharing  web application, similarly to the likes of Instagram and Facebook, The key issue which has been identified is the ability to do the following in which allows </a:t>
            </a:r>
            <a:r>
              <a:rPr lang="en-GB" sz="1600" b="1" dirty="0"/>
              <a:t>multiple users to use the application asynchronously, Allow content to be uploaded, viewed by others and deleted on request. </a:t>
            </a:r>
            <a:r>
              <a:rPr lang="en-GB" sz="1600" dirty="0"/>
              <a:t>These issues are aspects of an existing full stack that can cause potential issues for users. </a:t>
            </a:r>
          </a:p>
          <a:p>
            <a:pPr marL="0" indent="0" algn="just">
              <a:buNone/>
            </a:pPr>
            <a:r>
              <a:rPr lang="en-GB" sz="1600" dirty="0"/>
              <a:t>	For example. Without an appropriately configured </a:t>
            </a:r>
            <a:r>
              <a:rPr lang="en-GB" sz="1600" b="1" dirty="0"/>
              <a:t>load balancer</a:t>
            </a:r>
            <a:r>
              <a:rPr lang="en-GB" sz="1600" dirty="0"/>
              <a:t>, we could experience slow speeds and or response times of services or APIs (Application Programme Interfaces)  or in the worst use case: Total System Failure where the application has been dropped completely. A load balancer would evenly distribute the workloads and computing resources along multiple computers, networks and servers. </a:t>
            </a:r>
          </a:p>
          <a:p>
            <a:pPr marL="0" indent="0" algn="just">
              <a:buNone/>
            </a:pPr>
            <a:r>
              <a:rPr lang="en-GB" sz="1600" dirty="0"/>
              <a:t>	Another Example would be the use and implementation of a </a:t>
            </a:r>
            <a:r>
              <a:rPr lang="en-GB" sz="1600" b="1" dirty="0"/>
              <a:t>CDN</a:t>
            </a:r>
            <a:r>
              <a:rPr lang="en-GB" sz="1600" dirty="0"/>
              <a:t> (Content Delivery Network). A CDN sits at the networks edge and provides features like </a:t>
            </a:r>
            <a:r>
              <a:rPr lang="en-GB" sz="1600" b="1" dirty="0"/>
              <a:t>caching</a:t>
            </a:r>
            <a:r>
              <a:rPr lang="en-GB" sz="1600" dirty="0"/>
              <a:t>, </a:t>
            </a:r>
            <a:r>
              <a:rPr lang="en-GB" sz="1600" b="1" dirty="0"/>
              <a:t>protection from cyber attacks</a:t>
            </a:r>
            <a:r>
              <a:rPr lang="en-GB" sz="1600" dirty="0"/>
              <a:t> such as DDOS (Direct Denial of Service) and it also provides a </a:t>
            </a:r>
            <a:r>
              <a:rPr lang="en-GB" sz="1600" b="1" dirty="0"/>
              <a:t>vast spread of geolocated servers </a:t>
            </a:r>
            <a:r>
              <a:rPr lang="en-GB" sz="1600" dirty="0"/>
              <a:t>placed round the globe. </a:t>
            </a:r>
          </a:p>
          <a:p>
            <a:pPr marL="0" indent="0" algn="just">
              <a:buNone/>
            </a:pPr>
            <a:r>
              <a:rPr lang="en-GB" sz="1600" b="1" dirty="0"/>
              <a:t>	</a:t>
            </a:r>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117890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Problem Identification and Scalability Issues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dirty="0"/>
              <a:t>As part of my developed solution, I have used a CRUD approach where I would perform event </a:t>
            </a:r>
          </a:p>
          <a:p>
            <a:pPr marL="0" indent="0" algn="just">
              <a:buNone/>
            </a:pPr>
            <a:r>
              <a:rPr lang="en-GB" sz="1600" b="1" u="sng" dirty="0"/>
              <a:t>Cloud Technologies</a:t>
            </a:r>
          </a:p>
          <a:p>
            <a:pPr marL="0" indent="0" algn="just">
              <a:buNone/>
            </a:pPr>
            <a:r>
              <a:rPr lang="en-GB" sz="1600" b="1" u="sng" dirty="0"/>
              <a:t>Architectural components and related patterns. </a:t>
            </a: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213376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Overview of Technical Solution Developed (Part 1) </a:t>
            </a:r>
            <a:endParaRPr lang="en-US" sz="24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FFAB3445-0775-7D46-ACD2-6AA7B4654688}"/>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Azure App Service (Python Flask Application)</a:t>
            </a:r>
          </a:p>
          <a:p>
            <a:pPr marL="0" indent="0" algn="just">
              <a:buNone/>
            </a:pPr>
            <a:r>
              <a:rPr lang="en-GB" sz="1600" dirty="0"/>
              <a:t>Azure provide extensive support for specific frameworks such as ASP.NET, Java and Python. Azure apps can be hosted anywhere round the globe and scaled to all Microsoft's datacentre infrastructure. Microsoft provide the Azure app service with a high availability  uptime with an SLA boasting 99.5% uptime. </a:t>
            </a:r>
          </a:p>
          <a:p>
            <a:pPr marL="0" indent="0" algn="just">
              <a:buNone/>
            </a:pPr>
            <a:r>
              <a:rPr lang="en-GB" sz="1600" b="1" u="sng" dirty="0"/>
              <a:t>Azure Logic Apps</a:t>
            </a:r>
          </a:p>
          <a:p>
            <a:pPr marL="0" indent="0" algn="just">
              <a:buNone/>
            </a:pPr>
            <a:r>
              <a:rPr lang="en-GB" sz="1600" dirty="0"/>
              <a:t>Azure Logic Apps can scale based on user load and perform with precision. Creation of code is easy with the help of different built-in modules which ensure faster delivery of the project to the end user or to the system at a larger scale. </a:t>
            </a:r>
            <a:endParaRPr lang="en-GB" sz="1600" b="1" u="sng" dirty="0"/>
          </a:p>
          <a:p>
            <a:pPr marL="0" indent="0" algn="just">
              <a:buNone/>
            </a:pPr>
            <a:r>
              <a:rPr lang="en-GB" sz="1600" b="1" u="sng" dirty="0"/>
              <a:t>Azure Storage Container</a:t>
            </a:r>
          </a:p>
          <a:p>
            <a:pPr marL="0" indent="0" algn="just">
              <a:buNone/>
            </a:pPr>
            <a:r>
              <a:rPr lang="en-GB" sz="1600" dirty="0"/>
              <a:t> Azure Storage containers stores information as blobs (Binary Large Objects), these blobs are accessible round the globe using URLs, Rest APIs and other means. </a:t>
            </a:r>
            <a:endParaRPr lang="en-US" sz="1600" b="1" u="sng" dirty="0"/>
          </a:p>
          <a:p>
            <a:pPr marL="0" indent="0" algn="just">
              <a:buNone/>
            </a:pPr>
            <a:r>
              <a:rPr lang="en-US" sz="1600" b="1" u="sng" dirty="0"/>
              <a:t>Azure Cosmos SQL Database</a:t>
            </a:r>
          </a:p>
          <a:p>
            <a:pPr marL="0" indent="0" algn="just">
              <a:buNone/>
            </a:pPr>
            <a:r>
              <a:rPr lang="en-GB" sz="1600" dirty="0"/>
              <a:t>An Azure </a:t>
            </a:r>
            <a:endParaRPr lang="en-US" sz="1600" b="1" u="sng" dirty="0"/>
          </a:p>
          <a:p>
            <a:pPr marL="0" indent="0" algn="just">
              <a:buNone/>
            </a:pPr>
            <a:r>
              <a:rPr lang="en-US" sz="1600" b="1" u="sng" dirty="0"/>
              <a:t>Azure CDN (Content Delivery Network)</a:t>
            </a:r>
          </a:p>
          <a:p>
            <a:pPr marL="0" indent="0" algn="just">
              <a:buNone/>
            </a:pPr>
            <a:r>
              <a:rPr lang="en-GB" sz="1600" dirty="0"/>
              <a:t>An Azure </a:t>
            </a:r>
            <a:endParaRPr lang="en-US" sz="1600" b="1" u="sng" dirty="0"/>
          </a:p>
          <a:p>
            <a:pPr marL="0" indent="0" algn="just">
              <a:buNone/>
            </a:pPr>
            <a:r>
              <a:rPr lang="en-US" sz="1600" b="1" u="sng" dirty="0"/>
              <a:t>Azure Load Balancer</a:t>
            </a:r>
          </a:p>
          <a:p>
            <a:pPr marL="0" indent="0" algn="just">
              <a:buNone/>
            </a:pPr>
            <a:r>
              <a:rPr lang="en-GB" sz="1600" dirty="0"/>
              <a:t>An Azure </a:t>
            </a:r>
            <a:endParaRPr lang="en-US" sz="1600" b="1" u="sng" dirty="0"/>
          </a:p>
          <a:p>
            <a:pPr marL="0" indent="0" algn="just">
              <a:buNone/>
            </a:pPr>
            <a:endParaRPr lang="en-US" sz="1600" b="1" u="sng" dirty="0"/>
          </a:p>
          <a:p>
            <a:pPr marL="0" indent="0" algn="just">
              <a:buNone/>
            </a:pPr>
            <a:endParaRPr lang="en-US" sz="1600" dirty="0"/>
          </a:p>
        </p:txBody>
      </p:sp>
    </p:spTree>
    <p:extLst>
      <p:ext uri="{BB962C8B-B14F-4D97-AF65-F5344CB8AC3E}">
        <p14:creationId xmlns:p14="http://schemas.microsoft.com/office/powerpoint/2010/main" val="230842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Overview of Technical Solution Developed (Part 2) </a:t>
            </a:r>
            <a:endParaRPr lang="en-US" sz="24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FFAB3445-0775-7D46-ACD2-6AA7B4654688}"/>
              </a:ext>
            </a:extLst>
          </p:cNvPr>
          <p:cNvSpPr>
            <a:spLocks noGrp="1"/>
          </p:cNvSpPr>
          <p:nvPr>
            <p:ph idx="1"/>
          </p:nvPr>
        </p:nvSpPr>
        <p:spPr>
          <a:xfrm>
            <a:off x="838200" y="1253331"/>
            <a:ext cx="10515600" cy="5239544"/>
          </a:xfrm>
        </p:spPr>
        <p:txBody>
          <a:bodyPr>
            <a:noAutofit/>
          </a:bodyPr>
          <a:lstStyle/>
          <a:p>
            <a:pPr marL="0" indent="0" algn="just">
              <a:buNone/>
            </a:pPr>
            <a:endParaRPr lang="en-US" sz="1600" b="1" u="sng" dirty="0"/>
          </a:p>
          <a:p>
            <a:pPr marL="0" indent="0" algn="just">
              <a:buNone/>
            </a:pPr>
            <a:endParaRPr lang="en-US" sz="1600" dirty="0"/>
          </a:p>
        </p:txBody>
      </p:sp>
    </p:spTree>
    <p:extLst>
      <p:ext uri="{BB962C8B-B14F-4D97-AF65-F5344CB8AC3E}">
        <p14:creationId xmlns:p14="http://schemas.microsoft.com/office/powerpoint/2010/main" val="249846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Assessment of limitations and ability to scale.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960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Demonstration of developed Solution. (YouTube Link)</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441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1185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Cloud Native Development </vt:lpstr>
      <vt:lpstr>Introduction</vt:lpstr>
      <vt:lpstr>Introduction</vt:lpstr>
      <vt:lpstr>Problem Identification and Scalability Issues </vt:lpstr>
      <vt:lpstr>Problem Identification and Scalability Issues </vt:lpstr>
      <vt:lpstr>Overview of Technical Solution Developed (Part 1) </vt:lpstr>
      <vt:lpstr>Overview of Technical Solution Developed (Part 2) </vt:lpstr>
      <vt:lpstr>Assessment of limitations and ability to scale. </vt:lpstr>
      <vt:lpstr>Demonstration of developed Solution. (YouTube Link)</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Native Development </dc:title>
  <dc:creator>Toby Killen</dc:creator>
  <cp:lastModifiedBy>Toby Killen</cp:lastModifiedBy>
  <cp:revision>21</cp:revision>
  <dcterms:created xsi:type="dcterms:W3CDTF">2021-12-04T16:37:30Z</dcterms:created>
  <dcterms:modified xsi:type="dcterms:W3CDTF">2021-12-08T23:10:00Z</dcterms:modified>
</cp:coreProperties>
</file>