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59" r:id="rId6"/>
    <p:sldId id="260" r:id="rId7"/>
    <p:sldId id="261" r:id="rId8"/>
    <p:sldId id="262"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3" d="100"/>
          <a:sy n="153" d="100"/>
        </p:scale>
        <p:origin x="57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65C7D-00A3-414A-BB62-C77538EAC3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2DFC9A-C06E-4042-82E0-FB9B64F99A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48CED3-FB9E-49A4-9DDB-104CAC24EB9E}"/>
              </a:ext>
            </a:extLst>
          </p:cNvPr>
          <p:cNvSpPr>
            <a:spLocks noGrp="1"/>
          </p:cNvSpPr>
          <p:nvPr>
            <p:ph type="dt" sz="half" idx="10"/>
          </p:nvPr>
        </p:nvSpPr>
        <p:spPr/>
        <p:txBody>
          <a:bodyPr/>
          <a:lstStyle/>
          <a:p>
            <a:fld id="{9312FCB0-9AB7-410B-82F0-90816A8324F7}" type="datetimeFigureOut">
              <a:rPr lang="en-US" smtClean="0"/>
              <a:t>12/7/2021</a:t>
            </a:fld>
            <a:endParaRPr lang="en-US"/>
          </a:p>
        </p:txBody>
      </p:sp>
      <p:sp>
        <p:nvSpPr>
          <p:cNvPr id="5" name="Footer Placeholder 4">
            <a:extLst>
              <a:ext uri="{FF2B5EF4-FFF2-40B4-BE49-F238E27FC236}">
                <a16:creationId xmlns:a16="http://schemas.microsoft.com/office/drawing/2014/main" id="{2C7725C0-9DBB-40EB-8934-677EAA7D8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298124-DBA1-42AA-9A5C-23F4498EB096}"/>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534497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FF15-9C9A-408D-80C9-5C2D88FD52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239315-7B3D-41A1-AFB2-4B36FEA53B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5D0169-6891-4C42-A4B5-904C93BF2DF8}"/>
              </a:ext>
            </a:extLst>
          </p:cNvPr>
          <p:cNvSpPr>
            <a:spLocks noGrp="1"/>
          </p:cNvSpPr>
          <p:nvPr>
            <p:ph type="dt" sz="half" idx="10"/>
          </p:nvPr>
        </p:nvSpPr>
        <p:spPr/>
        <p:txBody>
          <a:bodyPr/>
          <a:lstStyle/>
          <a:p>
            <a:fld id="{9312FCB0-9AB7-410B-82F0-90816A8324F7}" type="datetimeFigureOut">
              <a:rPr lang="en-US" smtClean="0"/>
              <a:t>12/7/2021</a:t>
            </a:fld>
            <a:endParaRPr lang="en-US"/>
          </a:p>
        </p:txBody>
      </p:sp>
      <p:sp>
        <p:nvSpPr>
          <p:cNvPr id="5" name="Footer Placeholder 4">
            <a:extLst>
              <a:ext uri="{FF2B5EF4-FFF2-40B4-BE49-F238E27FC236}">
                <a16:creationId xmlns:a16="http://schemas.microsoft.com/office/drawing/2014/main" id="{76A89EF5-8A28-41EE-AE6C-6938189EA6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3BFB1B-19E0-4912-A976-4727124BE5BF}"/>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4128146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C58534-9DC7-4383-A9F9-4E8C5B4F01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081528-62F5-44D5-894C-877D84989E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14F54F-4D8B-4436-9776-BD6EC9336C29}"/>
              </a:ext>
            </a:extLst>
          </p:cNvPr>
          <p:cNvSpPr>
            <a:spLocks noGrp="1"/>
          </p:cNvSpPr>
          <p:nvPr>
            <p:ph type="dt" sz="half" idx="10"/>
          </p:nvPr>
        </p:nvSpPr>
        <p:spPr/>
        <p:txBody>
          <a:bodyPr/>
          <a:lstStyle/>
          <a:p>
            <a:fld id="{9312FCB0-9AB7-410B-82F0-90816A8324F7}" type="datetimeFigureOut">
              <a:rPr lang="en-US" smtClean="0"/>
              <a:t>12/7/2021</a:t>
            </a:fld>
            <a:endParaRPr lang="en-US"/>
          </a:p>
        </p:txBody>
      </p:sp>
      <p:sp>
        <p:nvSpPr>
          <p:cNvPr id="5" name="Footer Placeholder 4">
            <a:extLst>
              <a:ext uri="{FF2B5EF4-FFF2-40B4-BE49-F238E27FC236}">
                <a16:creationId xmlns:a16="http://schemas.microsoft.com/office/drawing/2014/main" id="{A5172526-5148-408D-BD32-12FCE810F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7AD65A-8FBE-4D10-99A1-2A5944949E30}"/>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1523746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6FC2-41C1-4639-B192-F33ABD6CB4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8C5046-2DB8-49BF-A0EE-0761DDF3AF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C12AC7-C67A-4DA7-B9A2-E20425A1D71F}"/>
              </a:ext>
            </a:extLst>
          </p:cNvPr>
          <p:cNvSpPr>
            <a:spLocks noGrp="1"/>
          </p:cNvSpPr>
          <p:nvPr>
            <p:ph type="dt" sz="half" idx="10"/>
          </p:nvPr>
        </p:nvSpPr>
        <p:spPr/>
        <p:txBody>
          <a:bodyPr/>
          <a:lstStyle/>
          <a:p>
            <a:fld id="{9312FCB0-9AB7-410B-82F0-90816A8324F7}" type="datetimeFigureOut">
              <a:rPr lang="en-US" smtClean="0"/>
              <a:t>12/7/2021</a:t>
            </a:fld>
            <a:endParaRPr lang="en-US"/>
          </a:p>
        </p:txBody>
      </p:sp>
      <p:sp>
        <p:nvSpPr>
          <p:cNvPr id="5" name="Footer Placeholder 4">
            <a:extLst>
              <a:ext uri="{FF2B5EF4-FFF2-40B4-BE49-F238E27FC236}">
                <a16:creationId xmlns:a16="http://schemas.microsoft.com/office/drawing/2014/main" id="{8C88E6E7-74B2-476C-B4CC-29FE821040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ABC488-23D3-4A98-A74C-7C1154950C07}"/>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3792224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88F26-BF51-48F9-B3D9-825050B881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C1E824-3FFB-454D-8163-64BB522CD7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974721-118F-4AC6-A1E1-238033A471A3}"/>
              </a:ext>
            </a:extLst>
          </p:cNvPr>
          <p:cNvSpPr>
            <a:spLocks noGrp="1"/>
          </p:cNvSpPr>
          <p:nvPr>
            <p:ph type="dt" sz="half" idx="10"/>
          </p:nvPr>
        </p:nvSpPr>
        <p:spPr/>
        <p:txBody>
          <a:bodyPr/>
          <a:lstStyle/>
          <a:p>
            <a:fld id="{9312FCB0-9AB7-410B-82F0-90816A8324F7}" type="datetimeFigureOut">
              <a:rPr lang="en-US" smtClean="0"/>
              <a:t>12/7/2021</a:t>
            </a:fld>
            <a:endParaRPr lang="en-US"/>
          </a:p>
        </p:txBody>
      </p:sp>
      <p:sp>
        <p:nvSpPr>
          <p:cNvPr id="5" name="Footer Placeholder 4">
            <a:extLst>
              <a:ext uri="{FF2B5EF4-FFF2-40B4-BE49-F238E27FC236}">
                <a16:creationId xmlns:a16="http://schemas.microsoft.com/office/drawing/2014/main" id="{EB8BBD16-A851-42D6-9B2E-E98DC5C0ED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8CA39E-B4E5-4B4E-9BFA-357F393ECCFF}"/>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3827563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AEAA1-CEFF-4A83-A5D2-39D54A2EAB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CBA46C-95A6-4487-A58F-20A7A81D63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1546CE-DD3A-4998-ABF3-F2840E5B49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01E029-039C-4713-AE9C-7CF4C1ABBAE7}"/>
              </a:ext>
            </a:extLst>
          </p:cNvPr>
          <p:cNvSpPr>
            <a:spLocks noGrp="1"/>
          </p:cNvSpPr>
          <p:nvPr>
            <p:ph type="dt" sz="half" idx="10"/>
          </p:nvPr>
        </p:nvSpPr>
        <p:spPr/>
        <p:txBody>
          <a:bodyPr/>
          <a:lstStyle/>
          <a:p>
            <a:fld id="{9312FCB0-9AB7-410B-82F0-90816A8324F7}" type="datetimeFigureOut">
              <a:rPr lang="en-US" smtClean="0"/>
              <a:t>12/7/2021</a:t>
            </a:fld>
            <a:endParaRPr lang="en-US"/>
          </a:p>
        </p:txBody>
      </p:sp>
      <p:sp>
        <p:nvSpPr>
          <p:cNvPr id="6" name="Footer Placeholder 5">
            <a:extLst>
              <a:ext uri="{FF2B5EF4-FFF2-40B4-BE49-F238E27FC236}">
                <a16:creationId xmlns:a16="http://schemas.microsoft.com/office/drawing/2014/main" id="{6B57451D-6BCB-4440-900F-8EF7384D02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40FB3B-14ED-4497-BF1A-2FBB6F9E8B3E}"/>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47881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B92A2-6DE5-4105-8B3C-A6C110880A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9928B0-D8F2-4256-97E2-ACAE765599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ED296F-A275-40C8-83E3-1ADAAF53E6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B49FF8-736F-4AEC-A81C-D8F1F85C1F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0D7D63-7A29-41B3-BB5C-78C413A689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197CF2-8AEE-4AE7-8B9B-04419B38D615}"/>
              </a:ext>
            </a:extLst>
          </p:cNvPr>
          <p:cNvSpPr>
            <a:spLocks noGrp="1"/>
          </p:cNvSpPr>
          <p:nvPr>
            <p:ph type="dt" sz="half" idx="10"/>
          </p:nvPr>
        </p:nvSpPr>
        <p:spPr/>
        <p:txBody>
          <a:bodyPr/>
          <a:lstStyle/>
          <a:p>
            <a:fld id="{9312FCB0-9AB7-410B-82F0-90816A8324F7}" type="datetimeFigureOut">
              <a:rPr lang="en-US" smtClean="0"/>
              <a:t>12/7/2021</a:t>
            </a:fld>
            <a:endParaRPr lang="en-US"/>
          </a:p>
        </p:txBody>
      </p:sp>
      <p:sp>
        <p:nvSpPr>
          <p:cNvPr id="8" name="Footer Placeholder 7">
            <a:extLst>
              <a:ext uri="{FF2B5EF4-FFF2-40B4-BE49-F238E27FC236}">
                <a16:creationId xmlns:a16="http://schemas.microsoft.com/office/drawing/2014/main" id="{8AA7DEB3-2380-49ED-B4A8-D8C4B4CD60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99F11D-DDF3-4061-AFAC-6705AAB84BB1}"/>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3977470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A8A3B-66A9-4F10-AFDF-95CED85A95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077FDE-6316-472D-A174-1A101A5B944F}"/>
              </a:ext>
            </a:extLst>
          </p:cNvPr>
          <p:cNvSpPr>
            <a:spLocks noGrp="1"/>
          </p:cNvSpPr>
          <p:nvPr>
            <p:ph type="dt" sz="half" idx="10"/>
          </p:nvPr>
        </p:nvSpPr>
        <p:spPr/>
        <p:txBody>
          <a:bodyPr/>
          <a:lstStyle/>
          <a:p>
            <a:fld id="{9312FCB0-9AB7-410B-82F0-90816A8324F7}" type="datetimeFigureOut">
              <a:rPr lang="en-US" smtClean="0"/>
              <a:t>12/7/2021</a:t>
            </a:fld>
            <a:endParaRPr lang="en-US"/>
          </a:p>
        </p:txBody>
      </p:sp>
      <p:sp>
        <p:nvSpPr>
          <p:cNvPr id="4" name="Footer Placeholder 3">
            <a:extLst>
              <a:ext uri="{FF2B5EF4-FFF2-40B4-BE49-F238E27FC236}">
                <a16:creationId xmlns:a16="http://schemas.microsoft.com/office/drawing/2014/main" id="{D5208C4A-853B-4EA5-8A7C-9538FA0BBF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903512-BB51-490B-8CCD-40626D56D5AE}"/>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869969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9D4E78-DC03-4976-8FDC-5CE2AA69668E}"/>
              </a:ext>
            </a:extLst>
          </p:cNvPr>
          <p:cNvSpPr>
            <a:spLocks noGrp="1"/>
          </p:cNvSpPr>
          <p:nvPr>
            <p:ph type="dt" sz="half" idx="10"/>
          </p:nvPr>
        </p:nvSpPr>
        <p:spPr/>
        <p:txBody>
          <a:bodyPr/>
          <a:lstStyle/>
          <a:p>
            <a:fld id="{9312FCB0-9AB7-410B-82F0-90816A8324F7}" type="datetimeFigureOut">
              <a:rPr lang="en-US" smtClean="0"/>
              <a:t>12/7/2021</a:t>
            </a:fld>
            <a:endParaRPr lang="en-US"/>
          </a:p>
        </p:txBody>
      </p:sp>
      <p:sp>
        <p:nvSpPr>
          <p:cNvPr id="3" name="Footer Placeholder 2">
            <a:extLst>
              <a:ext uri="{FF2B5EF4-FFF2-40B4-BE49-F238E27FC236}">
                <a16:creationId xmlns:a16="http://schemas.microsoft.com/office/drawing/2014/main" id="{26EDF5CA-D01F-4551-92EF-B879E70CDC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4D6327-6D37-4DE6-8CA3-4DDF7FEB8B07}"/>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784934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5DF30-0DD2-4D1A-86B0-A2365009C7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82B5EB-F2E2-45CE-ACA1-36D5273FFE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2C4AEB-A0DD-4D98-8ABB-58D50B70CF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EC6C04-2C70-445E-ADC0-2EEE7EAD7238}"/>
              </a:ext>
            </a:extLst>
          </p:cNvPr>
          <p:cNvSpPr>
            <a:spLocks noGrp="1"/>
          </p:cNvSpPr>
          <p:nvPr>
            <p:ph type="dt" sz="half" idx="10"/>
          </p:nvPr>
        </p:nvSpPr>
        <p:spPr/>
        <p:txBody>
          <a:bodyPr/>
          <a:lstStyle/>
          <a:p>
            <a:fld id="{9312FCB0-9AB7-410B-82F0-90816A8324F7}" type="datetimeFigureOut">
              <a:rPr lang="en-US" smtClean="0"/>
              <a:t>12/7/2021</a:t>
            </a:fld>
            <a:endParaRPr lang="en-US"/>
          </a:p>
        </p:txBody>
      </p:sp>
      <p:sp>
        <p:nvSpPr>
          <p:cNvPr id="6" name="Footer Placeholder 5">
            <a:extLst>
              <a:ext uri="{FF2B5EF4-FFF2-40B4-BE49-F238E27FC236}">
                <a16:creationId xmlns:a16="http://schemas.microsoft.com/office/drawing/2014/main" id="{0BA3633C-5F70-419F-98EF-35BD4700D1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5D61D7-7F5B-421D-B2CA-D6FD2CFF9066}"/>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3267349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1458F-334D-4316-AEC8-EC26BCF839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2D2B43-88CD-46C8-8458-7DF65B148A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DAAECA-B8DA-4ACC-A4D1-874DF013F5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88474E-7411-4D68-8FB7-44750CA07113}"/>
              </a:ext>
            </a:extLst>
          </p:cNvPr>
          <p:cNvSpPr>
            <a:spLocks noGrp="1"/>
          </p:cNvSpPr>
          <p:nvPr>
            <p:ph type="dt" sz="half" idx="10"/>
          </p:nvPr>
        </p:nvSpPr>
        <p:spPr/>
        <p:txBody>
          <a:bodyPr/>
          <a:lstStyle/>
          <a:p>
            <a:fld id="{9312FCB0-9AB7-410B-82F0-90816A8324F7}" type="datetimeFigureOut">
              <a:rPr lang="en-US" smtClean="0"/>
              <a:t>12/7/2021</a:t>
            </a:fld>
            <a:endParaRPr lang="en-US"/>
          </a:p>
        </p:txBody>
      </p:sp>
      <p:sp>
        <p:nvSpPr>
          <p:cNvPr id="6" name="Footer Placeholder 5">
            <a:extLst>
              <a:ext uri="{FF2B5EF4-FFF2-40B4-BE49-F238E27FC236}">
                <a16:creationId xmlns:a16="http://schemas.microsoft.com/office/drawing/2014/main" id="{47F74DBB-D871-4DA0-8C38-D18A1DFFE2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A33FC-A893-4387-99CF-70D78661ACF7}"/>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2644900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37B4F7-88E9-4B94-8D0C-18A8F167C2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65C1D7-C8CF-4917-9124-DB15350F33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603FE0-7E2E-4B1C-A3DF-7106E4740B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12FCB0-9AB7-410B-82F0-90816A8324F7}" type="datetimeFigureOut">
              <a:rPr lang="en-US" smtClean="0"/>
              <a:t>12/7/2021</a:t>
            </a:fld>
            <a:endParaRPr lang="en-US"/>
          </a:p>
        </p:txBody>
      </p:sp>
      <p:sp>
        <p:nvSpPr>
          <p:cNvPr id="5" name="Footer Placeholder 4">
            <a:extLst>
              <a:ext uri="{FF2B5EF4-FFF2-40B4-BE49-F238E27FC236}">
                <a16:creationId xmlns:a16="http://schemas.microsoft.com/office/drawing/2014/main" id="{8C6E1D5E-B7CA-4C6C-AD42-C3E5BFC48D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185D64-A907-4F45-981B-E3F3E85903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E73B91-4CC2-4B73-94C6-370F806C1E58}" type="slidenum">
              <a:rPr lang="en-US" smtClean="0"/>
              <a:t>‹#›</a:t>
            </a:fld>
            <a:endParaRPr lang="en-US"/>
          </a:p>
        </p:txBody>
      </p:sp>
    </p:spTree>
    <p:extLst>
      <p:ext uri="{BB962C8B-B14F-4D97-AF65-F5344CB8AC3E}">
        <p14:creationId xmlns:p14="http://schemas.microsoft.com/office/powerpoint/2010/main" val="1568055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googl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82344"/>
            <a:ext cx="12191998"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8115300"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12191998"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CD9F6C-7D58-4110-8B00-C12D7D404ABB}"/>
              </a:ext>
            </a:extLst>
          </p:cNvPr>
          <p:cNvSpPr>
            <a:spLocks noGrp="1"/>
          </p:cNvSpPr>
          <p:nvPr>
            <p:ph type="ctrTitle"/>
          </p:nvPr>
        </p:nvSpPr>
        <p:spPr>
          <a:xfrm>
            <a:off x="699714" y="5490971"/>
            <a:ext cx="6962072" cy="1159200"/>
          </a:xfrm>
        </p:spPr>
        <p:txBody>
          <a:bodyPr anchor="ctr">
            <a:normAutofit/>
          </a:bodyPr>
          <a:lstStyle/>
          <a:p>
            <a:pPr algn="l"/>
            <a:r>
              <a:rPr lang="en-GB" sz="4000" dirty="0">
                <a:solidFill>
                  <a:srgbClr val="FFFFFF"/>
                </a:solidFill>
              </a:rPr>
              <a:t>Cloud Native Development	</a:t>
            </a:r>
            <a:endParaRPr lang="en-US" sz="4000" dirty="0">
              <a:solidFill>
                <a:srgbClr val="FFFFFF"/>
              </a:solidFill>
            </a:endParaRPr>
          </a:p>
        </p:txBody>
      </p:sp>
      <p:sp>
        <p:nvSpPr>
          <p:cNvPr id="3" name="Subtitle 2">
            <a:extLst>
              <a:ext uri="{FF2B5EF4-FFF2-40B4-BE49-F238E27FC236}">
                <a16:creationId xmlns:a16="http://schemas.microsoft.com/office/drawing/2014/main" id="{5FDE81EB-A2FD-4009-AE58-185AF187D494}"/>
              </a:ext>
            </a:extLst>
          </p:cNvPr>
          <p:cNvSpPr>
            <a:spLocks noGrp="1"/>
          </p:cNvSpPr>
          <p:nvPr>
            <p:ph type="subTitle" idx="1"/>
          </p:nvPr>
        </p:nvSpPr>
        <p:spPr>
          <a:xfrm>
            <a:off x="8456522" y="5633765"/>
            <a:ext cx="3408555" cy="873612"/>
          </a:xfrm>
        </p:spPr>
        <p:txBody>
          <a:bodyPr anchor="ctr">
            <a:normAutofit/>
          </a:bodyPr>
          <a:lstStyle/>
          <a:p>
            <a:pPr algn="l"/>
            <a:r>
              <a:rPr lang="en-GB" sz="2000" dirty="0">
                <a:solidFill>
                  <a:srgbClr val="FFFFFF"/>
                </a:solidFill>
              </a:rPr>
              <a:t>Created by Toby Killen (B00753973)</a:t>
            </a:r>
            <a:endParaRPr lang="en-US" sz="2000" dirty="0">
              <a:solidFill>
                <a:srgbClr val="FFFFFF"/>
              </a:solidFill>
            </a:endParaRPr>
          </a:p>
        </p:txBody>
      </p:sp>
      <p:grpSp>
        <p:nvGrpSpPr>
          <p:cNvPr id="4" name="Group 3">
            <a:extLst>
              <a:ext uri="{FF2B5EF4-FFF2-40B4-BE49-F238E27FC236}">
                <a16:creationId xmlns:a16="http://schemas.microsoft.com/office/drawing/2014/main" id="{7363AAA5-1A6E-4CD4-8C7A-C1ECE8E11503}"/>
              </a:ext>
            </a:extLst>
          </p:cNvPr>
          <p:cNvGrpSpPr/>
          <p:nvPr/>
        </p:nvGrpSpPr>
        <p:grpSpPr>
          <a:xfrm>
            <a:off x="1008709" y="1200461"/>
            <a:ext cx="10174572" cy="2743200"/>
            <a:chOff x="1136191" y="1320818"/>
            <a:chExt cx="10174572" cy="2743200"/>
          </a:xfrm>
        </p:grpSpPr>
        <p:pic>
          <p:nvPicPr>
            <p:cNvPr id="1026" name="Picture 2" descr="Ulster University - Crunchbase School Profile &amp;amp; Alumni">
              <a:extLst>
                <a:ext uri="{FF2B5EF4-FFF2-40B4-BE49-F238E27FC236}">
                  <a16:creationId xmlns:a16="http://schemas.microsoft.com/office/drawing/2014/main" id="{7770D405-B38E-4CA9-9B1E-5E71ADA3922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6191" y="1320818"/>
              <a:ext cx="5151549"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T Support &amp;amp; Consultancy - Webaze | West Yorkshire">
              <a:extLst>
                <a:ext uri="{FF2B5EF4-FFF2-40B4-BE49-F238E27FC236}">
                  <a16:creationId xmlns:a16="http://schemas.microsoft.com/office/drawing/2014/main" id="{A2B647A9-F3C0-4663-AEEF-F8330FF416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7740" y="1320818"/>
              <a:ext cx="5023023" cy="27432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9745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398F-6C31-4D1D-9279-A6E8FE4D88B8}"/>
              </a:ext>
            </a:extLst>
          </p:cNvPr>
          <p:cNvSpPr>
            <a:spLocks noGrp="1"/>
          </p:cNvSpPr>
          <p:nvPr>
            <p:ph type="title"/>
          </p:nvPr>
        </p:nvSpPr>
        <p:spPr/>
        <p:txBody>
          <a:bodyPr>
            <a:normAutofit/>
          </a:bodyPr>
          <a:lstStyle/>
          <a:p>
            <a:r>
              <a:rPr lang="en-GB" sz="2400" dirty="0">
                <a:latin typeface="Arial" panose="020B0604020202020204" pitchFamily="34" charset="0"/>
                <a:cs typeface="Arial" panose="020B0604020202020204" pitchFamily="34" charset="0"/>
              </a:rPr>
              <a:t>TO DO LIST. Wednesday	</a:t>
            </a:r>
            <a:endParaRPr lang="en-US"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E42281A-11C2-467D-B1E9-F857FFF0E3FF}"/>
              </a:ext>
            </a:extLst>
          </p:cNvPr>
          <p:cNvSpPr>
            <a:spLocks noGrp="1"/>
          </p:cNvSpPr>
          <p:nvPr>
            <p:ph idx="1"/>
          </p:nvPr>
        </p:nvSpPr>
        <p:spPr/>
        <p:txBody>
          <a:bodyPr/>
          <a:lstStyle/>
          <a:p>
            <a:r>
              <a:rPr lang="en-GB" dirty="0"/>
              <a:t>Comment – Create</a:t>
            </a:r>
          </a:p>
          <a:p>
            <a:r>
              <a:rPr lang="en-GB" dirty="0"/>
              <a:t>Post – Update</a:t>
            </a:r>
          </a:p>
          <a:p>
            <a:r>
              <a:rPr lang="en-GB" dirty="0"/>
              <a:t>Full Stack – Complete</a:t>
            </a:r>
          </a:p>
          <a:p>
            <a:endParaRPr lang="en-GB" dirty="0"/>
          </a:p>
          <a:p>
            <a:r>
              <a:rPr lang="en-US" sz="1400" dirty="0"/>
              <a:t>Required for Submission</a:t>
            </a:r>
          </a:p>
          <a:p>
            <a:r>
              <a:rPr lang="en-US" sz="1400" dirty="0"/>
              <a:t>Completed Working Demo</a:t>
            </a:r>
          </a:p>
          <a:p>
            <a:r>
              <a:rPr lang="en-US" sz="1400" dirty="0"/>
              <a:t>Completed Deck</a:t>
            </a:r>
            <a:r>
              <a:rPr lang="en-GB" sz="1400" dirty="0"/>
              <a:t> </a:t>
            </a:r>
          </a:p>
          <a:p>
            <a:r>
              <a:rPr lang="en-GB" sz="1400" dirty="0"/>
              <a:t>Completed Demo Video</a:t>
            </a:r>
            <a:endParaRPr lang="en-US" sz="1400" dirty="0"/>
          </a:p>
        </p:txBody>
      </p:sp>
    </p:spTree>
    <p:extLst>
      <p:ext uri="{BB962C8B-B14F-4D97-AF65-F5344CB8AC3E}">
        <p14:creationId xmlns:p14="http://schemas.microsoft.com/office/powerpoint/2010/main" val="3560291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398F-6C31-4D1D-9279-A6E8FE4D88B8}"/>
              </a:ext>
            </a:extLst>
          </p:cNvPr>
          <p:cNvSpPr>
            <a:spLocks noGrp="1"/>
          </p:cNvSpPr>
          <p:nvPr>
            <p:ph type="title"/>
          </p:nvPr>
        </p:nvSpPr>
        <p:spPr/>
        <p:txBody>
          <a:bodyPr>
            <a:normAutofit/>
          </a:bodyPr>
          <a:lstStyle/>
          <a:p>
            <a:r>
              <a:rPr lang="en-GB" sz="2400" dirty="0">
                <a:latin typeface="Arial" panose="020B0604020202020204" pitchFamily="34" charset="0"/>
                <a:cs typeface="Arial" panose="020B0604020202020204" pitchFamily="34" charset="0"/>
              </a:rPr>
              <a:t>Discussion of Problem and identification of issues related to scalability. </a:t>
            </a:r>
            <a:endParaRPr lang="en-US"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E42281A-11C2-467D-B1E9-F857FFF0E3FF}"/>
              </a:ext>
            </a:extLst>
          </p:cNvPr>
          <p:cNvSpPr>
            <a:spLocks noGrp="1"/>
          </p:cNvSpPr>
          <p:nvPr>
            <p:ph idx="1"/>
          </p:nvPr>
        </p:nvSpPr>
        <p:spPr>
          <a:xfrm>
            <a:off x="838200" y="1253331"/>
            <a:ext cx="10515600" cy="4351338"/>
          </a:xfrm>
        </p:spPr>
        <p:txBody>
          <a:bodyPr>
            <a:normAutofit/>
          </a:bodyPr>
          <a:lstStyle/>
          <a:p>
            <a:pPr marL="0" indent="0" algn="just">
              <a:buNone/>
            </a:pPr>
            <a:r>
              <a:rPr lang="en-GB" sz="1400" b="1" u="sng" dirty="0"/>
              <a:t>Introduction</a:t>
            </a:r>
          </a:p>
          <a:p>
            <a:pPr marL="0" indent="0" algn="just">
              <a:buNone/>
            </a:pPr>
            <a:r>
              <a:rPr lang="en-GB" sz="1400" dirty="0"/>
              <a:t>Within this presentation I will be discussing in dept my solution submitted for the module “cloud native development”. I will discuss the problem, the proposed solution and identification of issues found related to scalability of the web application. At the end of the slide, there is a 5-minute video demonstration of the proposed solution being deployed to Microsoft Azure. Links to the web application can be found here: </a:t>
            </a:r>
          </a:p>
          <a:p>
            <a:pPr marL="0" indent="0" algn="just">
              <a:buNone/>
            </a:pPr>
            <a:r>
              <a:rPr lang="en-GB" sz="1400" dirty="0"/>
              <a:t>	Root Web Application: </a:t>
            </a:r>
            <a:r>
              <a:rPr lang="en-GB" sz="1400" dirty="0">
                <a:hlinkClick r:id="rId2"/>
              </a:rPr>
              <a:t>https://www.google.com</a:t>
            </a:r>
            <a:endParaRPr lang="en-GB" sz="1400" dirty="0"/>
          </a:p>
          <a:p>
            <a:pPr marL="0" indent="0" algn="just">
              <a:buNone/>
            </a:pPr>
            <a:r>
              <a:rPr lang="en-GB" sz="1400" b="1" u="sng" dirty="0"/>
              <a:t>Problem</a:t>
            </a:r>
          </a:p>
          <a:p>
            <a:pPr marL="0" indent="0" algn="just">
              <a:buNone/>
            </a:pPr>
            <a:r>
              <a:rPr lang="en-GB" sz="1400" dirty="0"/>
              <a:t>As part of the module, I was asked to design and deploy a scalable social media sharing application similarly to Instagram where users will be able to authenticate and post media such as images and videos, write a caption for these media posts and then other users can comment under these posts. Basic Read Write Operations that are expected on such application are the four main Create, Update, Edit and Delete. This allows users to make post and then change or remove them after they have been created. </a:t>
            </a:r>
          </a:p>
          <a:p>
            <a:pPr marL="0" indent="0" algn="just">
              <a:buNone/>
            </a:pPr>
            <a:r>
              <a:rPr lang="en-GB" sz="1400" b="1" u="sng" dirty="0"/>
              <a:t>Proposed Solution</a:t>
            </a:r>
          </a:p>
          <a:p>
            <a:pPr marL="0" indent="0" algn="just">
              <a:buNone/>
            </a:pPr>
            <a:r>
              <a:rPr lang="en-GB" sz="1400" dirty="0"/>
              <a:t>For this solution, I have proposed that I use a cloud-based hosting provider and services, in this case I will be using Microsoft Azure and for scaling of the application I will be using features and services provided by Microsoft azure. The service which are used in this solution are the following: </a:t>
            </a:r>
            <a:r>
              <a:rPr lang="en-GB" sz="1400" b="1" dirty="0"/>
              <a:t>Azure App Service, Azure Logic Apps</a:t>
            </a:r>
            <a:r>
              <a:rPr lang="en-GB" sz="1400" dirty="0"/>
              <a:t>. (About 8 have been deployed), </a:t>
            </a:r>
            <a:r>
              <a:rPr lang="en-GB" sz="1400" b="1" dirty="0"/>
              <a:t>Azure Blob Storage, Azure SQL Database and an Azure CDN</a:t>
            </a:r>
            <a:r>
              <a:rPr lang="en-GB" sz="1400" dirty="0"/>
              <a:t> (Content Delivery Network). I will discuss in greater detail why I used these, the price of each service, the cost analysis of each service and how that service will aid in the scaling of the web application. I will also discuss any existing limitations of the developed solution and will discuss its ability to scale.	</a:t>
            </a:r>
          </a:p>
          <a:p>
            <a:pPr marL="0" indent="0" algn="just">
              <a:buNone/>
            </a:pPr>
            <a:endParaRPr lang="en-US" sz="1200" dirty="0"/>
          </a:p>
          <a:p>
            <a:pPr marL="0" indent="0" algn="just">
              <a:buNone/>
            </a:pPr>
            <a:endParaRPr lang="en-US" sz="1200" dirty="0"/>
          </a:p>
          <a:p>
            <a:pPr marL="0" indent="0" algn="just">
              <a:buNone/>
            </a:pPr>
            <a:endParaRPr lang="en-US" sz="1200" dirty="0"/>
          </a:p>
        </p:txBody>
      </p:sp>
    </p:spTree>
    <p:extLst>
      <p:ext uri="{BB962C8B-B14F-4D97-AF65-F5344CB8AC3E}">
        <p14:creationId xmlns:p14="http://schemas.microsoft.com/office/powerpoint/2010/main" val="3919820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398F-6C31-4D1D-9279-A6E8FE4D88B8}"/>
              </a:ext>
            </a:extLst>
          </p:cNvPr>
          <p:cNvSpPr>
            <a:spLocks noGrp="1"/>
          </p:cNvSpPr>
          <p:nvPr>
            <p:ph type="title"/>
          </p:nvPr>
        </p:nvSpPr>
        <p:spPr/>
        <p:txBody>
          <a:bodyPr>
            <a:normAutofit/>
          </a:bodyPr>
          <a:lstStyle/>
          <a:p>
            <a:r>
              <a:rPr lang="en-GB" sz="2400" dirty="0">
                <a:latin typeface="Arial" panose="020B0604020202020204" pitchFamily="34" charset="0"/>
                <a:cs typeface="Arial" panose="020B0604020202020204" pitchFamily="34" charset="0"/>
              </a:rPr>
              <a:t>Contents</a:t>
            </a:r>
            <a:endParaRPr lang="en-US"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E42281A-11C2-467D-B1E9-F857FFF0E3FF}"/>
              </a:ext>
            </a:extLst>
          </p:cNvPr>
          <p:cNvSpPr>
            <a:spLocks noGrp="1"/>
          </p:cNvSpPr>
          <p:nvPr>
            <p:ph idx="1"/>
          </p:nvPr>
        </p:nvSpPr>
        <p:spPr/>
        <p:txBody>
          <a:bodyPr/>
          <a:lstStyle/>
          <a:p>
            <a:r>
              <a:rPr lang="en-GB" dirty="0"/>
              <a:t>CND</a:t>
            </a:r>
          </a:p>
          <a:p>
            <a:r>
              <a:rPr lang="en-GB" dirty="0"/>
              <a:t>Static Web App</a:t>
            </a:r>
          </a:p>
          <a:p>
            <a:r>
              <a:rPr lang="en-GB" dirty="0"/>
              <a:t>Logic Apps</a:t>
            </a:r>
          </a:p>
          <a:p>
            <a:r>
              <a:rPr lang="en-GB" dirty="0"/>
              <a:t>Blob Storage</a:t>
            </a:r>
          </a:p>
          <a:p>
            <a:r>
              <a:rPr lang="en-GB" dirty="0"/>
              <a:t>Cosmos SQL DB</a:t>
            </a:r>
            <a:endParaRPr lang="en-US" dirty="0"/>
          </a:p>
        </p:txBody>
      </p:sp>
    </p:spTree>
    <p:extLst>
      <p:ext uri="{BB962C8B-B14F-4D97-AF65-F5344CB8AC3E}">
        <p14:creationId xmlns:p14="http://schemas.microsoft.com/office/powerpoint/2010/main" val="3845529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398F-6C31-4D1D-9279-A6E8FE4D88B8}"/>
              </a:ext>
            </a:extLst>
          </p:cNvPr>
          <p:cNvSpPr>
            <a:spLocks noGrp="1"/>
          </p:cNvSpPr>
          <p:nvPr>
            <p:ph type="title"/>
          </p:nvPr>
        </p:nvSpPr>
        <p:spPr/>
        <p:txBody>
          <a:bodyPr>
            <a:normAutofit/>
          </a:bodyPr>
          <a:lstStyle/>
          <a:p>
            <a:r>
              <a:rPr lang="en-GB" sz="2400" dirty="0">
                <a:latin typeface="Arial" panose="020B0604020202020204" pitchFamily="34" charset="0"/>
                <a:cs typeface="Arial" panose="020B0604020202020204" pitchFamily="34" charset="0"/>
              </a:rPr>
              <a:t>Overview of Technical Solution Developed. </a:t>
            </a:r>
            <a:endParaRPr lang="en-US"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E42281A-11C2-467D-B1E9-F857FFF0E3F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08423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398F-6C31-4D1D-9279-A6E8FE4D88B8}"/>
              </a:ext>
            </a:extLst>
          </p:cNvPr>
          <p:cNvSpPr>
            <a:spLocks noGrp="1"/>
          </p:cNvSpPr>
          <p:nvPr>
            <p:ph type="title"/>
          </p:nvPr>
        </p:nvSpPr>
        <p:spPr/>
        <p:txBody>
          <a:bodyPr>
            <a:normAutofit/>
          </a:bodyPr>
          <a:lstStyle/>
          <a:p>
            <a:r>
              <a:rPr lang="en-GB" sz="2400" dirty="0">
                <a:latin typeface="Arial" panose="020B0604020202020204" pitchFamily="34" charset="0"/>
                <a:cs typeface="Arial" panose="020B0604020202020204" pitchFamily="34" charset="0"/>
              </a:rPr>
              <a:t>Advanced features within the developed solution. </a:t>
            </a:r>
            <a:endParaRPr lang="en-US"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E42281A-11C2-467D-B1E9-F857FFF0E3FF}"/>
              </a:ext>
            </a:extLst>
          </p:cNvPr>
          <p:cNvSpPr>
            <a:spLocks noGrp="1"/>
          </p:cNvSpPr>
          <p:nvPr>
            <p:ph idx="1"/>
          </p:nvPr>
        </p:nvSpPr>
        <p:spPr/>
        <p:txBody>
          <a:bodyPr/>
          <a:lstStyle/>
          <a:p>
            <a:r>
              <a:rPr lang="en-GB" dirty="0"/>
              <a:t>Azure Static Web Apps</a:t>
            </a:r>
          </a:p>
          <a:p>
            <a:r>
              <a:rPr lang="en-GB" dirty="0"/>
              <a:t>Azure CDN (Content Delivery Network)</a:t>
            </a:r>
          </a:p>
          <a:p>
            <a:r>
              <a:rPr lang="en-GB" dirty="0"/>
              <a:t>Azure Logic Apps (6 Total)</a:t>
            </a:r>
            <a:endParaRPr lang="en-US" dirty="0"/>
          </a:p>
        </p:txBody>
      </p:sp>
    </p:spTree>
    <p:extLst>
      <p:ext uri="{BB962C8B-B14F-4D97-AF65-F5344CB8AC3E}">
        <p14:creationId xmlns:p14="http://schemas.microsoft.com/office/powerpoint/2010/main" val="2427930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398F-6C31-4D1D-9279-A6E8FE4D88B8}"/>
              </a:ext>
            </a:extLst>
          </p:cNvPr>
          <p:cNvSpPr>
            <a:spLocks noGrp="1"/>
          </p:cNvSpPr>
          <p:nvPr>
            <p:ph type="title"/>
          </p:nvPr>
        </p:nvSpPr>
        <p:spPr/>
        <p:txBody>
          <a:bodyPr>
            <a:normAutofit/>
          </a:bodyPr>
          <a:lstStyle/>
          <a:p>
            <a:r>
              <a:rPr lang="en-GB" sz="2400" dirty="0">
                <a:latin typeface="Arial" panose="020B0604020202020204" pitchFamily="34" charset="0"/>
                <a:cs typeface="Arial" panose="020B0604020202020204" pitchFamily="34" charset="0"/>
              </a:rPr>
              <a:t>Assessment of limitations and ability to scale. </a:t>
            </a:r>
            <a:endParaRPr lang="en-US"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E42281A-11C2-467D-B1E9-F857FFF0E3F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09607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398F-6C31-4D1D-9279-A6E8FE4D88B8}"/>
              </a:ext>
            </a:extLst>
          </p:cNvPr>
          <p:cNvSpPr>
            <a:spLocks noGrp="1"/>
          </p:cNvSpPr>
          <p:nvPr>
            <p:ph type="title"/>
          </p:nvPr>
        </p:nvSpPr>
        <p:spPr/>
        <p:txBody>
          <a:bodyPr>
            <a:normAutofit/>
          </a:bodyPr>
          <a:lstStyle/>
          <a:p>
            <a:r>
              <a:rPr lang="en-GB" sz="2400" dirty="0">
                <a:latin typeface="Arial" panose="020B0604020202020204" pitchFamily="34" charset="0"/>
                <a:cs typeface="Arial" panose="020B0604020202020204" pitchFamily="34" charset="0"/>
              </a:rPr>
              <a:t>Demonstration of developed Solution. </a:t>
            </a:r>
            <a:endParaRPr lang="en-US"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E42281A-11C2-467D-B1E9-F857FFF0E3F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39441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398F-6C31-4D1D-9279-A6E8FE4D88B8}"/>
              </a:ext>
            </a:extLst>
          </p:cNvPr>
          <p:cNvSpPr>
            <a:spLocks noGrp="1"/>
          </p:cNvSpPr>
          <p:nvPr>
            <p:ph type="title"/>
          </p:nvPr>
        </p:nvSpPr>
        <p:spPr/>
        <p:txBody>
          <a:bodyPr>
            <a:normAutofit/>
          </a:bodyPr>
          <a:lstStyle/>
          <a:p>
            <a:r>
              <a:rPr lang="en-GB" sz="2400" dirty="0">
                <a:latin typeface="Arial" panose="020B0604020202020204" pitchFamily="34" charset="0"/>
                <a:cs typeface="Arial" panose="020B0604020202020204" pitchFamily="34" charset="0"/>
              </a:rPr>
              <a:t>Conclusion </a:t>
            </a:r>
            <a:endParaRPr lang="en-US"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E42281A-11C2-467D-B1E9-F857FFF0E3F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19388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398F-6C31-4D1D-9279-A6E8FE4D88B8}"/>
              </a:ext>
            </a:extLst>
          </p:cNvPr>
          <p:cNvSpPr>
            <a:spLocks noGrp="1"/>
          </p:cNvSpPr>
          <p:nvPr>
            <p:ph type="title"/>
          </p:nvPr>
        </p:nvSpPr>
        <p:spPr/>
        <p:txBody>
          <a:bodyPr>
            <a:normAutofit/>
          </a:bodyPr>
          <a:lstStyle/>
          <a:p>
            <a:r>
              <a:rPr lang="en-GB" sz="2400" dirty="0">
                <a:latin typeface="Arial" panose="020B0604020202020204" pitchFamily="34" charset="0"/>
                <a:cs typeface="Arial" panose="020B0604020202020204" pitchFamily="34" charset="0"/>
              </a:rPr>
              <a:t>References. </a:t>
            </a:r>
            <a:endParaRPr lang="en-US"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E42281A-11C2-467D-B1E9-F857FFF0E3F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30573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776</TotalTime>
  <Words>438</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Cloud Native Development </vt:lpstr>
      <vt:lpstr>Discussion of Problem and identification of issues related to scalability. </vt:lpstr>
      <vt:lpstr>Contents</vt:lpstr>
      <vt:lpstr>Overview of Technical Solution Developed. </vt:lpstr>
      <vt:lpstr>Advanced features within the developed solution. </vt:lpstr>
      <vt:lpstr>Assessment of limitations and ability to scale. </vt:lpstr>
      <vt:lpstr>Demonstration of developed Solution. </vt:lpstr>
      <vt:lpstr>Conclusion </vt:lpstr>
      <vt:lpstr>References. </vt:lpstr>
      <vt:lpstr>TO DO LIST. Wednesday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Native Development </dc:title>
  <dc:creator>Toby Killen</dc:creator>
  <cp:lastModifiedBy>Toby Killen</cp:lastModifiedBy>
  <cp:revision>12</cp:revision>
  <dcterms:created xsi:type="dcterms:W3CDTF">2021-12-04T16:37:30Z</dcterms:created>
  <dcterms:modified xsi:type="dcterms:W3CDTF">2021-12-08T00:29:45Z</dcterms:modified>
</cp:coreProperties>
</file>