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5C7D-00A3-414A-BB62-C77538EAC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FC9A-C06E-4042-82E0-FB9B64F99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8CED3-FB9E-49A4-9DDB-104CAC24EB9E}"/>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5" name="Footer Placeholder 4">
            <a:extLst>
              <a:ext uri="{FF2B5EF4-FFF2-40B4-BE49-F238E27FC236}">
                <a16:creationId xmlns:a16="http://schemas.microsoft.com/office/drawing/2014/main" id="{2C7725C0-9DBB-40EB-8934-677EAA7D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8124-DBA1-42AA-9A5C-23F4498EB09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5344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FF15-9C9A-408D-80C9-5C2D88FD5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39315-7B3D-41A1-AFB2-4B36FEA53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0169-6891-4C42-A4B5-904C93BF2DF8}"/>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5" name="Footer Placeholder 4">
            <a:extLst>
              <a:ext uri="{FF2B5EF4-FFF2-40B4-BE49-F238E27FC236}">
                <a16:creationId xmlns:a16="http://schemas.microsoft.com/office/drawing/2014/main" id="{76A89EF5-8A28-41EE-AE6C-6938189E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BFB1B-19E0-4912-A976-4727124BE5B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12814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58534-9DC7-4383-A9F9-4E8C5B4F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81528-62F5-44D5-894C-877D84989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4F54F-4D8B-4436-9776-BD6EC9336C29}"/>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5" name="Footer Placeholder 4">
            <a:extLst>
              <a:ext uri="{FF2B5EF4-FFF2-40B4-BE49-F238E27FC236}">
                <a16:creationId xmlns:a16="http://schemas.microsoft.com/office/drawing/2014/main" id="{A5172526-5148-408D-BD32-12FCE810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AD65A-8FBE-4D10-99A1-2A5944949E30}"/>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152374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FC2-41C1-4639-B192-F33ABD6CB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5046-2DB8-49BF-A0EE-0761DDF3A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12AC7-C67A-4DA7-B9A2-E20425A1D71F}"/>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5" name="Footer Placeholder 4">
            <a:extLst>
              <a:ext uri="{FF2B5EF4-FFF2-40B4-BE49-F238E27FC236}">
                <a16:creationId xmlns:a16="http://schemas.microsoft.com/office/drawing/2014/main" id="{8C88E6E7-74B2-476C-B4CC-29FE82104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C488-23D3-4A98-A74C-7C1154950C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7922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8F26-BF51-48F9-B3D9-825050B88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1E824-3FFB-454D-8163-64BB522CD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74721-118F-4AC6-A1E1-238033A471A3}"/>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5" name="Footer Placeholder 4">
            <a:extLst>
              <a:ext uri="{FF2B5EF4-FFF2-40B4-BE49-F238E27FC236}">
                <a16:creationId xmlns:a16="http://schemas.microsoft.com/office/drawing/2014/main" id="{EB8BBD16-A851-42D6-9B2E-E98DC5C0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CA39E-B4E5-4B4E-9BFA-357F393ECCF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82756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AA1-CEFF-4A83-A5D2-39D54A2EA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BA46C-95A6-4487-A58F-20A7A81D6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6CE-DD3A-4998-ABF3-F2840E5B4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1E029-039C-4713-AE9C-7CF4C1ABBAE7}"/>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6" name="Footer Placeholder 5">
            <a:extLst>
              <a:ext uri="{FF2B5EF4-FFF2-40B4-BE49-F238E27FC236}">
                <a16:creationId xmlns:a16="http://schemas.microsoft.com/office/drawing/2014/main" id="{6B57451D-6BCB-4440-900F-8EF7384D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0FB3B-14ED-4497-BF1A-2FBB6F9E8B3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7881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2A2-6DE5-4105-8B3C-A6C110880A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928B0-D8F2-4256-97E2-ACAE76559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D296F-A275-40C8-83E3-1ADAAF53E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49FF8-736F-4AEC-A81C-D8F1F85C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D7D63-7A29-41B3-BB5C-78C413A68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97CF2-8AEE-4AE7-8B9B-04419B38D615}"/>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8" name="Footer Placeholder 7">
            <a:extLst>
              <a:ext uri="{FF2B5EF4-FFF2-40B4-BE49-F238E27FC236}">
                <a16:creationId xmlns:a16="http://schemas.microsoft.com/office/drawing/2014/main" id="{8AA7DEB3-2380-49ED-B4A8-D8C4B4CD6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9F11D-DDF3-4061-AFAC-6705AAB84BB1}"/>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97747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3B-66A9-4F10-AFDF-95CED85A9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77FDE-6316-472D-A174-1A101A5B944F}"/>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4" name="Footer Placeholder 3">
            <a:extLst>
              <a:ext uri="{FF2B5EF4-FFF2-40B4-BE49-F238E27FC236}">
                <a16:creationId xmlns:a16="http://schemas.microsoft.com/office/drawing/2014/main" id="{D5208C4A-853B-4EA5-8A7C-9538FA0BB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03512-BB51-490B-8CCD-40626D56D5A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86996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D4E78-DC03-4976-8FDC-5CE2AA69668E}"/>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3" name="Footer Placeholder 2">
            <a:extLst>
              <a:ext uri="{FF2B5EF4-FFF2-40B4-BE49-F238E27FC236}">
                <a16:creationId xmlns:a16="http://schemas.microsoft.com/office/drawing/2014/main" id="{26EDF5CA-D01F-4551-92EF-B879E70CD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D6327-6D37-4DE6-8CA3-4DDF7FEB8B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78493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DF30-0DD2-4D1A-86B0-A2365009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2B5EB-F2E2-45CE-ACA1-36D5273FF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C4AEB-A0DD-4D98-8ABB-58D50B70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6C04-2C70-445E-ADC0-2EEE7EAD7238}"/>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6" name="Footer Placeholder 5">
            <a:extLst>
              <a:ext uri="{FF2B5EF4-FFF2-40B4-BE49-F238E27FC236}">
                <a16:creationId xmlns:a16="http://schemas.microsoft.com/office/drawing/2014/main" id="{0BA3633C-5F70-419F-98EF-35BD4700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D61D7-7F5B-421D-B2CA-D6FD2CFF906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2673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458F-334D-4316-AEC8-EC26BCF83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D2B43-88CD-46C8-8458-7DF65B148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AAECA-B8DA-4ACC-A4D1-874DF013F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474E-7411-4D68-8FB7-44750CA07113}"/>
              </a:ext>
            </a:extLst>
          </p:cNvPr>
          <p:cNvSpPr>
            <a:spLocks noGrp="1"/>
          </p:cNvSpPr>
          <p:nvPr>
            <p:ph type="dt" sz="half" idx="10"/>
          </p:nvPr>
        </p:nvSpPr>
        <p:spPr/>
        <p:txBody>
          <a:bodyPr/>
          <a:lstStyle/>
          <a:p>
            <a:fld id="{9312FCB0-9AB7-410B-82F0-90816A8324F7}" type="datetimeFigureOut">
              <a:rPr lang="en-US" smtClean="0"/>
              <a:t>12/8/21</a:t>
            </a:fld>
            <a:endParaRPr lang="en-US"/>
          </a:p>
        </p:txBody>
      </p:sp>
      <p:sp>
        <p:nvSpPr>
          <p:cNvPr id="6" name="Footer Placeholder 5">
            <a:extLst>
              <a:ext uri="{FF2B5EF4-FFF2-40B4-BE49-F238E27FC236}">
                <a16:creationId xmlns:a16="http://schemas.microsoft.com/office/drawing/2014/main" id="{47F74DBB-D871-4DA0-8C38-D18A1DFFE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3FC-A893-4387-99CF-70D78661ACF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26449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7B4F7-88E9-4B94-8D0C-18A8F167C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65C1D7-C8CF-4917-9124-DB15350F3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03FE0-7E2E-4B1C-A3DF-7106E4740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2FCB0-9AB7-410B-82F0-90816A8324F7}" type="datetimeFigureOut">
              <a:rPr lang="en-US" smtClean="0"/>
              <a:t>12/8/21</a:t>
            </a:fld>
            <a:endParaRPr lang="en-US"/>
          </a:p>
        </p:txBody>
      </p:sp>
      <p:sp>
        <p:nvSpPr>
          <p:cNvPr id="5" name="Footer Placeholder 4">
            <a:extLst>
              <a:ext uri="{FF2B5EF4-FFF2-40B4-BE49-F238E27FC236}">
                <a16:creationId xmlns:a16="http://schemas.microsoft.com/office/drawing/2014/main" id="{8C6E1D5E-B7CA-4C6C-AD42-C3E5BFC48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85D64-A907-4F45-981B-E3F3E8590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3B91-4CC2-4B73-94C6-370F806C1E58}" type="slidenum">
              <a:rPr lang="en-US" smtClean="0"/>
              <a:t>‹#›</a:t>
            </a:fld>
            <a:endParaRPr lang="en-US"/>
          </a:p>
        </p:txBody>
      </p:sp>
    </p:spTree>
    <p:extLst>
      <p:ext uri="{BB962C8B-B14F-4D97-AF65-F5344CB8AC3E}">
        <p14:creationId xmlns:p14="http://schemas.microsoft.com/office/powerpoint/2010/main" val="15680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9F6C-7D58-4110-8B00-C12D7D404ABB}"/>
              </a:ext>
            </a:extLst>
          </p:cNvPr>
          <p:cNvSpPr>
            <a:spLocks noGrp="1"/>
          </p:cNvSpPr>
          <p:nvPr>
            <p:ph type="ctrTitle"/>
          </p:nvPr>
        </p:nvSpPr>
        <p:spPr>
          <a:xfrm>
            <a:off x="699714" y="5490971"/>
            <a:ext cx="6962072" cy="1159200"/>
          </a:xfrm>
        </p:spPr>
        <p:txBody>
          <a:bodyPr anchor="ctr">
            <a:normAutofit/>
          </a:bodyPr>
          <a:lstStyle/>
          <a:p>
            <a:pPr algn="l"/>
            <a:r>
              <a:rPr lang="en-GB" sz="4000" dirty="0">
                <a:solidFill>
                  <a:srgbClr val="FFFFFF"/>
                </a:solidFill>
              </a:rPr>
              <a:t>Cloud Native Development	</a:t>
            </a:r>
            <a:endParaRPr lang="en-US" sz="4000" dirty="0">
              <a:solidFill>
                <a:srgbClr val="FFFFFF"/>
              </a:solidFill>
            </a:endParaRPr>
          </a:p>
        </p:txBody>
      </p:sp>
      <p:sp>
        <p:nvSpPr>
          <p:cNvPr id="3" name="Subtitle 2">
            <a:extLst>
              <a:ext uri="{FF2B5EF4-FFF2-40B4-BE49-F238E27FC236}">
                <a16:creationId xmlns:a16="http://schemas.microsoft.com/office/drawing/2014/main" id="{5FDE81EB-A2FD-4009-AE58-185AF187D494}"/>
              </a:ext>
            </a:extLst>
          </p:cNvPr>
          <p:cNvSpPr>
            <a:spLocks noGrp="1"/>
          </p:cNvSpPr>
          <p:nvPr>
            <p:ph type="subTitle" idx="1"/>
          </p:nvPr>
        </p:nvSpPr>
        <p:spPr>
          <a:xfrm>
            <a:off x="8456522" y="5633765"/>
            <a:ext cx="3408555" cy="873612"/>
          </a:xfrm>
        </p:spPr>
        <p:txBody>
          <a:bodyPr anchor="ctr">
            <a:normAutofit/>
          </a:bodyPr>
          <a:lstStyle/>
          <a:p>
            <a:pPr algn="l"/>
            <a:r>
              <a:rPr lang="en-GB" sz="2000" dirty="0">
                <a:solidFill>
                  <a:srgbClr val="FFFFFF"/>
                </a:solidFill>
              </a:rPr>
              <a:t>Created by Toby Killen (B00753973)</a:t>
            </a:r>
            <a:endParaRPr lang="en-US" sz="2000" dirty="0">
              <a:solidFill>
                <a:srgbClr val="FFFFFF"/>
              </a:solidFill>
            </a:endParaRPr>
          </a:p>
        </p:txBody>
      </p:sp>
      <p:grpSp>
        <p:nvGrpSpPr>
          <p:cNvPr id="4" name="Group 3">
            <a:extLst>
              <a:ext uri="{FF2B5EF4-FFF2-40B4-BE49-F238E27FC236}">
                <a16:creationId xmlns:a16="http://schemas.microsoft.com/office/drawing/2014/main" id="{7363AAA5-1A6E-4CD4-8C7A-C1ECE8E11503}"/>
              </a:ext>
            </a:extLst>
          </p:cNvPr>
          <p:cNvGrpSpPr/>
          <p:nvPr/>
        </p:nvGrpSpPr>
        <p:grpSpPr>
          <a:xfrm>
            <a:off x="1008709" y="1200461"/>
            <a:ext cx="10174572" cy="2743200"/>
            <a:chOff x="1136191" y="1320818"/>
            <a:chExt cx="10174572" cy="2743200"/>
          </a:xfrm>
        </p:grpSpPr>
        <p:pic>
          <p:nvPicPr>
            <p:cNvPr id="1026" name="Picture 2" descr="Ulster University - Crunchbase School Profile &amp;amp; Alumni">
              <a:extLst>
                <a:ext uri="{FF2B5EF4-FFF2-40B4-BE49-F238E27FC236}">
                  <a16:creationId xmlns:a16="http://schemas.microsoft.com/office/drawing/2014/main" id="{7770D405-B38E-4CA9-9B1E-5E71ADA39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6191" y="1320818"/>
              <a:ext cx="515154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 Support &amp;amp; Consultancy - Webaze | West Yorkshire">
              <a:extLst>
                <a:ext uri="{FF2B5EF4-FFF2-40B4-BE49-F238E27FC236}">
                  <a16:creationId xmlns:a16="http://schemas.microsoft.com/office/drawing/2014/main" id="{A2B647A9-F3C0-4663-AEEF-F8330FF4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740" y="1320818"/>
              <a:ext cx="5023023"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74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References.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57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TO DO LIST. Wednesday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r>
              <a:rPr lang="en-GB" dirty="0"/>
              <a:t>Comment – Create</a:t>
            </a:r>
          </a:p>
          <a:p>
            <a:r>
              <a:rPr lang="en-GB" dirty="0"/>
              <a:t>Post – Update</a:t>
            </a:r>
          </a:p>
          <a:p>
            <a:r>
              <a:rPr lang="en-GB" dirty="0"/>
              <a:t>Full Stack – Complete</a:t>
            </a:r>
          </a:p>
          <a:p>
            <a:endParaRPr lang="en-GB" dirty="0"/>
          </a:p>
          <a:p>
            <a:r>
              <a:rPr lang="en-US" sz="1400" dirty="0"/>
              <a:t>Required for Submission</a:t>
            </a:r>
          </a:p>
          <a:p>
            <a:r>
              <a:rPr lang="en-US" sz="1400" dirty="0"/>
              <a:t>Completed Working Demo</a:t>
            </a:r>
          </a:p>
          <a:p>
            <a:r>
              <a:rPr lang="en-US" sz="1400" dirty="0"/>
              <a:t>Completed Deck</a:t>
            </a:r>
            <a:r>
              <a:rPr lang="en-GB" sz="1400" dirty="0"/>
              <a:t> </a:t>
            </a:r>
          </a:p>
          <a:p>
            <a:r>
              <a:rPr lang="en-GB" sz="1400" dirty="0"/>
              <a:t>Completed Demo Video</a:t>
            </a:r>
            <a:endParaRPr lang="en-US" sz="1400" dirty="0"/>
          </a:p>
        </p:txBody>
      </p:sp>
    </p:spTree>
    <p:extLst>
      <p:ext uri="{BB962C8B-B14F-4D97-AF65-F5344CB8AC3E}">
        <p14:creationId xmlns:p14="http://schemas.microsoft.com/office/powerpoint/2010/main" val="356029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Native Development</a:t>
            </a:r>
          </a:p>
          <a:p>
            <a:pPr marL="0" indent="0" algn="just">
              <a:buNone/>
            </a:pPr>
            <a:r>
              <a:rPr lang="en-GB" sz="1600" dirty="0"/>
              <a:t>Within this presentation I will be discussing in dept my solution submitted for the module “cloud native development”. I will discuss the problem, the proposed solution and identification of issues found related to scalability of the web application. At the end of the slide, there is a 5-minute video demonstration of the proposed solution being deployed to Microsoft Azure. Links to the web application can be found here: </a:t>
            </a:r>
          </a:p>
          <a:p>
            <a:pPr marL="0" indent="0" algn="just">
              <a:buNone/>
            </a:pPr>
            <a:r>
              <a:rPr lang="en-GB" sz="1600" dirty="0"/>
              <a:t>	Root Web Application: </a:t>
            </a:r>
            <a:r>
              <a:rPr lang="en-GB" sz="1600" dirty="0">
                <a:hlinkClick r:id="rId2"/>
              </a:rPr>
              <a:t>https://www.google.com</a:t>
            </a:r>
            <a:endParaRPr lang="en-GB" sz="1600" b="1" u="sng" dirty="0"/>
          </a:p>
          <a:p>
            <a:pPr marL="0" indent="0" algn="just">
              <a:buNone/>
            </a:pPr>
            <a:r>
              <a:rPr lang="en-GB" sz="1600" dirty="0"/>
              <a:t>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Basic Read Write Operations that are expected on such application are the four main Create, Update, Edit and Delete. This allows users to make post and then change or remove them after they have been created. </a:t>
            </a:r>
          </a:p>
          <a:p>
            <a:pPr marL="0" indent="0" algn="just">
              <a:buNone/>
            </a:pPr>
            <a:r>
              <a:rPr lang="en-GB" sz="1600" b="1" u="sng" dirty="0"/>
              <a:t>Proposed Solution</a:t>
            </a:r>
          </a:p>
          <a:p>
            <a:pPr marL="0" indent="0" algn="just">
              <a:buNone/>
            </a:pPr>
            <a:r>
              <a:rPr lang="en-GB" sz="1600" dirty="0"/>
              <a:t>For this solution, I have proposed that I use a cloud-based hosting provider and services, in this case I will be using Microsoft Azure and for scaling of the application I will be using features and services provided by Microsoft azure. The service which are used in this solution are the following: </a:t>
            </a:r>
            <a:r>
              <a:rPr lang="en-GB" sz="1600" b="1" dirty="0"/>
              <a:t>Azure App Service, Azure Logic Apps</a:t>
            </a:r>
            <a:r>
              <a:rPr lang="en-GB" sz="1600" dirty="0"/>
              <a:t>. (About 8 have been deployed), </a:t>
            </a:r>
            <a:r>
              <a:rPr lang="en-GB" sz="1600" b="1" dirty="0"/>
              <a:t>Azure Blob Storage, Azure SQL Database and an Azure CDN</a:t>
            </a:r>
            <a:r>
              <a:rPr lang="en-GB" sz="1600" dirty="0"/>
              <a:t> (Content Delivery Network). I will discuss in greater detail why I used these, the price of each service, the cost analysis of each service and how that service will aid in the scaling of the web application. I will also discuss any existing limitations of the developed solution and will discuss its ability to scale.	</a:t>
            </a:r>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9198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Problem linked to scalability</a:t>
            </a:r>
          </a:p>
          <a:p>
            <a:pPr marL="0" indent="0" algn="just">
              <a:buNone/>
            </a:pPr>
            <a:r>
              <a:rPr lang="en-GB" sz="1600" dirty="0"/>
              <a:t>As part of this module, we have been asked to re create a social media sharing  web application, similarly to the likes of Instagram and Facebook, The key issue which has been identified is the ability to do the following in which allows </a:t>
            </a:r>
            <a:r>
              <a:rPr lang="en-GB" sz="1600" b="1" dirty="0"/>
              <a:t>multiple users to use the application asynchronously, Allow content to be uploaded, viewed by others and deleted on request. </a:t>
            </a:r>
            <a:r>
              <a:rPr lang="en-GB" sz="1600" dirty="0"/>
              <a:t>These issues are aspects of an existing full stack that can cause potential issues for users. </a:t>
            </a:r>
          </a:p>
          <a:p>
            <a:pPr marL="0" indent="0" algn="just">
              <a:buNone/>
            </a:pPr>
            <a:r>
              <a:rPr lang="en-GB" sz="1600" dirty="0"/>
              <a:t>	For example. Without an appropriately configured </a:t>
            </a:r>
            <a:r>
              <a:rPr lang="en-GB" sz="1600" b="1" dirty="0"/>
              <a:t>load balancer</a:t>
            </a:r>
            <a:r>
              <a:rPr lang="en-GB" sz="1600" dirty="0"/>
              <a:t>, we could experience slow speeds and or response times of services or APIs (Application Programme Interfaces)  or in the worst use case: Total System Failure where the application has been dropped completely. A load balancer would evenly distribute the workloads and computing resources along multiple computers, networks and servers. </a:t>
            </a:r>
          </a:p>
          <a:p>
            <a:pPr marL="0" indent="0" algn="just">
              <a:buNone/>
            </a:pPr>
            <a:r>
              <a:rPr lang="en-GB" sz="1600" dirty="0"/>
              <a:t>	Another Example would be the use and implementation of a </a:t>
            </a:r>
            <a:r>
              <a:rPr lang="en-GB" sz="1600" b="1" dirty="0"/>
              <a:t>CDN</a:t>
            </a:r>
            <a:r>
              <a:rPr lang="en-GB" sz="1600" dirty="0"/>
              <a:t> (Content Delivery Network). A CDN sits at the networks edge and provides features like </a:t>
            </a:r>
            <a:r>
              <a:rPr lang="en-GB" sz="1600" b="1" dirty="0"/>
              <a:t>caching</a:t>
            </a:r>
            <a:r>
              <a:rPr lang="en-GB" sz="1600" dirty="0"/>
              <a:t>, </a:t>
            </a:r>
            <a:r>
              <a:rPr lang="en-GB" sz="1600" b="1" dirty="0"/>
              <a:t>protection from cyber attacks</a:t>
            </a:r>
            <a:r>
              <a:rPr lang="en-GB" sz="1600" dirty="0"/>
              <a:t> such as DDOS (Direct Denial of Service) and it also provides a </a:t>
            </a:r>
            <a:r>
              <a:rPr lang="en-GB" sz="1600" b="1" dirty="0"/>
              <a:t>vast spread of geolocated servers </a:t>
            </a:r>
            <a:r>
              <a:rPr lang="en-GB" sz="1600" dirty="0"/>
              <a:t>placed round the globe. </a:t>
            </a:r>
          </a:p>
          <a:p>
            <a:pPr marL="0" indent="0" algn="just">
              <a:buNone/>
            </a:pPr>
            <a:r>
              <a:rPr lang="en-GB" sz="1600" b="1" dirty="0"/>
              <a:t>	</a:t>
            </a:r>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7890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Technologies</a:t>
            </a:r>
          </a:p>
          <a:p>
            <a:pPr marL="0" indent="0" algn="just">
              <a:buNone/>
            </a:pPr>
            <a:r>
              <a:rPr lang="en-GB" sz="1600" b="1" u="sng" dirty="0" err="1"/>
              <a:t>Archutechual</a:t>
            </a:r>
            <a:r>
              <a:rPr lang="en-GB" sz="1600" b="1" u="sng" dirty="0"/>
              <a:t> components and </a:t>
            </a:r>
            <a:r>
              <a:rPr lang="en-GB" sz="1600" b="1" u="sng" dirty="0" err="1"/>
              <a:t>releated</a:t>
            </a:r>
            <a:r>
              <a:rPr lang="en-GB" sz="1600" b="1" u="sng" dirty="0"/>
              <a:t> patterns.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213376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Azure App Service (Python Flask Application)</a:t>
            </a:r>
          </a:p>
          <a:p>
            <a:pPr marL="0" indent="0" algn="just">
              <a:buNone/>
            </a:pPr>
            <a:r>
              <a:rPr lang="en-GB" sz="1600" dirty="0"/>
              <a:t>An Azure </a:t>
            </a:r>
          </a:p>
          <a:p>
            <a:pPr marL="0" indent="0" algn="just">
              <a:buNone/>
            </a:pPr>
            <a:r>
              <a:rPr lang="en-GB" sz="1600" b="1" u="sng" dirty="0"/>
              <a:t>Azure Logic Apps</a:t>
            </a:r>
          </a:p>
          <a:p>
            <a:pPr marL="0" indent="0" algn="just">
              <a:buNone/>
            </a:pPr>
            <a:r>
              <a:rPr lang="en-GB" sz="1600" dirty="0"/>
              <a:t>An Azure </a:t>
            </a:r>
            <a:endParaRPr lang="en-GB" sz="1600" b="1" u="sng" dirty="0"/>
          </a:p>
          <a:p>
            <a:pPr marL="0" indent="0" algn="just">
              <a:buNone/>
            </a:pPr>
            <a:r>
              <a:rPr lang="en-GB" sz="1600" b="1" u="sng" dirty="0"/>
              <a:t>Azure Storage Container</a:t>
            </a:r>
          </a:p>
          <a:p>
            <a:pPr marL="0" indent="0" algn="just">
              <a:buNone/>
            </a:pPr>
            <a:r>
              <a:rPr lang="en-GB" sz="1600" dirty="0"/>
              <a:t>An Azure </a:t>
            </a:r>
            <a:endParaRPr lang="en-US" sz="1600" b="1" u="sng" dirty="0"/>
          </a:p>
          <a:p>
            <a:pPr marL="0" indent="0" algn="just">
              <a:buNone/>
            </a:pPr>
            <a:r>
              <a:rPr lang="en-US" sz="1600" b="1" u="sng" dirty="0"/>
              <a:t>Azure Cosmos SQL Database</a:t>
            </a:r>
          </a:p>
          <a:p>
            <a:pPr marL="0" indent="0" algn="just">
              <a:buNone/>
            </a:pPr>
            <a:r>
              <a:rPr lang="en-GB" sz="1600" dirty="0"/>
              <a:t>An Azure </a:t>
            </a:r>
            <a:endParaRPr lang="en-US" sz="1600" b="1" u="sng" dirty="0"/>
          </a:p>
          <a:p>
            <a:pPr marL="0" indent="0" algn="just">
              <a:buNone/>
            </a:pPr>
            <a:r>
              <a:rPr lang="en-US" sz="1600" b="1" u="sng" dirty="0"/>
              <a:t>Azure CDN (Content Delivery Network)</a:t>
            </a:r>
          </a:p>
          <a:p>
            <a:pPr marL="0" indent="0" algn="just">
              <a:buNone/>
            </a:pPr>
            <a:r>
              <a:rPr lang="en-GB" sz="1600" dirty="0"/>
              <a:t>An Azure </a:t>
            </a:r>
            <a:endParaRPr lang="en-US" sz="1600" b="1" u="sng" dirty="0"/>
          </a:p>
          <a:p>
            <a:pPr marL="0" indent="0" algn="just">
              <a:buNone/>
            </a:pPr>
            <a:r>
              <a:rPr lang="en-US" sz="1600" b="1" u="sng" dirty="0"/>
              <a:t>Azure Load Balancer</a:t>
            </a:r>
          </a:p>
          <a:p>
            <a:pPr marL="0" indent="0" algn="just">
              <a:buNone/>
            </a:pPr>
            <a:r>
              <a:rPr lang="en-GB" sz="1600" dirty="0"/>
              <a:t>An Azure </a:t>
            </a:r>
            <a:endParaRPr lang="en-US" sz="1600" b="1" u="sng" dirty="0"/>
          </a:p>
          <a:p>
            <a:pPr marL="0" indent="0" algn="just">
              <a:buNone/>
            </a:pPr>
            <a:endParaRPr lang="en-US" sz="1600" b="1" u="sng" dirty="0"/>
          </a:p>
          <a:p>
            <a:pPr marL="0" indent="0" algn="just">
              <a:buNone/>
            </a:pPr>
            <a:endParaRPr lang="en-US" sz="1600" dirty="0"/>
          </a:p>
        </p:txBody>
      </p:sp>
    </p:spTree>
    <p:extLst>
      <p:ext uri="{BB962C8B-B14F-4D97-AF65-F5344CB8AC3E}">
        <p14:creationId xmlns:p14="http://schemas.microsoft.com/office/powerpoint/2010/main" val="230842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Advanced features within the developed solution.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r>
              <a:rPr lang="en-GB" dirty="0"/>
              <a:t>Azure Static Web Apps</a:t>
            </a:r>
          </a:p>
          <a:p>
            <a:r>
              <a:rPr lang="en-GB" dirty="0"/>
              <a:t>Azure CDN (Content Delivery Network)</a:t>
            </a:r>
          </a:p>
          <a:p>
            <a:r>
              <a:rPr lang="en-GB" dirty="0"/>
              <a:t>Azure Logic Apps (6 Total)</a:t>
            </a:r>
            <a:endParaRPr lang="en-US" dirty="0"/>
          </a:p>
        </p:txBody>
      </p:sp>
    </p:spTree>
    <p:extLst>
      <p:ext uri="{BB962C8B-B14F-4D97-AF65-F5344CB8AC3E}">
        <p14:creationId xmlns:p14="http://schemas.microsoft.com/office/powerpoint/2010/main" val="242793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Assessment of limitations and ability to scale.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960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Demonstration of developed Solution.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944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Conclusion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9388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689</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Cloud Native Development </vt:lpstr>
      <vt:lpstr>Introduction</vt:lpstr>
      <vt:lpstr>Problem Identification and Scalability Issues </vt:lpstr>
      <vt:lpstr>Problem Identification and Scalability Issues </vt:lpstr>
      <vt:lpstr>Overview of Technical Solution Developed. </vt:lpstr>
      <vt:lpstr>Advanced features within the developed solution. </vt:lpstr>
      <vt:lpstr>Assessment of limitations and ability to scale. </vt:lpstr>
      <vt:lpstr>Demonstration of developed Solution. </vt:lpstr>
      <vt:lpstr>Conclusion </vt:lpstr>
      <vt:lpstr>References. </vt:lpstr>
      <vt:lpstr>TO DO LIST. Wednesday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Development </dc:title>
  <dc:creator>Toby Killen</dc:creator>
  <cp:lastModifiedBy>Toby Killen</cp:lastModifiedBy>
  <cp:revision>14</cp:revision>
  <dcterms:created xsi:type="dcterms:W3CDTF">2021-12-04T16:37:30Z</dcterms:created>
  <dcterms:modified xsi:type="dcterms:W3CDTF">2021-12-08T20:51:24Z</dcterms:modified>
</cp:coreProperties>
</file>