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6" r:id="rId5"/>
    <p:sldId id="272" r:id="rId6"/>
    <p:sldId id="267" r:id="rId7"/>
    <p:sldId id="258" r:id="rId8"/>
    <p:sldId id="268" r:id="rId9"/>
    <p:sldId id="260" r:id="rId10"/>
    <p:sldId id="270" r:id="rId11"/>
    <p:sldId id="271"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8821" autoAdjust="0"/>
  </p:normalViewPr>
  <p:slideViewPr>
    <p:cSldViewPr snapToGrid="0">
      <p:cViewPr varScale="1">
        <p:scale>
          <a:sx n="127" d="100"/>
          <a:sy n="127" d="100"/>
        </p:scale>
        <p:origin x="15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5C7D-00A3-414A-BB62-C77538EAC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FC9A-C06E-4042-82E0-FB9B64F99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48CED3-FB9E-49A4-9DDB-104CAC24EB9E}"/>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5" name="Footer Placeholder 4">
            <a:extLst>
              <a:ext uri="{FF2B5EF4-FFF2-40B4-BE49-F238E27FC236}">
                <a16:creationId xmlns:a16="http://schemas.microsoft.com/office/drawing/2014/main" id="{2C7725C0-9DBB-40EB-8934-677EAA7D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98124-DBA1-42AA-9A5C-23F4498EB09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5344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FF15-9C9A-408D-80C9-5C2D88FD5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39315-7B3D-41A1-AFB2-4B36FEA53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0169-6891-4C42-A4B5-904C93BF2DF8}"/>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5" name="Footer Placeholder 4">
            <a:extLst>
              <a:ext uri="{FF2B5EF4-FFF2-40B4-BE49-F238E27FC236}">
                <a16:creationId xmlns:a16="http://schemas.microsoft.com/office/drawing/2014/main" id="{76A89EF5-8A28-41EE-AE6C-6938189E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BFB1B-19E0-4912-A976-4727124BE5B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12814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58534-9DC7-4383-A9F9-4E8C5B4F0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81528-62F5-44D5-894C-877D84989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4F54F-4D8B-4436-9776-BD6EC9336C29}"/>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5" name="Footer Placeholder 4">
            <a:extLst>
              <a:ext uri="{FF2B5EF4-FFF2-40B4-BE49-F238E27FC236}">
                <a16:creationId xmlns:a16="http://schemas.microsoft.com/office/drawing/2014/main" id="{A5172526-5148-408D-BD32-12FCE810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AD65A-8FBE-4D10-99A1-2A5944949E30}"/>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152374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FC2-41C1-4639-B192-F33ABD6CB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C5046-2DB8-49BF-A0EE-0761DDF3A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12AC7-C67A-4DA7-B9A2-E20425A1D71F}"/>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5" name="Footer Placeholder 4">
            <a:extLst>
              <a:ext uri="{FF2B5EF4-FFF2-40B4-BE49-F238E27FC236}">
                <a16:creationId xmlns:a16="http://schemas.microsoft.com/office/drawing/2014/main" id="{8C88E6E7-74B2-476C-B4CC-29FE82104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C488-23D3-4A98-A74C-7C1154950C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79222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8F26-BF51-48F9-B3D9-825050B881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1E824-3FFB-454D-8163-64BB522CD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74721-118F-4AC6-A1E1-238033A471A3}"/>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5" name="Footer Placeholder 4">
            <a:extLst>
              <a:ext uri="{FF2B5EF4-FFF2-40B4-BE49-F238E27FC236}">
                <a16:creationId xmlns:a16="http://schemas.microsoft.com/office/drawing/2014/main" id="{EB8BBD16-A851-42D6-9B2E-E98DC5C0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CA39E-B4E5-4B4E-9BFA-357F393ECCFF}"/>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82756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AA1-CEFF-4A83-A5D2-39D54A2EA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BA46C-95A6-4487-A58F-20A7A81D6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6CE-DD3A-4998-ABF3-F2840E5B4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1E029-039C-4713-AE9C-7CF4C1ABBAE7}"/>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6" name="Footer Placeholder 5">
            <a:extLst>
              <a:ext uri="{FF2B5EF4-FFF2-40B4-BE49-F238E27FC236}">
                <a16:creationId xmlns:a16="http://schemas.microsoft.com/office/drawing/2014/main" id="{6B57451D-6BCB-4440-900F-8EF7384D0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0FB3B-14ED-4497-BF1A-2FBB6F9E8B3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47881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92A2-6DE5-4105-8B3C-A6C110880A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928B0-D8F2-4256-97E2-ACAE76559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D296F-A275-40C8-83E3-1ADAAF53E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49FF8-736F-4AEC-A81C-D8F1F85C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D7D63-7A29-41B3-BB5C-78C413A68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97CF2-8AEE-4AE7-8B9B-04419B38D615}"/>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8" name="Footer Placeholder 7">
            <a:extLst>
              <a:ext uri="{FF2B5EF4-FFF2-40B4-BE49-F238E27FC236}">
                <a16:creationId xmlns:a16="http://schemas.microsoft.com/office/drawing/2014/main" id="{8AA7DEB3-2380-49ED-B4A8-D8C4B4CD6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9F11D-DDF3-4061-AFAC-6705AAB84BB1}"/>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97747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8A3B-66A9-4F10-AFDF-95CED85A9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77FDE-6316-472D-A174-1A101A5B944F}"/>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4" name="Footer Placeholder 3">
            <a:extLst>
              <a:ext uri="{FF2B5EF4-FFF2-40B4-BE49-F238E27FC236}">
                <a16:creationId xmlns:a16="http://schemas.microsoft.com/office/drawing/2014/main" id="{D5208C4A-853B-4EA5-8A7C-9538FA0BB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03512-BB51-490B-8CCD-40626D56D5AE}"/>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86996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D4E78-DC03-4976-8FDC-5CE2AA69668E}"/>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3" name="Footer Placeholder 2">
            <a:extLst>
              <a:ext uri="{FF2B5EF4-FFF2-40B4-BE49-F238E27FC236}">
                <a16:creationId xmlns:a16="http://schemas.microsoft.com/office/drawing/2014/main" id="{26EDF5CA-D01F-4551-92EF-B879E70CDC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D6327-6D37-4DE6-8CA3-4DDF7FEB8B0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78493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DF30-0DD2-4D1A-86B0-A2365009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2B5EB-F2E2-45CE-ACA1-36D5273FF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C4AEB-A0DD-4D98-8ABB-58D50B70C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C6C04-2C70-445E-ADC0-2EEE7EAD7238}"/>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6" name="Footer Placeholder 5">
            <a:extLst>
              <a:ext uri="{FF2B5EF4-FFF2-40B4-BE49-F238E27FC236}">
                <a16:creationId xmlns:a16="http://schemas.microsoft.com/office/drawing/2014/main" id="{0BA3633C-5F70-419F-98EF-35BD4700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D61D7-7F5B-421D-B2CA-D6FD2CFF9066}"/>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32673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458F-334D-4316-AEC8-EC26BCF83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2D2B43-88CD-46C8-8458-7DF65B148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AAECA-B8DA-4ACC-A4D1-874DF013F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8474E-7411-4D68-8FB7-44750CA07113}"/>
              </a:ext>
            </a:extLst>
          </p:cNvPr>
          <p:cNvSpPr>
            <a:spLocks noGrp="1"/>
          </p:cNvSpPr>
          <p:nvPr>
            <p:ph type="dt" sz="half" idx="10"/>
          </p:nvPr>
        </p:nvSpPr>
        <p:spPr/>
        <p:txBody>
          <a:bodyPr/>
          <a:lstStyle/>
          <a:p>
            <a:fld id="{9312FCB0-9AB7-410B-82F0-90816A8324F7}" type="datetimeFigureOut">
              <a:rPr lang="en-US" smtClean="0"/>
              <a:t>12/9/2021</a:t>
            </a:fld>
            <a:endParaRPr lang="en-US"/>
          </a:p>
        </p:txBody>
      </p:sp>
      <p:sp>
        <p:nvSpPr>
          <p:cNvPr id="6" name="Footer Placeholder 5">
            <a:extLst>
              <a:ext uri="{FF2B5EF4-FFF2-40B4-BE49-F238E27FC236}">
                <a16:creationId xmlns:a16="http://schemas.microsoft.com/office/drawing/2014/main" id="{47F74DBB-D871-4DA0-8C38-D18A1DFFE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3FC-A893-4387-99CF-70D78661ACF7}"/>
              </a:ext>
            </a:extLst>
          </p:cNvPr>
          <p:cNvSpPr>
            <a:spLocks noGrp="1"/>
          </p:cNvSpPr>
          <p:nvPr>
            <p:ph type="sldNum" sz="quarter" idx="12"/>
          </p:nvPr>
        </p:nvSpPr>
        <p:spPr/>
        <p:txBody>
          <a:bodyPr/>
          <a:lstStyle/>
          <a:p>
            <a:fld id="{3DE73B91-4CC2-4B73-94C6-370F806C1E58}" type="slidenum">
              <a:rPr lang="en-US" smtClean="0"/>
              <a:t>‹#›</a:t>
            </a:fld>
            <a:endParaRPr lang="en-US"/>
          </a:p>
        </p:txBody>
      </p:sp>
    </p:spTree>
    <p:extLst>
      <p:ext uri="{BB962C8B-B14F-4D97-AF65-F5344CB8AC3E}">
        <p14:creationId xmlns:p14="http://schemas.microsoft.com/office/powerpoint/2010/main" val="26449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7B4F7-88E9-4B94-8D0C-18A8F167C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65C1D7-C8CF-4917-9124-DB15350F3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03FE0-7E2E-4B1C-A3DF-7106E4740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2FCB0-9AB7-410B-82F0-90816A8324F7}" type="datetimeFigureOut">
              <a:rPr lang="en-US" smtClean="0"/>
              <a:t>12/9/2021</a:t>
            </a:fld>
            <a:endParaRPr lang="en-US"/>
          </a:p>
        </p:txBody>
      </p:sp>
      <p:sp>
        <p:nvSpPr>
          <p:cNvPr id="5" name="Footer Placeholder 4">
            <a:extLst>
              <a:ext uri="{FF2B5EF4-FFF2-40B4-BE49-F238E27FC236}">
                <a16:creationId xmlns:a16="http://schemas.microsoft.com/office/drawing/2014/main" id="{8C6E1D5E-B7CA-4C6C-AD42-C3E5BFC48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85D64-A907-4F45-981B-E3F3E8590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73B91-4CC2-4B73-94C6-370F806C1E58}" type="slidenum">
              <a:rPr lang="en-US" smtClean="0"/>
              <a:t>‹#›</a:t>
            </a:fld>
            <a:endParaRPr lang="en-US"/>
          </a:p>
        </p:txBody>
      </p:sp>
    </p:spTree>
    <p:extLst>
      <p:ext uri="{BB962C8B-B14F-4D97-AF65-F5344CB8AC3E}">
        <p14:creationId xmlns:p14="http://schemas.microsoft.com/office/powerpoint/2010/main" val="156805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yellow-ocean-97622a3a543e4c8591e435f9e57bc166.azurewebsites.n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alkerscott.co/2020/03/azure-logic-apps-vs-azure-functions" TargetMode="External"/><Relationship Id="rId2" Type="http://schemas.openxmlformats.org/officeDocument/2006/relationships/hyperlink" Target="https://docs.microsoft.com/en-us/azure/cosmos-db/introduction" TargetMode="External"/><Relationship Id="rId1" Type="http://schemas.openxmlformats.org/officeDocument/2006/relationships/slideLayout" Target="../slideLayouts/slideLayout2.xml"/><Relationship Id="rId4" Type="http://schemas.openxmlformats.org/officeDocument/2006/relationships/hyperlink" Target="https://docs.microsoft.com/en-us/azure/storage/common/storage-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9F6C-7D58-4110-8B00-C12D7D404ABB}"/>
              </a:ext>
            </a:extLst>
          </p:cNvPr>
          <p:cNvSpPr>
            <a:spLocks noGrp="1"/>
          </p:cNvSpPr>
          <p:nvPr>
            <p:ph type="ctrTitle"/>
          </p:nvPr>
        </p:nvSpPr>
        <p:spPr>
          <a:xfrm>
            <a:off x="699714" y="5490971"/>
            <a:ext cx="6962072" cy="1159200"/>
          </a:xfrm>
        </p:spPr>
        <p:txBody>
          <a:bodyPr anchor="ctr">
            <a:normAutofit/>
          </a:bodyPr>
          <a:lstStyle/>
          <a:p>
            <a:pPr algn="l"/>
            <a:r>
              <a:rPr lang="en-GB" sz="4000" dirty="0">
                <a:solidFill>
                  <a:srgbClr val="FFFFFF"/>
                </a:solidFill>
              </a:rPr>
              <a:t>Cloud Native Development	</a:t>
            </a:r>
            <a:endParaRPr lang="en-US" sz="4000" dirty="0">
              <a:solidFill>
                <a:srgbClr val="FFFFFF"/>
              </a:solidFill>
            </a:endParaRPr>
          </a:p>
        </p:txBody>
      </p:sp>
      <p:sp>
        <p:nvSpPr>
          <p:cNvPr id="3" name="Subtitle 2">
            <a:extLst>
              <a:ext uri="{FF2B5EF4-FFF2-40B4-BE49-F238E27FC236}">
                <a16:creationId xmlns:a16="http://schemas.microsoft.com/office/drawing/2014/main" id="{5FDE81EB-A2FD-4009-AE58-185AF187D494}"/>
              </a:ext>
            </a:extLst>
          </p:cNvPr>
          <p:cNvSpPr>
            <a:spLocks noGrp="1"/>
          </p:cNvSpPr>
          <p:nvPr>
            <p:ph type="subTitle" idx="1"/>
          </p:nvPr>
        </p:nvSpPr>
        <p:spPr>
          <a:xfrm>
            <a:off x="8456522" y="5633765"/>
            <a:ext cx="3408555" cy="873612"/>
          </a:xfrm>
        </p:spPr>
        <p:txBody>
          <a:bodyPr anchor="ctr">
            <a:normAutofit/>
          </a:bodyPr>
          <a:lstStyle/>
          <a:p>
            <a:pPr algn="l"/>
            <a:r>
              <a:rPr lang="en-GB" sz="2000" dirty="0">
                <a:solidFill>
                  <a:srgbClr val="FFFFFF"/>
                </a:solidFill>
              </a:rPr>
              <a:t>Created by Toby Killen (B00753973)</a:t>
            </a:r>
            <a:endParaRPr lang="en-US" sz="2000" dirty="0">
              <a:solidFill>
                <a:srgbClr val="FFFFFF"/>
              </a:solidFill>
            </a:endParaRPr>
          </a:p>
        </p:txBody>
      </p:sp>
      <p:grpSp>
        <p:nvGrpSpPr>
          <p:cNvPr id="4" name="Group 3">
            <a:extLst>
              <a:ext uri="{FF2B5EF4-FFF2-40B4-BE49-F238E27FC236}">
                <a16:creationId xmlns:a16="http://schemas.microsoft.com/office/drawing/2014/main" id="{7363AAA5-1A6E-4CD4-8C7A-C1ECE8E11503}"/>
              </a:ext>
            </a:extLst>
          </p:cNvPr>
          <p:cNvGrpSpPr/>
          <p:nvPr/>
        </p:nvGrpSpPr>
        <p:grpSpPr>
          <a:xfrm>
            <a:off x="1008709" y="1200461"/>
            <a:ext cx="10174572" cy="2743200"/>
            <a:chOff x="1136191" y="1320818"/>
            <a:chExt cx="10174572" cy="2743200"/>
          </a:xfrm>
        </p:grpSpPr>
        <p:pic>
          <p:nvPicPr>
            <p:cNvPr id="1026" name="Picture 2" descr="Ulster University - Crunchbase School Profile &amp;amp; Alumni">
              <a:extLst>
                <a:ext uri="{FF2B5EF4-FFF2-40B4-BE49-F238E27FC236}">
                  <a16:creationId xmlns:a16="http://schemas.microsoft.com/office/drawing/2014/main" id="{7770D405-B38E-4CA9-9B1E-5E71ADA392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6191" y="1320818"/>
              <a:ext cx="515154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T Support &amp;amp; Consultancy - Webaze | West Yorkshire">
              <a:extLst>
                <a:ext uri="{FF2B5EF4-FFF2-40B4-BE49-F238E27FC236}">
                  <a16:creationId xmlns:a16="http://schemas.microsoft.com/office/drawing/2014/main" id="{A2B647A9-F3C0-4663-AEEF-F8330FF41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740" y="1320818"/>
              <a:ext cx="5023023"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9374964C-037C-4B86-975E-EC233087353C}"/>
              </a:ext>
            </a:extLst>
          </p:cNvPr>
          <p:cNvSpPr txBox="1"/>
          <p:nvPr/>
        </p:nvSpPr>
        <p:spPr>
          <a:xfrm>
            <a:off x="0" y="4844640"/>
            <a:ext cx="12045898" cy="369332"/>
          </a:xfrm>
          <a:prstGeom prst="rect">
            <a:avLst/>
          </a:prstGeom>
          <a:noFill/>
        </p:spPr>
        <p:txBody>
          <a:bodyPr wrap="square" rtlCol="0">
            <a:spAutoFit/>
          </a:bodyPr>
          <a:lstStyle/>
          <a:p>
            <a:r>
              <a:rPr lang="en-GB" sz="1800" dirty="0"/>
              <a:t>Root Web Application: </a:t>
            </a:r>
            <a:r>
              <a:rPr lang="en-GB" sz="1800" dirty="0">
                <a:hlinkClick r:id="rId4"/>
              </a:rPr>
              <a:t>https://yellow-ocean-97622a3a543e4c8591e435f9e57bc166.azurewebsites.net/</a:t>
            </a:r>
            <a:r>
              <a:rPr lang="en-GB" sz="1800" dirty="0"/>
              <a:t> </a:t>
            </a:r>
            <a:endParaRPr lang="en-US" dirty="0"/>
          </a:p>
        </p:txBody>
      </p:sp>
    </p:spTree>
    <p:extLst>
      <p:ext uri="{BB962C8B-B14F-4D97-AF65-F5344CB8AC3E}">
        <p14:creationId xmlns:p14="http://schemas.microsoft.com/office/powerpoint/2010/main" val="32974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Assessment of limitations and ability to scale (Developed Solution) </a:t>
            </a:r>
            <a:endParaRPr lang="en-US" sz="24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5390F764-DEAB-40D1-BC05-028654B3EC9B}"/>
              </a:ext>
            </a:extLst>
          </p:cNvPr>
          <p:cNvSpPr>
            <a:spLocks noGrp="1"/>
          </p:cNvSpPr>
          <p:nvPr>
            <p:ph idx="1"/>
          </p:nvPr>
        </p:nvSpPr>
        <p:spPr>
          <a:xfrm>
            <a:off x="838200" y="1253331"/>
            <a:ext cx="10515600" cy="5239544"/>
          </a:xfrm>
        </p:spPr>
        <p:txBody>
          <a:bodyPr>
            <a:noAutofit/>
          </a:bodyPr>
          <a:lstStyle/>
          <a:p>
            <a:pPr marL="0" indent="0" algn="just">
              <a:buNone/>
            </a:pPr>
            <a:r>
              <a:rPr lang="en-GB" sz="1600" dirty="0"/>
              <a:t>Within this section I will be talking about the developed solution and how it may scale on the cloud.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45239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Assessment of limitations and ability to scale (Developed Solution)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07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Demonstration of developed Solution. (YouTube Link)</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44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Conclusion </a:t>
            </a:r>
            <a:endParaRPr lang="en-US" sz="24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C08AECB-676A-45AE-A11C-224340348427}"/>
              </a:ext>
            </a:extLst>
          </p:cNvPr>
          <p:cNvSpPr>
            <a:spLocks noGrp="1"/>
          </p:cNvSpPr>
          <p:nvPr>
            <p:ph idx="1"/>
          </p:nvPr>
        </p:nvSpPr>
        <p:spPr>
          <a:xfrm>
            <a:off x="838200" y="1253331"/>
            <a:ext cx="10515600" cy="5239544"/>
          </a:xfrm>
        </p:spPr>
        <p:txBody>
          <a:bodyPr>
            <a:noAutofit/>
          </a:bodyPr>
          <a:lstStyle/>
          <a:p>
            <a:pPr marL="0" indent="0" algn="just">
              <a:buNone/>
            </a:pPr>
            <a:r>
              <a:rPr lang="en-GB" sz="1600" dirty="0"/>
              <a:t>In conclusion, cloud-based solutions provide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61938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References.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p:txBody>
          <a:bodyPr/>
          <a:lstStyle/>
          <a:p>
            <a:r>
              <a:rPr lang="en-US" dirty="0">
                <a:hlinkClick r:id="rId2"/>
              </a:rPr>
              <a:t>https://docs.microsoft.com/en-us/azure/cosmos-db/introduction</a:t>
            </a:r>
            <a:endParaRPr lang="en-US" dirty="0"/>
          </a:p>
          <a:p>
            <a:r>
              <a:rPr lang="en-US" dirty="0">
                <a:hlinkClick r:id="rId3"/>
              </a:rPr>
              <a:t>https://walkerscott.co/2020/03/azure-logic-apps-vs-azure-functions</a:t>
            </a:r>
            <a:endParaRPr lang="en-US" dirty="0"/>
          </a:p>
          <a:p>
            <a:r>
              <a:rPr lang="en-US" dirty="0">
                <a:hlinkClick r:id="rId4"/>
              </a:rPr>
              <a:t>https://docs.microsoft.com/en-us/azure/storage/common/storage-introduction</a:t>
            </a:r>
            <a:r>
              <a:rPr lang="en-US" dirty="0"/>
              <a:t> </a:t>
            </a:r>
          </a:p>
          <a:p>
            <a:r>
              <a:rPr lang="en-US" dirty="0"/>
              <a:t> </a:t>
            </a:r>
          </a:p>
        </p:txBody>
      </p:sp>
    </p:spTree>
    <p:extLst>
      <p:ext uri="{BB962C8B-B14F-4D97-AF65-F5344CB8AC3E}">
        <p14:creationId xmlns:p14="http://schemas.microsoft.com/office/powerpoint/2010/main" val="143057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Introduction</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2000" b="1" u="sng" dirty="0"/>
              <a:t>Cloud Native Development</a:t>
            </a:r>
          </a:p>
          <a:p>
            <a:pPr marL="0" indent="0" algn="just">
              <a:buNone/>
            </a:pPr>
            <a:r>
              <a:rPr lang="en-GB" sz="2000" dirty="0"/>
              <a:t>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a:t>
            </a:r>
          </a:p>
          <a:p>
            <a:pPr marL="0" indent="0" algn="just">
              <a:buNone/>
            </a:pPr>
            <a:r>
              <a:rPr lang="en-GB" sz="2000" b="1" u="sng" dirty="0"/>
              <a:t>Why chose a cloud-based solution? </a:t>
            </a:r>
          </a:p>
          <a:p>
            <a:pPr marL="0" indent="0" algn="just">
              <a:buNone/>
            </a:pPr>
            <a:r>
              <a:rPr lang="en-GB" sz="2000" dirty="0"/>
              <a:t>There are several reasons why a software engineer or a computer scientist might choose a cloud-based solution for their small to medium projects or to deploy highly scalable customer facing production environments to serve several customers asynchronously. For main examples of benefits are the following: </a:t>
            </a:r>
            <a:r>
              <a:rPr lang="en-GB" sz="2000" b="1" dirty="0"/>
              <a:t>The convince</a:t>
            </a:r>
            <a:r>
              <a:rPr lang="en-GB" sz="2000" dirty="0"/>
              <a:t>. With Just a few clicks,  users can deploy a basic web site or application to the cloud and in some cases, perhaps for free. </a:t>
            </a:r>
            <a:r>
              <a:rPr lang="en-GB" sz="2000" b="1" dirty="0"/>
              <a:t>Cost Reduction. </a:t>
            </a:r>
            <a:r>
              <a:rPr lang="en-GB" sz="2000" dirty="0"/>
              <a:t>Thanks to existing cloud network infrastructures such as AWS and Azure, business can avoid the upfront cost of purchasing expensive equipment that could become outdated. Thanks to cloud, they can pay in a “consumption model” and help minimize waste. </a:t>
            </a:r>
            <a:r>
              <a:rPr lang="en-GB" sz="2000" b="1" dirty="0"/>
              <a:t>Flexibility and speed. </a:t>
            </a:r>
            <a:r>
              <a:rPr lang="en-GB" sz="2000" dirty="0"/>
              <a:t>As business grow and evolve, unexpected events might occur, and the business would need to scale quite quickly with readily available resources. </a:t>
            </a:r>
            <a:endParaRPr lang="en-GB" sz="2000" b="1" dirty="0"/>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391982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Introduction</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Cloud Native Development</a:t>
            </a:r>
          </a:p>
          <a:p>
            <a:pPr marL="0" indent="0" algn="just">
              <a:buNone/>
            </a:pPr>
            <a:r>
              <a:rPr lang="en-GB" sz="2000" dirty="0"/>
              <a:t>Within this presentation I will be discussing in dept my solution submitted for the module “cloud native development”. I will discuss the problem, the proposed solution and identification of issues found related to scalability of the web application. At the end of the slide, there is a 5-minute video demonstration of the proposed solution being deployed to Microsoft Azure. Links to the web application can be found here: </a:t>
            </a:r>
          </a:p>
          <a:p>
            <a:pPr marL="0" indent="0" algn="just">
              <a:buNone/>
            </a:pPr>
            <a:r>
              <a:rPr lang="en-GB" sz="2000" dirty="0"/>
              <a:t>	As part of the module, I was asked to design and deploy a scalable social media sharing application similarly to Instagram where users will be able to authenticate and post media such as images and videos, write a caption for these media posts and then other users can comment under these posts. Basic Read Write Operations that are expected on such application are the four main Create, Update, Edit and Delete. This allows users to make post and then change or remove them after they have been created. Keeping the above mentioned in mind I will now propose a cloud solution which will enable end users to do such actions whilst maintaining scalability and zero down time of the application. The proposed solution will consist of resources and services exclusively to the Microsoft Azure Cloud Platform.  </a:t>
            </a:r>
          </a:p>
          <a:p>
            <a:pPr marL="0" indent="0" algn="just">
              <a:buNone/>
            </a:pPr>
            <a:endParaRPr lang="en-US" sz="20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10519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Proposed Solution</a:t>
            </a:r>
          </a:p>
          <a:p>
            <a:pPr marL="0" indent="0" algn="just">
              <a:buNone/>
            </a:pPr>
            <a:r>
              <a:rPr lang="en-GB" sz="1600" dirty="0"/>
              <a:t>This slide I will develop and discuss a cloud native solution to the problem mentioned on previous slides. Beginning with what has been developed in the past. Majority of applications have storage of some description so within this solution I am planning  use an Azure Storage Container. </a:t>
            </a:r>
          </a:p>
          <a:p>
            <a:pPr marL="0" indent="0" algn="just">
              <a:buNone/>
            </a:pPr>
            <a:r>
              <a:rPr lang="en-GB" sz="1600" b="1" u="sng" dirty="0"/>
              <a:t>Azure Storage Container</a:t>
            </a:r>
          </a:p>
          <a:p>
            <a:pPr marL="0" indent="0" algn="just">
              <a:buNone/>
            </a:pPr>
            <a:r>
              <a:rPr lang="en-GB" sz="1600" dirty="0"/>
              <a:t>Azure Storage Containers provide key features such as </a:t>
            </a:r>
            <a:r>
              <a:rPr lang="en-GB" sz="1600" b="1" dirty="0"/>
              <a:t>readily available access, anytime and anywhere. </a:t>
            </a:r>
            <a:r>
              <a:rPr lang="en-GB" sz="1600" dirty="0"/>
              <a:t>This provides data presence round the globe allowing users to access data and media with low latency. Another key feature is being </a:t>
            </a:r>
            <a:r>
              <a:rPr lang="en-GB" sz="1600" b="1" dirty="0"/>
              <a:t>highly durable, scalable and available </a:t>
            </a:r>
            <a:r>
              <a:rPr lang="en-GB" sz="1600" dirty="0"/>
              <a:t>providing near perfect uptime for users and applications which use storage with low latency in response times. Microsoft Azure makes it easy to scale compute power up or down.</a:t>
            </a:r>
          </a:p>
          <a:p>
            <a:pPr marL="0" indent="0" algn="just">
              <a:buNone/>
            </a:pPr>
            <a:r>
              <a:rPr lang="en-GB" sz="1600" b="1" u="sng" dirty="0"/>
              <a:t>Azure Logic Apps</a:t>
            </a:r>
          </a:p>
          <a:p>
            <a:pPr marL="0" indent="0" algn="just">
              <a:buNone/>
            </a:pPr>
            <a:r>
              <a:rPr lang="en-GB" sz="1600" b="1" u="sng" dirty="0"/>
              <a:t>Azure Cosmos DB</a:t>
            </a:r>
          </a:p>
          <a:p>
            <a:pPr marL="0" indent="0" algn="just">
              <a:buNone/>
            </a:pPr>
            <a:r>
              <a:rPr lang="en-GB" sz="1600" b="1" u="sng" dirty="0"/>
              <a:t>Azure CDN (Content Delivery Network)</a:t>
            </a:r>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17890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b="1" u="sng" dirty="0"/>
              <a:t>Proposed Solution</a:t>
            </a:r>
          </a:p>
          <a:p>
            <a:pPr marL="0" indent="0" algn="just">
              <a:buNone/>
            </a:pPr>
            <a:r>
              <a:rPr lang="en-GB" sz="1600" dirty="0"/>
              <a:t>For this solution, I have proposed that I use a cloud-based hosting provider and services, in this case I will be using Microsoft Azure and for scaling of the application I will be using features and services provided by Microsoft azure. The service which are used in this solution are the following: </a:t>
            </a:r>
            <a:r>
              <a:rPr lang="en-GB" sz="1600" b="1" dirty="0"/>
              <a:t>Azure App Service, Azure Logic Apps</a:t>
            </a:r>
            <a:r>
              <a:rPr lang="en-GB" sz="1600" dirty="0"/>
              <a:t>. (About 8 have been deployed), </a:t>
            </a:r>
            <a:r>
              <a:rPr lang="en-GB" sz="1600" b="1" dirty="0"/>
              <a:t>Azure Blob Storage, Azure SQL Database and an Azure CDN</a:t>
            </a:r>
            <a:r>
              <a:rPr lang="en-GB" sz="1600" dirty="0"/>
              <a:t> (Content Delivery Network). I will discuss in greater detail why I used these, the price of each service, the cost analysis of each service and how that service will aid in the scaling of the web application. I will also discuss any existing limitations of the developed solution and will discuss its ability to scale.	</a:t>
            </a:r>
            <a:endParaRPr lang="en-GB" sz="1600" b="1" u="sng" dirty="0"/>
          </a:p>
          <a:p>
            <a:pPr marL="0" indent="0" algn="just">
              <a:buNone/>
            </a:pPr>
            <a:r>
              <a:rPr lang="en-GB" sz="1600" b="1" u="sng" dirty="0"/>
              <a:t>Problem linked to scalability</a:t>
            </a:r>
          </a:p>
          <a:p>
            <a:pPr marL="0" indent="0" algn="just">
              <a:buNone/>
            </a:pPr>
            <a:r>
              <a:rPr lang="en-GB" sz="1600" dirty="0"/>
              <a:t>As part of this module, we have been asked to re create a social media sharing  web application, similarly to the likes of Instagram and Facebook, The key issue which has been identified is the ability to do the following in which allows </a:t>
            </a:r>
            <a:r>
              <a:rPr lang="en-GB" sz="1600" b="1" dirty="0"/>
              <a:t>multiple users to use the application asynchronously, Allow content to be uploaded, viewed by others and deleted on request. </a:t>
            </a:r>
            <a:r>
              <a:rPr lang="en-GB" sz="1600" dirty="0"/>
              <a:t>These issues are aspects of an existing full stack that can cause potential issues for users. </a:t>
            </a:r>
          </a:p>
          <a:p>
            <a:pPr marL="0" indent="0" algn="just">
              <a:buNone/>
            </a:pPr>
            <a:r>
              <a:rPr lang="en-GB" sz="1600" dirty="0"/>
              <a:t>	For example. Without an appropriately configured </a:t>
            </a:r>
            <a:r>
              <a:rPr lang="en-GB" sz="1600" b="1" dirty="0"/>
              <a:t>load balancer</a:t>
            </a:r>
            <a:r>
              <a:rPr lang="en-GB" sz="1600" dirty="0"/>
              <a:t>, we could experience slow speeds and or response times of services or APIs (Application Programme Interfaces)  or in the worst use case: Total System Failure where the application has been dropped completely. A load balancer would evenly distribute the workloads and computing resources along multiple computers, networks and servers. </a:t>
            </a:r>
          </a:p>
          <a:p>
            <a:pPr marL="0" indent="0" algn="just">
              <a:buNone/>
            </a:pPr>
            <a:r>
              <a:rPr lang="en-GB" sz="1600" dirty="0"/>
              <a:t>	Another Example would be the use and implementation of a </a:t>
            </a:r>
            <a:r>
              <a:rPr lang="en-GB" sz="1600" b="1" dirty="0"/>
              <a:t>CDN</a:t>
            </a:r>
            <a:r>
              <a:rPr lang="en-GB" sz="1600" dirty="0"/>
              <a:t> (Content Delivery Network). A CDN sits at the networks edge and provides features like </a:t>
            </a:r>
            <a:r>
              <a:rPr lang="en-GB" sz="1600" b="1" dirty="0"/>
              <a:t>caching</a:t>
            </a:r>
            <a:r>
              <a:rPr lang="en-GB" sz="1600" dirty="0"/>
              <a:t>, </a:t>
            </a:r>
            <a:r>
              <a:rPr lang="en-GB" sz="1600" b="1" dirty="0"/>
              <a:t>protection from cyber attacks</a:t>
            </a:r>
            <a:r>
              <a:rPr lang="en-GB" sz="1600" dirty="0"/>
              <a:t> such as DDOS (Direct Denial of Service) and it also provides a </a:t>
            </a:r>
            <a:r>
              <a:rPr lang="en-GB" sz="1600" b="1" dirty="0"/>
              <a:t>vast spread of geolocated servers </a:t>
            </a:r>
            <a:r>
              <a:rPr lang="en-GB" sz="1600" dirty="0"/>
              <a:t>placed round the globe. </a:t>
            </a:r>
          </a:p>
          <a:p>
            <a:pPr marL="0" indent="0" algn="just">
              <a:buNone/>
            </a:pPr>
            <a:r>
              <a:rPr lang="en-GB" sz="1600" b="1" dirty="0"/>
              <a:t>	</a:t>
            </a:r>
          </a:p>
          <a:p>
            <a:pPr marL="0" indent="0" algn="just">
              <a:buNone/>
            </a:pP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124345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Problem Identification and Scalability Issues </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42281A-11C2-467D-B1E9-F857FFF0E3FF}"/>
              </a:ext>
            </a:extLst>
          </p:cNvPr>
          <p:cNvSpPr>
            <a:spLocks noGrp="1"/>
          </p:cNvSpPr>
          <p:nvPr>
            <p:ph idx="1"/>
          </p:nvPr>
        </p:nvSpPr>
        <p:spPr>
          <a:xfrm>
            <a:off x="838200" y="1253331"/>
            <a:ext cx="10515600" cy="5239544"/>
          </a:xfrm>
        </p:spPr>
        <p:txBody>
          <a:bodyPr>
            <a:noAutofit/>
          </a:bodyPr>
          <a:lstStyle/>
          <a:p>
            <a:pPr marL="0" indent="0" algn="just">
              <a:buNone/>
            </a:pPr>
            <a:r>
              <a:rPr lang="en-GB" sz="1600" dirty="0"/>
              <a:t>As part of my developed solution, I have used a CRUD approach where I would perform event </a:t>
            </a:r>
          </a:p>
          <a:p>
            <a:pPr marL="0" indent="0" algn="just">
              <a:buNone/>
            </a:pPr>
            <a:r>
              <a:rPr lang="en-GB" sz="1600" b="1" u="sng" dirty="0"/>
              <a:t>Cloud Technologies</a:t>
            </a:r>
          </a:p>
          <a:p>
            <a:pPr marL="0" indent="0" algn="just">
              <a:buNone/>
            </a:pPr>
            <a:r>
              <a:rPr lang="en-GB" sz="1600" b="1" u="sng" dirty="0"/>
              <a:t>Architectural components and related patterns. </a:t>
            </a:r>
            <a:endParaRPr lang="en-US" sz="1600" dirty="0"/>
          </a:p>
          <a:p>
            <a:pPr marL="0" indent="0" algn="just">
              <a:buNone/>
            </a:pPr>
            <a:endParaRPr lang="en-US" sz="1600" dirty="0"/>
          </a:p>
          <a:p>
            <a:pPr marL="0" indent="0" algn="just">
              <a:buNone/>
            </a:pPr>
            <a:endParaRPr lang="en-US" sz="1600" dirty="0"/>
          </a:p>
        </p:txBody>
      </p:sp>
    </p:spTree>
    <p:extLst>
      <p:ext uri="{BB962C8B-B14F-4D97-AF65-F5344CB8AC3E}">
        <p14:creationId xmlns:p14="http://schemas.microsoft.com/office/powerpoint/2010/main" val="213376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(Part 1) </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FAB3445-0775-7D46-ACD2-6AA7B4654688}"/>
              </a:ext>
            </a:extLst>
          </p:cNvPr>
          <p:cNvSpPr>
            <a:spLocks noGrp="1"/>
          </p:cNvSpPr>
          <p:nvPr>
            <p:ph idx="1"/>
          </p:nvPr>
        </p:nvSpPr>
        <p:spPr>
          <a:xfrm>
            <a:off x="838200" y="1253331"/>
            <a:ext cx="10515600" cy="5239544"/>
          </a:xfrm>
        </p:spPr>
        <p:txBody>
          <a:bodyPr>
            <a:noAutofit/>
          </a:bodyPr>
          <a:lstStyle/>
          <a:p>
            <a:pPr marL="0" indent="0" algn="just">
              <a:buNone/>
            </a:pPr>
            <a:r>
              <a:rPr lang="en-GB" sz="1600" dirty="0"/>
              <a:t>Within this section I will be discussing the technical solution which I have developed and deployed to Microsoft Azure. Below is a graph which I have designed to show the cloud pattern design in which I have implemented using Azure resources. The cloud pattern design when I believe matches my deployment best is the “Cloud Pattern”</a:t>
            </a:r>
          </a:p>
          <a:p>
            <a:pPr marL="0" indent="0" algn="just">
              <a:buNone/>
            </a:pPr>
            <a:endParaRPr lang="en-GB" sz="1600" dirty="0"/>
          </a:p>
          <a:p>
            <a:pPr marL="0" indent="0" algn="just">
              <a:buNone/>
            </a:pPr>
            <a:endParaRPr lang="en-US" sz="1600" b="1" u="sng" dirty="0"/>
          </a:p>
          <a:p>
            <a:pPr marL="0" indent="0" algn="just">
              <a:buNone/>
            </a:pPr>
            <a:endParaRPr lang="en-US" sz="1600" dirty="0"/>
          </a:p>
        </p:txBody>
      </p:sp>
    </p:spTree>
    <p:extLst>
      <p:ext uri="{BB962C8B-B14F-4D97-AF65-F5344CB8AC3E}">
        <p14:creationId xmlns:p14="http://schemas.microsoft.com/office/powerpoint/2010/main" val="230842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(Part 2) </a:t>
            </a:r>
            <a:endParaRPr lang="en-US" sz="24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FFAB3445-0775-7D46-ACD2-6AA7B4654688}"/>
              </a:ext>
            </a:extLst>
          </p:cNvPr>
          <p:cNvSpPr>
            <a:spLocks noGrp="1"/>
          </p:cNvSpPr>
          <p:nvPr>
            <p:ph idx="1"/>
          </p:nvPr>
        </p:nvSpPr>
        <p:spPr>
          <a:xfrm>
            <a:off x="838200" y="1253331"/>
            <a:ext cx="10515600" cy="5239544"/>
          </a:xfrm>
        </p:spPr>
        <p:txBody>
          <a:bodyPr>
            <a:noAutofit/>
          </a:bodyPr>
          <a:lstStyle/>
          <a:p>
            <a:pPr marL="0" indent="0" algn="just">
              <a:buNone/>
            </a:pPr>
            <a:endParaRPr lang="en-US" sz="1600" b="1" u="sng" dirty="0"/>
          </a:p>
          <a:p>
            <a:pPr marL="0" indent="0" algn="just">
              <a:buNone/>
            </a:pPr>
            <a:endParaRPr lang="en-US" sz="1600" dirty="0"/>
          </a:p>
        </p:txBody>
      </p:sp>
      <p:graphicFrame>
        <p:nvGraphicFramePr>
          <p:cNvPr id="7" name="Table 7">
            <a:extLst>
              <a:ext uri="{FF2B5EF4-FFF2-40B4-BE49-F238E27FC236}">
                <a16:creationId xmlns:a16="http://schemas.microsoft.com/office/drawing/2014/main" id="{A2C13D46-1631-415A-B61A-76E55E7EDC56}"/>
              </a:ext>
            </a:extLst>
          </p:cNvPr>
          <p:cNvGraphicFramePr>
            <a:graphicFrameLocks noGrp="1"/>
          </p:cNvGraphicFramePr>
          <p:nvPr>
            <p:extLst>
              <p:ext uri="{D42A27DB-BD31-4B8C-83A1-F6EECF244321}">
                <p14:modId xmlns:p14="http://schemas.microsoft.com/office/powerpoint/2010/main" val="1797396200"/>
              </p:ext>
            </p:extLst>
          </p:nvPr>
        </p:nvGraphicFramePr>
        <p:xfrm>
          <a:off x="838200" y="1253331"/>
          <a:ext cx="11156261" cy="5120906"/>
        </p:xfrm>
        <a:graphic>
          <a:graphicData uri="http://schemas.openxmlformats.org/drawingml/2006/table">
            <a:tbl>
              <a:tblPr firstRow="1" bandRow="1">
                <a:tableStyleId>{5C22544A-7EE6-4342-B048-85BDC9FD1C3A}</a:tableStyleId>
              </a:tblPr>
              <a:tblGrid>
                <a:gridCol w="1663175">
                  <a:extLst>
                    <a:ext uri="{9D8B030D-6E8A-4147-A177-3AD203B41FA5}">
                      <a16:colId xmlns:a16="http://schemas.microsoft.com/office/drawing/2014/main" val="1138639585"/>
                    </a:ext>
                  </a:extLst>
                </a:gridCol>
                <a:gridCol w="3974995">
                  <a:extLst>
                    <a:ext uri="{9D8B030D-6E8A-4147-A177-3AD203B41FA5}">
                      <a16:colId xmlns:a16="http://schemas.microsoft.com/office/drawing/2014/main" val="1507987499"/>
                    </a:ext>
                  </a:extLst>
                </a:gridCol>
                <a:gridCol w="5518091">
                  <a:extLst>
                    <a:ext uri="{9D8B030D-6E8A-4147-A177-3AD203B41FA5}">
                      <a16:colId xmlns:a16="http://schemas.microsoft.com/office/drawing/2014/main" val="2744889013"/>
                    </a:ext>
                  </a:extLst>
                </a:gridCol>
              </a:tblGrid>
              <a:tr h="383323">
                <a:tc>
                  <a:txBody>
                    <a:bodyPr/>
                    <a:lstStyle/>
                    <a:p>
                      <a:r>
                        <a:rPr lang="en-GB" sz="1000" dirty="0"/>
                        <a:t>Microsoft Azure Resource </a:t>
                      </a:r>
                      <a:endParaRPr lang="en-US" sz="1000" dirty="0"/>
                    </a:p>
                  </a:txBody>
                  <a:tcPr/>
                </a:tc>
                <a:tc>
                  <a:txBody>
                    <a:bodyPr/>
                    <a:lstStyle/>
                    <a:p>
                      <a:r>
                        <a:rPr lang="en-GB" sz="1000" dirty="0"/>
                        <a:t>Pros</a:t>
                      </a:r>
                      <a:endParaRPr lang="en-US" sz="1000" dirty="0"/>
                    </a:p>
                  </a:txBody>
                  <a:tcPr/>
                </a:tc>
                <a:tc>
                  <a:txBody>
                    <a:bodyPr/>
                    <a:lstStyle/>
                    <a:p>
                      <a:r>
                        <a:rPr lang="en-GB" sz="1000" dirty="0"/>
                        <a:t>Does it scale? </a:t>
                      </a:r>
                      <a:endParaRPr lang="en-US" sz="1000" dirty="0"/>
                    </a:p>
                  </a:txBody>
                  <a:tcPr/>
                </a:tc>
                <a:extLst>
                  <a:ext uri="{0D108BD9-81ED-4DB2-BD59-A6C34878D82A}">
                    <a16:rowId xmlns:a16="http://schemas.microsoft.com/office/drawing/2014/main" val="1228610430"/>
                  </a:ext>
                </a:extLst>
              </a:tr>
              <a:tr h="1216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u="sng" dirty="0"/>
                        <a:t>Azure App Service (Python Flask Application)</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Azure provide extensive support for specific frameworks such as ASP.NET, Java and Python. Azure apps can be hosted anywhere round the globe and scaled to all Microsoft's datacentre infrastructure. Microsoft provide the Azure app service with a high availability  uptime with an SLA boasting 99.5% uptime. </a:t>
                      </a:r>
                    </a:p>
                    <a:p>
                      <a:endParaRPr lang="en-US" sz="1000" dirty="0"/>
                    </a:p>
                  </a:txBody>
                  <a:tcPr/>
                </a:tc>
                <a:tc>
                  <a:txBody>
                    <a:bodyPr/>
                    <a:lstStyle/>
                    <a:p>
                      <a:r>
                        <a:rPr lang="en-GB" sz="1000" dirty="0"/>
                        <a:t>Yes, Azure off end users to configure scaling both vertically and horizontally. This allows the App Service to take on more physical resources or to increase the number of VM instances that are running your application. With a properly configured load balancer this service is highly scalable and can handle a vast number of users across the globe asynchronously. </a:t>
                      </a:r>
                      <a:endParaRPr lang="en-US" sz="1000" dirty="0"/>
                    </a:p>
                  </a:txBody>
                  <a:tcPr/>
                </a:tc>
                <a:extLst>
                  <a:ext uri="{0D108BD9-81ED-4DB2-BD59-A6C34878D82A}">
                    <a16:rowId xmlns:a16="http://schemas.microsoft.com/office/drawing/2014/main" val="952904995"/>
                  </a:ext>
                </a:extLst>
              </a:tr>
              <a:tr h="933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u="sng" dirty="0"/>
                        <a:t>Azure Logic Apps</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Azure Logic Apps can scale based on user load and perform with precision. Creation of code is easy with the help of different built-in modules which ensure faster delivery of the project to the end user or to the system at a larger scale. </a:t>
                      </a:r>
                      <a:endParaRPr lang="en-GB" sz="1000" b="1" u="sng" dirty="0"/>
                    </a:p>
                    <a:p>
                      <a:endParaRPr lang="en-US" sz="1000" dirty="0"/>
                    </a:p>
                  </a:txBody>
                  <a:tcPr/>
                </a:tc>
                <a:tc>
                  <a:txBody>
                    <a:bodyPr/>
                    <a:lstStyle/>
                    <a:p>
                      <a:r>
                        <a:rPr lang="en-GB" sz="1000" dirty="0"/>
                        <a:t>Yes, Logic apps provide specific auto capabilities e.g., when your load increases, the logic app can scale with it to a certain point and will scale accordingly depending on which connectors you use. </a:t>
                      </a:r>
                    </a:p>
                    <a:p>
                      <a:r>
                        <a:rPr lang="en-GB" sz="1000" dirty="0"/>
                        <a:t>“Logic Apps has a pure pay-per-usage billing model. You pay for each action that gets executed. It’s important to be aware that you also need to pay for polling triggers, which can be a hidden cost.” </a:t>
                      </a:r>
                      <a:r>
                        <a:rPr lang="en-GB" sz="1000" dirty="0">
                          <a:solidFill>
                            <a:srgbClr val="FF0000"/>
                          </a:solidFill>
                        </a:rPr>
                        <a:t>–(Microsoft References #2)</a:t>
                      </a:r>
                      <a:endParaRPr lang="en-US" sz="1000" dirty="0">
                        <a:solidFill>
                          <a:srgbClr val="FF0000"/>
                        </a:solidFill>
                      </a:endParaRPr>
                    </a:p>
                  </a:txBody>
                  <a:tcPr/>
                </a:tc>
                <a:extLst>
                  <a:ext uri="{0D108BD9-81ED-4DB2-BD59-A6C34878D82A}">
                    <a16:rowId xmlns:a16="http://schemas.microsoft.com/office/drawing/2014/main" val="903772583"/>
                  </a:ext>
                </a:extLst>
              </a:tr>
              <a:tr h="792115">
                <a:tc>
                  <a:txBody>
                    <a:bodyPr/>
                    <a:lstStyle/>
                    <a:p>
                      <a:pPr marL="0" indent="0" algn="just">
                        <a:buFont typeface="Arial" panose="020B0604020202020204" pitchFamily="34" charset="0"/>
                        <a:buNone/>
                      </a:pPr>
                      <a:r>
                        <a:rPr lang="en-GB" sz="1000" b="1" u="sng" dirty="0"/>
                        <a:t>Azure Storage Container</a:t>
                      </a:r>
                    </a:p>
                    <a:p>
                      <a:pPr algn="l"/>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Azure Storage containers stores information as blobs (Binary Large Objects), these blobs are accessible round the globe using URLs, Rest APIs and other means. </a:t>
                      </a:r>
                      <a:endParaRPr lang="en-US" sz="1000" b="1" u="sng" dirty="0"/>
                    </a:p>
                    <a:p>
                      <a:endParaRPr lang="en-US" sz="1000" dirty="0"/>
                    </a:p>
                  </a:txBody>
                  <a:tcPr/>
                </a:tc>
                <a:tc>
                  <a:txBody>
                    <a:bodyPr/>
                    <a:lstStyle/>
                    <a:p>
                      <a:r>
                        <a:rPr lang="en-GB" sz="1000" dirty="0"/>
                        <a:t>Yes, “Azure Storage is designed to be massively scalable to meet the data storage and performance needs of today's applications.</a:t>
                      </a:r>
                    </a:p>
                    <a:p>
                      <a:r>
                        <a:rPr lang="en-GB" sz="1000" dirty="0"/>
                        <a:t>Managed. Azure handles hardware maintenance, updates, and critical issues for you.” </a:t>
                      </a:r>
                      <a:r>
                        <a:rPr lang="en-GB" sz="1000" dirty="0">
                          <a:solidFill>
                            <a:srgbClr val="FF0000"/>
                          </a:solidFill>
                        </a:rPr>
                        <a:t>Microsoft References #3)</a:t>
                      </a:r>
                      <a:endParaRPr lang="en-US" sz="1000" dirty="0"/>
                    </a:p>
                  </a:txBody>
                  <a:tcPr/>
                </a:tc>
                <a:extLst>
                  <a:ext uri="{0D108BD9-81ED-4DB2-BD59-A6C34878D82A}">
                    <a16:rowId xmlns:a16="http://schemas.microsoft.com/office/drawing/2014/main" val="2582497483"/>
                  </a:ext>
                </a:extLst>
              </a:tr>
              <a:tr h="773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t>Azure Cosmos Database</a:t>
                      </a:r>
                    </a:p>
                    <a:p>
                      <a:endParaRPr lang="en-US" sz="1000" dirty="0"/>
                    </a:p>
                  </a:txBody>
                  <a:tcPr/>
                </a:tc>
                <a:tc>
                  <a:txBody>
                    <a:bodyPr/>
                    <a:lstStyle/>
                    <a:p>
                      <a:r>
                        <a:rPr lang="en-GB" sz="1000" dirty="0"/>
                        <a:t>Azure Cosmos database has several key benefits used in this solution. Cosmos has real-time access with fast read and write latencies with data throughput and consistence's backed by SLAs. “Independently and elastically scale storage and throughput across any Azure region” </a:t>
                      </a:r>
                      <a:r>
                        <a:rPr lang="en-GB" sz="1000" dirty="0">
                          <a:solidFill>
                            <a:srgbClr val="FF0000"/>
                          </a:solidFill>
                        </a:rPr>
                        <a:t>(Microsoft References #1)</a:t>
                      </a:r>
                      <a:endParaRPr lang="en-US" sz="1000" dirty="0">
                        <a:solidFill>
                          <a:srgbClr val="FF0000"/>
                        </a:solidFill>
                      </a:endParaRPr>
                    </a:p>
                  </a:txBody>
                  <a:tcPr/>
                </a:tc>
                <a:tc>
                  <a:txBody>
                    <a:bodyPr/>
                    <a:lstStyle/>
                    <a:p>
                      <a:r>
                        <a:rPr lang="en-GB" sz="1000" dirty="0"/>
                        <a:t>Yes, Databases and containers automatically scale the required throughput as required. There are zero down time to client connections, applications, or impact to Azure Cosmos DB SLAs.</a:t>
                      </a:r>
                      <a:endParaRPr lang="en-US" sz="1000" dirty="0"/>
                    </a:p>
                  </a:txBody>
                  <a:tcPr/>
                </a:tc>
                <a:extLst>
                  <a:ext uri="{0D108BD9-81ED-4DB2-BD59-A6C34878D82A}">
                    <a16:rowId xmlns:a16="http://schemas.microsoft.com/office/drawing/2014/main" val="2774996664"/>
                  </a:ext>
                </a:extLst>
              </a:tr>
              <a:tr h="942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t>Azure CDN (Content Delivery Network)</a:t>
                      </a:r>
                    </a:p>
                    <a:p>
                      <a:endParaRPr lang="en-US" sz="1000" dirty="0"/>
                    </a:p>
                  </a:txBody>
                  <a:tcPr/>
                </a:tc>
                <a:tc>
                  <a:txBody>
                    <a:bodyPr/>
                    <a:lstStyle/>
                    <a:p>
                      <a:r>
                        <a:rPr lang="en-GB" sz="1000" dirty="0"/>
                        <a:t>Azure CDN provides data presence  with the use of a disturbed network of servers which can efficiently deliver key content to the users. CDN’s store cached content on edge servers in point of presence (POP) locations which are physically close to the end user to minimize latency.  </a:t>
                      </a:r>
                      <a:endParaRPr lang="en-US" sz="1000" dirty="0"/>
                    </a:p>
                  </a:txBody>
                  <a:tcPr/>
                </a:tc>
                <a:tc>
                  <a:txBody>
                    <a:bodyPr/>
                    <a:lstStyle/>
                    <a:p>
                      <a:r>
                        <a:rPr lang="en-GB" sz="1000" dirty="0"/>
                        <a:t>As a concept it scales and allows multiple users to access readily available content on edge networks however has limitations based on the subscription you are using. These limitations are the following:  The number of CDN profiles that can be created. The number of endpoints that can be created in a CDN profile. The number of custom domains that can be mapped to an endpoint.</a:t>
                      </a:r>
                      <a:endParaRPr lang="en-US" sz="1000" dirty="0"/>
                    </a:p>
                  </a:txBody>
                  <a:tcPr/>
                </a:tc>
                <a:extLst>
                  <a:ext uri="{0D108BD9-81ED-4DB2-BD59-A6C34878D82A}">
                    <a16:rowId xmlns:a16="http://schemas.microsoft.com/office/drawing/2014/main" val="1108850590"/>
                  </a:ext>
                </a:extLst>
              </a:tr>
            </a:tbl>
          </a:graphicData>
        </a:graphic>
      </p:graphicFrame>
    </p:spTree>
    <p:extLst>
      <p:ext uri="{BB962C8B-B14F-4D97-AF65-F5344CB8AC3E}">
        <p14:creationId xmlns:p14="http://schemas.microsoft.com/office/powerpoint/2010/main" val="249846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398F-6C31-4D1D-9279-A6E8FE4D88B8}"/>
              </a:ext>
            </a:extLst>
          </p:cNvPr>
          <p:cNvSpPr>
            <a:spLocks noGrp="1"/>
          </p:cNvSpPr>
          <p:nvPr>
            <p:ph type="title"/>
          </p:nvPr>
        </p:nvSpPr>
        <p:spPr/>
        <p:txBody>
          <a:bodyPr>
            <a:normAutofit/>
          </a:bodyPr>
          <a:lstStyle/>
          <a:p>
            <a:r>
              <a:rPr lang="en-GB" sz="2400" dirty="0">
                <a:latin typeface="Arial" panose="020B0604020202020204" pitchFamily="34" charset="0"/>
                <a:cs typeface="Arial" panose="020B0604020202020204" pitchFamily="34" charset="0"/>
              </a:rPr>
              <a:t>Overview of Technical Solution Developed (Part 3) </a:t>
            </a:r>
            <a:endParaRPr lang="en-US" sz="2400" dirty="0">
              <a:latin typeface="Arial" panose="020B0604020202020204" pitchFamily="34" charset="0"/>
              <a:cs typeface="Arial" panose="020B0604020202020204" pitchFamily="34" charset="0"/>
            </a:endParaRPr>
          </a:p>
        </p:txBody>
      </p:sp>
      <p:graphicFrame>
        <p:nvGraphicFramePr>
          <p:cNvPr id="5" name="Table 7">
            <a:extLst>
              <a:ext uri="{FF2B5EF4-FFF2-40B4-BE49-F238E27FC236}">
                <a16:creationId xmlns:a16="http://schemas.microsoft.com/office/drawing/2014/main" id="{38F87C39-6280-4C34-8A92-9BC8F481AFE0}"/>
              </a:ext>
            </a:extLst>
          </p:cNvPr>
          <p:cNvGraphicFramePr>
            <a:graphicFrameLocks noGrp="1"/>
          </p:cNvGraphicFramePr>
          <p:nvPr>
            <p:extLst>
              <p:ext uri="{D42A27DB-BD31-4B8C-83A1-F6EECF244321}">
                <p14:modId xmlns:p14="http://schemas.microsoft.com/office/powerpoint/2010/main" val="1276005824"/>
              </p:ext>
            </p:extLst>
          </p:nvPr>
        </p:nvGraphicFramePr>
        <p:xfrm>
          <a:off x="838200" y="1286305"/>
          <a:ext cx="11162356" cy="5206570"/>
        </p:xfrm>
        <a:graphic>
          <a:graphicData uri="http://schemas.openxmlformats.org/drawingml/2006/table">
            <a:tbl>
              <a:tblPr firstRow="1" bandRow="1">
                <a:tableStyleId>{5C22544A-7EE6-4342-B048-85BDC9FD1C3A}</a:tableStyleId>
              </a:tblPr>
              <a:tblGrid>
                <a:gridCol w="1028947">
                  <a:extLst>
                    <a:ext uri="{9D8B030D-6E8A-4147-A177-3AD203B41FA5}">
                      <a16:colId xmlns:a16="http://schemas.microsoft.com/office/drawing/2014/main" val="1138639585"/>
                    </a:ext>
                  </a:extLst>
                </a:gridCol>
                <a:gridCol w="1156857">
                  <a:extLst>
                    <a:ext uri="{9D8B030D-6E8A-4147-A177-3AD203B41FA5}">
                      <a16:colId xmlns:a16="http://schemas.microsoft.com/office/drawing/2014/main" val="1507987499"/>
                    </a:ext>
                  </a:extLst>
                </a:gridCol>
                <a:gridCol w="8976552">
                  <a:extLst>
                    <a:ext uri="{9D8B030D-6E8A-4147-A177-3AD203B41FA5}">
                      <a16:colId xmlns:a16="http://schemas.microsoft.com/office/drawing/2014/main" val="2744889013"/>
                    </a:ext>
                  </a:extLst>
                </a:gridCol>
              </a:tblGrid>
              <a:tr h="383323">
                <a:tc>
                  <a:txBody>
                    <a:bodyPr/>
                    <a:lstStyle/>
                    <a:p>
                      <a:r>
                        <a:rPr lang="en-GB" sz="1000" dirty="0"/>
                        <a:t>Microsoft Azure Resource Used </a:t>
                      </a:r>
                      <a:endParaRPr lang="en-US" sz="1000" dirty="0"/>
                    </a:p>
                  </a:txBody>
                  <a:tcPr/>
                </a:tc>
                <a:tc>
                  <a:txBody>
                    <a:bodyPr/>
                    <a:lstStyle/>
                    <a:p>
                      <a:r>
                        <a:rPr lang="en-GB" sz="1000" dirty="0"/>
                        <a:t>Alternative Microsoft Azure Resource</a:t>
                      </a:r>
                      <a:endParaRPr lang="en-US" sz="1000" dirty="0"/>
                    </a:p>
                  </a:txBody>
                  <a:tcPr/>
                </a:tc>
                <a:tc>
                  <a:txBody>
                    <a:bodyPr/>
                    <a:lstStyle/>
                    <a:p>
                      <a:r>
                        <a:rPr lang="en-GB" sz="1000" dirty="0"/>
                        <a:t>Justification of used resource. </a:t>
                      </a:r>
                      <a:endParaRPr lang="en-US" sz="1000" dirty="0"/>
                    </a:p>
                  </a:txBody>
                  <a:tcPr/>
                </a:tc>
                <a:extLst>
                  <a:ext uri="{0D108BD9-81ED-4DB2-BD59-A6C34878D82A}">
                    <a16:rowId xmlns:a16="http://schemas.microsoft.com/office/drawing/2014/main" val="1228610430"/>
                  </a:ext>
                </a:extLst>
              </a:tr>
              <a:tr h="1216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u="sng" dirty="0"/>
                        <a:t>Azure App Service (Python Flask Application)</a:t>
                      </a:r>
                    </a:p>
                    <a:p>
                      <a:endParaRPr lang="en-US" sz="1000" dirty="0"/>
                    </a:p>
                  </a:txBody>
                  <a:tcPr/>
                </a:tc>
                <a:tc>
                  <a:txBody>
                    <a:bodyPr/>
                    <a:lstStyle/>
                    <a:p>
                      <a:r>
                        <a:rPr lang="en-GB" sz="1000" b="1" u="sng" dirty="0"/>
                        <a:t>Azure VM</a:t>
                      </a:r>
                      <a:endParaRPr lang="en-US" sz="1000" b="1" u="sng" dirty="0"/>
                    </a:p>
                  </a:txBody>
                  <a:tcPr/>
                </a:tc>
                <a:tc>
                  <a:txBody>
                    <a:bodyPr/>
                    <a:lstStyle/>
                    <a:p>
                      <a:endParaRPr lang="en-US" sz="1000" dirty="0"/>
                    </a:p>
                  </a:txBody>
                  <a:tcPr/>
                </a:tc>
                <a:extLst>
                  <a:ext uri="{0D108BD9-81ED-4DB2-BD59-A6C34878D82A}">
                    <a16:rowId xmlns:a16="http://schemas.microsoft.com/office/drawing/2014/main" val="952904995"/>
                  </a:ext>
                </a:extLst>
              </a:tr>
              <a:tr h="9335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u="sng" dirty="0"/>
                        <a:t>Azure Logic Apps</a:t>
                      </a:r>
                    </a:p>
                    <a:p>
                      <a:endParaRPr lang="en-US" sz="1000" dirty="0"/>
                    </a:p>
                  </a:txBody>
                  <a:tcPr/>
                </a:tc>
                <a:tc>
                  <a:txBody>
                    <a:bodyPr/>
                    <a:lstStyle/>
                    <a:p>
                      <a:r>
                        <a:rPr lang="en-GB" sz="1000" b="1" u="sng" dirty="0"/>
                        <a:t>Azure Functions </a:t>
                      </a:r>
                      <a:endParaRPr lang="en-US" sz="1000" b="1" u="sng" dirty="0"/>
                    </a:p>
                  </a:txBody>
                  <a:tcPr/>
                </a:tc>
                <a:tc>
                  <a:txBody>
                    <a:bodyPr/>
                    <a:lstStyle/>
                    <a:p>
                      <a:endParaRPr lang="en-US" sz="1000" dirty="0">
                        <a:solidFill>
                          <a:srgbClr val="FF0000"/>
                        </a:solidFill>
                      </a:endParaRPr>
                    </a:p>
                  </a:txBody>
                  <a:tcPr/>
                </a:tc>
                <a:extLst>
                  <a:ext uri="{0D108BD9-81ED-4DB2-BD59-A6C34878D82A}">
                    <a16:rowId xmlns:a16="http://schemas.microsoft.com/office/drawing/2014/main" val="903772583"/>
                  </a:ext>
                </a:extLst>
              </a:tr>
              <a:tr h="792115">
                <a:tc>
                  <a:txBody>
                    <a:bodyPr/>
                    <a:lstStyle/>
                    <a:p>
                      <a:pPr marL="0" indent="0" algn="just">
                        <a:buFont typeface="Arial" panose="020B0604020202020204" pitchFamily="34" charset="0"/>
                        <a:buNone/>
                      </a:pPr>
                      <a:r>
                        <a:rPr lang="en-GB" sz="1000" b="1" u="sng"/>
                        <a:t>Azure Storage Container</a:t>
                      </a:r>
                    </a:p>
                    <a:p>
                      <a:pPr algn="l"/>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t>Azure Cosmos Database</a:t>
                      </a:r>
                    </a:p>
                    <a:p>
                      <a:endParaRPr lang="en-US" sz="1000" b="1" u="sng" dirty="0"/>
                    </a:p>
                  </a:txBody>
                  <a:tcPr/>
                </a:tc>
                <a:tc>
                  <a:txBody>
                    <a:bodyPr/>
                    <a:lstStyle/>
                    <a:p>
                      <a:endParaRPr lang="en-US" sz="1000" dirty="0"/>
                    </a:p>
                  </a:txBody>
                  <a:tcPr/>
                </a:tc>
                <a:extLst>
                  <a:ext uri="{0D108BD9-81ED-4DB2-BD59-A6C34878D82A}">
                    <a16:rowId xmlns:a16="http://schemas.microsoft.com/office/drawing/2014/main" val="2582497483"/>
                  </a:ext>
                </a:extLst>
              </a:tr>
              <a:tr h="773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t>Azure Cosmos Database</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u="sng" dirty="0"/>
                        <a:t>AWS S3 Bucket</a:t>
                      </a:r>
                      <a:endParaRPr lang="en-US" sz="1000" b="1" u="sng" dirty="0"/>
                    </a:p>
                    <a:p>
                      <a:endParaRPr lang="en-US" sz="1000" dirty="0">
                        <a:solidFill>
                          <a:srgbClr val="FF0000"/>
                        </a:solidFill>
                      </a:endParaRPr>
                    </a:p>
                  </a:txBody>
                  <a:tcPr/>
                </a:tc>
                <a:tc>
                  <a:txBody>
                    <a:bodyPr/>
                    <a:lstStyle/>
                    <a:p>
                      <a:endParaRPr lang="en-US" sz="1000" dirty="0"/>
                    </a:p>
                  </a:txBody>
                  <a:tcPr/>
                </a:tc>
                <a:extLst>
                  <a:ext uri="{0D108BD9-81ED-4DB2-BD59-A6C34878D82A}">
                    <a16:rowId xmlns:a16="http://schemas.microsoft.com/office/drawing/2014/main" val="2774996664"/>
                  </a:ext>
                </a:extLst>
              </a:tr>
              <a:tr h="942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t>Azure CDN (Content Delivery Network)</a:t>
                      </a:r>
                    </a:p>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108850590"/>
                  </a:ext>
                </a:extLst>
              </a:tr>
            </a:tbl>
          </a:graphicData>
        </a:graphic>
      </p:graphicFrame>
    </p:spTree>
    <p:extLst>
      <p:ext uri="{BB962C8B-B14F-4D97-AF65-F5344CB8AC3E}">
        <p14:creationId xmlns:p14="http://schemas.microsoft.com/office/powerpoint/2010/main" val="280960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1802</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Cloud Native Development </vt:lpstr>
      <vt:lpstr>Introduction</vt:lpstr>
      <vt:lpstr>Introduction</vt:lpstr>
      <vt:lpstr>Problem Identification and Scalability Issues </vt:lpstr>
      <vt:lpstr>Problem Identification and Scalability Issues </vt:lpstr>
      <vt:lpstr>Problem Identification and Scalability Issues </vt:lpstr>
      <vt:lpstr>Overview of Technical Solution Developed (Part 1) </vt:lpstr>
      <vt:lpstr>Overview of Technical Solution Developed (Part 2) </vt:lpstr>
      <vt:lpstr>Overview of Technical Solution Developed (Part 3) </vt:lpstr>
      <vt:lpstr>Assessment of limitations and ability to scale (Developed Solution) </vt:lpstr>
      <vt:lpstr>Assessment of limitations and ability to scale (Developed Solution) </vt:lpstr>
      <vt:lpstr>Demonstration of developed Solution. (YouTube Link)</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Development </dc:title>
  <dc:creator>Toby Killen</dc:creator>
  <cp:lastModifiedBy>Toby Killen</cp:lastModifiedBy>
  <cp:revision>28</cp:revision>
  <dcterms:created xsi:type="dcterms:W3CDTF">2021-12-04T16:37:30Z</dcterms:created>
  <dcterms:modified xsi:type="dcterms:W3CDTF">2021-12-09T14:38:10Z</dcterms:modified>
</cp:coreProperties>
</file>