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3:43:59.8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13B2B-4587-4006-9961-8AD29B43242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DD981-0AC5-4338-BF9E-5F58E7BA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DD981-0AC5-4338-BF9E-5F58E7BAD54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8300700" cy="68664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300700" cy="6866468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276" y="7449391"/>
            <a:ext cx="11666696" cy="2197269"/>
          </a:xfrm>
        </p:spPr>
        <p:txBody>
          <a:bodyPr anchor="ctr">
            <a:normAutofit/>
          </a:bodyPr>
          <a:lstStyle>
            <a:lvl1pPr algn="r">
              <a:defRPr sz="7505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4869" y="7449391"/>
            <a:ext cx="4803934" cy="219726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6257" indent="0" algn="ctr">
              <a:buNone/>
              <a:defRPr sz="27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702"/>
            </a:lvl4pPr>
            <a:lvl5pPr marL="2745029" indent="0" algn="ctr">
              <a:buNone/>
              <a:defRPr sz="2702"/>
            </a:lvl5pPr>
            <a:lvl6pPr marL="3431286" indent="0" algn="ctr">
              <a:buNone/>
              <a:defRPr sz="2702"/>
            </a:lvl6pPr>
            <a:lvl7pPr marL="4117543" indent="0" algn="ctr">
              <a:buNone/>
              <a:defRPr sz="2702"/>
            </a:lvl7pPr>
            <a:lvl8pPr marL="4803800" indent="0" algn="ctr">
              <a:buNone/>
              <a:defRPr sz="2702"/>
            </a:lvl8pPr>
            <a:lvl9pPr marL="5490058" indent="0" algn="ctr">
              <a:buNone/>
              <a:defRPr sz="27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9001" y="7905908"/>
            <a:ext cx="0" cy="13732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6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3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96440" y="1144411"/>
            <a:ext cx="3946088" cy="8125319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6933" y="1144411"/>
            <a:ext cx="11380748" cy="81253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5098078" y="89374"/>
            <a:ext cx="0" cy="13725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8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8300700" cy="68664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300700" cy="6866468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7449391"/>
            <a:ext cx="11666696" cy="2197269"/>
          </a:xfrm>
        </p:spPr>
        <p:txBody>
          <a:bodyPr anchor="ctr">
            <a:normAutofit/>
          </a:bodyPr>
          <a:lstStyle>
            <a:lvl1pPr algn="r">
              <a:defRPr sz="7505" b="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24869" y="7449391"/>
            <a:ext cx="4803934" cy="219726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9001" y="7905908"/>
            <a:ext cx="0" cy="13732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259" y="878908"/>
            <a:ext cx="14590233" cy="22522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257" y="3433233"/>
            <a:ext cx="7137273" cy="6042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0219" y="3433233"/>
            <a:ext cx="7137273" cy="6042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8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7259" y="3273490"/>
            <a:ext cx="7137273" cy="1235964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52" b="0" cap="none" baseline="0">
                <a:solidFill>
                  <a:schemeClr val="accent1"/>
                </a:solidFill>
                <a:latin typeface="+mn-lt"/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259" y="4457178"/>
            <a:ext cx="7137273" cy="5018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92573" y="3273490"/>
            <a:ext cx="7137273" cy="1235964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52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marL="0" lvl="0" indent="0" algn="l" defTabSz="1372514" rtl="0" eaLnBrk="1" latinLnBrk="0" hangingPunct="1">
              <a:lnSpc>
                <a:spcPct val="90000"/>
              </a:lnSpc>
              <a:spcBef>
                <a:spcPts val="2702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92573" y="4457178"/>
            <a:ext cx="7137273" cy="5018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0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5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7259" y="708137"/>
            <a:ext cx="6588252" cy="260925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453" y="1235964"/>
            <a:ext cx="8523551" cy="7786573"/>
          </a:xfrm>
        </p:spPr>
        <p:txBody>
          <a:bodyPr/>
          <a:lstStyle>
            <a:lvl1pPr>
              <a:defRPr sz="3602"/>
            </a:lvl1pPr>
            <a:lvl2pPr>
              <a:defRPr sz="3002"/>
            </a:lvl2pPr>
            <a:lvl3pPr>
              <a:defRPr sz="2402"/>
            </a:lvl3pPr>
            <a:lvl4pPr>
              <a:defRPr sz="2402"/>
            </a:lvl4pPr>
            <a:lvl5pPr>
              <a:defRPr sz="2402"/>
            </a:lvl5pPr>
            <a:lvl6pPr>
              <a:defRPr sz="2402"/>
            </a:lvl6pPr>
            <a:lvl7pPr>
              <a:defRPr sz="2402"/>
            </a:lvl7pPr>
            <a:lvl8pPr>
              <a:defRPr sz="2402"/>
            </a:lvl8pPr>
            <a:lvl9pPr>
              <a:defRPr sz="24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259" y="3390440"/>
            <a:ext cx="6588252" cy="5650408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01"/>
              </a:spcBef>
              <a:buNone/>
              <a:defRPr sz="24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7449393"/>
            <a:ext cx="11666696" cy="2197269"/>
          </a:xfrm>
        </p:spPr>
        <p:txBody>
          <a:bodyPr anchor="ctr">
            <a:normAutofit/>
          </a:bodyPr>
          <a:lstStyle>
            <a:lvl1pPr algn="r">
              <a:defRPr sz="7505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8296125" cy="6866467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24869" y="7449393"/>
            <a:ext cx="4803934" cy="219726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9001" y="7905908"/>
            <a:ext cx="0" cy="13732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4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7259" y="878908"/>
            <a:ext cx="14590233" cy="225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7259" y="3433233"/>
            <a:ext cx="14590235" cy="60424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7261" y="9718039"/>
            <a:ext cx="3233458" cy="411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43" y="9718039"/>
            <a:ext cx="8858336" cy="411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7289" y="9718039"/>
            <a:ext cx="1461515" cy="411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43794" y="1241016"/>
            <a:ext cx="0" cy="13732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7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1372514" rtl="0" eaLnBrk="1" latinLnBrk="0" hangingPunct="1">
        <a:lnSpc>
          <a:spcPct val="80000"/>
        </a:lnSpc>
        <a:spcBef>
          <a:spcPct val="0"/>
        </a:spcBef>
        <a:buNone/>
        <a:defRPr sz="7505" kern="1200" cap="all" spc="1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37251" indent="-137251" algn="l" defTabSz="1372514" rtl="0" eaLnBrk="1" latinLnBrk="0" hangingPunct="1">
        <a:lnSpc>
          <a:spcPct val="90000"/>
        </a:lnSpc>
        <a:spcBef>
          <a:spcPts val="1801"/>
        </a:spcBef>
        <a:spcAft>
          <a:spcPts val="3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302" kern="1200">
          <a:solidFill>
            <a:schemeClr val="tx1"/>
          </a:solidFill>
          <a:latin typeface="+mn-lt"/>
          <a:ea typeface="+mn-ea"/>
          <a:cs typeface="+mn-cs"/>
        </a:defRPr>
      </a:lvl1pPr>
      <a:lvl2pPr marL="398029" indent="-205877" algn="l" defTabSz="1372514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672532" indent="-205877" algn="l" defTabSz="1372514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1" kern="1200">
          <a:solidFill>
            <a:schemeClr val="tx1"/>
          </a:solidFill>
          <a:latin typeface="+mn-lt"/>
          <a:ea typeface="+mn-ea"/>
          <a:cs typeface="+mn-cs"/>
        </a:defRPr>
      </a:lvl3pPr>
      <a:lvl4pPr marL="892134" indent="-205877" algn="l" defTabSz="1372514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1" kern="1200">
          <a:solidFill>
            <a:schemeClr val="tx1"/>
          </a:solidFill>
          <a:latin typeface="+mn-lt"/>
          <a:ea typeface="+mn-ea"/>
          <a:cs typeface="+mn-cs"/>
        </a:defRPr>
      </a:lvl4pPr>
      <a:lvl5pPr marL="1166637" indent="-205877" algn="l" defTabSz="1372514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1" kern="1200">
          <a:solidFill>
            <a:schemeClr val="tx1"/>
          </a:solidFill>
          <a:latin typeface="+mn-lt"/>
          <a:ea typeface="+mn-ea"/>
          <a:cs typeface="+mn-cs"/>
        </a:defRPr>
      </a:lvl5pPr>
      <a:lvl6pPr marL="1372514" indent="-205877" algn="l" defTabSz="1372514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1" kern="1200">
          <a:solidFill>
            <a:schemeClr val="tx1"/>
          </a:solidFill>
          <a:latin typeface="+mn-lt"/>
          <a:ea typeface="+mn-ea"/>
          <a:cs typeface="+mn-cs"/>
        </a:defRPr>
      </a:lvl6pPr>
      <a:lvl7pPr marL="1592117" indent="-205877" algn="l" defTabSz="1372514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1" kern="1200">
          <a:solidFill>
            <a:schemeClr val="tx1"/>
          </a:solidFill>
          <a:latin typeface="+mn-lt"/>
          <a:ea typeface="+mn-ea"/>
          <a:cs typeface="+mn-cs"/>
        </a:defRPr>
      </a:lvl7pPr>
      <a:lvl8pPr marL="1825444" indent="-205877" algn="l" defTabSz="1372514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1" kern="1200">
          <a:solidFill>
            <a:schemeClr val="tx1"/>
          </a:solidFill>
          <a:latin typeface="+mn-lt"/>
          <a:ea typeface="+mn-ea"/>
          <a:cs typeface="+mn-cs"/>
        </a:defRPr>
      </a:lvl8pPr>
      <a:lvl9pPr marL="2045046" indent="-205877" algn="l" defTabSz="1372514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579" y="2705595"/>
            <a:ext cx="15168880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3365" marR="5080" indent="-1511300">
              <a:lnSpc>
                <a:spcPct val="100200"/>
              </a:lnSpc>
              <a:spcBef>
                <a:spcPts val="100"/>
              </a:spcBef>
            </a:pPr>
            <a:r>
              <a:rPr sz="10100" spc="-135" dirty="0"/>
              <a:t>Analyzing</a:t>
            </a:r>
            <a:r>
              <a:rPr sz="10100" spc="-335" dirty="0"/>
              <a:t> </a:t>
            </a:r>
            <a:r>
              <a:rPr sz="10100" spc="-330" dirty="0"/>
              <a:t>Twitter</a:t>
            </a:r>
            <a:r>
              <a:rPr sz="10100" spc="-300" dirty="0"/>
              <a:t> </a:t>
            </a:r>
            <a:r>
              <a:rPr sz="10100" spc="-60" dirty="0"/>
              <a:t>Sentiment </a:t>
            </a:r>
            <a:r>
              <a:rPr sz="10100" spc="-295" dirty="0"/>
              <a:t>with</a:t>
            </a:r>
            <a:r>
              <a:rPr sz="10100" spc="-300" dirty="0"/>
              <a:t> </a:t>
            </a:r>
            <a:r>
              <a:rPr sz="10100" spc="-90" dirty="0"/>
              <a:t>Machine</a:t>
            </a:r>
            <a:r>
              <a:rPr sz="10100" spc="-434" dirty="0"/>
              <a:t> </a:t>
            </a:r>
            <a:r>
              <a:rPr sz="10100" spc="-45" dirty="0"/>
              <a:t>Learning</a:t>
            </a:r>
            <a:endParaRPr sz="1010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21550" y="3342007"/>
            <a:ext cx="5638799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600" spc="-204" dirty="0">
                <a:latin typeface="Arial Narrow" panose="020B0606020202030204" pitchFamily="34" charset="0"/>
              </a:rPr>
              <a:t>Thanks</a:t>
            </a:r>
            <a:endParaRPr sz="96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2343B6-4978-1215-E8E8-3239937994F9}"/>
                  </a:ext>
                </a:extLst>
              </p14:cNvPr>
              <p14:cNvContentPartPr/>
              <p14:nvPr/>
            </p14:nvContentPartPr>
            <p14:xfrm>
              <a:off x="-450850" y="1048385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2343B6-4978-1215-E8E8-3239937994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13850" y="1042121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22" y="3961765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3750" y="1503100"/>
            <a:ext cx="1595756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2550" y="1468461"/>
            <a:ext cx="1731645" cy="31530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11350" y="967258"/>
            <a:ext cx="13886929" cy="18575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75460" marR="5080" indent="-1763395">
              <a:lnSpc>
                <a:spcPts val="3450"/>
              </a:lnSpc>
              <a:spcBef>
                <a:spcPts val="585"/>
              </a:spcBef>
            </a:pPr>
            <a:r>
              <a:rPr sz="3150" spc="315" dirty="0">
                <a:latin typeface="Calibri"/>
                <a:cs typeface="Calibri"/>
              </a:rPr>
              <a:t>In</a:t>
            </a:r>
            <a:r>
              <a:rPr sz="3150" spc="125" dirty="0">
                <a:latin typeface="Calibri"/>
                <a:cs typeface="Calibri"/>
              </a:rPr>
              <a:t> </a:t>
            </a:r>
            <a:r>
              <a:rPr sz="3150" spc="270" dirty="0">
                <a:latin typeface="Calibri"/>
                <a:cs typeface="Calibri"/>
              </a:rPr>
              <a:t>this</a:t>
            </a:r>
            <a:r>
              <a:rPr sz="3150" spc="130" dirty="0">
                <a:latin typeface="Calibri"/>
                <a:cs typeface="Calibri"/>
              </a:rPr>
              <a:t> </a:t>
            </a:r>
            <a:r>
              <a:rPr sz="3150" spc="265" dirty="0">
                <a:latin typeface="Calibri"/>
                <a:cs typeface="Calibri"/>
              </a:rPr>
              <a:t>presentation,</a:t>
            </a:r>
            <a:r>
              <a:rPr sz="3150" spc="130" dirty="0">
                <a:latin typeface="Calibri"/>
                <a:cs typeface="Calibri"/>
              </a:rPr>
              <a:t> </a:t>
            </a:r>
            <a:r>
              <a:rPr sz="3150" spc="395" dirty="0">
                <a:latin typeface="Calibri"/>
                <a:cs typeface="Calibri"/>
              </a:rPr>
              <a:t>we</a:t>
            </a:r>
            <a:r>
              <a:rPr sz="3150" spc="130" dirty="0">
                <a:latin typeface="Calibri"/>
                <a:cs typeface="Calibri"/>
              </a:rPr>
              <a:t> </a:t>
            </a:r>
            <a:r>
              <a:rPr sz="3150" spc="210" dirty="0">
                <a:latin typeface="Calibri"/>
                <a:cs typeface="Calibri"/>
              </a:rPr>
              <a:t>will</a:t>
            </a:r>
            <a:r>
              <a:rPr sz="3150" spc="130" dirty="0">
                <a:latin typeface="Calibri"/>
                <a:cs typeface="Calibri"/>
              </a:rPr>
              <a:t> </a:t>
            </a:r>
            <a:r>
              <a:rPr sz="3150" spc="270" dirty="0">
                <a:latin typeface="Calibri"/>
                <a:cs typeface="Calibri"/>
              </a:rPr>
              <a:t>explore</a:t>
            </a:r>
            <a:r>
              <a:rPr sz="3150" spc="130" dirty="0">
                <a:latin typeface="Calibri"/>
                <a:cs typeface="Calibri"/>
              </a:rPr>
              <a:t> </a:t>
            </a:r>
            <a:r>
              <a:rPr sz="3250" i="1" spc="260" dirty="0">
                <a:latin typeface="Calibri"/>
                <a:cs typeface="Calibri"/>
              </a:rPr>
              <a:t>analyzing</a:t>
            </a:r>
            <a:r>
              <a:rPr sz="3250" i="1" spc="110" dirty="0">
                <a:latin typeface="Calibri"/>
                <a:cs typeface="Calibri"/>
              </a:rPr>
              <a:t> </a:t>
            </a:r>
            <a:r>
              <a:rPr sz="3250" i="1" spc="190" dirty="0" err="1">
                <a:latin typeface="Calibri"/>
                <a:cs typeface="Calibri"/>
              </a:rPr>
              <a:t>Twitte</a:t>
            </a:r>
            <a:r>
              <a:rPr lang="en-IN" sz="3250" i="1" spc="190" dirty="0">
                <a:latin typeface="Calibri"/>
                <a:cs typeface="Calibri"/>
              </a:rPr>
              <a:t>R	 </a:t>
            </a:r>
            <a:r>
              <a:rPr sz="3250" i="1" spc="335" dirty="0">
                <a:latin typeface="Calibri"/>
                <a:cs typeface="Calibri"/>
              </a:rPr>
              <a:t>sentiment</a:t>
            </a:r>
            <a:r>
              <a:rPr lang="en-IN" sz="3250" i="1" spc="335" dirty="0">
                <a:latin typeface="Calibri"/>
                <a:cs typeface="Calibri"/>
              </a:rPr>
              <a:t> using                              technique</a:t>
            </a:r>
            <a:r>
              <a:rPr sz="3150" spc="300" dirty="0">
                <a:latin typeface="Calibri"/>
                <a:cs typeface="Calibri"/>
              </a:rPr>
              <a:t>.</a:t>
            </a:r>
            <a:r>
              <a:rPr sz="3150" spc="125" dirty="0">
                <a:latin typeface="Calibri"/>
                <a:cs typeface="Calibri"/>
              </a:rPr>
              <a:t> </a:t>
            </a:r>
            <a:r>
              <a:rPr sz="3150" spc="409" dirty="0">
                <a:latin typeface="Calibri"/>
                <a:cs typeface="Calibri"/>
              </a:rPr>
              <a:t>We</a:t>
            </a:r>
            <a:r>
              <a:rPr sz="3150" spc="125" dirty="0">
                <a:latin typeface="Calibri"/>
                <a:cs typeface="Calibri"/>
              </a:rPr>
              <a:t> </a:t>
            </a:r>
            <a:r>
              <a:rPr sz="3150" spc="210" dirty="0">
                <a:latin typeface="Calibri"/>
                <a:cs typeface="Calibri"/>
              </a:rPr>
              <a:t>will</a:t>
            </a:r>
            <a:r>
              <a:rPr sz="3150" spc="125" dirty="0">
                <a:latin typeface="Calibri"/>
                <a:cs typeface="Calibri"/>
              </a:rPr>
              <a:t> </a:t>
            </a:r>
            <a:r>
              <a:rPr sz="3150" spc="335" dirty="0">
                <a:latin typeface="Calibri"/>
                <a:cs typeface="Calibri"/>
              </a:rPr>
              <a:t>discuss</a:t>
            </a:r>
            <a:r>
              <a:rPr sz="3150" spc="125" dirty="0">
                <a:latin typeface="Calibri"/>
                <a:cs typeface="Calibri"/>
              </a:rPr>
              <a:t> </a:t>
            </a:r>
            <a:r>
              <a:rPr sz="3150" spc="335" dirty="0">
                <a:latin typeface="Calibri"/>
                <a:cs typeface="Calibri"/>
              </a:rPr>
              <a:t>the</a:t>
            </a:r>
            <a:r>
              <a:rPr sz="3150" spc="125" dirty="0">
                <a:latin typeface="Calibri"/>
                <a:cs typeface="Calibri"/>
              </a:rPr>
              <a:t> </a:t>
            </a:r>
            <a:r>
              <a:rPr sz="3150" spc="350" dirty="0">
                <a:latin typeface="Calibri"/>
                <a:cs typeface="Calibri"/>
              </a:rPr>
              <a:t>challenges</a:t>
            </a:r>
            <a:r>
              <a:rPr sz="3150" spc="125" dirty="0">
                <a:latin typeface="Calibri"/>
                <a:cs typeface="Calibri"/>
              </a:rPr>
              <a:t> </a:t>
            </a:r>
            <a:r>
              <a:rPr sz="3150" spc="425" dirty="0">
                <a:latin typeface="Calibri"/>
                <a:cs typeface="Calibri"/>
              </a:rPr>
              <a:t>and</a:t>
            </a:r>
            <a:r>
              <a:rPr sz="3150" spc="125" dirty="0">
                <a:latin typeface="Calibri"/>
                <a:cs typeface="Calibri"/>
              </a:rPr>
              <a:t> </a:t>
            </a:r>
            <a:r>
              <a:rPr sz="3150" spc="300" dirty="0">
                <a:latin typeface="Calibri"/>
                <a:cs typeface="Calibri"/>
              </a:rPr>
              <a:t>opportunities</a:t>
            </a:r>
            <a:r>
              <a:rPr sz="3150" spc="125" dirty="0">
                <a:latin typeface="Calibri"/>
                <a:cs typeface="Calibri"/>
              </a:rPr>
              <a:t> </a:t>
            </a:r>
            <a:r>
              <a:rPr sz="3150" spc="265" dirty="0">
                <a:latin typeface="Calibri"/>
                <a:cs typeface="Calibri"/>
              </a:rPr>
              <a:t>in</a:t>
            </a:r>
            <a:endParaRPr sz="3150" dirty="0">
              <a:latin typeface="Calibri"/>
              <a:cs typeface="Calibri"/>
            </a:endParaRPr>
          </a:p>
          <a:p>
            <a:pPr marL="12700">
              <a:lnSpc>
                <a:spcPts val="3390"/>
              </a:lnSpc>
            </a:pPr>
            <a:r>
              <a:rPr sz="3150" spc="375" dirty="0">
                <a:latin typeface="Calibri"/>
                <a:cs typeface="Calibri"/>
              </a:rPr>
              <a:t>understanding</a:t>
            </a:r>
            <a:r>
              <a:rPr sz="3150" spc="130" dirty="0">
                <a:latin typeface="Calibri"/>
                <a:cs typeface="Calibri"/>
              </a:rPr>
              <a:t> </a:t>
            </a:r>
            <a:r>
              <a:rPr sz="3150" spc="340" dirty="0">
                <a:latin typeface="Calibri"/>
                <a:cs typeface="Calibri"/>
              </a:rPr>
              <a:t>public</a:t>
            </a:r>
            <a:r>
              <a:rPr sz="3150" spc="130" dirty="0">
                <a:latin typeface="Calibri"/>
                <a:cs typeface="Calibri"/>
              </a:rPr>
              <a:t> </a:t>
            </a:r>
            <a:r>
              <a:rPr sz="3150" spc="315" dirty="0">
                <a:latin typeface="Calibri"/>
                <a:cs typeface="Calibri"/>
              </a:rPr>
              <a:t>opinion</a:t>
            </a:r>
            <a:r>
              <a:rPr sz="3150" spc="135" dirty="0">
                <a:latin typeface="Calibri"/>
                <a:cs typeface="Calibri"/>
              </a:rPr>
              <a:t> </a:t>
            </a:r>
            <a:r>
              <a:rPr sz="3150" spc="380" dirty="0">
                <a:latin typeface="Calibri"/>
                <a:cs typeface="Calibri"/>
              </a:rPr>
              <a:t>through</a:t>
            </a:r>
            <a:r>
              <a:rPr sz="3150" spc="130" dirty="0">
                <a:latin typeface="Calibri"/>
                <a:cs typeface="Calibri"/>
              </a:rPr>
              <a:t> </a:t>
            </a:r>
            <a:r>
              <a:rPr sz="3150" spc="254" dirty="0">
                <a:latin typeface="Calibri"/>
                <a:cs typeface="Calibri"/>
              </a:rPr>
              <a:t>social</a:t>
            </a:r>
            <a:r>
              <a:rPr sz="3150" spc="135" dirty="0">
                <a:latin typeface="Calibri"/>
                <a:cs typeface="Calibri"/>
              </a:rPr>
              <a:t> </a:t>
            </a:r>
            <a:r>
              <a:rPr sz="3150" spc="409" dirty="0">
                <a:latin typeface="Calibri"/>
                <a:cs typeface="Calibri"/>
              </a:rPr>
              <a:t>media</a:t>
            </a:r>
            <a:r>
              <a:rPr sz="3150" spc="130" dirty="0">
                <a:latin typeface="Calibri"/>
                <a:cs typeface="Calibri"/>
              </a:rPr>
              <a:t> </a:t>
            </a:r>
            <a:r>
              <a:rPr sz="3150" spc="229" dirty="0">
                <a:latin typeface="Calibri"/>
                <a:cs typeface="Calibri"/>
              </a:rPr>
              <a:t>data.</a:t>
            </a:r>
            <a:endParaRPr sz="31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5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6705" y="4350956"/>
            <a:ext cx="1189736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2637" y="4779581"/>
            <a:ext cx="3615601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86639" y="4779581"/>
            <a:ext cx="1515237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2637" y="5208206"/>
            <a:ext cx="1396212" cy="34380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935" rIns="0" bIns="0" rtlCol="0">
            <a:spAutoFit/>
          </a:bodyPr>
          <a:lstStyle/>
          <a:p>
            <a:pPr marL="6803390">
              <a:lnSpc>
                <a:spcPct val="100000"/>
              </a:lnSpc>
              <a:spcBef>
                <a:spcPts val="125"/>
              </a:spcBef>
            </a:pPr>
            <a:r>
              <a:rPr sz="4100" spc="-60" dirty="0"/>
              <a:t>Understanding</a:t>
            </a:r>
            <a:r>
              <a:rPr sz="4100" spc="-145" dirty="0"/>
              <a:t> </a:t>
            </a:r>
            <a:r>
              <a:rPr sz="4100" spc="-40" dirty="0"/>
              <a:t>Sentiment</a:t>
            </a:r>
            <a:r>
              <a:rPr sz="4100" spc="-140" dirty="0"/>
              <a:t> </a:t>
            </a:r>
            <a:r>
              <a:rPr sz="4100" spc="-25" dirty="0"/>
              <a:t>Analysis</a:t>
            </a:r>
            <a:endParaRPr sz="4100"/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1589478" y="2613646"/>
            <a:ext cx="14590235" cy="465390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804659" marR="751840">
              <a:lnSpc>
                <a:spcPct val="101099"/>
              </a:lnSpc>
              <a:spcBef>
                <a:spcPts val="70"/>
              </a:spcBef>
            </a:pPr>
            <a:r>
              <a:rPr spc="330" dirty="0"/>
              <a:t>Sentiment</a:t>
            </a:r>
            <a:r>
              <a:rPr spc="105" dirty="0"/>
              <a:t> </a:t>
            </a:r>
            <a:r>
              <a:rPr spc="245" dirty="0"/>
              <a:t>analysis</a:t>
            </a:r>
            <a:r>
              <a:rPr spc="105" dirty="0"/>
              <a:t> </a:t>
            </a:r>
            <a:r>
              <a:rPr spc="185" dirty="0"/>
              <a:t>is</a:t>
            </a:r>
            <a:r>
              <a:rPr spc="110" dirty="0"/>
              <a:t> </a:t>
            </a:r>
            <a:r>
              <a:rPr spc="290" dirty="0"/>
              <a:t>the</a:t>
            </a:r>
            <a:r>
              <a:rPr spc="105" dirty="0"/>
              <a:t> </a:t>
            </a:r>
            <a:r>
              <a:rPr spc="275" dirty="0"/>
              <a:t>process</a:t>
            </a:r>
            <a:r>
              <a:rPr spc="110" dirty="0"/>
              <a:t> </a:t>
            </a:r>
            <a:r>
              <a:rPr spc="155" dirty="0"/>
              <a:t>of </a:t>
            </a:r>
            <a:r>
              <a:rPr spc="265" dirty="0"/>
              <a:t>identifying</a:t>
            </a:r>
            <a:r>
              <a:rPr spc="114" dirty="0"/>
              <a:t> </a:t>
            </a:r>
            <a:r>
              <a:rPr spc="365" dirty="0"/>
              <a:t>and</a:t>
            </a:r>
            <a:r>
              <a:rPr spc="114" dirty="0"/>
              <a:t> </a:t>
            </a:r>
            <a:r>
              <a:rPr spc="295" dirty="0"/>
              <a:t>categorizing</a:t>
            </a:r>
            <a:r>
              <a:rPr spc="114" dirty="0"/>
              <a:t> </a:t>
            </a:r>
            <a:r>
              <a:rPr spc="265" dirty="0"/>
              <a:t>opinions </a:t>
            </a:r>
            <a:r>
              <a:rPr spc="280" dirty="0"/>
              <a:t>expressed</a:t>
            </a:r>
            <a:r>
              <a:rPr spc="105" dirty="0"/>
              <a:t> </a:t>
            </a:r>
            <a:r>
              <a:rPr spc="254" dirty="0"/>
              <a:t>in</a:t>
            </a:r>
            <a:r>
              <a:rPr spc="105" dirty="0"/>
              <a:t> </a:t>
            </a:r>
            <a:r>
              <a:rPr spc="204" dirty="0"/>
              <a:t>text</a:t>
            </a:r>
            <a:r>
              <a:rPr spc="110" dirty="0"/>
              <a:t> </a:t>
            </a:r>
            <a:r>
              <a:rPr spc="210" dirty="0"/>
              <a:t>data.</a:t>
            </a:r>
            <a:r>
              <a:rPr spc="110" dirty="0"/>
              <a:t> </a:t>
            </a:r>
            <a:r>
              <a:rPr spc="160" dirty="0"/>
              <a:t>It</a:t>
            </a:r>
            <a:r>
              <a:rPr spc="110" dirty="0"/>
              <a:t> </a:t>
            </a:r>
            <a:r>
              <a:rPr spc="215" dirty="0" err="1"/>
              <a:t>involv</a:t>
            </a:r>
            <a:r>
              <a:rPr lang="en-IN" spc="215" dirty="0"/>
              <a:t>es the two </a:t>
            </a:r>
            <a:r>
              <a:rPr lang="en-IN" spc="215" dirty="0" err="1"/>
              <a:t>technieque</a:t>
            </a:r>
            <a:endParaRPr spc="215" dirty="0"/>
          </a:p>
          <a:p>
            <a:pPr marL="10566400">
              <a:lnSpc>
                <a:spcPct val="100000"/>
              </a:lnSpc>
              <a:spcBef>
                <a:spcPts val="75"/>
              </a:spcBef>
            </a:pPr>
            <a:r>
              <a:rPr lang="en-IN" spc="340" dirty="0"/>
              <a:t>A</a:t>
            </a:r>
            <a:r>
              <a:rPr spc="340" dirty="0" err="1"/>
              <a:t>nd</a:t>
            </a:r>
            <a:r>
              <a:rPr lang="en-IN" spc="180" dirty="0"/>
              <a:t>                     </a:t>
            </a:r>
            <a:r>
              <a:rPr lang="en-US" spc="200" dirty="0"/>
              <a:t>to</a:t>
            </a:r>
            <a:r>
              <a:rPr lang="en-US" spc="114" dirty="0"/>
              <a:t> </a:t>
            </a:r>
            <a:r>
              <a:rPr lang="en-US" spc="215" dirty="0"/>
              <a:t>classify</a:t>
            </a:r>
            <a:r>
              <a:rPr lang="en-US" spc="114" dirty="0"/>
              <a:t> </a:t>
            </a:r>
            <a:r>
              <a:rPr lang="en-US" spc="305" dirty="0"/>
              <a:t>sentiments</a:t>
            </a:r>
            <a:r>
              <a:rPr lang="en-US" spc="114" dirty="0"/>
              <a:t> </a:t>
            </a:r>
            <a:r>
              <a:rPr lang="en-US" spc="280" dirty="0"/>
              <a:t>as</a:t>
            </a:r>
            <a:r>
              <a:rPr lang="en-US" spc="114" dirty="0"/>
              <a:t> </a:t>
            </a:r>
            <a:r>
              <a:rPr lang="en-US" spc="180" dirty="0"/>
              <a:t>positive, </a:t>
            </a:r>
            <a:r>
              <a:rPr lang="en-US" spc="245" dirty="0"/>
              <a:t>negative,</a:t>
            </a:r>
            <a:r>
              <a:rPr lang="en-US" spc="120" dirty="0"/>
              <a:t> </a:t>
            </a:r>
            <a:r>
              <a:rPr lang="en-US" spc="200" dirty="0"/>
              <a:t>or</a:t>
            </a:r>
            <a:r>
              <a:rPr lang="en-US" spc="120" dirty="0"/>
              <a:t> </a:t>
            </a:r>
            <a:r>
              <a:rPr lang="en-US" spc="180" dirty="0"/>
              <a:t>neutral</a:t>
            </a:r>
            <a:endParaRPr lang="en-IN" spc="1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1350" y="730250"/>
            <a:ext cx="48679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Data</a:t>
            </a:r>
            <a:r>
              <a:rPr spc="-260" dirty="0"/>
              <a:t> </a:t>
            </a:r>
            <a:r>
              <a:rPr spc="-10" dirty="0"/>
              <a:t>Collection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8016875" marR="966469">
              <a:lnSpc>
                <a:spcPct val="102299"/>
              </a:lnSpc>
              <a:spcBef>
                <a:spcPts val="30"/>
              </a:spcBef>
            </a:pPr>
            <a:r>
              <a:rPr spc="305" dirty="0"/>
              <a:t>Gathering</a:t>
            </a:r>
            <a:r>
              <a:rPr spc="100" dirty="0"/>
              <a:t> </a:t>
            </a:r>
            <a:r>
              <a:rPr spc="200" dirty="0"/>
              <a:t>Twitter</a:t>
            </a:r>
            <a:r>
              <a:rPr spc="110" dirty="0"/>
              <a:t> </a:t>
            </a:r>
            <a:r>
              <a:rPr spc="290" dirty="0"/>
              <a:t>data</a:t>
            </a:r>
            <a:r>
              <a:rPr spc="105" dirty="0"/>
              <a:t> </a:t>
            </a:r>
            <a:r>
              <a:rPr spc="155" dirty="0"/>
              <a:t>for</a:t>
            </a:r>
            <a:r>
              <a:rPr spc="105" dirty="0"/>
              <a:t> </a:t>
            </a:r>
            <a:r>
              <a:rPr spc="300" dirty="0"/>
              <a:t>sentiment </a:t>
            </a:r>
            <a:r>
              <a:rPr spc="245" dirty="0"/>
              <a:t>analysis</a:t>
            </a:r>
            <a:r>
              <a:rPr spc="100" dirty="0"/>
              <a:t> </a:t>
            </a:r>
            <a:r>
              <a:rPr spc="225" dirty="0"/>
              <a:t>involves</a:t>
            </a:r>
            <a:r>
              <a:rPr spc="105" dirty="0"/>
              <a:t> </a:t>
            </a:r>
            <a:r>
              <a:rPr spc="285" dirty="0"/>
              <a:t>leveraging</a:t>
            </a:r>
            <a:r>
              <a:rPr spc="105" dirty="0"/>
              <a:t> </a:t>
            </a:r>
            <a:r>
              <a:rPr spc="265" dirty="0"/>
              <a:t>the</a:t>
            </a:r>
          </a:p>
          <a:p>
            <a:pPr marL="8016875" marR="5080">
              <a:lnSpc>
                <a:spcPts val="3379"/>
              </a:lnSpc>
              <a:spcBef>
                <a:spcPts val="45"/>
              </a:spcBef>
            </a:pPr>
            <a:r>
              <a:rPr spc="200" dirty="0"/>
              <a:t>to</a:t>
            </a:r>
            <a:r>
              <a:rPr spc="90" dirty="0"/>
              <a:t> </a:t>
            </a:r>
            <a:r>
              <a:rPr spc="305" dirty="0"/>
              <a:t>access</a:t>
            </a:r>
            <a:r>
              <a:rPr spc="105" dirty="0"/>
              <a:t> </a:t>
            </a:r>
            <a:r>
              <a:rPr spc="195" dirty="0"/>
              <a:t>real-</a:t>
            </a:r>
            <a:r>
              <a:rPr spc="320" dirty="0"/>
              <a:t>time</a:t>
            </a:r>
            <a:r>
              <a:rPr spc="100" dirty="0"/>
              <a:t> </a:t>
            </a:r>
            <a:r>
              <a:rPr spc="210" dirty="0"/>
              <a:t>tweets.</a:t>
            </a:r>
            <a:r>
              <a:rPr spc="110" dirty="0"/>
              <a:t> </a:t>
            </a:r>
            <a:r>
              <a:rPr spc="160" dirty="0"/>
              <a:t>It</a:t>
            </a:r>
            <a:r>
              <a:rPr spc="105" dirty="0"/>
              <a:t> </a:t>
            </a:r>
            <a:r>
              <a:rPr spc="235" dirty="0"/>
              <a:t>also</a:t>
            </a:r>
            <a:r>
              <a:rPr spc="105" dirty="0"/>
              <a:t> </a:t>
            </a:r>
            <a:r>
              <a:rPr spc="229" dirty="0"/>
              <a:t>requires </a:t>
            </a:r>
            <a:r>
              <a:rPr spc="290" dirty="0"/>
              <a:t>data</a:t>
            </a:r>
            <a:r>
              <a:rPr spc="114" dirty="0"/>
              <a:t> </a:t>
            </a:r>
            <a:r>
              <a:rPr spc="290" dirty="0"/>
              <a:t>preprocessing</a:t>
            </a:r>
            <a:r>
              <a:rPr spc="120" dirty="0"/>
              <a:t> </a:t>
            </a:r>
            <a:r>
              <a:rPr spc="200" dirty="0"/>
              <a:t>to</a:t>
            </a:r>
            <a:r>
              <a:rPr spc="120" dirty="0"/>
              <a:t> </a:t>
            </a:r>
            <a:r>
              <a:rPr spc="315" dirty="0"/>
              <a:t>handle</a:t>
            </a:r>
            <a:r>
              <a:rPr spc="120" dirty="0"/>
              <a:t> </a:t>
            </a:r>
            <a:r>
              <a:rPr spc="190" dirty="0"/>
              <a:t>noise,</a:t>
            </a:r>
          </a:p>
          <a:p>
            <a:pPr marL="8016875" marR="5080">
              <a:lnSpc>
                <a:spcPts val="3300"/>
              </a:lnSpc>
              <a:spcBef>
                <a:spcPts val="45"/>
              </a:spcBef>
            </a:pPr>
            <a:r>
              <a:rPr spc="300" dirty="0"/>
              <a:t>remove</a:t>
            </a:r>
            <a:r>
              <a:rPr spc="105" dirty="0"/>
              <a:t> </a:t>
            </a:r>
            <a:r>
              <a:rPr spc="240" dirty="0"/>
              <a:t>duplicates,</a:t>
            </a:r>
            <a:r>
              <a:rPr spc="114" dirty="0"/>
              <a:t> </a:t>
            </a:r>
            <a:r>
              <a:rPr spc="365" dirty="0"/>
              <a:t>and</a:t>
            </a:r>
            <a:r>
              <a:rPr spc="105" dirty="0"/>
              <a:t> </a:t>
            </a:r>
            <a:r>
              <a:rPr spc="175" dirty="0"/>
              <a:t>ﬁlter</a:t>
            </a:r>
            <a:r>
              <a:rPr spc="114" dirty="0"/>
              <a:t> </a:t>
            </a:r>
            <a:r>
              <a:rPr spc="280" dirty="0"/>
              <a:t>out</a:t>
            </a:r>
            <a:r>
              <a:rPr spc="110" dirty="0"/>
              <a:t> </a:t>
            </a:r>
            <a:r>
              <a:rPr spc="195" dirty="0"/>
              <a:t>irrelevant </a:t>
            </a:r>
            <a:r>
              <a:rPr spc="229" dirty="0"/>
              <a:t>content.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84246" y="3937215"/>
            <a:ext cx="1884045" cy="2758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2436" y="4809274"/>
            <a:ext cx="1172210" cy="259715"/>
          </a:xfrm>
          <a:custGeom>
            <a:avLst/>
            <a:gdLst/>
            <a:ahLst/>
            <a:cxnLst/>
            <a:rect l="l" t="t" r="r" b="b"/>
            <a:pathLst>
              <a:path w="1172209" h="259714">
                <a:moveTo>
                  <a:pt x="212648" y="0"/>
                </a:moveTo>
                <a:lnTo>
                  <a:pt x="0" y="0"/>
                </a:lnTo>
                <a:lnTo>
                  <a:pt x="0" y="36918"/>
                </a:lnTo>
                <a:lnTo>
                  <a:pt x="86118" y="36918"/>
                </a:lnTo>
                <a:lnTo>
                  <a:pt x="86118" y="259473"/>
                </a:lnTo>
                <a:lnTo>
                  <a:pt x="126530" y="259473"/>
                </a:lnTo>
                <a:lnTo>
                  <a:pt x="126530" y="36918"/>
                </a:lnTo>
                <a:lnTo>
                  <a:pt x="212648" y="36918"/>
                </a:lnTo>
                <a:lnTo>
                  <a:pt x="212648" y="0"/>
                </a:lnTo>
                <a:close/>
              </a:path>
              <a:path w="1172209" h="259714">
                <a:moveTo>
                  <a:pt x="421855" y="0"/>
                </a:moveTo>
                <a:lnTo>
                  <a:pt x="239369" y="0"/>
                </a:lnTo>
                <a:lnTo>
                  <a:pt x="239369" y="259473"/>
                </a:lnTo>
                <a:lnTo>
                  <a:pt x="279781" y="259473"/>
                </a:lnTo>
                <a:lnTo>
                  <a:pt x="279781" y="155498"/>
                </a:lnTo>
                <a:lnTo>
                  <a:pt x="406476" y="155498"/>
                </a:lnTo>
                <a:lnTo>
                  <a:pt x="406476" y="118592"/>
                </a:lnTo>
                <a:lnTo>
                  <a:pt x="279781" y="118592"/>
                </a:lnTo>
                <a:lnTo>
                  <a:pt x="279781" y="36918"/>
                </a:lnTo>
                <a:lnTo>
                  <a:pt x="421855" y="36918"/>
                </a:lnTo>
                <a:lnTo>
                  <a:pt x="421855" y="0"/>
                </a:lnTo>
                <a:close/>
              </a:path>
              <a:path w="1172209" h="259714">
                <a:moveTo>
                  <a:pt x="548170" y="139268"/>
                </a:moveTo>
                <a:lnTo>
                  <a:pt x="441960" y="139268"/>
                </a:lnTo>
                <a:lnTo>
                  <a:pt x="441960" y="175488"/>
                </a:lnTo>
                <a:lnTo>
                  <a:pt x="548170" y="175488"/>
                </a:lnTo>
                <a:lnTo>
                  <a:pt x="548170" y="139268"/>
                </a:lnTo>
                <a:close/>
              </a:path>
              <a:path w="1172209" h="259714">
                <a:moveTo>
                  <a:pt x="634923" y="0"/>
                </a:moveTo>
                <a:lnTo>
                  <a:pt x="594512" y="0"/>
                </a:lnTo>
                <a:lnTo>
                  <a:pt x="594512" y="259473"/>
                </a:lnTo>
                <a:lnTo>
                  <a:pt x="634923" y="259473"/>
                </a:lnTo>
                <a:lnTo>
                  <a:pt x="634923" y="0"/>
                </a:lnTo>
                <a:close/>
              </a:path>
              <a:path w="1172209" h="259714">
                <a:moveTo>
                  <a:pt x="945629" y="129705"/>
                </a:moveTo>
                <a:lnTo>
                  <a:pt x="935786" y="77609"/>
                </a:lnTo>
                <a:lnTo>
                  <a:pt x="907923" y="36918"/>
                </a:lnTo>
                <a:lnTo>
                  <a:pt x="907237" y="36169"/>
                </a:lnTo>
                <a:lnTo>
                  <a:pt x="905560" y="34810"/>
                </a:lnTo>
                <a:lnTo>
                  <a:pt x="905560" y="129705"/>
                </a:lnTo>
                <a:lnTo>
                  <a:pt x="904786" y="143002"/>
                </a:lnTo>
                <a:lnTo>
                  <a:pt x="886523" y="187833"/>
                </a:lnTo>
                <a:lnTo>
                  <a:pt x="847102" y="215887"/>
                </a:lnTo>
                <a:lnTo>
                  <a:pt x="805776" y="222567"/>
                </a:lnTo>
                <a:lnTo>
                  <a:pt x="740587" y="222567"/>
                </a:lnTo>
                <a:lnTo>
                  <a:pt x="740587" y="36918"/>
                </a:lnTo>
                <a:lnTo>
                  <a:pt x="805776" y="36918"/>
                </a:lnTo>
                <a:lnTo>
                  <a:pt x="847102" y="43599"/>
                </a:lnTo>
                <a:lnTo>
                  <a:pt x="886523" y="71564"/>
                </a:lnTo>
                <a:lnTo>
                  <a:pt x="904786" y="116268"/>
                </a:lnTo>
                <a:lnTo>
                  <a:pt x="905560" y="129705"/>
                </a:lnTo>
                <a:lnTo>
                  <a:pt x="905560" y="34810"/>
                </a:lnTo>
                <a:lnTo>
                  <a:pt x="863168" y="9283"/>
                </a:lnTo>
                <a:lnTo>
                  <a:pt x="807148" y="0"/>
                </a:lnTo>
                <a:lnTo>
                  <a:pt x="700176" y="0"/>
                </a:lnTo>
                <a:lnTo>
                  <a:pt x="700176" y="259473"/>
                </a:lnTo>
                <a:lnTo>
                  <a:pt x="807148" y="259473"/>
                </a:lnTo>
                <a:lnTo>
                  <a:pt x="845705" y="255358"/>
                </a:lnTo>
                <a:lnTo>
                  <a:pt x="894194" y="233946"/>
                </a:lnTo>
                <a:lnTo>
                  <a:pt x="907884" y="222567"/>
                </a:lnTo>
                <a:lnTo>
                  <a:pt x="918540" y="210997"/>
                </a:lnTo>
                <a:lnTo>
                  <a:pt x="928128" y="197104"/>
                </a:lnTo>
                <a:lnTo>
                  <a:pt x="935786" y="181876"/>
                </a:lnTo>
                <a:lnTo>
                  <a:pt x="941247" y="165557"/>
                </a:lnTo>
                <a:lnTo>
                  <a:pt x="944524" y="148170"/>
                </a:lnTo>
                <a:lnTo>
                  <a:pt x="945629" y="129705"/>
                </a:lnTo>
                <a:close/>
              </a:path>
              <a:path w="1172209" h="259714">
                <a:moveTo>
                  <a:pt x="1171689" y="0"/>
                </a:moveTo>
                <a:lnTo>
                  <a:pt x="989190" y="0"/>
                </a:lnTo>
                <a:lnTo>
                  <a:pt x="989190" y="259473"/>
                </a:lnTo>
                <a:lnTo>
                  <a:pt x="1029601" y="259473"/>
                </a:lnTo>
                <a:lnTo>
                  <a:pt x="1029601" y="155498"/>
                </a:lnTo>
                <a:lnTo>
                  <a:pt x="1156309" y="155498"/>
                </a:lnTo>
                <a:lnTo>
                  <a:pt x="1156309" y="118592"/>
                </a:lnTo>
                <a:lnTo>
                  <a:pt x="1029601" y="118592"/>
                </a:lnTo>
                <a:lnTo>
                  <a:pt x="1029601" y="36918"/>
                </a:lnTo>
                <a:lnTo>
                  <a:pt x="1171689" y="36918"/>
                </a:lnTo>
                <a:lnTo>
                  <a:pt x="117168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7952" y="4364164"/>
            <a:ext cx="2901835" cy="2776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16455" y="4794580"/>
            <a:ext cx="875055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513" y="5223205"/>
            <a:ext cx="2234323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12746" y="3429748"/>
            <a:ext cx="8071003" cy="85234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Feature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extraction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critical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step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in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sentiment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analysis,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involving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2747" y="4277474"/>
            <a:ext cx="4389755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extraction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210" dirty="0">
                <a:solidFill>
                  <a:srgbClr val="332C2C"/>
                </a:solidFill>
                <a:latin typeface="Calibri"/>
                <a:cs typeface="Calibri"/>
              </a:rPr>
              <a:t>data.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Techniques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such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as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5192" y="4277474"/>
            <a:ext cx="1632585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29259" marR="5080" indent="-417195">
              <a:lnSpc>
                <a:spcPct val="102299"/>
              </a:lnSpc>
              <a:spcBef>
                <a:spcPts val="30"/>
              </a:spcBef>
            </a:pP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from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text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1127" y="5134724"/>
            <a:ext cx="51542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play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key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Calibri"/>
                <a:cs typeface="Calibri"/>
              </a:rPr>
              <a:t>role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this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process.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Feature</a:t>
            </a:r>
            <a:r>
              <a:rPr spc="-160" dirty="0"/>
              <a:t> </a:t>
            </a:r>
            <a:r>
              <a:rPr spc="-100" dirty="0"/>
              <a:t>Extraction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36230" y="3518230"/>
            <a:ext cx="940435" cy="276225"/>
          </a:xfrm>
          <a:custGeom>
            <a:avLst/>
            <a:gdLst/>
            <a:ahLst/>
            <a:cxnLst/>
            <a:rect l="l" t="t" r="r" b="b"/>
            <a:pathLst>
              <a:path w="940434" h="276225">
                <a:moveTo>
                  <a:pt x="32131" y="14693"/>
                </a:move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89154"/>
                </a:lnTo>
                <a:lnTo>
                  <a:pt x="91275" y="89154"/>
                </a:lnTo>
                <a:lnTo>
                  <a:pt x="32131" y="14693"/>
                </a:lnTo>
                <a:close/>
              </a:path>
              <a:path w="940434" h="276225">
                <a:moveTo>
                  <a:pt x="91275" y="89154"/>
                </a:moveTo>
                <a:lnTo>
                  <a:pt x="40411" y="89154"/>
                </a:lnTo>
                <a:lnTo>
                  <a:pt x="187109" y="274167"/>
                </a:lnTo>
                <a:lnTo>
                  <a:pt x="219227" y="274167"/>
                </a:lnTo>
                <a:lnTo>
                  <a:pt x="219227" y="199796"/>
                </a:lnTo>
                <a:lnTo>
                  <a:pt x="179158" y="199796"/>
                </a:lnTo>
                <a:lnTo>
                  <a:pt x="91275" y="89154"/>
                </a:lnTo>
                <a:close/>
              </a:path>
              <a:path w="940434" h="276225">
                <a:moveTo>
                  <a:pt x="219227" y="14693"/>
                </a:moveTo>
                <a:lnTo>
                  <a:pt x="179158" y="14693"/>
                </a:lnTo>
                <a:lnTo>
                  <a:pt x="179158" y="199796"/>
                </a:lnTo>
                <a:lnTo>
                  <a:pt x="219227" y="199796"/>
                </a:lnTo>
                <a:lnTo>
                  <a:pt x="219227" y="14693"/>
                </a:lnTo>
                <a:close/>
              </a:path>
              <a:path w="940434" h="276225">
                <a:moveTo>
                  <a:pt x="423220" y="110388"/>
                </a:moveTo>
                <a:lnTo>
                  <a:pt x="348373" y="110388"/>
                </a:lnTo>
                <a:lnTo>
                  <a:pt x="359149" y="111045"/>
                </a:lnTo>
                <a:lnTo>
                  <a:pt x="368406" y="113017"/>
                </a:lnTo>
                <a:lnTo>
                  <a:pt x="393306" y="151739"/>
                </a:lnTo>
                <a:lnTo>
                  <a:pt x="393306" y="155663"/>
                </a:lnTo>
                <a:lnTo>
                  <a:pt x="342138" y="155663"/>
                </a:lnTo>
                <a:lnTo>
                  <a:pt x="328869" y="156166"/>
                </a:lnTo>
                <a:lnTo>
                  <a:pt x="288856" y="168027"/>
                </a:lnTo>
                <a:lnTo>
                  <a:pt x="265755" y="199497"/>
                </a:lnTo>
                <a:lnTo>
                  <a:pt x="263791" y="215138"/>
                </a:lnTo>
                <a:lnTo>
                  <a:pt x="264367" y="223858"/>
                </a:lnTo>
                <a:lnTo>
                  <a:pt x="284205" y="259259"/>
                </a:lnTo>
                <a:lnTo>
                  <a:pt x="327514" y="275411"/>
                </a:lnTo>
                <a:lnTo>
                  <a:pt x="338289" y="275882"/>
                </a:lnTo>
                <a:lnTo>
                  <a:pt x="351866" y="275134"/>
                </a:lnTo>
                <a:lnTo>
                  <a:pt x="388835" y="262013"/>
                </a:lnTo>
                <a:lnTo>
                  <a:pt x="394335" y="257581"/>
                </a:lnTo>
                <a:lnTo>
                  <a:pt x="432701" y="257581"/>
                </a:lnTo>
                <a:lnTo>
                  <a:pt x="432701" y="241795"/>
                </a:lnTo>
                <a:lnTo>
                  <a:pt x="342138" y="241795"/>
                </a:lnTo>
                <a:lnTo>
                  <a:pt x="332958" y="241319"/>
                </a:lnTo>
                <a:lnTo>
                  <a:pt x="302831" y="222542"/>
                </a:lnTo>
                <a:lnTo>
                  <a:pt x="302861" y="207146"/>
                </a:lnTo>
                <a:lnTo>
                  <a:pt x="342823" y="188823"/>
                </a:lnTo>
                <a:lnTo>
                  <a:pt x="432701" y="188823"/>
                </a:lnTo>
                <a:lnTo>
                  <a:pt x="432619" y="151739"/>
                </a:lnTo>
                <a:lnTo>
                  <a:pt x="431344" y="134428"/>
                </a:lnTo>
                <a:lnTo>
                  <a:pt x="427274" y="118460"/>
                </a:lnTo>
                <a:lnTo>
                  <a:pt x="423220" y="110388"/>
                </a:lnTo>
                <a:close/>
              </a:path>
              <a:path w="940434" h="276225">
                <a:moveTo>
                  <a:pt x="432701" y="257581"/>
                </a:moveTo>
                <a:lnTo>
                  <a:pt x="394335" y="257581"/>
                </a:lnTo>
                <a:lnTo>
                  <a:pt x="394335" y="274167"/>
                </a:lnTo>
                <a:lnTo>
                  <a:pt x="432701" y="274167"/>
                </a:lnTo>
                <a:lnTo>
                  <a:pt x="432701" y="257581"/>
                </a:lnTo>
                <a:close/>
              </a:path>
              <a:path w="940434" h="276225">
                <a:moveTo>
                  <a:pt x="432701" y="188823"/>
                </a:moveTo>
                <a:lnTo>
                  <a:pt x="393306" y="188823"/>
                </a:lnTo>
                <a:lnTo>
                  <a:pt x="393306" y="208064"/>
                </a:lnTo>
                <a:lnTo>
                  <a:pt x="388550" y="216907"/>
                </a:lnTo>
                <a:lnTo>
                  <a:pt x="351229" y="241271"/>
                </a:lnTo>
                <a:lnTo>
                  <a:pt x="342138" y="241795"/>
                </a:lnTo>
                <a:lnTo>
                  <a:pt x="432701" y="241795"/>
                </a:lnTo>
                <a:lnTo>
                  <a:pt x="432701" y="188823"/>
                </a:lnTo>
                <a:close/>
              </a:path>
              <a:path w="940434" h="276225">
                <a:moveTo>
                  <a:pt x="350850" y="74168"/>
                </a:moveTo>
                <a:lnTo>
                  <a:pt x="307098" y="81076"/>
                </a:lnTo>
                <a:lnTo>
                  <a:pt x="266611" y="104749"/>
                </a:lnTo>
                <a:lnTo>
                  <a:pt x="285496" y="136017"/>
                </a:lnTo>
                <a:lnTo>
                  <a:pt x="293709" y="129249"/>
                </a:lnTo>
                <a:lnTo>
                  <a:pt x="301699" y="123634"/>
                </a:lnTo>
                <a:lnTo>
                  <a:pt x="340227" y="110731"/>
                </a:lnTo>
                <a:lnTo>
                  <a:pt x="348373" y="110388"/>
                </a:lnTo>
                <a:lnTo>
                  <a:pt x="423220" y="110388"/>
                </a:lnTo>
                <a:lnTo>
                  <a:pt x="420491" y="104953"/>
                </a:lnTo>
                <a:lnTo>
                  <a:pt x="410997" y="93903"/>
                </a:lnTo>
                <a:lnTo>
                  <a:pt x="399131" y="85269"/>
                </a:lnTo>
                <a:lnTo>
                  <a:pt x="385152" y="79101"/>
                </a:lnTo>
                <a:lnTo>
                  <a:pt x="369060" y="75401"/>
                </a:lnTo>
                <a:lnTo>
                  <a:pt x="350850" y="74168"/>
                </a:lnTo>
                <a:close/>
              </a:path>
              <a:path w="940434" h="276225">
                <a:moveTo>
                  <a:pt x="512521" y="0"/>
                </a:moveTo>
                <a:lnTo>
                  <a:pt x="498449" y="0"/>
                </a:lnTo>
                <a:lnTo>
                  <a:pt x="492442" y="2400"/>
                </a:lnTo>
                <a:lnTo>
                  <a:pt x="482536" y="11963"/>
                </a:lnTo>
                <a:lnTo>
                  <a:pt x="480047" y="17830"/>
                </a:lnTo>
                <a:lnTo>
                  <a:pt x="480047" y="31673"/>
                </a:lnTo>
                <a:lnTo>
                  <a:pt x="482498" y="37566"/>
                </a:lnTo>
                <a:lnTo>
                  <a:pt x="487400" y="42468"/>
                </a:lnTo>
                <a:lnTo>
                  <a:pt x="492353" y="47371"/>
                </a:lnTo>
                <a:lnTo>
                  <a:pt x="498398" y="49809"/>
                </a:lnTo>
                <a:lnTo>
                  <a:pt x="512914" y="49809"/>
                </a:lnTo>
                <a:lnTo>
                  <a:pt x="519010" y="47371"/>
                </a:lnTo>
                <a:lnTo>
                  <a:pt x="528586" y="37566"/>
                </a:lnTo>
                <a:lnTo>
                  <a:pt x="530919" y="31673"/>
                </a:lnTo>
                <a:lnTo>
                  <a:pt x="530974" y="17348"/>
                </a:lnTo>
                <a:lnTo>
                  <a:pt x="528472" y="11544"/>
                </a:lnTo>
                <a:lnTo>
                  <a:pt x="518502" y="2311"/>
                </a:lnTo>
                <a:lnTo>
                  <a:pt x="512521" y="0"/>
                </a:lnTo>
                <a:close/>
              </a:path>
              <a:path w="940434" h="276225">
                <a:moveTo>
                  <a:pt x="524992" y="75958"/>
                </a:moveTo>
                <a:lnTo>
                  <a:pt x="485698" y="75958"/>
                </a:lnTo>
                <a:lnTo>
                  <a:pt x="485698" y="274167"/>
                </a:lnTo>
                <a:lnTo>
                  <a:pt x="524992" y="274167"/>
                </a:lnTo>
                <a:lnTo>
                  <a:pt x="524992" y="75958"/>
                </a:lnTo>
                <a:close/>
              </a:path>
              <a:path w="940434" h="276225">
                <a:moveTo>
                  <a:pt x="842810" y="74168"/>
                </a:moveTo>
                <a:lnTo>
                  <a:pt x="804521" y="81518"/>
                </a:lnTo>
                <a:lnTo>
                  <a:pt x="765178" y="112276"/>
                </a:lnTo>
                <a:lnTo>
                  <a:pt x="748741" y="147321"/>
                </a:lnTo>
                <a:lnTo>
                  <a:pt x="745578" y="174891"/>
                </a:lnTo>
                <a:lnTo>
                  <a:pt x="746407" y="189107"/>
                </a:lnTo>
                <a:lnTo>
                  <a:pt x="758825" y="227012"/>
                </a:lnTo>
                <a:lnTo>
                  <a:pt x="784406" y="255776"/>
                </a:lnTo>
                <a:lnTo>
                  <a:pt x="820681" y="272634"/>
                </a:lnTo>
                <a:lnTo>
                  <a:pt x="849477" y="275882"/>
                </a:lnTo>
                <a:lnTo>
                  <a:pt x="860993" y="275363"/>
                </a:lnTo>
                <a:lnTo>
                  <a:pt x="902579" y="262631"/>
                </a:lnTo>
                <a:lnTo>
                  <a:pt x="929178" y="239306"/>
                </a:lnTo>
                <a:lnTo>
                  <a:pt x="850163" y="239306"/>
                </a:lnTo>
                <a:lnTo>
                  <a:pt x="840667" y="238810"/>
                </a:lnTo>
                <a:lnTo>
                  <a:pt x="802406" y="221780"/>
                </a:lnTo>
                <a:lnTo>
                  <a:pt x="785495" y="189839"/>
                </a:lnTo>
                <a:lnTo>
                  <a:pt x="938923" y="189839"/>
                </a:lnTo>
                <a:lnTo>
                  <a:pt x="938987" y="180251"/>
                </a:lnTo>
                <a:lnTo>
                  <a:pt x="939101" y="178993"/>
                </a:lnTo>
                <a:lnTo>
                  <a:pt x="939266" y="177685"/>
                </a:lnTo>
                <a:lnTo>
                  <a:pt x="939355" y="169164"/>
                </a:lnTo>
                <a:lnTo>
                  <a:pt x="938999" y="163626"/>
                </a:lnTo>
                <a:lnTo>
                  <a:pt x="938288" y="158280"/>
                </a:lnTo>
                <a:lnTo>
                  <a:pt x="940295" y="156781"/>
                </a:lnTo>
                <a:lnTo>
                  <a:pt x="785710" y="156781"/>
                </a:lnTo>
                <a:lnTo>
                  <a:pt x="786942" y="150545"/>
                </a:lnTo>
                <a:lnTo>
                  <a:pt x="812558" y="117817"/>
                </a:lnTo>
                <a:lnTo>
                  <a:pt x="842810" y="110045"/>
                </a:lnTo>
                <a:lnTo>
                  <a:pt x="918580" y="110045"/>
                </a:lnTo>
                <a:lnTo>
                  <a:pt x="911972" y="102161"/>
                </a:lnTo>
                <a:lnTo>
                  <a:pt x="869146" y="77349"/>
                </a:lnTo>
                <a:lnTo>
                  <a:pt x="856357" y="74963"/>
                </a:lnTo>
                <a:lnTo>
                  <a:pt x="842810" y="74168"/>
                </a:lnTo>
                <a:close/>
              </a:path>
              <a:path w="940434" h="276225">
                <a:moveTo>
                  <a:pt x="583311" y="75958"/>
                </a:moveTo>
                <a:lnTo>
                  <a:pt x="541540" y="75958"/>
                </a:lnTo>
                <a:lnTo>
                  <a:pt x="629539" y="274167"/>
                </a:lnTo>
                <a:lnTo>
                  <a:pt x="664476" y="274167"/>
                </a:lnTo>
                <a:lnTo>
                  <a:pt x="687849" y="221780"/>
                </a:lnTo>
                <a:lnTo>
                  <a:pt x="647471" y="221780"/>
                </a:lnTo>
                <a:lnTo>
                  <a:pt x="583311" y="75958"/>
                </a:lnTo>
                <a:close/>
              </a:path>
              <a:path w="940434" h="276225">
                <a:moveTo>
                  <a:pt x="906538" y="211378"/>
                </a:moveTo>
                <a:lnTo>
                  <a:pt x="871932" y="236332"/>
                </a:lnTo>
                <a:lnTo>
                  <a:pt x="850163" y="239306"/>
                </a:lnTo>
                <a:lnTo>
                  <a:pt x="929178" y="239306"/>
                </a:lnTo>
                <a:lnTo>
                  <a:pt x="929957" y="238455"/>
                </a:lnTo>
                <a:lnTo>
                  <a:pt x="906538" y="211378"/>
                </a:lnTo>
                <a:close/>
              </a:path>
              <a:path w="940434" h="276225">
                <a:moveTo>
                  <a:pt x="752906" y="75958"/>
                </a:moveTo>
                <a:lnTo>
                  <a:pt x="712495" y="75958"/>
                </a:lnTo>
                <a:lnTo>
                  <a:pt x="647471" y="221780"/>
                </a:lnTo>
                <a:lnTo>
                  <a:pt x="687849" y="221780"/>
                </a:lnTo>
                <a:lnTo>
                  <a:pt x="752906" y="75958"/>
                </a:lnTo>
                <a:close/>
              </a:path>
              <a:path w="940434" h="276225">
                <a:moveTo>
                  <a:pt x="918580" y="110045"/>
                </a:moveTo>
                <a:lnTo>
                  <a:pt x="842810" y="110045"/>
                </a:lnTo>
                <a:lnTo>
                  <a:pt x="851172" y="110531"/>
                </a:lnTo>
                <a:lnTo>
                  <a:pt x="859001" y="111988"/>
                </a:lnTo>
                <a:lnTo>
                  <a:pt x="893697" y="139522"/>
                </a:lnTo>
                <a:lnTo>
                  <a:pt x="899210" y="156781"/>
                </a:lnTo>
                <a:lnTo>
                  <a:pt x="938085" y="156781"/>
                </a:lnTo>
                <a:lnTo>
                  <a:pt x="919970" y="111703"/>
                </a:lnTo>
                <a:lnTo>
                  <a:pt x="918580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351" y="3961549"/>
            <a:ext cx="997051" cy="3291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9656" y="3946855"/>
            <a:ext cx="4418419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351" y="4365955"/>
            <a:ext cx="4731088" cy="27588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36230" y="3518230"/>
            <a:ext cx="940435" cy="276225"/>
          </a:xfrm>
          <a:custGeom>
            <a:avLst/>
            <a:gdLst/>
            <a:ahLst/>
            <a:cxnLst/>
            <a:rect l="l" t="t" r="r" b="b"/>
            <a:pathLst>
              <a:path w="940434" h="276225">
                <a:moveTo>
                  <a:pt x="32131" y="14693"/>
                </a:move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89154"/>
                </a:lnTo>
                <a:lnTo>
                  <a:pt x="91275" y="89154"/>
                </a:lnTo>
                <a:lnTo>
                  <a:pt x="32131" y="14693"/>
                </a:lnTo>
                <a:close/>
              </a:path>
              <a:path w="940434" h="276225">
                <a:moveTo>
                  <a:pt x="91275" y="89154"/>
                </a:moveTo>
                <a:lnTo>
                  <a:pt x="40411" y="89154"/>
                </a:lnTo>
                <a:lnTo>
                  <a:pt x="187109" y="274167"/>
                </a:lnTo>
                <a:lnTo>
                  <a:pt x="219227" y="274167"/>
                </a:lnTo>
                <a:lnTo>
                  <a:pt x="219227" y="199796"/>
                </a:lnTo>
                <a:lnTo>
                  <a:pt x="179158" y="199796"/>
                </a:lnTo>
                <a:lnTo>
                  <a:pt x="91275" y="89154"/>
                </a:lnTo>
                <a:close/>
              </a:path>
              <a:path w="940434" h="276225">
                <a:moveTo>
                  <a:pt x="219227" y="14693"/>
                </a:moveTo>
                <a:lnTo>
                  <a:pt x="179158" y="14693"/>
                </a:lnTo>
                <a:lnTo>
                  <a:pt x="179158" y="199796"/>
                </a:lnTo>
                <a:lnTo>
                  <a:pt x="219227" y="199796"/>
                </a:lnTo>
                <a:lnTo>
                  <a:pt x="219227" y="14693"/>
                </a:lnTo>
                <a:close/>
              </a:path>
              <a:path w="940434" h="276225">
                <a:moveTo>
                  <a:pt x="423220" y="110388"/>
                </a:moveTo>
                <a:lnTo>
                  <a:pt x="348373" y="110388"/>
                </a:lnTo>
                <a:lnTo>
                  <a:pt x="359149" y="111045"/>
                </a:lnTo>
                <a:lnTo>
                  <a:pt x="368406" y="113017"/>
                </a:lnTo>
                <a:lnTo>
                  <a:pt x="393306" y="151739"/>
                </a:lnTo>
                <a:lnTo>
                  <a:pt x="393306" y="155663"/>
                </a:lnTo>
                <a:lnTo>
                  <a:pt x="342138" y="155663"/>
                </a:lnTo>
                <a:lnTo>
                  <a:pt x="328869" y="156166"/>
                </a:lnTo>
                <a:lnTo>
                  <a:pt x="288856" y="168027"/>
                </a:lnTo>
                <a:lnTo>
                  <a:pt x="265755" y="199497"/>
                </a:lnTo>
                <a:lnTo>
                  <a:pt x="263791" y="215138"/>
                </a:lnTo>
                <a:lnTo>
                  <a:pt x="264367" y="223858"/>
                </a:lnTo>
                <a:lnTo>
                  <a:pt x="284205" y="259259"/>
                </a:lnTo>
                <a:lnTo>
                  <a:pt x="327514" y="275411"/>
                </a:lnTo>
                <a:lnTo>
                  <a:pt x="338289" y="275882"/>
                </a:lnTo>
                <a:lnTo>
                  <a:pt x="351866" y="275134"/>
                </a:lnTo>
                <a:lnTo>
                  <a:pt x="388835" y="262013"/>
                </a:lnTo>
                <a:lnTo>
                  <a:pt x="394335" y="257581"/>
                </a:lnTo>
                <a:lnTo>
                  <a:pt x="432701" y="257581"/>
                </a:lnTo>
                <a:lnTo>
                  <a:pt x="432701" y="241795"/>
                </a:lnTo>
                <a:lnTo>
                  <a:pt x="342138" y="241795"/>
                </a:lnTo>
                <a:lnTo>
                  <a:pt x="332958" y="241319"/>
                </a:lnTo>
                <a:lnTo>
                  <a:pt x="302831" y="222542"/>
                </a:lnTo>
                <a:lnTo>
                  <a:pt x="302861" y="207146"/>
                </a:lnTo>
                <a:lnTo>
                  <a:pt x="342823" y="188823"/>
                </a:lnTo>
                <a:lnTo>
                  <a:pt x="432701" y="188823"/>
                </a:lnTo>
                <a:lnTo>
                  <a:pt x="432619" y="151739"/>
                </a:lnTo>
                <a:lnTo>
                  <a:pt x="431344" y="134428"/>
                </a:lnTo>
                <a:lnTo>
                  <a:pt x="427274" y="118460"/>
                </a:lnTo>
                <a:lnTo>
                  <a:pt x="423220" y="110388"/>
                </a:lnTo>
                <a:close/>
              </a:path>
              <a:path w="940434" h="276225">
                <a:moveTo>
                  <a:pt x="432701" y="257581"/>
                </a:moveTo>
                <a:lnTo>
                  <a:pt x="394335" y="257581"/>
                </a:lnTo>
                <a:lnTo>
                  <a:pt x="394335" y="274167"/>
                </a:lnTo>
                <a:lnTo>
                  <a:pt x="432701" y="274167"/>
                </a:lnTo>
                <a:lnTo>
                  <a:pt x="432701" y="257581"/>
                </a:lnTo>
                <a:close/>
              </a:path>
              <a:path w="940434" h="276225">
                <a:moveTo>
                  <a:pt x="432701" y="188823"/>
                </a:moveTo>
                <a:lnTo>
                  <a:pt x="393306" y="188823"/>
                </a:lnTo>
                <a:lnTo>
                  <a:pt x="393306" y="208064"/>
                </a:lnTo>
                <a:lnTo>
                  <a:pt x="388550" y="216907"/>
                </a:lnTo>
                <a:lnTo>
                  <a:pt x="351229" y="241271"/>
                </a:lnTo>
                <a:lnTo>
                  <a:pt x="342138" y="241795"/>
                </a:lnTo>
                <a:lnTo>
                  <a:pt x="432701" y="241795"/>
                </a:lnTo>
                <a:lnTo>
                  <a:pt x="432701" y="188823"/>
                </a:lnTo>
                <a:close/>
              </a:path>
              <a:path w="940434" h="276225">
                <a:moveTo>
                  <a:pt x="350850" y="74168"/>
                </a:moveTo>
                <a:lnTo>
                  <a:pt x="307098" y="81076"/>
                </a:lnTo>
                <a:lnTo>
                  <a:pt x="266611" y="104749"/>
                </a:lnTo>
                <a:lnTo>
                  <a:pt x="285496" y="136017"/>
                </a:lnTo>
                <a:lnTo>
                  <a:pt x="293709" y="129249"/>
                </a:lnTo>
                <a:lnTo>
                  <a:pt x="301699" y="123634"/>
                </a:lnTo>
                <a:lnTo>
                  <a:pt x="340227" y="110731"/>
                </a:lnTo>
                <a:lnTo>
                  <a:pt x="348373" y="110388"/>
                </a:lnTo>
                <a:lnTo>
                  <a:pt x="423220" y="110388"/>
                </a:lnTo>
                <a:lnTo>
                  <a:pt x="420491" y="104953"/>
                </a:lnTo>
                <a:lnTo>
                  <a:pt x="410997" y="93903"/>
                </a:lnTo>
                <a:lnTo>
                  <a:pt x="399131" y="85269"/>
                </a:lnTo>
                <a:lnTo>
                  <a:pt x="385152" y="79101"/>
                </a:lnTo>
                <a:lnTo>
                  <a:pt x="369060" y="75401"/>
                </a:lnTo>
                <a:lnTo>
                  <a:pt x="350850" y="74168"/>
                </a:lnTo>
                <a:close/>
              </a:path>
              <a:path w="940434" h="276225">
                <a:moveTo>
                  <a:pt x="512521" y="0"/>
                </a:moveTo>
                <a:lnTo>
                  <a:pt x="498449" y="0"/>
                </a:lnTo>
                <a:lnTo>
                  <a:pt x="492442" y="2400"/>
                </a:lnTo>
                <a:lnTo>
                  <a:pt x="482536" y="11963"/>
                </a:lnTo>
                <a:lnTo>
                  <a:pt x="480047" y="17830"/>
                </a:lnTo>
                <a:lnTo>
                  <a:pt x="480047" y="31673"/>
                </a:lnTo>
                <a:lnTo>
                  <a:pt x="482498" y="37566"/>
                </a:lnTo>
                <a:lnTo>
                  <a:pt x="487400" y="42468"/>
                </a:lnTo>
                <a:lnTo>
                  <a:pt x="492353" y="47371"/>
                </a:lnTo>
                <a:lnTo>
                  <a:pt x="498398" y="49809"/>
                </a:lnTo>
                <a:lnTo>
                  <a:pt x="512914" y="49809"/>
                </a:lnTo>
                <a:lnTo>
                  <a:pt x="519010" y="47371"/>
                </a:lnTo>
                <a:lnTo>
                  <a:pt x="528586" y="37566"/>
                </a:lnTo>
                <a:lnTo>
                  <a:pt x="530919" y="31673"/>
                </a:lnTo>
                <a:lnTo>
                  <a:pt x="530974" y="17348"/>
                </a:lnTo>
                <a:lnTo>
                  <a:pt x="528472" y="11544"/>
                </a:lnTo>
                <a:lnTo>
                  <a:pt x="518502" y="2311"/>
                </a:lnTo>
                <a:lnTo>
                  <a:pt x="512521" y="0"/>
                </a:lnTo>
                <a:close/>
              </a:path>
              <a:path w="940434" h="276225">
                <a:moveTo>
                  <a:pt x="524992" y="75958"/>
                </a:moveTo>
                <a:lnTo>
                  <a:pt x="485698" y="75958"/>
                </a:lnTo>
                <a:lnTo>
                  <a:pt x="485698" y="274167"/>
                </a:lnTo>
                <a:lnTo>
                  <a:pt x="524992" y="274167"/>
                </a:lnTo>
                <a:lnTo>
                  <a:pt x="524992" y="75958"/>
                </a:lnTo>
                <a:close/>
              </a:path>
              <a:path w="940434" h="276225">
                <a:moveTo>
                  <a:pt x="842810" y="74168"/>
                </a:moveTo>
                <a:lnTo>
                  <a:pt x="804521" y="81518"/>
                </a:lnTo>
                <a:lnTo>
                  <a:pt x="765178" y="112276"/>
                </a:lnTo>
                <a:lnTo>
                  <a:pt x="748741" y="147321"/>
                </a:lnTo>
                <a:lnTo>
                  <a:pt x="745578" y="174891"/>
                </a:lnTo>
                <a:lnTo>
                  <a:pt x="746407" y="189107"/>
                </a:lnTo>
                <a:lnTo>
                  <a:pt x="758825" y="227012"/>
                </a:lnTo>
                <a:lnTo>
                  <a:pt x="784406" y="255776"/>
                </a:lnTo>
                <a:lnTo>
                  <a:pt x="820681" y="272634"/>
                </a:lnTo>
                <a:lnTo>
                  <a:pt x="849477" y="275882"/>
                </a:lnTo>
                <a:lnTo>
                  <a:pt x="860993" y="275363"/>
                </a:lnTo>
                <a:lnTo>
                  <a:pt x="902579" y="262631"/>
                </a:lnTo>
                <a:lnTo>
                  <a:pt x="929178" y="239306"/>
                </a:lnTo>
                <a:lnTo>
                  <a:pt x="850163" y="239306"/>
                </a:lnTo>
                <a:lnTo>
                  <a:pt x="840667" y="238810"/>
                </a:lnTo>
                <a:lnTo>
                  <a:pt x="802406" y="221780"/>
                </a:lnTo>
                <a:lnTo>
                  <a:pt x="785495" y="189839"/>
                </a:lnTo>
                <a:lnTo>
                  <a:pt x="938923" y="189839"/>
                </a:lnTo>
                <a:lnTo>
                  <a:pt x="938987" y="180251"/>
                </a:lnTo>
                <a:lnTo>
                  <a:pt x="939101" y="178993"/>
                </a:lnTo>
                <a:lnTo>
                  <a:pt x="939266" y="177685"/>
                </a:lnTo>
                <a:lnTo>
                  <a:pt x="939355" y="169164"/>
                </a:lnTo>
                <a:lnTo>
                  <a:pt x="938999" y="163626"/>
                </a:lnTo>
                <a:lnTo>
                  <a:pt x="938288" y="158280"/>
                </a:lnTo>
                <a:lnTo>
                  <a:pt x="940295" y="156781"/>
                </a:lnTo>
                <a:lnTo>
                  <a:pt x="785710" y="156781"/>
                </a:lnTo>
                <a:lnTo>
                  <a:pt x="786942" y="150545"/>
                </a:lnTo>
                <a:lnTo>
                  <a:pt x="812558" y="117817"/>
                </a:lnTo>
                <a:lnTo>
                  <a:pt x="842810" y="110045"/>
                </a:lnTo>
                <a:lnTo>
                  <a:pt x="918580" y="110045"/>
                </a:lnTo>
                <a:lnTo>
                  <a:pt x="911972" y="102161"/>
                </a:lnTo>
                <a:lnTo>
                  <a:pt x="869146" y="77349"/>
                </a:lnTo>
                <a:lnTo>
                  <a:pt x="856357" y="74963"/>
                </a:lnTo>
                <a:lnTo>
                  <a:pt x="842810" y="74168"/>
                </a:lnTo>
                <a:close/>
              </a:path>
              <a:path w="940434" h="276225">
                <a:moveTo>
                  <a:pt x="583311" y="75958"/>
                </a:moveTo>
                <a:lnTo>
                  <a:pt x="541540" y="75958"/>
                </a:lnTo>
                <a:lnTo>
                  <a:pt x="629539" y="274167"/>
                </a:lnTo>
                <a:lnTo>
                  <a:pt x="664476" y="274167"/>
                </a:lnTo>
                <a:lnTo>
                  <a:pt x="687849" y="221780"/>
                </a:lnTo>
                <a:lnTo>
                  <a:pt x="647471" y="221780"/>
                </a:lnTo>
                <a:lnTo>
                  <a:pt x="583311" y="75958"/>
                </a:lnTo>
                <a:close/>
              </a:path>
              <a:path w="940434" h="276225">
                <a:moveTo>
                  <a:pt x="906538" y="211378"/>
                </a:moveTo>
                <a:lnTo>
                  <a:pt x="871932" y="236332"/>
                </a:lnTo>
                <a:lnTo>
                  <a:pt x="850163" y="239306"/>
                </a:lnTo>
                <a:lnTo>
                  <a:pt x="929178" y="239306"/>
                </a:lnTo>
                <a:lnTo>
                  <a:pt x="929957" y="238455"/>
                </a:lnTo>
                <a:lnTo>
                  <a:pt x="906538" y="211378"/>
                </a:lnTo>
                <a:close/>
              </a:path>
              <a:path w="940434" h="276225">
                <a:moveTo>
                  <a:pt x="752906" y="75958"/>
                </a:moveTo>
                <a:lnTo>
                  <a:pt x="712495" y="75958"/>
                </a:lnTo>
                <a:lnTo>
                  <a:pt x="647471" y="221780"/>
                </a:lnTo>
                <a:lnTo>
                  <a:pt x="687849" y="221780"/>
                </a:lnTo>
                <a:lnTo>
                  <a:pt x="752906" y="75958"/>
                </a:lnTo>
                <a:close/>
              </a:path>
              <a:path w="940434" h="276225">
                <a:moveTo>
                  <a:pt x="918580" y="110045"/>
                </a:moveTo>
                <a:lnTo>
                  <a:pt x="842810" y="110045"/>
                </a:lnTo>
                <a:lnTo>
                  <a:pt x="851172" y="110531"/>
                </a:lnTo>
                <a:lnTo>
                  <a:pt x="859001" y="111988"/>
                </a:lnTo>
                <a:lnTo>
                  <a:pt x="893697" y="139522"/>
                </a:lnTo>
                <a:lnTo>
                  <a:pt x="899210" y="156781"/>
                </a:lnTo>
                <a:lnTo>
                  <a:pt x="938085" y="156781"/>
                </a:lnTo>
                <a:lnTo>
                  <a:pt x="919970" y="111703"/>
                </a:lnTo>
                <a:lnTo>
                  <a:pt x="918580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12747" y="3429749"/>
            <a:ext cx="7499350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Machine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learning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models,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5" dirty="0">
                <a:solidFill>
                  <a:srgbClr val="332C2C"/>
                </a:solidFill>
                <a:latin typeface="Calibri"/>
                <a:cs typeface="Calibri"/>
              </a:rPr>
              <a:t>including</a:t>
            </a:r>
            <a:endParaRPr sz="2750">
              <a:latin typeface="Calibri"/>
              <a:cs typeface="Calibri"/>
            </a:endParaRPr>
          </a:p>
          <a:p>
            <a:pPr marL="1045844">
              <a:lnSpc>
                <a:spcPct val="100000"/>
              </a:lnSpc>
              <a:spcBef>
                <a:spcPts val="75"/>
              </a:spcBef>
              <a:tabLst>
                <a:tab pos="5641340" algn="l"/>
              </a:tabLst>
            </a:pPr>
            <a:r>
              <a:rPr sz="2750" spc="-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,</a:t>
            </a:r>
            <a:r>
              <a:rPr sz="2750" spc="-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 marR="5080" indent="4766945">
              <a:lnSpc>
                <a:spcPts val="3379"/>
              </a:lnSpc>
              <a:spcBef>
                <a:spcPts val="4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are</a:t>
            </a:r>
            <a:r>
              <a:rPr sz="2750" spc="4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70" dirty="0">
                <a:solidFill>
                  <a:srgbClr val="332C2C"/>
                </a:solidFill>
                <a:latin typeface="Calibri"/>
                <a:cs typeface="Calibri"/>
              </a:rPr>
              <a:t>commonly </a:t>
            </a:r>
            <a:r>
              <a:rPr sz="2750" spc="335" dirty="0">
                <a:solidFill>
                  <a:srgbClr val="332C2C"/>
                </a:solidFill>
                <a:latin typeface="Calibri"/>
                <a:cs typeface="Calibri"/>
              </a:rPr>
              <a:t>used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sentiment</a:t>
            </a:r>
            <a:r>
              <a:rPr sz="2750" spc="12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analysis.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These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30" dirty="0">
                <a:solidFill>
                  <a:srgbClr val="332C2C"/>
                </a:solidFill>
                <a:latin typeface="Calibri"/>
                <a:cs typeface="Calibri"/>
              </a:rPr>
              <a:t>models</a:t>
            </a:r>
            <a:endParaRPr sz="2750">
              <a:latin typeface="Calibri"/>
              <a:cs typeface="Calibri"/>
            </a:endParaRPr>
          </a:p>
          <a:p>
            <a:pPr marL="12700" marR="972185">
              <a:lnSpc>
                <a:spcPts val="3300"/>
              </a:lnSpc>
              <a:spcBef>
                <a:spcPts val="45"/>
              </a:spcBef>
            </a:pP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are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Calibri"/>
                <a:cs typeface="Calibri"/>
              </a:rPr>
              <a:t>trained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35" dirty="0">
                <a:solidFill>
                  <a:srgbClr val="332C2C"/>
                </a:solidFill>
                <a:latin typeface="Calibri"/>
                <a:cs typeface="Calibri"/>
              </a:rPr>
              <a:t>on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labeled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data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predict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sentiment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70" dirty="0">
                <a:solidFill>
                  <a:srgbClr val="332C2C"/>
                </a:solidFill>
                <a:latin typeface="Calibri"/>
                <a:cs typeface="Calibri"/>
              </a:rPr>
              <a:t>new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Calibri"/>
                <a:cs typeface="Calibri"/>
              </a:rPr>
              <a:t>text.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90426" y="1501648"/>
            <a:ext cx="7522209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-10" dirty="0"/>
              <a:t>Building</a:t>
            </a:r>
            <a:r>
              <a:rPr sz="4100" spc="-185" dirty="0"/>
              <a:t> </a:t>
            </a:r>
            <a:r>
              <a:rPr sz="4100" spc="-40" dirty="0"/>
              <a:t>Machine</a:t>
            </a:r>
            <a:r>
              <a:rPr sz="4100" spc="-165" dirty="0"/>
              <a:t> </a:t>
            </a:r>
            <a:r>
              <a:rPr sz="4100" spc="-75" dirty="0"/>
              <a:t>Learning</a:t>
            </a:r>
            <a:r>
              <a:rPr sz="4100" spc="-150" dirty="0"/>
              <a:t> </a:t>
            </a:r>
            <a:r>
              <a:rPr sz="4100" spc="-10" dirty="0"/>
              <a:t>Models</a:t>
            </a:r>
            <a:endParaRPr sz="4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1866" y="4440123"/>
            <a:ext cx="1545450" cy="26963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411133" y="4381004"/>
            <a:ext cx="182880" cy="259079"/>
          </a:xfrm>
          <a:custGeom>
            <a:avLst/>
            <a:gdLst/>
            <a:ahLst/>
            <a:cxnLst/>
            <a:rect l="l" t="t" r="r" b="b"/>
            <a:pathLst>
              <a:path w="182879" h="259079">
                <a:moveTo>
                  <a:pt x="182486" y="0"/>
                </a:moveTo>
                <a:lnTo>
                  <a:pt x="0" y="0"/>
                </a:lnTo>
                <a:lnTo>
                  <a:pt x="0" y="36830"/>
                </a:lnTo>
                <a:lnTo>
                  <a:pt x="0" y="118110"/>
                </a:lnTo>
                <a:lnTo>
                  <a:pt x="0" y="154940"/>
                </a:lnTo>
                <a:lnTo>
                  <a:pt x="0" y="259080"/>
                </a:lnTo>
                <a:lnTo>
                  <a:pt x="40411" y="259080"/>
                </a:lnTo>
                <a:lnTo>
                  <a:pt x="40411" y="154940"/>
                </a:lnTo>
                <a:lnTo>
                  <a:pt x="167106" y="154940"/>
                </a:lnTo>
                <a:lnTo>
                  <a:pt x="167106" y="118110"/>
                </a:lnTo>
                <a:lnTo>
                  <a:pt x="40411" y="118110"/>
                </a:lnTo>
                <a:lnTo>
                  <a:pt x="40411" y="36830"/>
                </a:lnTo>
                <a:lnTo>
                  <a:pt x="182486" y="36830"/>
                </a:lnTo>
                <a:lnTo>
                  <a:pt x="18248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01126" y="4380141"/>
            <a:ext cx="97790" cy="260350"/>
          </a:xfrm>
          <a:custGeom>
            <a:avLst/>
            <a:gdLst/>
            <a:ahLst/>
            <a:cxnLst/>
            <a:rect l="l" t="t" r="r" b="b"/>
            <a:pathLst>
              <a:path w="97790" h="260350">
                <a:moveTo>
                  <a:pt x="58229" y="508"/>
                </a:moveTo>
                <a:lnTo>
                  <a:pt x="57759" y="0"/>
                </a:lnTo>
                <a:lnTo>
                  <a:pt x="57759" y="508"/>
                </a:lnTo>
                <a:lnTo>
                  <a:pt x="58229" y="508"/>
                </a:lnTo>
                <a:close/>
              </a:path>
              <a:path w="97790" h="260350">
                <a:moveTo>
                  <a:pt x="97485" y="863"/>
                </a:moveTo>
                <a:lnTo>
                  <a:pt x="0" y="863"/>
                </a:lnTo>
                <a:lnTo>
                  <a:pt x="0" y="37693"/>
                </a:lnTo>
                <a:lnTo>
                  <a:pt x="57759" y="37693"/>
                </a:lnTo>
                <a:lnTo>
                  <a:pt x="57759" y="259943"/>
                </a:lnTo>
                <a:lnTo>
                  <a:pt x="97485" y="259943"/>
                </a:lnTo>
                <a:lnTo>
                  <a:pt x="97485" y="37693"/>
                </a:lnTo>
                <a:lnTo>
                  <a:pt x="97485" y="86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9891" y="4365955"/>
            <a:ext cx="1540764" cy="3420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9337" y="4365955"/>
            <a:ext cx="883945" cy="2758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2445" y="4868735"/>
            <a:ext cx="923505" cy="20172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12741" y="3429749"/>
            <a:ext cx="7277100" cy="25698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  <a:tabLst>
                <a:tab pos="2955925" algn="l"/>
                <a:tab pos="4715510" algn="l"/>
                <a:tab pos="5820410" algn="l"/>
              </a:tabLst>
            </a:pP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Measuring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performance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sentiment </a:t>
            </a: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analysis</a:t>
            </a:r>
            <a:r>
              <a:rPr sz="2750" spc="9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models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involves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5" dirty="0">
                <a:solidFill>
                  <a:srgbClr val="332C2C"/>
                </a:solidFill>
                <a:latin typeface="Calibri"/>
                <a:cs typeface="Calibri"/>
              </a:rPr>
              <a:t>using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metrics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such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as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</a:t>
            </a:r>
            <a:r>
              <a:rPr sz="2750" spc="-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</a:t>
            </a:r>
            <a:r>
              <a:rPr sz="2750" spc="-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,</a:t>
            </a:r>
            <a:r>
              <a:rPr sz="2750" spc="-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 marR="967740" indent="930910">
              <a:lnSpc>
                <a:spcPct val="101099"/>
              </a:lnSpc>
              <a:spcBef>
                <a:spcPts val="3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.</a:t>
            </a:r>
            <a:r>
              <a:rPr sz="2750" spc="8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These</a:t>
            </a:r>
            <a:r>
              <a:rPr sz="2750" spc="8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metrics</a:t>
            </a:r>
            <a:r>
              <a:rPr sz="2750" spc="8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help</a:t>
            </a:r>
            <a:r>
              <a:rPr sz="2750" spc="8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assess</a:t>
            </a:r>
            <a:r>
              <a:rPr sz="2750" spc="8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the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model's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ability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correctly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classify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sentiments.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90952" y="1444498"/>
            <a:ext cx="59023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Evaluation</a:t>
            </a:r>
            <a:r>
              <a:rPr spc="-254" dirty="0"/>
              <a:t> </a:t>
            </a:r>
            <a:r>
              <a:rPr spc="-105" dirty="0"/>
              <a:t>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8844" y="4021023"/>
            <a:ext cx="1433055" cy="2017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513" y="4365955"/>
            <a:ext cx="1652447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3973" y="4365955"/>
            <a:ext cx="3998811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0131" y="4794580"/>
            <a:ext cx="4016108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12747" y="3429749"/>
            <a:ext cx="7085965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Despite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advancements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sentiment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analysis,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challenges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such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as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9269" y="4277474"/>
            <a:ext cx="996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6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9573" y="4277474"/>
            <a:ext cx="2786380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1750060">
              <a:lnSpc>
                <a:spcPct val="102299"/>
              </a:lnSpc>
              <a:spcBef>
                <a:spcPts val="30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-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 </a:t>
            </a:r>
            <a:r>
              <a:rPr sz="2750" spc="305" dirty="0">
                <a:solidFill>
                  <a:srgbClr val="332C2C"/>
                </a:solidFill>
                <a:latin typeface="Calibri"/>
                <a:cs typeface="Calibri"/>
              </a:rPr>
              <a:t>pose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signiﬁcant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2747" y="5134724"/>
            <a:ext cx="728662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limitations.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5" dirty="0">
                <a:solidFill>
                  <a:srgbClr val="332C2C"/>
                </a:solidFill>
                <a:latin typeface="Calibri"/>
                <a:cs typeface="Calibri"/>
              </a:rPr>
              <a:t>Overcoming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these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challenges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crucial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accurate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sentiment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Calibri"/>
                <a:cs typeface="Calibri"/>
              </a:rPr>
              <a:t>analysis.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5250" spc="-45" dirty="0"/>
              <a:t>Challenges</a:t>
            </a:r>
            <a:r>
              <a:rPr sz="5250" spc="-200" dirty="0"/>
              <a:t> </a:t>
            </a:r>
            <a:r>
              <a:rPr sz="5250" spc="-75" dirty="0"/>
              <a:t>and</a:t>
            </a:r>
            <a:r>
              <a:rPr sz="5250" spc="-195" dirty="0"/>
              <a:t> </a:t>
            </a:r>
            <a:r>
              <a:rPr sz="5250" spc="-60" dirty="0"/>
              <a:t>Limitations</a:t>
            </a:r>
            <a:endParaRPr sz="52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000"/>
            <a:ext cx="18288000" cy="10277475"/>
            <a:chOff x="0" y="10000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492" y="10000"/>
              <a:ext cx="8020507" cy="10276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6106" y="3503333"/>
              <a:ext cx="3038271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6198" y="3931958"/>
              <a:ext cx="4583163" cy="34380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5249" y="3414852"/>
            <a:ext cx="73431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conclusion,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leveraging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5252085" algn="l"/>
              </a:tabLst>
            </a:pPr>
            <a:r>
              <a:rPr sz="2750" spc="130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</a:t>
            </a:r>
            <a:r>
              <a:rPr sz="2750" spc="175" dirty="0">
                <a:solidFill>
                  <a:srgbClr val="332C2C"/>
                </a:solidFill>
                <a:latin typeface="Calibri"/>
                <a:cs typeface="Calibri"/>
              </a:rPr>
              <a:t>offers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45"/>
              </a:spcBef>
            </a:pP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valuable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insights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into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public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opinion.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75" dirty="0">
                <a:solidFill>
                  <a:srgbClr val="332C2C"/>
                </a:solidFill>
                <a:latin typeface="Calibri"/>
                <a:cs typeface="Calibri"/>
              </a:rPr>
              <a:t>By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addressing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challenges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reﬁning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00"/>
              </a:lnSpc>
              <a:spcBef>
                <a:spcPts val="55"/>
              </a:spcBef>
            </a:pP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techniques,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we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0" dirty="0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5" dirty="0">
                <a:solidFill>
                  <a:srgbClr val="332C2C"/>
                </a:solidFill>
                <a:latin typeface="Calibri"/>
                <a:cs typeface="Calibri"/>
              </a:rPr>
              <a:t>enhance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accuracy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applicability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sentiment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analysis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65"/>
              </a:lnSpc>
            </a:pPr>
            <a:r>
              <a:rPr sz="2750" spc="240" dirty="0">
                <a:solidFill>
                  <a:srgbClr val="332C2C"/>
                </a:solidFill>
                <a:latin typeface="Calibri"/>
                <a:cs typeface="Calibri"/>
              </a:rPr>
              <a:t>diverse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domains.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Conclusion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276</Words>
  <Application>Microsoft Office PowerPoint</Application>
  <PresentationFormat>Custom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Narrow</vt:lpstr>
      <vt:lpstr>Calibri</vt:lpstr>
      <vt:lpstr>Tw Cen MT</vt:lpstr>
      <vt:lpstr>Tw Cen MT Condensed</vt:lpstr>
      <vt:lpstr>Wingdings 3</vt:lpstr>
      <vt:lpstr>Integral</vt:lpstr>
      <vt:lpstr>Analyzing Twitter Sentiment with Machine Learning</vt:lpstr>
      <vt:lpstr>In this presentation, we will explore analyzing TwitteR  sentiment using                              technique. We will discuss the challenges and opportunities in understanding public opinion through social media data.</vt:lpstr>
      <vt:lpstr>Understanding Sentiment Analysis</vt:lpstr>
      <vt:lpstr>Data Collection</vt:lpstr>
      <vt:lpstr>Feature Extraction</vt:lpstr>
      <vt:lpstr>Building Machine Learning Models</vt:lpstr>
      <vt:lpstr>Evaluation Metrics</vt:lpstr>
      <vt:lpstr>Challenges and Limitations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Twitter Sentiment with Machine Learning</dc:title>
  <dc:creator>inspirer</dc:creator>
  <cp:lastModifiedBy>Ujjawal Kumar</cp:lastModifiedBy>
  <cp:revision>2</cp:revision>
  <dcterms:created xsi:type="dcterms:W3CDTF">2024-03-18T13:43:46Z</dcterms:created>
  <dcterms:modified xsi:type="dcterms:W3CDTF">2024-03-18T14:08:52Z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2024-03-18T00:00:00Z</vt:filetime>
  </property>
  <property fmtid="{D5CDD505-2E9C-101B-9397-08002B2CF9AE}" pid="5" name="Producer">
    <vt:lpwstr>GPL Ghostscript 10.02.0</vt:lpwstr>
  </property>
</Properties>
</file>