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764" autoAdjust="0"/>
  </p:normalViewPr>
  <p:slideViewPr>
    <p:cSldViewPr snapToGrid="0" snapToObjects="1">
      <p:cViewPr varScale="1">
        <p:scale>
          <a:sx n="75" d="100"/>
          <a:sy n="75" d="100"/>
        </p:scale>
        <p:origin x="13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762C7-396F-4902-99D3-25ECEE5A6A4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2D140-EBAC-414A-9351-CB9F45EB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17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0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0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6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0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2D140-EBAC-414A-9351-CB9F45EB5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1/7/2025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1: </a:t>
            </a:r>
            <a:b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Statistics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54068"/>
            <a:ext cx="8434586" cy="4123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Big picture of Statistics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Collecting data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Mechanistic and Empirical models</a:t>
            </a: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AAE53-4757-8D92-0B1F-A08A2934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6721"/>
            <a:ext cx="5115639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9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4B2C4-F658-4A79-67AE-165B121F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50392"/>
            <a:ext cx="47310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2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E6077-CAEB-26BD-9E24-E78ABDBBC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8680"/>
            <a:ext cx="5003711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052639-FC46-BBCF-6DB4-9E268652D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1082"/>
            <a:ext cx="508706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9225F1-5CD7-A4F3-4289-167668094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68492"/>
            <a:ext cx="4846320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7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63B1C-CF5F-69AD-DA14-15726D49D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78489"/>
            <a:ext cx="518232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BFB73-9B71-8239-8063-1EB32FEF0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1" y="1746505"/>
            <a:ext cx="3483863" cy="2922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B7C8D-54F1-27E9-3BD1-9D4025821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624" y="1828799"/>
            <a:ext cx="4270249" cy="33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8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917C9-7C28-2F38-DCBF-A172B4CCA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65200"/>
            <a:ext cx="499299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8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2A7C59-C635-D450-A750-38128EE1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497"/>
            <a:ext cx="5134692" cy="3616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EBDC7-30CF-9ACF-F81A-81787E38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498" y="3180601"/>
            <a:ext cx="5172797" cy="37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1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832E5-4180-9A90-2950-BAF514B14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63040"/>
            <a:ext cx="5210902" cy="4715533"/>
          </a:xfrm>
        </p:spPr>
      </p:pic>
    </p:spTree>
    <p:extLst>
      <p:ext uri="{BB962C8B-B14F-4D97-AF65-F5344CB8AC3E}">
        <p14:creationId xmlns:p14="http://schemas.microsoft.com/office/powerpoint/2010/main" val="50503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allows you to understand a subject much more deeply.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helps us to make discoveries in science, make decisions based on data, and make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Statisticians and statistical methods are important part of pharmaceutical industry, social scientists, business practice,</a:t>
            </a:r>
            <a:r>
              <a:rPr lang="mr-IN" dirty="0">
                <a:latin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70C7F-158D-77C6-9B69-42B5A8129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85240"/>
            <a:ext cx="49357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0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84B276-4E35-170C-2377-24733E7E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361"/>
            <a:ext cx="521090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0B4D0-9BCB-DA38-CCC5-AB05A219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1175433"/>
            <a:ext cx="519185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59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6483B7-A374-CCAA-A97B-87F4DA0E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008" y="1171260"/>
            <a:ext cx="516327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2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Statistics?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1975602" y="2685643"/>
            <a:ext cx="1941789" cy="635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17391" y="2665004"/>
            <a:ext cx="1941790" cy="66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0D79F0-84A4-46F1-A2D0-427555F82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494" y="1779511"/>
            <a:ext cx="7973411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the science of collecting, organizing, analyzing, and interpreting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decisions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40085-B1CE-4C03-AB7F-73AB61E6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93" y="3339319"/>
            <a:ext cx="3636898" cy="25299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Descriptive Statistics: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 </a:t>
            </a:r>
          </a:p>
          <a:p>
            <a:pPr marL="114300" indent="0" algn="ct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Times New Roman" charset="0"/>
              </a:rPr>
              <a:t>thống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charset="0"/>
              </a:rPr>
              <a:t>kê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charset="0"/>
              </a:rPr>
              <a:t>mô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charset="0"/>
              </a:rPr>
              <a:t>tả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Involves organizing, summarizing, and displaying (</a:t>
            </a:r>
            <a:r>
              <a:rPr lang="en-US" dirty="0" err="1">
                <a:latin typeface="Times New Roman" charset="0"/>
              </a:rPr>
              <a:t>hiển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thị</a:t>
            </a:r>
            <a:r>
              <a:rPr lang="en-US" dirty="0">
                <a:latin typeface="Times New Roman" charset="0"/>
              </a:rPr>
              <a:t>) data.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e.g.  Tables, charts, averages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E63D885-BB8C-40E3-9E75-6F1B01DF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845" y="3349961"/>
            <a:ext cx="3371851" cy="22898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Inferential Statistics:</a:t>
            </a:r>
          </a:p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charset="0"/>
                <a:cs typeface="Arial" charset="0"/>
              </a:rPr>
              <a:t>thống</a:t>
            </a: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charset="0"/>
                <a:cs typeface="Arial" charset="0"/>
              </a:rPr>
              <a:t>kê</a:t>
            </a: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charset="0"/>
                <a:cs typeface="Arial" charset="0"/>
              </a:rPr>
              <a:t>suy</a:t>
            </a: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charset="0"/>
                <a:cs typeface="Arial" charset="0"/>
              </a:rPr>
              <a:t>luận</a:t>
            </a: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)</a:t>
            </a:r>
          </a:p>
          <a:p>
            <a:pPr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b="1" dirty="0">
              <a:solidFill>
                <a:srgbClr val="0070C0"/>
              </a:solidFill>
              <a:latin typeface="Times New Roman" charset="0"/>
              <a:cs typeface="Arial" charset="0"/>
            </a:endParaRPr>
          </a:p>
          <a:p>
            <a:pPr marL="114300" indent="0">
              <a:lnSpc>
                <a:spcPct val="80000"/>
              </a:lnSpc>
              <a:buSzPct val="50000"/>
              <a:buNone/>
            </a:pPr>
            <a:r>
              <a:rPr lang="en-US" dirty="0">
                <a:latin typeface="Times New Roman" charset="0"/>
              </a:rPr>
              <a:t>Involves using sample data to draw conclusions about a population. </a:t>
            </a:r>
          </a:p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sz="2400" b="1" i="1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11" grpId="0" build="p" animBg="1"/>
      <p:bldP spid="1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picture of Statistics</a:t>
            </a:r>
          </a:p>
        </p:txBody>
      </p:sp>
      <p:pic>
        <p:nvPicPr>
          <p:cNvPr id="6" name="Content Placeholder 5" descr="1.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r="5357"/>
          <a:stretch>
            <a:fillRect/>
          </a:stretch>
        </p:blipFill>
        <p:spPr>
          <a:xfrm>
            <a:off x="488730" y="161071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9474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collection of all individuals to be studied.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members selected from a population.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information coming from observations, counts, measurements, or responses.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data</a:t>
            </a:r>
          </a:p>
        </p:txBody>
      </p:sp>
      <p:pic>
        <p:nvPicPr>
          <p:cNvPr id="4" name="Picture 3" descr="C:\Documents and Settings\Lyn\Local Settings\Temporary Internet Files\Content.IE5\W9M7WLEZ\MCj0195422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1" y="3577649"/>
            <a:ext cx="89535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Lyn\Local Settings\Temporary Internet Files\Content.IE5\4PW9QZ0D\MCj0408437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44" y="3715761"/>
            <a:ext cx="1655762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711853" y="2105460"/>
            <a:ext cx="3494089" cy="3244851"/>
            <a:chOff x="3390" y="1367"/>
            <a:chExt cx="2201" cy="204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71" y="1367"/>
              <a:ext cx="1448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kern="1200" dirty="0">
                  <a:latin typeface="Times New Roman" charset="0"/>
                </a:rPr>
                <a:t>Quantitative data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dirty="0">
                  <a:latin typeface="Times New Roman" charset="0"/>
                </a:rPr>
                <a:t>(</a:t>
              </a:r>
              <a:r>
                <a:rPr lang="en-US" dirty="0" err="1">
                  <a:latin typeface="Times New Roman" charset="0"/>
                </a:rPr>
                <a:t>dữ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liệu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định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lượng</a:t>
              </a:r>
              <a:r>
                <a:rPr lang="en-US" dirty="0">
                  <a:latin typeface="Times New Roman" charset="0"/>
                </a:rPr>
                <a:t>)</a:t>
              </a:r>
              <a:endParaRPr lang="en-US" kern="1200" dirty="0">
                <a:latin typeface="Times New Roman" charset="0"/>
              </a:endParaRPr>
            </a:p>
          </p:txBody>
        </p:sp>
        <p:pic>
          <p:nvPicPr>
            <p:cNvPr id="8" name="Picture 7" descr="C:\Documents and Settings\Lyn\Local Settings\Temporary Internet Files\Content.IE5\9RJB9XCE\MCj03015120000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" y="2311"/>
              <a:ext cx="112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C:\Documents and Settings\Lyn\Local Settings\Temporary Internet Files\Content.IE5\9RJB9XCE\MCNA01203_0000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" y="2310"/>
              <a:ext cx="547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524" y="1915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Age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420" y="1890"/>
              <a:ext cx="11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Temperature</a:t>
              </a: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12800" y="2036680"/>
            <a:ext cx="2298701" cy="7017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kern="1200" dirty="0">
                <a:latin typeface="Times New Roman" charset="0"/>
              </a:rPr>
              <a:t>Qualitative data 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dữ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liệu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định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tính</a:t>
            </a:r>
            <a:r>
              <a:rPr lang="en-US" dirty="0">
                <a:latin typeface="Times New Roman" charset="0"/>
              </a:rPr>
              <a:t>)</a:t>
            </a:r>
            <a:endParaRPr lang="en-US" kern="1200" dirty="0">
              <a:latin typeface="Times New Roman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72622" y="2899210"/>
            <a:ext cx="1558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Place of birth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9381" y="289921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Major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3F5A78C4-1B99-42A2-B892-ED6E1CC0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1142E25A-B226-4AB1-B6B5-06F359BF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853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  <p:bldP spid="1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 study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data.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study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observes and measures characteristics of interest of part of a population.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experiment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treatment is applied to part of a population and responses are observed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Mechanistic model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from our underlying knowledge.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= Voltage/Resistance, or I = U /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model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our engineering and scientific knowledge of the phenomenon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deterministic function + random error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U / R + </a:t>
            </a:r>
            <a:r>
              <a:rPr lang="el-GR" dirty="0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l-GR" dirty="0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term added to the model to account for the fact that the observed values of current flow do not perfectly conform to the mechanistic model.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E3DA9-F277-4F2B-AF05-60E25BC5D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74" y="721360"/>
            <a:ext cx="4906060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856</TotalTime>
  <Words>429</Words>
  <Application>Microsoft Office PowerPoint</Application>
  <PresentationFormat>On-screen Show (4:3)</PresentationFormat>
  <Paragraphs>75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Times New Roman</vt:lpstr>
      <vt:lpstr>Adjacency</vt:lpstr>
      <vt:lpstr>Chapter 1:  Introduction to Statistics</vt:lpstr>
      <vt:lpstr>Why is Statistics?</vt:lpstr>
      <vt:lpstr>What is Statistics?</vt:lpstr>
      <vt:lpstr>Big picture of Statistics</vt:lpstr>
      <vt:lpstr>Statistical concepts</vt:lpstr>
      <vt:lpstr>Type of data</vt:lpstr>
      <vt:lpstr>Collecting data</vt:lpstr>
      <vt:lpstr>Statistical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Huong Pham</cp:lastModifiedBy>
  <cp:revision>49</cp:revision>
  <dcterms:created xsi:type="dcterms:W3CDTF">2021-09-01T00:59:07Z</dcterms:created>
  <dcterms:modified xsi:type="dcterms:W3CDTF">2025-01-07T05:06:44Z</dcterms:modified>
</cp:coreProperties>
</file>