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3842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3:21:43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320 1 24575,'-6'0'0,"1"1"0,-1 0 0,1 0 0,-1 0 0,1 1 0,-1 0 0,1 0 0,0 0 0,0 1 0,0 0 0,0 0 0,0 0 0,-6 6 0,-6 7 0,0 0 0,-14 19 0,19-22 0,3-1 0,0 1 0,0 0 0,1 1 0,1-1 0,0 1 0,1 1 0,0-1 0,2 1 0,-1 0 0,2 0 0,-3 25 0,1 15 0,5 107 0,3-76 0,-3 359 0,-2-419 0,-1 0 0,-1-1 0,-2 0 0,0 0 0,-13 32 0,9-27 0,1-1 0,1 1 0,-4 39 0,9 135 0,5-109 0,-2-79 0,1 1 0,0-1 0,1 1 0,1-1 0,1 0 0,0 0 0,1-1 0,1 1 0,0-1 0,1 0 0,0 0 0,2-1 0,-1 0 0,2-1 0,0 0 0,0 0 0,24 21 0,-29-30 0,16 14 0,0 2 0,-1 0 0,24 33 0,-33-40 5,0-1-1,0 0 0,1-1 0,1-1 1,-1 1-1,2-2 0,22 13 1,22 16-1405,-39-23-5426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3:21:46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24575,'38'0'0,"-1"1"0,0 2 0,0 1 0,0 2 0,38 11 0,-41-7 0,-2 1 0,0 2 0,0 0 0,-1 3 0,-1 0 0,-1 2 0,0 1 0,45 40 0,122 103 0,-103-90 0,-45-28 0,-1 1 0,65 85 0,-90-103 0,-11-15 0,-1 2 0,-1-1 0,0 1 0,0 0 0,-2 1 0,0 0 0,0 0 0,-2 1 0,0-1 0,0 1 0,-2 1 0,0-1 0,0 0 0,-2 1 0,-1 29 0,-2 8 0,0 86 0,3-121 0,1 0 0,0 0 0,2 0 0,0 0 0,9 21 0,18 28 0,-23-53 0,0 1 0,-2 0 0,1 0 0,-2 0 0,0 1 0,3 23 0,-6 147 0,-3-107 0,0-67 0,0 0 0,-1 0 0,0 0 0,0 0 0,-2 0 0,1 0 0,-2-1 0,0 0 0,0 0 0,-1 0 0,-1-1 0,0 0 0,0 0 0,-1 0 0,0-1 0,-1 0 0,0-1 0,-1 0 0,0-1 0,-21 15 0,-2-1 0,16-9 0,-1-2 0,0 0 0,0-1 0,-1-1 0,-23 9 0,23-13-341,1 1 0,0 1-1,-33 18 1,33-14-6485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D69A8-517D-485F-861E-33417ABD35A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B0D9-0452-46EA-82B3-2BD53CCC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B0D9-0452-46EA-82B3-2BD53CCC44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organic pollutant: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B0D9-0452-46EA-82B3-2BD53CCC44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cs typeface="Times New Roman" charset="0"/>
              </a:rPr>
              <a:t>optical data storage product: </a:t>
            </a:r>
            <a:r>
              <a:rPr lang="en-US" sz="1200" dirty="0" err="1">
                <a:latin typeface="Times New Roman" charset="0"/>
                <a:cs typeface="Times New Roman" charset="0"/>
              </a:rPr>
              <a:t>sp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lưu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trữ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dữ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liệu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quang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B0D9-0452-46EA-82B3-2BD53CCC44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Committee: </a:t>
            </a:r>
            <a:r>
              <a:rPr lang="en-US" dirty="0" err="1"/>
              <a:t>ủy</a:t>
            </a:r>
            <a:r>
              <a:rPr lang="en-US" dirty="0"/>
              <a:t> ban,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B0D9-0452-46EA-82B3-2BD53CCC44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cs typeface="Times New Roman" charset="0"/>
              </a:rPr>
              <a:t>Proportional </a:t>
            </a:r>
            <a:r>
              <a:rPr lang="en-US" sz="1200" dirty="0" err="1">
                <a:latin typeface="Times New Roman" charset="0"/>
                <a:cs typeface="Times New Roman" charset="0"/>
              </a:rPr>
              <a:t>tỷ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lệ</a:t>
            </a:r>
            <a:r>
              <a:rPr lang="en-US" sz="1200" dirty="0">
                <a:latin typeface="Times New Roman" charset="0"/>
                <a:cs typeface="Times New Roman" charset="0"/>
              </a:rPr>
              <a:t> </a:t>
            </a:r>
            <a:r>
              <a:rPr lang="en-US" sz="1200" dirty="0" err="1">
                <a:latin typeface="Times New Roman" charset="0"/>
                <a:cs typeface="Times New Roman" charset="0"/>
              </a:rPr>
              <a:t>thuận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B0D9-0452-46EA-82B3-2BD53CCC44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wire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number of flaws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nứt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B0D9-0452-46EA-82B3-2BD53CCC44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9/14/2023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64" y="0"/>
            <a:ext cx="8662524" cy="175490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3: </a:t>
            </a:r>
            <a:b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 and Probability distribution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5064" y="1754909"/>
            <a:ext cx="8361218" cy="48936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LEARNING OBJECTIVES: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1. Discrete random variables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2. Probability mass function and cumulative distribution function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3. Mean and Variance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4. </a:t>
            </a:r>
            <a:r>
              <a:rPr lang="en-US" sz="2400">
                <a:latin typeface="Times New Roman" charset="0"/>
              </a:rPr>
              <a:t>Discrete uniform </a:t>
            </a:r>
            <a:r>
              <a:rPr lang="en-US" sz="2400" dirty="0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istribution</a:t>
            </a:r>
            <a:endParaRPr lang="en-US" sz="2400" dirty="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5. </a:t>
            </a:r>
            <a:r>
              <a:rPr lang="en-US" sz="2400">
                <a:latin typeface="Times New Roman" charset="0"/>
              </a:rPr>
              <a:t>Binomial distribution</a:t>
            </a:r>
            <a:endParaRPr lang="en-US" sz="2400" dirty="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6. Geometric and Negative Binomial distribution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7. Hyper-geometric distribution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8.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uniform distribution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34685" y="1114425"/>
            <a:ext cx="786503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7840" y="4024925"/>
            <a:ext cx="786503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discrete uniform random variable on the consecutive integers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+1, …,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mean and variance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µ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(a + b)/2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865248"/>
              </p:ext>
            </p:extLst>
          </p:nvPr>
        </p:nvGraphicFramePr>
        <p:xfrm>
          <a:off x="4651375" y="5327846"/>
          <a:ext cx="21526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19040" progId="Equation.3">
                  <p:embed/>
                </p:oleObj>
              </mc:Choice>
              <mc:Fallback>
                <p:oleObj name="Equation" r:id="rId2" imgW="12189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5327846"/>
                        <a:ext cx="21526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6">
            <a:extLst>
              <a:ext uri="{FF2B5EF4-FFF2-40B4-BE49-F238E27FC236}">
                <a16:creationId xmlns:a16="http://schemas.microsoft.com/office/drawing/2014/main" id="{C708784E-E24A-4C4B-B8B1-56525B24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1677333"/>
            <a:ext cx="786503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 random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has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discrete uniform distribution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if each of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values in its range, say,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 …,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has equal probability. Then,</a:t>
            </a:r>
          </a:p>
          <a:p>
            <a:pPr marL="342900" indent="-342900"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 = 1/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endParaRPr lang="el-GR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6975A37-BDBC-4480-A3D1-16560B7E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3453425"/>
            <a:ext cx="786503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10752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2DB75-0F98-9764-380A-CD081D31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8224820" cy="39270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FDBB88-B2D7-3A86-3188-0DCD69E694F4}"/>
                  </a:ext>
                </a:extLst>
              </p14:cNvPr>
              <p14:cNvContentPartPr/>
              <p14:nvPr/>
            </p14:nvContentPartPr>
            <p14:xfrm>
              <a:off x="2285145" y="3228690"/>
              <a:ext cx="157680" cy="81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FDBB88-B2D7-3A86-3188-0DCD69E694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025" y="3222570"/>
                <a:ext cx="16992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6E2BEE-2BC3-33D8-079C-A8326075C4B5}"/>
                  </a:ext>
                </a:extLst>
              </p14:cNvPr>
              <p14:cNvContentPartPr/>
              <p14:nvPr/>
            </p14:nvContentPartPr>
            <p14:xfrm>
              <a:off x="4400505" y="3237690"/>
              <a:ext cx="467640" cy="77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6E2BEE-2BC3-33D8-079C-A8326075C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4385" y="3231570"/>
                <a:ext cx="479880" cy="7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7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43872" y="1114425"/>
            <a:ext cx="786503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6FD2D429-BA39-40D2-9345-C9B6581BC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91" y="1685925"/>
            <a:ext cx="7865030" cy="48936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 random experiment consists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Bernoulli trials such that:</a:t>
            </a: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(1) The trials are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independent</a:t>
            </a: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(2) Each trial results in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only two possible outcomes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 labeled as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success” and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failure”</a:t>
            </a: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(3)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probability of a success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in each trial, denoted as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 remains constant</a:t>
            </a: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The random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the number of successes in n trials has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binomial distribution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with parameters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and n. The probability mass function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is:</a:t>
            </a:r>
          </a:p>
          <a:p>
            <a:pPr marL="342900" indent="-342900" algn="ctr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  <a:p>
            <a:pPr marL="342900" indent="-342900" algn="ctr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  <a:p>
            <a:pPr marL="342900" indent="-342900" algn="ctr"/>
            <a:endParaRPr lang="el-GR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457498"/>
              </p:ext>
            </p:extLst>
          </p:nvPr>
        </p:nvGraphicFramePr>
        <p:xfrm>
          <a:off x="2491582" y="5353399"/>
          <a:ext cx="44180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457200" progId="Equation.3">
                  <p:embed/>
                </p:oleObj>
              </mc:Choice>
              <mc:Fallback>
                <p:oleObj name="Equation" r:id="rId2" imgW="24890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582" y="5353399"/>
                        <a:ext cx="44180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0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76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8749" y="2326401"/>
            <a:ext cx="8251824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of water has a 10% chance of containing a particular organic pollutant. Assume that the samples are independent with regard to the presence of the pollutant.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X= the number of samples that contain the pollutant in the next 18 samples analyzed.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Find P(X=2)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Determine the probability that at least four samples contain the pollutant.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Determine the probability that 3 ≤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7.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Find the mean and standard deviation of X.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58749" y="1533526"/>
            <a:ext cx="8239124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E299278-6FBF-47C3-BBDA-5EE81ADE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9" y="1066800"/>
            <a:ext cx="8251824" cy="4667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26631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10" y="1202532"/>
            <a:ext cx="8130190" cy="14348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Example: </a:t>
            </a:r>
            <a:r>
              <a:rPr lang="en-US" sz="2400" dirty="0">
                <a:latin typeface="Times New Roman" charset="0"/>
                <a:cs typeface="Times New Roman" charset="0"/>
              </a:rPr>
              <a:t>The probability of a successful optical alignment (</a:t>
            </a:r>
            <a:r>
              <a:rPr lang="en-US" sz="2400" dirty="0" err="1">
                <a:latin typeface="Times New Roman" charset="0"/>
                <a:cs typeface="Times New Roman" charset="0"/>
              </a:rPr>
              <a:t>căn</a:t>
            </a:r>
            <a:r>
              <a:rPr lang="en-US" sz="24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</a:rPr>
              <a:t>chỉnh</a:t>
            </a:r>
            <a:r>
              <a:rPr lang="en-US" sz="24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</a:rPr>
              <a:t>quang</a:t>
            </a:r>
            <a:r>
              <a:rPr lang="en-US" sz="24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</a:rPr>
              <a:t>học</a:t>
            </a:r>
            <a:r>
              <a:rPr lang="en-US" sz="2400" dirty="0">
                <a:latin typeface="Times New Roman" charset="0"/>
                <a:cs typeface="Times New Roman" charset="0"/>
              </a:rPr>
              <a:t>) in a assembly (</a:t>
            </a:r>
            <a:r>
              <a:rPr lang="en-US" sz="2400" dirty="0" err="1">
                <a:latin typeface="Times New Roman" charset="0"/>
                <a:cs typeface="Times New Roman" charset="0"/>
              </a:rPr>
              <a:t>cụm</a:t>
            </a:r>
            <a:r>
              <a:rPr lang="en-US" sz="2400" dirty="0">
                <a:latin typeface="Times New Roman" charset="0"/>
                <a:cs typeface="Times New Roman" charset="0"/>
              </a:rPr>
              <a:t>) of an optical data storage product is 0.8. Assume the trials are independent. What is the probability that the first successful alignment requires exactly four trials.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09F3BC3-63B8-463B-B370-C0A2B5D57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3577992"/>
            <a:ext cx="825499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85B29-B42B-4ED7-A4FF-F9326BF68415}"/>
              </a:ext>
            </a:extLst>
          </p:cNvPr>
          <p:cNvSpPr txBox="1"/>
          <p:nvPr/>
        </p:nvSpPr>
        <p:spPr>
          <a:xfrm>
            <a:off x="317500" y="2738361"/>
            <a:ext cx="793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the number of trials to the first success.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P(X=4) = P(FFFS)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6B1B9D-E05E-481B-8A8D-D8136A774D81}"/>
              </a:ext>
            </a:extLst>
          </p:cNvPr>
          <p:cNvSpPr txBox="1">
            <a:spLocks/>
          </p:cNvSpPr>
          <p:nvPr/>
        </p:nvSpPr>
        <p:spPr>
          <a:xfrm>
            <a:off x="133350" y="4149492"/>
            <a:ext cx="8254998" cy="24338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of Bernoulli trials (independent trials with constant probability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success), let the random variable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trials until the first success. Then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parameter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probability mass function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</a:t>
            </a:r>
          </a:p>
          <a:p>
            <a:pPr algn="just">
              <a:buFont typeface="Wingdings 2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63454"/>
              </p:ext>
            </p:extLst>
          </p:nvPr>
        </p:nvGraphicFramePr>
        <p:xfrm>
          <a:off x="2082799" y="5981289"/>
          <a:ext cx="4356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240" imgH="228600" progId="Equation.3">
                  <p:embed/>
                </p:oleObj>
              </mc:Choice>
              <mc:Fallback>
                <p:oleObj name="Equation" r:id="rId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799" y="5981289"/>
                        <a:ext cx="43561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060889"/>
              </p:ext>
            </p:extLst>
          </p:nvPr>
        </p:nvGraphicFramePr>
        <p:xfrm>
          <a:off x="2946400" y="2327401"/>
          <a:ext cx="2044700" cy="15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863280" progId="Equation.3">
                  <p:embed/>
                </p:oleObj>
              </mc:Choice>
              <mc:Fallback>
                <p:oleObj name="Equation" r:id="rId2" imgW="1168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327401"/>
                        <a:ext cx="2044700" cy="151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50E63208-FF42-4A42-AB97-F447EA184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0" y="1896344"/>
            <a:ext cx="81280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If </a:t>
            </a:r>
            <a:r>
              <a:rPr lang="en-US" sz="2400" i="1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is a geometric random variable with parameter </a:t>
            </a:r>
            <a:r>
              <a:rPr lang="en-US" sz="2400" i="1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p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B009B-21F7-48E5-853A-3E76B84255B1}"/>
              </a:ext>
            </a:extLst>
          </p:cNvPr>
          <p:cNvSpPr txBox="1">
            <a:spLocks/>
          </p:cNvSpPr>
          <p:nvPr/>
        </p:nvSpPr>
        <p:spPr>
          <a:xfrm>
            <a:off x="266700" y="4199711"/>
            <a:ext cx="8130190" cy="25374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each of your calls to a popular radio station has a probability of 0.02 of connecting, that is, of not obtaining a busy signal. Assume that your calls are independent.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What is the probability that your first call that connects is your tenth call?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What is the probability that it requires more than five calls for you to connect?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What is the mean number of calls needed to connect?</a:t>
            </a:r>
          </a:p>
          <a:p>
            <a:pPr>
              <a:lnSpc>
                <a:spcPct val="90000"/>
              </a:lnSpc>
              <a:buFont typeface="Wingdings 2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0FBB215-2CA4-49CD-BCBE-5FE644E7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48" y="1369357"/>
            <a:ext cx="8182742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12072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5168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ABFD59-B5CF-4E5B-8C7C-B2B4EB810177}"/>
              </a:ext>
            </a:extLst>
          </p:cNvPr>
          <p:cNvSpPr txBox="1">
            <a:spLocks/>
          </p:cNvSpPr>
          <p:nvPr/>
        </p:nvSpPr>
        <p:spPr>
          <a:xfrm>
            <a:off x="143094" y="5082726"/>
            <a:ext cx="8183946" cy="981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probability that a man flipping a coin gets the fourth head on the ninth flip.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5915B57-BCD2-4B75-8883-B0F06CA9C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2" y="1703388"/>
            <a:ext cx="8237702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 2" charset="0"/>
              <a:buNone/>
            </a:pP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In a series of Bernoulli trials (independent trials with constant probability </a:t>
            </a:r>
            <a:r>
              <a:rPr lang="en-US" sz="2400" i="1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p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of a success), let the random variable </a:t>
            </a:r>
            <a:r>
              <a:rPr lang="en-US" sz="2400" i="1">
                <a:solidFill>
                  <a:srgbClr val="2F2B2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= the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number of trials </a:t>
            </a:r>
            <a:r>
              <a:rPr lang="en-US" sz="240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until the first </a:t>
            </a:r>
            <a:r>
              <a:rPr lang="en-US" sz="2400" i="1">
                <a:solidFill>
                  <a:srgbClr val="2F2B20"/>
                </a:solidFill>
                <a:latin typeface="Times New Roman" charset="0"/>
                <a:cs typeface="Times New Roman" charset="0"/>
              </a:rPr>
              <a:t>r s</a:t>
            </a:r>
            <a:r>
              <a:rPr lang="en-US" sz="240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uccesses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occur. Then </a:t>
            </a:r>
            <a:r>
              <a:rPr lang="en-US" sz="2400" i="1">
                <a:solidFill>
                  <a:srgbClr val="2F2B2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has a </a:t>
            </a:r>
            <a:r>
              <a:rPr lang="en-US" sz="2400" b="1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Negative </a:t>
            </a:r>
            <a:r>
              <a:rPr lang="en-US" sz="2400" b="1">
                <a:solidFill>
                  <a:srgbClr val="0070C0"/>
                </a:solidFill>
                <a:latin typeface="Times New Roman" charset="0"/>
                <a:cs typeface="Times New Roman" charset="0"/>
              </a:rPr>
              <a:t>Binomial distribution </a:t>
            </a:r>
            <a:r>
              <a:rPr lang="en-US" sz="240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with parameter </a:t>
            </a:r>
            <a:r>
              <a:rPr lang="en-US" sz="2400" i="1">
                <a:solidFill>
                  <a:srgbClr val="2F2B20"/>
                </a:solidFill>
                <a:latin typeface="Times New Roman" charset="0"/>
                <a:cs typeface="Times New Roman" charset="0"/>
              </a:rPr>
              <a:t>p,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and the probability mass function of </a:t>
            </a:r>
            <a:r>
              <a:rPr lang="en-US" sz="2400" i="1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is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33383"/>
              </p:ext>
            </p:extLst>
          </p:nvPr>
        </p:nvGraphicFramePr>
        <p:xfrm>
          <a:off x="766763" y="3603625"/>
          <a:ext cx="72326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495000" progId="Equation.DSMT4">
                  <p:embed/>
                </p:oleObj>
              </mc:Choice>
              <mc:Fallback>
                <p:oleObj name="Equation" r:id="rId2" imgW="33526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603625"/>
                        <a:ext cx="72326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5">
            <a:extLst>
              <a:ext uri="{FF2B5EF4-FFF2-40B4-BE49-F238E27FC236}">
                <a16:creationId xmlns:a16="http://schemas.microsoft.com/office/drawing/2014/main" id="{F5C597BC-9866-48B2-A6ED-A127B1246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" y="1131888"/>
            <a:ext cx="825499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50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16983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distribution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2F77C6-528A-4BA5-A6DF-79A0ADB80C62}"/>
              </a:ext>
            </a:extLst>
          </p:cNvPr>
          <p:cNvSpPr txBox="1">
            <a:spLocks/>
          </p:cNvSpPr>
          <p:nvPr/>
        </p:nvSpPr>
        <p:spPr>
          <a:xfrm>
            <a:off x="114300" y="4594772"/>
            <a:ext cx="8130190" cy="13325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(referred to the previous example)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mean and standard deviation of the number of flips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that man gets four heads.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F0CE10-E008-4CD8-AA0C-DAE64AE978BE}"/>
              </a:ext>
            </a:extLst>
          </p:cNvPr>
          <p:cNvSpPr txBox="1">
            <a:spLocks/>
          </p:cNvSpPr>
          <p:nvPr/>
        </p:nvSpPr>
        <p:spPr>
          <a:xfrm>
            <a:off x="0" y="1371745"/>
            <a:ext cx="8458199" cy="26618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Remark:</a:t>
            </a:r>
            <a:r>
              <a:rPr lang="en-US" sz="2400" dirty="0">
                <a:latin typeface="Times New Roman" charset="0"/>
                <a:cs typeface="Times New Roman" charset="0"/>
              </a:rPr>
              <a:t> If </a:t>
            </a:r>
            <a:r>
              <a:rPr lang="en-US" sz="2400" i="1" dirty="0">
                <a:latin typeface="Times New Roman" charset="0"/>
                <a:cs typeface="Times New Roman" charset="0"/>
              </a:rPr>
              <a:t>X </a:t>
            </a:r>
            <a:r>
              <a:rPr lang="en-US" sz="2400" dirty="0">
                <a:latin typeface="Times New Roman" charset="0"/>
                <a:cs typeface="Times New Roman" charset="0"/>
              </a:rPr>
              <a:t>is a Negative Binomial Distribution with parameters </a:t>
            </a:r>
            <a:r>
              <a:rPr lang="en-US" sz="2400" i="1" dirty="0">
                <a:latin typeface="Times New Roman" charset="0"/>
                <a:cs typeface="Times New Roman" charset="0"/>
              </a:rPr>
              <a:t>p </a:t>
            </a:r>
            <a:r>
              <a:rPr lang="en-US" sz="2400" dirty="0">
                <a:latin typeface="Times New Roman" charset="0"/>
                <a:cs typeface="Times New Roman" charset="0"/>
              </a:rPr>
              <a:t>and </a:t>
            </a:r>
            <a:r>
              <a:rPr lang="en-US" sz="2400" i="1" dirty="0">
                <a:latin typeface="Times New Roman" charset="0"/>
                <a:cs typeface="Times New Roman" charset="0"/>
              </a:rPr>
              <a:t>r </a:t>
            </a:r>
            <a:r>
              <a:rPr lang="en-US" sz="2400" dirty="0">
                <a:latin typeface="Times New Roman" charset="0"/>
                <a:cs typeface="Times New Roman" charset="0"/>
              </a:rPr>
              <a:t>then :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90804"/>
              </p:ext>
            </p:extLst>
          </p:nvPr>
        </p:nvGraphicFramePr>
        <p:xfrm>
          <a:off x="1341438" y="2373313"/>
          <a:ext cx="56737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977760" progId="Equation.DSMT4">
                  <p:embed/>
                </p:oleObj>
              </mc:Choice>
              <mc:Fallback>
                <p:oleObj name="Equation" r:id="rId2" imgW="335268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373313"/>
                        <a:ext cx="5673725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5149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Hyper-geometric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B702E6-1574-4BBD-A94B-24AE6075ECB0}"/>
              </a:ext>
            </a:extLst>
          </p:cNvPr>
          <p:cNvSpPr txBox="1">
            <a:spLocks/>
          </p:cNvSpPr>
          <p:nvPr/>
        </p:nvSpPr>
        <p:spPr>
          <a:xfrm>
            <a:off x="193040" y="641667"/>
            <a:ext cx="8130190" cy="49117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contains: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classified as successes; </a:t>
            </a:r>
          </a:p>
          <a:p>
            <a:pPr>
              <a:buFont typeface="Wingdings 2" charset="0"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classified as failures.</a:t>
            </a:r>
          </a:p>
          <a:p>
            <a:pPr>
              <a:buFont typeface="Wingdings 2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of size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is selected randomly (without replacement) from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objects,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≤ </a:t>
            </a:r>
            <a:r>
              <a:rPr lang="en-US" sz="2400" i="1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N,  n 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≤ </a:t>
            </a:r>
            <a:r>
              <a:rPr lang="en-US" sz="2400" i="1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N.</a:t>
            </a:r>
          </a:p>
          <a:p>
            <a:pPr>
              <a:buFont typeface="Wingdings 2" charset="0"/>
              <a:buNone/>
            </a:pPr>
            <a:endParaRPr lang="en-US" sz="2400" i="1" dirty="0">
              <a:latin typeface="Times New Roman" panose="02020603050405020304" pitchFamily="18" charset="0"/>
              <a:ea typeface="Cambria Math" charset="0"/>
              <a:cs typeface="Times New Roman" panose="02020603050405020304" pitchFamily="18" charset="0"/>
            </a:endParaRPr>
          </a:p>
          <a:p>
            <a:pPr>
              <a:buFont typeface="Wingdings 2" charset="0"/>
              <a:buNone/>
            </a:pP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Let the random variable </a:t>
            </a:r>
            <a:r>
              <a:rPr lang="en-US" sz="2400" i="1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 = the number of successes in the sample. Then </a:t>
            </a:r>
            <a:r>
              <a:rPr lang="en-US" sz="2400" i="1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 has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hyper-geometric distribution 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and the probability mass function of </a:t>
            </a:r>
            <a:r>
              <a:rPr lang="en-US" sz="2400" i="1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is: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93387"/>
              </p:ext>
            </p:extLst>
          </p:nvPr>
        </p:nvGraphicFramePr>
        <p:xfrm>
          <a:off x="650875" y="3873500"/>
          <a:ext cx="745013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0120" imgH="977760" progId="Equation.DSMT4">
                  <p:embed/>
                </p:oleObj>
              </mc:Choice>
              <mc:Fallback>
                <p:oleObj name="Equation" r:id="rId2" imgW="44701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873500"/>
                        <a:ext cx="7450138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175C14-3D8A-47B2-4A6E-E8018C914A9F}"/>
              </a:ext>
            </a:extLst>
          </p:cNvPr>
          <p:cNvSpPr txBox="1"/>
          <p:nvPr/>
        </p:nvSpPr>
        <p:spPr>
          <a:xfrm>
            <a:off x="91440" y="5567699"/>
            <a:ext cx="8231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expression min{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K,n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} is used in the definition of the range of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X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because the maximum number of successes that can occur in the sample is the smaller of the sample size,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, and the number of successes available,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. Also, if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n+K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&gt;N, at least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n+K-N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 successes must occur in the sample.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8D8C8-3DC4-522B-7A95-3461831A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61925"/>
            <a:ext cx="69151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2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</a:t>
            </a:r>
          </a:p>
        </p:txBody>
      </p:sp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421641" y="1141413"/>
            <a:ext cx="798575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421641" y="2945443"/>
            <a:ext cx="7950200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Roll a die twice: Let  X  be the number of times 4 comes up then X = 0, 1, or 2.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Toss a coin 5 times: Let  X  be the number of heads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X = 0, 1, 2, 3, 4, or 5.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The number of stocks in the Dow Jones Industrial Average that have share price increases on a given day,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X is a discrete random variable because whose share price increases can be counted.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92056D58-DD89-4624-B424-2F649DC6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1" y="1724962"/>
            <a:ext cx="79502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discrete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random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is a random variable with a finite or countable infinite range.</a:t>
            </a:r>
          </a:p>
        </p:txBody>
      </p:sp>
    </p:spTree>
    <p:extLst>
      <p:ext uri="{BB962C8B-B14F-4D97-AF65-F5344CB8AC3E}">
        <p14:creationId xmlns:p14="http://schemas.microsoft.com/office/powerpoint/2010/main" val="40026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Hyper-geometric distribution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019639-9FB5-42ED-899D-615BE9EA5FAE}"/>
              </a:ext>
            </a:extLst>
          </p:cNvPr>
          <p:cNvSpPr txBox="1">
            <a:spLocks/>
          </p:cNvSpPr>
          <p:nvPr/>
        </p:nvSpPr>
        <p:spPr>
          <a:xfrm>
            <a:off x="112986" y="1231462"/>
            <a:ext cx="8130190" cy="2483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A committee of size 5 is to be selected at random from 3 chemists and 5 physicists. </a:t>
            </a:r>
          </a:p>
          <a:p>
            <a:pPr algn="just">
              <a:buFont typeface="Wingdings 2" charset="0"/>
              <a:buNone/>
            </a:pP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a. Find the probability distribution for the number of chemists on the committee.</a:t>
            </a:r>
          </a:p>
          <a:p>
            <a:pPr marL="114300" indent="0" algn="just">
              <a:buNone/>
            </a:pP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b. Find the mean and the variance of the number of chemists on the committee.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C4F3C2FD-C236-4F99-A639-7FA91683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472376"/>
            <a:ext cx="8128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  <a:cs typeface="Times New Roman" charset="0"/>
              </a:rPr>
              <a:t>If </a:t>
            </a:r>
            <a:r>
              <a:rPr lang="en-US" sz="2400" i="1" dirty="0">
                <a:latin typeface="Times New Roman" charset="0"/>
                <a:cs typeface="Times New Roman" charset="0"/>
              </a:rPr>
              <a:t>X</a:t>
            </a:r>
            <a:r>
              <a:rPr lang="en-US" sz="2400" dirty="0">
                <a:latin typeface="Times New Roman" charset="0"/>
                <a:cs typeface="Times New Roman" charset="0"/>
              </a:rPr>
              <a:t> is a hyper-geometric random variable with parameters </a:t>
            </a:r>
            <a:r>
              <a:rPr lang="en-US" sz="2400" i="1" dirty="0">
                <a:latin typeface="Times New Roman" charset="0"/>
                <a:cs typeface="Times New Roman" charset="0"/>
              </a:rPr>
              <a:t>N, K, </a:t>
            </a:r>
            <a:r>
              <a:rPr lang="en-US" sz="2400" dirty="0">
                <a:latin typeface="Times New Roman" charset="0"/>
                <a:cs typeface="Times New Roman" charset="0"/>
              </a:rPr>
              <a:t>and</a:t>
            </a:r>
            <a:r>
              <a:rPr lang="en-US" sz="2400" i="1" dirty="0">
                <a:latin typeface="Times New Roman" charset="0"/>
                <a:cs typeface="Times New Roman" charset="0"/>
              </a:rPr>
              <a:t> n, </a:t>
            </a:r>
            <a:r>
              <a:rPr lang="en-US" sz="2400" dirty="0">
                <a:latin typeface="Times New Roman" charset="0"/>
                <a:cs typeface="Times New Roman" charset="0"/>
              </a:rPr>
              <a:t>then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12E79A0B-FEDE-4A9A-A71E-F7C88201A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679807"/>
              </p:ext>
            </p:extLst>
          </p:nvPr>
        </p:nvGraphicFramePr>
        <p:xfrm>
          <a:off x="1461376" y="5352824"/>
          <a:ext cx="5232400" cy="114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000" imgH="609480" progId="Equation.3">
                  <p:embed/>
                </p:oleObj>
              </mc:Choice>
              <mc:Fallback>
                <p:oleObj name="Equation" r:id="rId3" imgW="2781000" imgH="6094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376" y="5352824"/>
                        <a:ext cx="5232400" cy="1147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">
            <a:extLst>
              <a:ext uri="{FF2B5EF4-FFF2-40B4-BE49-F238E27FC236}">
                <a16:creationId xmlns:a16="http://schemas.microsoft.com/office/drawing/2014/main" id="{0D41EDD2-CCE4-4694-B9E3-19E8C0EC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900876"/>
            <a:ext cx="812800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8271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EBA46-A454-4CC1-AFEB-D2E9E51668F1}"/>
              </a:ext>
            </a:extLst>
          </p:cNvPr>
          <p:cNvSpPr txBox="1">
            <a:spLocks/>
          </p:cNvSpPr>
          <p:nvPr/>
        </p:nvSpPr>
        <p:spPr>
          <a:xfrm>
            <a:off x="118022" y="1136199"/>
            <a:ext cx="8130190" cy="5148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 Given an interval of real numbers, assume events occur at random throughout the interval. If the interval can be partitioned into subintervals of small enough length such that: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1. The probability of more than one event in a subinterval is zero.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2. The probability of one event in a subinterval is the same for all subintervals and proportional to the length of the subinterval,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3. The event in each subinterval is independent of other subinterval, the random experiment is called </a:t>
            </a:r>
            <a:r>
              <a:rPr lang="en-US" sz="2000" b="1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Poisson Process.</a:t>
            </a:r>
          </a:p>
          <a:p>
            <a:pPr algn="just">
              <a:buFont typeface="Wingdings 2" charset="0"/>
              <a:buNone/>
            </a:pPr>
            <a:endParaRPr lang="en-US" sz="2000" dirty="0">
              <a:latin typeface="Times New Roman" charset="0"/>
              <a:cs typeface="Times New Roman" charset="0"/>
            </a:endParaRPr>
          </a:p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The random variable </a:t>
            </a:r>
            <a:r>
              <a:rPr lang="en-US" sz="2000" i="1" dirty="0">
                <a:latin typeface="Times New Roman" charset="0"/>
                <a:cs typeface="Times New Roman" charset="0"/>
              </a:rPr>
              <a:t>X = </a:t>
            </a:r>
            <a:r>
              <a:rPr lang="en-US" sz="2000" dirty="0">
                <a:latin typeface="Times New Roman" charset="0"/>
                <a:cs typeface="Times New Roman" charset="0"/>
              </a:rPr>
              <a:t>the number of events in an interval of time</a:t>
            </a:r>
          </a:p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has a </a:t>
            </a:r>
            <a:r>
              <a:rPr lang="en-US" sz="2000" b="1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Poisson distribution </a:t>
            </a:r>
            <a:r>
              <a:rPr lang="en-US" sz="2000" dirty="0">
                <a:latin typeface="Times New Roman" charset="0"/>
                <a:cs typeface="Times New Roman" charset="0"/>
              </a:rPr>
              <a:t>with parameter </a:t>
            </a:r>
            <a:r>
              <a:rPr lang="el-GR" sz="2000" dirty="0">
                <a:latin typeface="Times New Roman" charset="0"/>
                <a:cs typeface="Times New Roman" charset="0"/>
              </a:rPr>
              <a:t>λ</a:t>
            </a:r>
            <a:r>
              <a:rPr lang="en-US" sz="2000" dirty="0">
                <a:latin typeface="Times New Roman" charset="0"/>
                <a:cs typeface="Times New Roman" charset="0"/>
              </a:rPr>
              <a:t>, and the probability</a:t>
            </a:r>
          </a:p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mass function of </a:t>
            </a:r>
            <a:r>
              <a:rPr lang="en-US" sz="2000" i="1" dirty="0">
                <a:latin typeface="Times New Roman" charset="0"/>
                <a:cs typeface="Times New Roman" charset="0"/>
              </a:rPr>
              <a:t>X </a:t>
            </a:r>
            <a:r>
              <a:rPr lang="en-US" sz="2000" dirty="0">
                <a:latin typeface="Times New Roman" charset="0"/>
                <a:cs typeface="Times New Roman" charset="0"/>
              </a:rPr>
              <a:t>is: 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84210"/>
              </p:ext>
            </p:extLst>
          </p:nvPr>
        </p:nvGraphicFramePr>
        <p:xfrm>
          <a:off x="2422525" y="5092700"/>
          <a:ext cx="4298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092700"/>
                        <a:ext cx="42989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9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7964" y="1711326"/>
            <a:ext cx="797959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Poisson random variable with parameter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28608" y="3147192"/>
            <a:ext cx="805895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case of the thin copper wire, suppose that the number of flaws follows a Poisson distribution with a mean of 2.3 flaws per millimeter.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Determine the probability of exactly 2 flaws in 1 millimeter of wire.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Determine the probability of at least 1 flaw in 2 millimeters of wire.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43C34A8-2AB5-49F4-8E47-AA40F364D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" y="1148572"/>
            <a:ext cx="7979597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69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954425"/>
              </p:ext>
            </p:extLst>
          </p:nvPr>
        </p:nvGraphicFramePr>
        <p:xfrm>
          <a:off x="1050592" y="5139305"/>
          <a:ext cx="6573838" cy="1136651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n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9892" y="1843088"/>
            <a:ext cx="7138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charset="0"/>
              <a:buNone/>
            </a:pPr>
            <a:r>
              <a:rPr lang="en-US" sz="2400" dirty="0">
                <a:latin typeface="Times New Roman" charset="0"/>
                <a:cs typeface="Times New Roman" charset="0"/>
              </a:rPr>
              <a:t>Let </a:t>
            </a:r>
            <a:r>
              <a:rPr lang="en-US" sz="2400" i="1" dirty="0">
                <a:latin typeface="Times New Roman" charset="0"/>
                <a:cs typeface="Times New Roman" charset="0"/>
              </a:rPr>
              <a:t>X </a:t>
            </a:r>
            <a:r>
              <a:rPr lang="en-US" sz="2400" dirty="0">
                <a:latin typeface="Times New Roman" charset="0"/>
                <a:cs typeface="Times New Roman" charset="0"/>
              </a:rPr>
              <a:t> be a </a:t>
            </a:r>
            <a:r>
              <a:rPr lang="en-US" sz="2400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discrete random variable </a:t>
            </a:r>
            <a:r>
              <a:rPr lang="en-US" sz="2400" dirty="0">
                <a:latin typeface="Times New Roman" charset="0"/>
                <a:cs typeface="Times New Roman" charset="0"/>
              </a:rPr>
              <a:t>with possible outcomes </a:t>
            </a:r>
            <a:r>
              <a:rPr lang="en-US" sz="2400" i="1" dirty="0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1</a:t>
            </a:r>
            <a:r>
              <a:rPr lang="en-US" sz="2400" dirty="0">
                <a:latin typeface="Times New Roman" charset="0"/>
                <a:cs typeface="Times New Roman" charset="0"/>
              </a:rPr>
              <a:t>, </a:t>
            </a:r>
            <a:r>
              <a:rPr lang="en-US" sz="2400" i="1" dirty="0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400" dirty="0">
                <a:latin typeface="Times New Roman" charset="0"/>
                <a:cs typeface="Times New Roman" charset="0"/>
              </a:rPr>
              <a:t>, … ,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x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n</a:t>
            </a:r>
            <a:r>
              <a:rPr lang="en-US" sz="2400" dirty="0">
                <a:latin typeface="Times New Roman" charset="0"/>
                <a:cs typeface="Times New Roman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1. Find the probability of each possible outcome.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2. Check that each probability is between 0 and 1 and that the sum is 1.</a:t>
            </a:r>
            <a:endParaRPr lang="en-US" sz="2400" dirty="0">
              <a:latin typeface="Times New Roman" charset="0"/>
              <a:cs typeface="Arial" charset="0"/>
            </a:endParaRPr>
          </a:p>
        </p:txBody>
      </p:sp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769892" y="4196629"/>
            <a:ext cx="5880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Summarizing results in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table, we obtain the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X.</a:t>
            </a:r>
          </a:p>
        </p:txBody>
      </p:sp>
      <p:sp>
        <p:nvSpPr>
          <p:cNvPr id="7" name="AutoShape 44">
            <a:extLst>
              <a:ext uri="{FF2B5EF4-FFF2-40B4-BE49-F238E27FC236}">
                <a16:creationId xmlns:a16="http://schemas.microsoft.com/office/drawing/2014/main" id="{795075A0-5F8F-40C8-8D89-935DA3F0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271928"/>
            <a:ext cx="798575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</a:t>
            </a:r>
          </a:p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62083"/>
              </p:ext>
            </p:extLst>
          </p:nvPr>
        </p:nvGraphicFramePr>
        <p:xfrm>
          <a:off x="767202" y="5472134"/>
          <a:ext cx="6573838" cy="853440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334685" y="1372151"/>
            <a:ext cx="786503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the random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number of heads in three tosses of a fair coin. Determine the probability distribution of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5423" y="3191915"/>
            <a:ext cx="73025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space: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HHH, HHT, HTH, HTT, THH, THT, TTH, TTT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events: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BF0DE81-79F4-4B28-9367-74E3EA28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2665077"/>
            <a:ext cx="7302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11349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mass function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8900" y="1154452"/>
            <a:ext cx="8098659" cy="64483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900" y="3984476"/>
            <a:ext cx="8098659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day’s production of 850 manufactured parts  contains 50 parts that do not conform to customer requirements. Two parts are selected at random, without replacement, from the batch. Let the random variable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the number of nonconforming parts in the sample. What is the probability mass function of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BE91A-DA10-4B1F-B9FD-76C3DA6A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45224"/>
            <a:ext cx="7302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f(0)=0.886; f(1)=0.111; f(2)=0.003; f(x)=0 otherwise.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F1FBEC-7A1A-4268-85EA-1913923B2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00" y="1799284"/>
                <a:ext cx="8098659" cy="22172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For a discrete random variable </a:t>
                </a:r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with possible values </a:t>
                </a:r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1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</a:t>
                </a:r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2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…, </a:t>
                </a:r>
                <a:r>
                  <a:rPr lang="en-US" sz="23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3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</a:t>
                </a:r>
              </a:p>
              <a:p>
                <a:pPr marL="342900" indent="-342900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a </a:t>
                </a:r>
                <a:r>
                  <a:rPr lang="en-US" sz="23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probability mass function (</a:t>
                </a:r>
                <a:r>
                  <a:rPr lang="en-US" sz="23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hàm</a:t>
                </a:r>
                <a:r>
                  <a:rPr lang="en-US" sz="23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3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khối</a:t>
                </a:r>
                <a:r>
                  <a:rPr lang="en-US" sz="23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3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xs</a:t>
                </a:r>
                <a:r>
                  <a:rPr lang="en-US" sz="23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is a function f(x)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.</m:t>
                    </m:r>
                  </m:oMath>
                </a14:m>
                <a:endParaRPr lang="en-US" sz="2300" b="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≥0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and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𝑛</m:t>
                        </m:r>
                      </m:sup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F1FBEC-7A1A-4268-85EA-1913923B2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0" y="1799284"/>
                <a:ext cx="8098659" cy="2217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  <p:bldP spid="11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function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40050" y="1125732"/>
            <a:ext cx="7961446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011073"/>
              </p:ext>
            </p:extLst>
          </p:nvPr>
        </p:nvGraphicFramePr>
        <p:xfrm>
          <a:off x="604394" y="5521354"/>
          <a:ext cx="3251200" cy="1127125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0.886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AutoShape 45"/>
          <p:cNvSpPr>
            <a:spLocks noChangeArrowheads="1"/>
          </p:cNvSpPr>
          <p:nvPr/>
        </p:nvSpPr>
        <p:spPr bwMode="auto">
          <a:xfrm>
            <a:off x="3974804" y="5945701"/>
            <a:ext cx="838200" cy="196850"/>
          </a:xfrm>
          <a:prstGeom prst="rightArrow">
            <a:avLst>
              <a:gd name="adj1" fmla="val 50000"/>
              <a:gd name="adj2" fmla="val 106452"/>
            </a:avLst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" name="Picture 40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5160768"/>
            <a:ext cx="3025775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FD6A1-F5FD-4681-83C8-95078E69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75" y="1697232"/>
                <a:ext cx="7956922" cy="325262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cumulative distribution function (</a:t>
                </a:r>
                <a:r>
                  <a:rPr 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hàm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phân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phối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tích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lũy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a discrete random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denoted as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is</a:t>
                </a:r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For a discrete random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F(x) satisfies the following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properties: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(1) 0 ≤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≤1</a:t>
                </a: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(2) 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 ≤ 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then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F(x) ≤ F(y)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FD6A1-F5FD-4681-83C8-95078E697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575" y="1697232"/>
                <a:ext cx="7956922" cy="325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9A7AABE-8AE6-43F1-B1DA-FEDF4CE1CD2E}"/>
              </a:ext>
            </a:extLst>
          </p:cNvPr>
          <p:cNvSpPr txBox="1"/>
          <p:nvPr/>
        </p:nvSpPr>
        <p:spPr>
          <a:xfrm>
            <a:off x="604393" y="5078330"/>
            <a:ext cx="21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492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 animBg="1"/>
      <p:bldP spid="10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function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1" descr="8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86212"/>
            <a:ext cx="4062413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698124" y="4165600"/>
            <a:ext cx="3022118" cy="120032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(-2) 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400" y="35687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AD6C63D5-F50E-4CF8-8601-317D7EB0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1156909"/>
            <a:ext cx="7865030" cy="2160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probability mass function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following cumulative distribution function: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1673"/>
              </p:ext>
            </p:extLst>
          </p:nvPr>
        </p:nvGraphicFramePr>
        <p:xfrm>
          <a:off x="3085306" y="1960236"/>
          <a:ext cx="2363787" cy="12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914400" progId="Equation.3">
                  <p:embed/>
                </p:oleObj>
              </mc:Choice>
              <mc:Fallback>
                <p:oleObj name="Equation" r:id="rId3" imgW="1676160" imgH="914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306" y="1960236"/>
                        <a:ext cx="2363787" cy="12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9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976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44359" y="1290054"/>
            <a:ext cx="7973597" cy="41942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44359" y="5127082"/>
            <a:ext cx="786503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14345" y="5206176"/>
            <a:ext cx="65129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6">
                <a:extLst>
                  <a:ext uri="{FF2B5EF4-FFF2-40B4-BE49-F238E27FC236}">
                    <a16:creationId xmlns:a16="http://schemas.microsoft.com/office/drawing/2014/main" id="{BAFC4AEA-6C59-46B0-AF7C-24E534428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72" y="1709481"/>
                <a:ext cx="7865030" cy="32567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mean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or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expected value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the discrete random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denoted as µ 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 is:</a:t>
                </a: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variance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denoted as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σ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V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is: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𝐸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standard deviation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is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.</a:t>
                </a:r>
                <a:endParaRPr lang="el-GR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0" name="Rectangle 36">
                <a:extLst>
                  <a:ext uri="{FF2B5EF4-FFF2-40B4-BE49-F238E27FC236}">
                    <a16:creationId xmlns:a16="http://schemas.microsoft.com/office/drawing/2014/main" id="{BAFC4AEA-6C59-46B0-AF7C-24E534428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72" y="1709481"/>
                <a:ext cx="7865030" cy="3256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 animBg="1"/>
      <p:bldP spid="14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38980" y="1265621"/>
            <a:ext cx="7910437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messages sent per hour over a computer network has the following distribution: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mean and standard deviation of the number of messages sent per hour.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63214"/>
              </p:ext>
            </p:extLst>
          </p:nvPr>
        </p:nvGraphicFramePr>
        <p:xfrm>
          <a:off x="1346200" y="2261924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55" descr="9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836379"/>
            <a:ext cx="6003925" cy="10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D0DF2-ABDC-41BA-B809-91A3396B8E5B}"/>
              </a:ext>
            </a:extLst>
          </p:cNvPr>
          <p:cNvSpPr txBox="1"/>
          <p:nvPr/>
        </p:nvSpPr>
        <p:spPr>
          <a:xfrm>
            <a:off x="679450" y="420516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4631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926</TotalTime>
  <Words>1979</Words>
  <Application>Microsoft Office PowerPoint</Application>
  <PresentationFormat>On-screen Show (4:3)</PresentationFormat>
  <Paragraphs>214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Times New Roman</vt:lpstr>
      <vt:lpstr>TimesNewRomanPS-ItalicMT</vt:lpstr>
      <vt:lpstr>Times-Roman</vt:lpstr>
      <vt:lpstr>Wingdings</vt:lpstr>
      <vt:lpstr>Wingdings 2</vt:lpstr>
      <vt:lpstr>Adjacency</vt:lpstr>
      <vt:lpstr>Equation</vt:lpstr>
      <vt:lpstr>Chapter 3:  Discrete random variables and Probability distribution</vt:lpstr>
      <vt:lpstr>Discrete random variables</vt:lpstr>
      <vt:lpstr>Discrete random variables</vt:lpstr>
      <vt:lpstr>Discrete random variables</vt:lpstr>
      <vt:lpstr>Probability mass function</vt:lpstr>
      <vt:lpstr>Cumulative distribution function</vt:lpstr>
      <vt:lpstr>Cumulative distribution function</vt:lpstr>
      <vt:lpstr>Mean and Variance</vt:lpstr>
      <vt:lpstr>Mean and Variance</vt:lpstr>
      <vt:lpstr>Discrete uniform distribution</vt:lpstr>
      <vt:lpstr>PowerPoint Presentation</vt:lpstr>
      <vt:lpstr>Binomial distribution</vt:lpstr>
      <vt:lpstr>Binomial distribution</vt:lpstr>
      <vt:lpstr>Geometric distribution</vt:lpstr>
      <vt:lpstr>Geometric distribution</vt:lpstr>
      <vt:lpstr>Negative Binomial distribution</vt:lpstr>
      <vt:lpstr>Negative Binomial distribution</vt:lpstr>
      <vt:lpstr>Hyper-geometric distribution</vt:lpstr>
      <vt:lpstr>PowerPoint Presentation</vt:lpstr>
      <vt:lpstr>Hyper-geometric distribution</vt:lpstr>
      <vt:lpstr>Poisson distribution</vt:lpstr>
      <vt:lpstr>Poisson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hp</cp:lastModifiedBy>
  <cp:revision>51</cp:revision>
  <dcterms:created xsi:type="dcterms:W3CDTF">2021-09-01T00:59:07Z</dcterms:created>
  <dcterms:modified xsi:type="dcterms:W3CDTF">2023-09-14T04:15:29Z</dcterms:modified>
</cp:coreProperties>
</file>