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media/image44.jpg" ContentType="image/png"/>
  <Override PartName="/ppt/notesSlides/notesSlide66.xml" ContentType="application/vnd.openxmlformats-officedocument.presentationml.notesSlide+xml"/>
  <Override PartName="/ppt/notesSlides/notesSlide67.xml" ContentType="application/vnd.openxmlformats-officedocument.presentationml.notesSlide+xml"/>
  <Override PartName="/ppt/media/image46.jpg" ContentType="image/png"/>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handoutMasterIdLst>
    <p:handoutMasterId r:id="rId76"/>
  </p:handoutMasterIdLst>
  <p:sldIdLst>
    <p:sldId id="256" r:id="rId2"/>
    <p:sldId id="257" r:id="rId3"/>
    <p:sldId id="363" r:id="rId4"/>
    <p:sldId id="364" r:id="rId5"/>
    <p:sldId id="365" r:id="rId6"/>
    <p:sldId id="368" r:id="rId7"/>
    <p:sldId id="418" r:id="rId8"/>
    <p:sldId id="367" r:id="rId9"/>
    <p:sldId id="419" r:id="rId10"/>
    <p:sldId id="420" r:id="rId11"/>
    <p:sldId id="421" r:id="rId12"/>
    <p:sldId id="423" r:id="rId13"/>
    <p:sldId id="424" r:id="rId14"/>
    <p:sldId id="425" r:id="rId15"/>
    <p:sldId id="426" r:id="rId16"/>
    <p:sldId id="369" r:id="rId17"/>
    <p:sldId id="370" r:id="rId18"/>
    <p:sldId id="427" r:id="rId19"/>
    <p:sldId id="476" r:id="rId20"/>
    <p:sldId id="477" r:id="rId21"/>
    <p:sldId id="478" r:id="rId22"/>
    <p:sldId id="479" r:id="rId23"/>
    <p:sldId id="428" r:id="rId24"/>
    <p:sldId id="372" r:id="rId25"/>
    <p:sldId id="373" r:id="rId26"/>
    <p:sldId id="374" r:id="rId27"/>
    <p:sldId id="429" r:id="rId28"/>
    <p:sldId id="430" r:id="rId29"/>
    <p:sldId id="431" r:id="rId30"/>
    <p:sldId id="432" r:id="rId31"/>
    <p:sldId id="433" r:id="rId32"/>
    <p:sldId id="434" r:id="rId33"/>
    <p:sldId id="448" r:id="rId34"/>
    <p:sldId id="435" r:id="rId35"/>
    <p:sldId id="449" r:id="rId36"/>
    <p:sldId id="436" r:id="rId37"/>
    <p:sldId id="450" r:id="rId38"/>
    <p:sldId id="438" r:id="rId39"/>
    <p:sldId id="437" r:id="rId40"/>
    <p:sldId id="439" r:id="rId41"/>
    <p:sldId id="440" r:id="rId42"/>
    <p:sldId id="441" r:id="rId43"/>
    <p:sldId id="442" r:id="rId44"/>
    <p:sldId id="443" r:id="rId45"/>
    <p:sldId id="444" r:id="rId46"/>
    <p:sldId id="445" r:id="rId47"/>
    <p:sldId id="446" r:id="rId48"/>
    <p:sldId id="447" r:id="rId49"/>
    <p:sldId id="451" r:id="rId50"/>
    <p:sldId id="453" r:id="rId51"/>
    <p:sldId id="452" r:id="rId52"/>
    <p:sldId id="454" r:id="rId53"/>
    <p:sldId id="455" r:id="rId54"/>
    <p:sldId id="456" r:id="rId55"/>
    <p:sldId id="458" r:id="rId56"/>
    <p:sldId id="459" r:id="rId57"/>
    <p:sldId id="460" r:id="rId58"/>
    <p:sldId id="461" r:id="rId59"/>
    <p:sldId id="462" r:id="rId60"/>
    <p:sldId id="463" r:id="rId61"/>
    <p:sldId id="464" r:id="rId62"/>
    <p:sldId id="465" r:id="rId63"/>
    <p:sldId id="466" r:id="rId64"/>
    <p:sldId id="467" r:id="rId65"/>
    <p:sldId id="469" r:id="rId66"/>
    <p:sldId id="471" r:id="rId67"/>
    <p:sldId id="468" r:id="rId68"/>
    <p:sldId id="470" r:id="rId69"/>
    <p:sldId id="415" r:id="rId70"/>
    <p:sldId id="416" r:id="rId71"/>
    <p:sldId id="472" r:id="rId72"/>
    <p:sldId id="473" r:id="rId73"/>
    <p:sldId id="474" r:id="rId7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B2"/>
    <a:srgbClr val="F36F21"/>
    <a:srgbClr val="4554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20"/>
    <p:restoredTop sz="75597" autoAdjust="0"/>
  </p:normalViewPr>
  <p:slideViewPr>
    <p:cSldViewPr snapToGrid="0">
      <p:cViewPr varScale="1">
        <p:scale>
          <a:sx n="111" d="100"/>
          <a:sy n="111" d="100"/>
        </p:scale>
        <p:origin x="1016" y="192"/>
      </p:cViewPr>
      <p:guideLst/>
    </p:cSldViewPr>
  </p:slideViewPr>
  <p:outlineViewPr>
    <p:cViewPr>
      <p:scale>
        <a:sx n="33" d="100"/>
        <a:sy n="33" d="100"/>
      </p:scale>
      <p:origin x="0" y="-54408"/>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3" d="100"/>
          <a:sy n="83" d="100"/>
        </p:scale>
        <p:origin x="444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67837F-32F0-E665-A15D-FB808B08651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46CC0515-E10A-7B7C-5B2C-628C448FA045}"/>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E71916AA-AF53-5F46-A4E5-02F5BDB8B981}" type="datetimeFigureOut">
              <a:rPr lang="en-VN" smtClean="0"/>
              <a:t>08/12/2024</a:t>
            </a:fld>
            <a:endParaRPr lang="en-VN"/>
          </a:p>
        </p:txBody>
      </p:sp>
      <p:sp>
        <p:nvSpPr>
          <p:cNvPr id="4" name="Footer Placeholder 3">
            <a:extLst>
              <a:ext uri="{FF2B5EF4-FFF2-40B4-BE49-F238E27FC236}">
                <a16:creationId xmlns:a16="http://schemas.microsoft.com/office/drawing/2014/main" id="{A1C865F9-75B9-9AE2-CD3B-AF6E0DB51CC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27E6813-946A-976F-257F-9E704D58CFD5}"/>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4BCE4160-ECAF-544D-921F-6E00FD010DF3}" type="slidenum">
              <a:rPr lang="en-VN" smtClean="0"/>
              <a:t>‹#›</a:t>
            </a:fld>
            <a:endParaRPr lang="en-VN"/>
          </a:p>
        </p:txBody>
      </p:sp>
    </p:spTree>
    <p:extLst>
      <p:ext uri="{BB962C8B-B14F-4D97-AF65-F5344CB8AC3E}">
        <p14:creationId xmlns:p14="http://schemas.microsoft.com/office/powerpoint/2010/main" val="237833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76034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39FD3-CDCD-216A-01E2-67A2422FD6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677B32-44F3-0045-FEB9-7F04788201F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EBAF25C-7EA2-495A-0769-D6E2160C89A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03D58AB-049F-A663-4133-1FA7D3DBDD3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3122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60D10-3BF5-10DB-746C-9A61B13AB4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80C5D4-76EC-D3B6-3CE5-38B7E7956C1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A5D3F09-E463-C61F-DA12-54CBAAE4A5F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B1F9442-4E12-A3F0-C9F5-FADBE4725A9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06101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8D9F5-D5AD-A546-1401-1543FC735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445D2C-C059-A088-160B-9803976BA83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0386275-E2A1-032A-5344-BE2A28D7BE7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BDD88A2-9565-7589-BE8E-9A2117453EA4}"/>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877973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78DFA-20A9-6DDB-DCEF-0A2EFD33B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ED8A0D-25C7-BDD2-41C2-31A964D347E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51296C9-604B-C155-8C1D-B696670689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F841703-CD18-153B-69EC-7BFD8FFD2C4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40130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1B7DC-F4DC-02C2-D678-6D4EABD9E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644A45-F02C-817A-B66C-602DBAA2968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BAF2E43-E994-3D0B-F3DE-6BFD450280F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654621F-4773-A7CA-CCBC-5C68C1B3047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1567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DC439-35E6-D51D-A5D4-D77D79BFFB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8CC17-FA8E-7ADE-B40E-B92F02CDD33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886C996-F1E0-8A46-1DEB-F50C2FA8CF6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F145ACF-7FF2-5012-68E9-DEED51E4111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09473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50A38-C17D-631A-E2D0-B1C59B443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9CB873-67B9-9D69-28AC-932072AE590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1525E5D-D3A0-6C1C-D677-A1CBD949F7B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96657F2-D8E9-105C-5BFA-E1575CED097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882766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388CD-F50C-B1B5-C21C-19DA7B6D33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3C2AB7-C72C-67EF-6000-BBAF6B3A3EA7}"/>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F2BBA2D-2520-170C-EFDA-BF5E93AAF16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E177E39-7A1C-49C1-07EE-5378AAE874C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12413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87458-67CD-3440-D642-4BA7BE9283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5FB44D-E9E9-5A04-AB52-E54D9D45073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EA8D3CC-274B-63A0-1632-057A7711D569}"/>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4956F898-FB15-9C64-5C6C-94B6CEE14D6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86485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0278A-7255-A126-D04E-403788742B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77E89-3875-CF0E-82CA-6113D3F91F0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3FCF1F3-7D96-18A5-3E0F-FA6BB083D53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550EAA2-F25A-408C-3702-DD36377030E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9567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885BC-6E0B-8AA6-771F-3E91700AB3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FE64A2-45EC-4AAD-F7DA-B9AB7AA33BF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4F8D6D0-D452-4EAE-7F8B-81842F5F95D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E59431F-06D5-BD04-FBA0-DF044846759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783417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DF4CA-F3EE-BB76-8FE3-BF440EA76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FED40A-524F-6EF9-598F-42841267F90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D9BB9B4-D676-99B2-F58A-16C72A79899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28EDA43-685A-CD04-7A3E-B849E95934E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337351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CF1AF-E703-2843-F611-A84969EB89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D6759-D42F-3F3C-45A5-BE0D1C7EC76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3CFA38C-6D6B-A0ED-3BC6-A5314F51CF5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34C3BF3-56E3-9839-6322-F0DCD18B862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30546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11E8B-EB49-2167-61F8-3887D79E5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6A6A4-ADBC-7901-B038-C7E19A47B2A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9CA8F0D-06E8-2237-2207-54379D3B837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95D839E-66E5-E433-7B35-0F6122E5368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162546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6D846-5C82-EC21-8123-B9F8211598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0BC47-9E10-ECF6-5ADA-0939D111F7D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39D94C0-1812-B09E-100D-7D3AF2BE731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270C602-4AC9-7AB0-620A-781002B6B02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95876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B9223-9D7C-7EC6-96B1-A6BBC7F15A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01875-3708-9E4A-0F98-893502BA212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8A4F787-3736-B028-11F7-D5F8AE0C159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8971437-0E48-6678-314C-EDC73AE767F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91246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BCBE1-F6AC-DDEF-FAD8-7FD3657695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D16DF-1036-9DB4-B9E9-B695E098D04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A83A5DB-0D4D-FDDB-CEF5-888A92561F8A}"/>
              </a:ext>
            </a:extLst>
          </p:cNvPr>
          <p:cNvSpPr>
            <a:spLocks noGrp="1"/>
          </p:cNvSpPr>
          <p:nvPr>
            <p:ph type="body" idx="1"/>
          </p:nvPr>
        </p:nvSpPr>
        <p:spPr/>
        <p:txBody>
          <a:bodyPr/>
          <a:lstStyle/>
          <a:p>
            <a:r>
              <a:rPr lang="en-VN" dirty="0"/>
              <a:t>Refer</a:t>
            </a:r>
          </a:p>
        </p:txBody>
      </p:sp>
      <p:sp>
        <p:nvSpPr>
          <p:cNvPr id="4" name="Slide Number Placeholder 3">
            <a:extLst>
              <a:ext uri="{FF2B5EF4-FFF2-40B4-BE49-F238E27FC236}">
                <a16:creationId xmlns:a16="http://schemas.microsoft.com/office/drawing/2014/main" id="{3085F26B-2902-8F8A-F797-5C7C65E3B73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79353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06A86-B67B-633F-7F64-63645DC0EE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5AD152-0772-9BD9-5246-9BE4EB07FBA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082EC8C-BCD3-02F3-33CE-A24CCCDC802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CB04C3B-BD8F-8A67-4721-2A36DDCD1A9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7627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830E0-3D28-B9E6-2BD6-15FA0CAABB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8ECC28-0A52-380C-AEFB-4DCD9B3C1DF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59BC5D4-8369-788B-56A4-61ECA5B2B0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69AB8CF-DC5E-39EC-6710-C0A2FE743F2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86593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12F9C-0898-708A-D210-2F8D52AE67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8F24D-F4FD-FD76-AE7A-BFB621CB54F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532271A-21B6-3D05-9DD8-091FE1F1326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3E89652-53C6-D153-C2A8-DE9615FBAF4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8692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039970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AD936-2880-530F-7AFF-3A1331040B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F2947-0B2A-015E-4B1C-5236DDB0F43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A36C6D4-4AC5-6605-31EE-BA9FACC43D8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12217D1-FDC8-5238-18D6-D4E57E8B5CF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819981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E9037-661C-EF8D-A666-27834802DE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FF9DAB-7A7C-BBD9-5027-88A29F46ABE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BC99B45-A57C-EB88-86E4-5783ABF1C49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B4FA4CA-9F15-F4CD-AEC9-A09D46F201A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151980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F635E-76FD-B5E0-E61E-16E17F13D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BCB9D-0D64-D63D-F793-5392663CD6E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F49D8C8-DB25-3A73-1B71-278D74C46932}"/>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54E70861-EBE6-8F6A-EA3E-3E73DAE90E8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803116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1F552-9F9C-415F-4EF2-31C454005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DC6198-7627-6D78-E9A6-7DA79F76100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0C15DAB-4217-8368-1B97-9B5AB87A8BC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2957D93-6CB7-E4CE-3E6C-4CC77E450F1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48943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06C3-DD96-1702-547E-73A6A5CECA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C48CE-BB2E-E5F0-5E3B-90C567B19BB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4A8E0C2-DE7D-F9C7-86B1-2478AA6E705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B274E0E-CFBE-81E8-4031-EE99439F831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68252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C31E0-222F-E54F-A892-1F62CF9300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06E843-8B0D-DE10-17C5-D145205C779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272728E-3333-9E65-030B-9BA3CAB935D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F997069-71ED-7798-8420-A40A014ADAD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52848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4D41A-C029-18D2-34CB-2C36726D3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18785-4C36-FDE3-4E45-EADCD3A13B3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0D5C4C0-1143-4A34-D11F-A1B54F4CA00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B8E4C98-750A-7A26-B325-9E11EDF30AE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075258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EF82F-539E-7AC7-07A1-3BA6446AED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37CD0-93CA-C075-F92C-C9541B39CD1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D1C2996-AA04-88E7-0DDB-6CFCF27C6DA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A9A5CAD-84B9-E706-3C4F-43967A6EE4F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041235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C20C7-6F76-55CF-56BE-AE048DC1B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4415D0-8401-FB91-B2E3-369FBC142E7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4C601C4-7350-D3D5-E0C2-4F31E2F3AEA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343976C-C47D-524E-1C07-DE61A0EDBF5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946387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8CC61-80A8-D85F-5C40-3D252DF777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7574B1-5C27-044D-DC0F-360DFE2AC3E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FC188FF-7F9D-0A94-E634-F495E40FEBD2}"/>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B6318345-8B54-DAB1-02AB-B7B4AA73465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34829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70527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8F59C-FDEF-FE03-1C26-4F91409F94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C89B7-46D5-E518-C0CB-C0093248CEF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E2A81CF-1E72-6063-CAD6-5E0040FE6354}"/>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13F03B5D-E41A-6A12-FFF2-AB1FBFB397F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632857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5BE5-FB3C-3BC5-9995-112C98AFB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6D357-65D1-7819-F5E2-1846CC54E54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9904B59-B6F8-04C3-3441-0C65DD33E7F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9079272-8ED4-8FB8-740D-FEBED79DBD4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18648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7774D-85F3-C64C-AD8F-AED8DE635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F7877-3F9B-33A6-60DB-BB2621D733D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69F2C54-D9CC-0753-F21B-4E074C745CA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4453C9E-8245-44DD-89A2-27623F95C33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808383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44EE6-F4E4-FE41-561B-5D2F7B3DCC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97475-04C7-5F40-1896-6C78DAC5A64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5EBE72B-9412-0436-B551-61890C792F9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D2D1076-21B6-0E5C-E5AA-8DA4B4D1B6A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946318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A9648-3D69-F471-7E35-54FA064A8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698F70-556B-BD5A-DEB3-41C3729C61E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DC56850-77C0-D10F-7A3E-19E1BFF0DCE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51558CA-9CDE-C9D1-05A8-6BC9C00C7D3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51136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2B4FF-4AA5-E1DB-D96C-9CFFEDFCA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525A28-6574-3282-A26D-D43DEC54897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E81AE22-EC01-359F-238E-B83377F5599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BAFA8C1-43B4-4DA0-9E29-0891F1D0A6E4}"/>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363346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A046E-892B-CB25-34BA-B3ECB30A9D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7CDAD9-4B05-56B4-FF61-1ACD28F6EC8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B4B45B4-09CE-4ACA-0491-9B63E61C755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434EE2D-30A7-D734-A585-A057CA04F7B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01935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33015-FCF9-524A-B5DB-3029FBA0A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FC843-010F-F175-3121-8C7C0E817A0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8E94FC3-FF2F-F8C8-5E45-4D62A10BF7A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8E9A787-17A7-2791-38E6-2AF0B2B5342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9865692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9DF87-8A20-DAA3-0DA1-BDB6944C9C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E240C-7B4E-1219-043D-ACB59A044D9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63E20C8-16B8-FCAE-9176-0ECEA5EF479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00E9D1B-DEEA-464F-A787-4EDD39F2ABA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069840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05517-1734-23E2-F811-1516627521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58AD8C-E2A2-43AA-1053-A1AAE16523B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07FE347-44D5-2C42-DDAB-7C4B1D02E4F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AAB2277-658B-5DB3-9D62-D1B55CF88D4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67086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1BA6A-8220-8701-9774-3D4F9ADF20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95E78-87AE-70F6-4709-920EE9C622F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4CD794B-7DCA-7FBB-88B3-A47A79D7DD2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89D911E-E75E-389A-A918-11EF2E04785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6154983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E1F66-55AA-BD73-F622-AD2037F002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024F1-A9B7-8DF9-F994-EFD84ECB4617}"/>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443B77C-2032-B5E9-C8FA-BD65AFF9FE1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5267CB4-E30B-DFE4-E954-4BC4DAC2C98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390823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AC241-77B9-5A07-974C-0289097413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0CACF-5B00-E1BC-A746-8916CEEA1DB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479090A-9C13-4712-BCD7-970A1A4CE6C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704770F-ECF7-4B4D-62B7-8C0AD891C3C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804596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8E6AC-0A6F-AAFC-9B22-7D6242E835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5941C-1180-D396-FB26-AD15EC673F4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AABB353-882B-80FB-5391-2686B0E5B26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6247F23-E277-D332-8DE9-E6F1B431B8B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3280840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D3A42-A5D4-F788-2BF1-BCBF4BA4E2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E4148B-817A-B9D2-498A-BFFE85D8497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E8BD892-BE19-4AAB-1BCE-9575DCCBF8F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ACC55E2-4C82-40F5-C0D2-BC37B44B3CA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169436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204A3-7387-7E2F-C602-CEC29CE5C7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49FB8-CCCA-C587-FA6B-C58631258FD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B36F28B-D233-B45D-B005-83C78A945D5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CF77AB1-8C0B-E00C-3B62-8D84B2715C6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673419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CD66B-E64F-5C57-37F9-B80C730FD1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228864-D3F4-7383-A88E-4603F96F67E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D79FE02-4173-0AC3-66F6-944EDECA894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2B2A9DB-17DE-E1F8-865B-3ED7DD76BE1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052629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6DE92-6360-D751-E589-8F4A9BBD80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000FA2-544A-A9AC-62D1-54E37D6074B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E618286-5728-6946-B6FA-DC8D2FE70E9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0534BA5-8190-D8E5-3BB3-0017A6809FC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79425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8DFF2-1AA0-BF3E-2C42-A2D1538E30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09E58B-3AFC-9719-B0EB-494FD47742B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E1388ED-2372-763F-5877-196476FC20B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A091582-7EA1-5BEC-1260-EE14EAC1816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093696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5233-F6C1-F1CB-C8C1-8BDFD12A0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180500-EA33-F033-4A4C-78D2EC85868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0B15837-93D4-3210-D236-B6F772ECAC5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696703F-2455-EB8B-6F6D-2818BCB524D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626231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58AF-6CE4-4407-0C1C-8ACDE99AC4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81CCFC-D2D3-FB06-1D62-5797CFAE391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695E0FE-321D-32D6-FBEB-B79D0970E90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C1855AB-AF29-0150-1275-C85B60AA34D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122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9038443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1B62D-97F7-C8F8-65C4-AEDAC4D46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251D10-2D33-45CB-10AD-5B91CC8C4A6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DCB09C0-C795-CCD6-9698-47AB4F7F935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405582F-340D-CC99-AFCD-6F2254F68CF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8009519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F810F-3D6E-3AE5-582A-83C49A58DA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18ED3D-06C1-D51B-031F-91496980CE8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256D5010-F46D-8CD2-07E1-098F386274D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6E903B9-34DD-924D-00D0-4FB3D226D2D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384969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C37B1-C552-3B5D-6BCD-6C33539324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5D6D8-FD34-B4B8-CC45-0A786A0784A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FDB1F7B-C9A7-A51D-B2F9-2AF0F300889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E7C0353-F37C-903F-A195-577B9253F904}"/>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480211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33DA-2C9D-3965-BA78-668C1738E1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9EC2E2-3E0C-E4E4-1E1E-B5CDBC0E396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30906E3-B22B-2B20-ACC8-BBD074FCC94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CB86554-A34C-CB0B-4F8F-2D1DBB3EF04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578699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11387-FDD8-8044-F817-55E83971E2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1B5827-28CB-20F3-C3B3-2960BFC40B7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C394D2D-308C-B292-2A7D-449A51942F6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4C16B40-F1B3-1BD6-6E75-72C178CC889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470366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35881-A286-C77C-698F-DACDEC747D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176F9-34DF-9DD5-54C4-27037855802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247EB850-2F6B-AEC2-6564-81586D4A0FA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C1A3DA5-8C85-D11B-E1D8-46718C69825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4573829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F5F67-84C5-A946-CFD9-B93EA1029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37A8E1-3304-5058-BFBC-C19B7C241E20}"/>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716AAB3-296F-EA42-B263-7B0428BB9D8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7DF96F3-924A-3DBA-5A48-14D85CA1FA6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010011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844D4-4F3B-1CAD-625B-FC51B05D1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B1827-5C2B-E687-EFE0-134572458CC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E5AAF47-DBF6-95FD-0D7E-8AE0000951F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392C618-B5B0-1B0A-BA57-11C275B5132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250465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6AFEF-AE3E-1478-A593-08A4420BD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A9EAF1-9375-5E0D-43B9-03B31CB667D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D8C015F-AC5C-2F71-BC76-7D96CD1FE01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0B44DC3-2381-457E-2075-6D3D5B06E4E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857223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2A1B5-5D01-7023-7834-32013D7A59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4EA6F4-E853-B51C-E474-27C6F5DA897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FC80245-7001-0899-384B-BD10C72CB43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F48C892-567F-C094-795D-5AC3AD8E68D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7074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B51DE-1860-411A-21BC-EA5C38B72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2E4027-D194-FA32-977E-51FDC5FC5FF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A25BD4F-8B02-F5B0-D2F6-A0772FED97A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621FA08-0D2C-4846-B260-89D9C9741D1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9051933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F0AA2-69FE-090C-02DF-ED4A52A69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9EB200-E794-00BD-5B3E-9364A8AA1FE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E383241-2261-683D-C3DF-1D281C48732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5F02FA0-8DA1-C15B-A8FD-6759DE9E5CE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9740257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7FF4E-6139-C6F7-9DF8-7D62A3F3D3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906C89-FF53-F2EE-C7FA-6881F3FEE29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994DB3D-95C7-AED4-E439-78E84197BE1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0A241F2-887D-D7B8-9810-4071AAB9F0E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9974597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B70CB-7D34-29B4-85E3-E6FE4043A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616425-455B-5FC4-9589-9DB9CB60EF5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BD7AC44-B443-DD41-B93F-56D0C4BE106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086F830-BE16-4F0B-28C4-1AB131CE356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057637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9FA18-1ECF-8EFA-A8CA-7ED9E6D3F6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BA2A6F-598B-5565-698F-018A59C241D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510527F-FA90-276C-476F-9F2E4F8FB38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6BA0433-E9AB-B5E6-DBAB-19217ABD249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470288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D34F0-F6CA-BB65-657E-F71A88EF7E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075394-FF03-277A-4D1B-5B7C13D23C9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5CAAEFB-56FB-2E83-3772-4D3C0C45649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9C3662B-929D-BA2F-A937-948EF62B950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662441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494F1-0313-3412-6B79-AB10308197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41ACC-87CE-EB9F-E77B-0A786C73E96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D683234-D452-4323-D398-B9737CB008D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EE9E66C-9AB2-3927-5D6D-AFE552C60EE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6031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hasCustomPrompt="1"/>
          </p:nvPr>
        </p:nvSpPr>
        <p:spPr>
          <a:xfrm>
            <a:off x="609479"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3200" b="0" strike="noStrike" spc="-1" dirty="0">
                <a:solidFill>
                  <a:srgbClr val="000000"/>
                </a:solidFill>
                <a:latin typeface="Arial"/>
              </a:rPr>
              <a:t>Sample title</a:t>
            </a:r>
            <a:endParaRPr lang="en-US" sz="4400" b="0" strike="noStrike" spc="-1" dirty="0">
              <a:solidFill>
                <a:srgbClr val="000000"/>
              </a:solidFill>
              <a:latin typeface="Arial"/>
            </a:endParaRPr>
          </a:p>
        </p:txBody>
      </p:sp>
      <p:sp>
        <p:nvSpPr>
          <p:cNvPr id="10" name="PlaceHolder 2"/>
          <p:cNvSpPr>
            <a:spLocks noGrp="1"/>
          </p:cNvSpPr>
          <p:nvPr>
            <p:ph type="subTitle" hasCustomPrompt="1"/>
          </p:nvPr>
        </p:nvSpPr>
        <p:spPr>
          <a:xfrm>
            <a:off x="609480" y="1604520"/>
            <a:ext cx="10972440" cy="3977280"/>
          </a:xfrm>
          <a:prstGeom prst="rect">
            <a:avLst/>
          </a:prstGeom>
          <a:noFill/>
          <a:ln w="0">
            <a:noFill/>
          </a:ln>
        </p:spPr>
        <p:txBody>
          <a:bodyPr lIns="0" tIns="0" rIns="0" bIns="0" anchor="ctr">
            <a:noAutofit/>
          </a:bodyPr>
          <a:lstStyle>
            <a:lvl1pPr algn="l">
              <a:lnSpc>
                <a:spcPct val="150000"/>
              </a:lnSpc>
              <a:defRPr sz="2000">
                <a:solidFill>
                  <a:srgbClr val="455463"/>
                </a:solidFill>
              </a:defRPr>
            </a:lvl1pPr>
          </a:lstStyle>
          <a:p>
            <a:pPr indent="0" algn="ctr">
              <a:buNone/>
            </a:pPr>
            <a:r>
              <a:rPr lang="en-US" sz="3200" b="0" strike="noStrike" spc="-1" dirty="0">
                <a:solidFill>
                  <a:srgbClr val="000000"/>
                </a:solidFill>
                <a:latin typeface="Arial"/>
              </a:rPr>
              <a:t>Sample text</a:t>
            </a:r>
          </a:p>
        </p:txBody>
      </p:sp>
      <p:sp>
        <p:nvSpPr>
          <p:cNvPr id="4" name="PlaceHolder 3"/>
          <p:cNvSpPr>
            <a:spLocks noGrp="1"/>
          </p:cNvSpPr>
          <p:nvPr>
            <p:ph type="sldNum" idx="1"/>
          </p:nvPr>
        </p:nvSpPr>
        <p:spPr/>
        <p:txBody>
          <a:bodyPr/>
          <a:lstStyle/>
          <a:p>
            <a:fld id="{AFB65992-DA9D-494B-98D5-4CF7BD3BA0D8}"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hasCustomPrompt="1"/>
          </p:nvPr>
        </p:nvSpPr>
        <p:spPr>
          <a:xfrm>
            <a:off x="609480"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4400" b="0" strike="noStrike" spc="-1" dirty="0">
                <a:solidFill>
                  <a:srgbClr val="000000"/>
                </a:solidFill>
                <a:latin typeface="Arial"/>
              </a:rPr>
              <a:t>title</a:t>
            </a:r>
          </a:p>
        </p:txBody>
      </p:sp>
      <p:sp>
        <p:nvSpPr>
          <p:cNvPr id="12" name="PlaceHolder 2"/>
          <p:cNvSpPr>
            <a:spLocks noGrp="1"/>
          </p:cNvSpPr>
          <p:nvPr>
            <p:ph hasCustomPrompt="1"/>
          </p:nvPr>
        </p:nvSpPr>
        <p:spPr>
          <a:xfrm>
            <a:off x="609480" y="1604520"/>
            <a:ext cx="10972440" cy="3977280"/>
          </a:xfrm>
          <a:prstGeom prst="rect">
            <a:avLst/>
          </a:prstGeom>
          <a:noFill/>
          <a:ln w="0">
            <a:noFill/>
          </a:ln>
        </p:spPr>
        <p:txBody>
          <a:bodyPr lIns="0" tIns="0" rIns="0" bIns="0" anchor="ctr">
            <a:normAutofit/>
          </a:bodyPr>
          <a:lstStyle>
            <a:lvl1pPr>
              <a:defRPr sz="2000">
                <a:solidFill>
                  <a:srgbClr val="455463"/>
                </a:solidFill>
              </a:defRPr>
            </a:lvl1pPr>
          </a:lstStyle>
          <a:p>
            <a:pPr indent="0">
              <a:spcBef>
                <a:spcPts val="1417"/>
              </a:spcBef>
              <a:buNone/>
            </a:pPr>
            <a:r>
              <a:rPr lang="en-US" sz="3200" b="0" strike="noStrike" spc="-1" dirty="0">
                <a:solidFill>
                  <a:srgbClr val="000000"/>
                </a:solidFill>
                <a:latin typeface="Arial"/>
              </a:rPr>
              <a:t>content</a:t>
            </a:r>
          </a:p>
        </p:txBody>
      </p:sp>
      <p:sp>
        <p:nvSpPr>
          <p:cNvPr id="4" name="PlaceHolder 3"/>
          <p:cNvSpPr>
            <a:spLocks noGrp="1"/>
          </p:cNvSpPr>
          <p:nvPr>
            <p:ph type="sldNum" idx="1"/>
          </p:nvPr>
        </p:nvSpPr>
        <p:spPr/>
        <p:txBody>
          <a:bodyPr/>
          <a:lstStyle/>
          <a:p>
            <a:fld id="{611E9756-0BF4-495F-B21A-68638C80ADAA}"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dirty="0">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ocs.unity3d.com/2022.3/Documentation/Manual/CreatingAndUsingScripts.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unity3d.com/2022.3/Documentation/Manual/CreatingAndUsingScripts.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unity3d.com/2022.3/Documentation/Manual/CreatingAndUsingScripts.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unity3d.com/2022.3/Documentation/Manual/CreatingAndUsingScripts.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docs.unity3d.com/2022.3/Documentation/Manual/CreatingAndUsingScripts.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docs.unity3d.com/2022.3/Documentation/Manual/CreatingAndUsingScripts.html"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learn.microsoft.com/en-us/dotnet/csharp/programming-guide/types/casting-and-type-conversions"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type-testing-and-cast#cast-expression"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hyperlink" Target="https://learn.microsoft.com/en-us/dotnet/csharp/programming-guide/types/casting-and-type-conversion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en-us/dotnet/csharp/programming-guide/types/casting-and-type-conversions"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dotnet/csharp/programming-guide/types/casting-and-type-conversions"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8" Type="http://schemas.openxmlformats.org/officeDocument/2006/relationships/hyperlink" Target="https://learn.microsoft.com/en-us/dotnet/csharp/programming-guide/types/how-to-convert-a-byte-array-to-an-int" TargetMode="External"/><Relationship Id="rId3" Type="http://schemas.openxmlformats.org/officeDocument/2006/relationships/hyperlink" Target="https://learn.microsoft.com/en-us/dotnet/csharp/language-reference/operators/user-defined-conversion-operators" TargetMode="External"/><Relationship Id="rId7" Type="http://schemas.openxmlformats.org/officeDocument/2006/relationships/hyperlink" Target="https://learn.microsoft.com/en-us/dotnet/api/system.int32.parse"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hyperlink" Target="https://learn.microsoft.com/en-us/dotnet/api/system.convert" TargetMode="External"/><Relationship Id="rId11" Type="http://schemas.openxmlformats.org/officeDocument/2006/relationships/hyperlink" Target="https://learn.microsoft.com/en-us/dotnet/csharp/programming-guide/types/casting-and-type-conversions" TargetMode="External"/><Relationship Id="rId5" Type="http://schemas.openxmlformats.org/officeDocument/2006/relationships/hyperlink" Target="https://learn.microsoft.com/en-us/dotnet/api/system.bitconverter" TargetMode="External"/><Relationship Id="rId10" Type="http://schemas.openxmlformats.org/officeDocument/2006/relationships/hyperlink" Target="https://learn.microsoft.com/en-us/dotnet/csharp/programming-guide/types/how-to-convert-between-hexadecimal-strings-and-numeric-types" TargetMode="External"/><Relationship Id="rId4" Type="http://schemas.openxmlformats.org/officeDocument/2006/relationships/hyperlink" Target="https://learn.microsoft.com/en-us/dotnet/api/system.datetime" TargetMode="External"/><Relationship Id="rId9" Type="http://schemas.openxmlformats.org/officeDocument/2006/relationships/hyperlink" Target="https://learn.microsoft.com/en-us/dotnet/csharp/programming-guide/types/how-to-convert-a-string-to-a-number"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hyperlink" Target="https://learn.microsoft.com/en-us/dotnet/csharp/language-reference/operators/"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learn.microsoft.com/en-us/dotnet/csharp/language-reference/statements/selection-statements"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learn.microsoft.com/en-us/dotnet/csharp/language-reference/statements/selection-statements"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hyperlink" Target="https://learn.microsoft.com/en-us/dotnet/csharp/language-reference/statements/selection-statements"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conditional-operator"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64.xml.rels><?xml version="1.0" encoding="UTF-8" standalone="yes"?>
<Relationships xmlns="http://schemas.openxmlformats.org/package/2006/relationships"><Relationship Id="rId3" Type="http://schemas.openxmlformats.org/officeDocument/2006/relationships/hyperlink" Target="https://learn.microsoft.com/en-us/dotnet/csharp/language-reference/statements/iteration-statements" TargetMode="External"/><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s://learn.microsoft.com/en-us/dotnet/csharp/language-reference/statements/iteration-statements"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44.jpg"/><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3" Type="http://schemas.openxmlformats.org/officeDocument/2006/relationships/hyperlink" Target="https://learn.microsoft.com/en-us/dotnet/csharp/language-reference/statements/iteration-statements"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openxmlformats.org/officeDocument/2006/relationships/hyperlink" Target="https://learn.microsoft.com/en-us/dotnet/csharp/language-reference/statements/iteration-statements" TargetMode="External"/><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jpg"/></Relationships>
</file>

<file path=ppt/slides/_rels/slide68.xml.rels><?xml version="1.0" encoding="UTF-8" standalone="yes"?>
<Relationships xmlns="http://schemas.openxmlformats.org/package/2006/relationships"><Relationship Id="rId3" Type="http://schemas.openxmlformats.org/officeDocument/2006/relationships/hyperlink" Target="https://learn.microsoft.com/en-us/dotnet/csharp/language-reference/statements/iteration-statements"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5" Type="http://schemas.openxmlformats.org/officeDocument/2006/relationships/image" Target="../media/image49.jpg"/><Relationship Id="rId4" Type="http://schemas.openxmlformats.org/officeDocument/2006/relationships/image" Target="../media/image4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320" y="1551600"/>
            <a:ext cx="8726400" cy="23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C# Fundamentals</a:t>
            </a:r>
            <a:endParaRPr lang="en-US" sz="4400" b="0" strike="noStrike" spc="-1" dirty="0">
              <a:solidFill>
                <a:srgbClr val="0066B2"/>
              </a:solidFill>
              <a:latin typeface="Arial"/>
            </a:endParaRPr>
          </a:p>
        </p:txBody>
      </p:sp>
      <p:pic>
        <p:nvPicPr>
          <p:cNvPr id="52" name="Picture 51"/>
          <p:cNvPicPr/>
          <p:nvPr/>
        </p:nvPicPr>
        <p:blipFill>
          <a:blip r:embed="rId3"/>
          <a:stretch/>
        </p:blipFill>
        <p:spPr>
          <a:xfrm>
            <a:off x="4158360" y="446400"/>
            <a:ext cx="3873240" cy="21218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09B0D-9081-2CD7-4BDF-5F4F2BF9B0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A96A97-F4B5-DCB3-E043-09A92D73F428}"/>
              </a:ext>
            </a:extLst>
          </p:cNvPr>
          <p:cNvSpPr>
            <a:spLocks noGrp="1"/>
          </p:cNvSpPr>
          <p:nvPr>
            <p:ph type="title"/>
          </p:nvPr>
        </p:nvSpPr>
        <p:spPr/>
        <p:txBody>
          <a:bodyPr/>
          <a:lstStyle/>
          <a:p>
            <a:r>
              <a:rPr lang="en-US" sz="3200" b="1" spc="-1" dirty="0">
                <a:solidFill>
                  <a:srgbClr val="0066B2"/>
                </a:solidFill>
              </a:rPr>
              <a:t>C# Is Strongly Typed</a:t>
            </a:r>
            <a:endParaRPr lang="en-VN" dirty="0"/>
          </a:p>
        </p:txBody>
      </p:sp>
      <p:sp>
        <p:nvSpPr>
          <p:cNvPr id="5" name="Content Placeholder 4">
            <a:extLst>
              <a:ext uri="{FF2B5EF4-FFF2-40B4-BE49-F238E27FC236}">
                <a16:creationId xmlns:a16="http://schemas.microsoft.com/office/drawing/2014/main" id="{00A53B3C-D216-FEB7-D487-AD2B71F01F8A}"/>
              </a:ext>
            </a:extLst>
          </p:cNvPr>
          <p:cNvSpPr>
            <a:spLocks noGrp="1"/>
          </p:cNvSpPr>
          <p:nvPr>
            <p:ph/>
          </p:nvPr>
        </p:nvSpPr>
        <p:spPr>
          <a:xfrm>
            <a:off x="609480" y="1527858"/>
            <a:ext cx="10972440" cy="4282633"/>
          </a:xfrm>
        </p:spPr>
        <p:txBody>
          <a:bodyPr anchor="t"/>
          <a:lstStyle/>
          <a:p>
            <a:pPr algn="l">
              <a:lnSpc>
                <a:spcPct val="200000"/>
              </a:lnSpc>
            </a:pPr>
            <a:r>
              <a:rPr lang="en-US" sz="2400" b="1" i="0" u="none" strike="noStrike" dirty="0">
                <a:solidFill>
                  <a:srgbClr val="455463"/>
                </a:solidFill>
                <a:effectLst/>
                <a:latin typeface="+mn-lt"/>
              </a:rPr>
              <a:t>C# is a strongly typed language, meaning that each variable must be declared with a specific data type.</a:t>
            </a:r>
            <a:r>
              <a:rPr lang="en-US" sz="2400" b="0" i="0" u="none" strike="noStrike" dirty="0">
                <a:solidFill>
                  <a:srgbClr val="455463"/>
                </a:solidFill>
                <a:effectLst/>
                <a:latin typeface="+mn-lt"/>
              </a:rPr>
              <a:t> This ensures type safety and allows the compiler to perform type checking, leading to more reliable and efficient code.</a:t>
            </a:r>
          </a:p>
        </p:txBody>
      </p:sp>
      <p:sp>
        <p:nvSpPr>
          <p:cNvPr id="2" name="PlaceHolder 1">
            <a:extLst>
              <a:ext uri="{FF2B5EF4-FFF2-40B4-BE49-F238E27FC236}">
                <a16:creationId xmlns:a16="http://schemas.microsoft.com/office/drawing/2014/main" id="{8BB897DA-036D-A2BE-4CB0-4908EA1F854B}"/>
              </a:ext>
            </a:extLst>
          </p:cNvPr>
          <p:cNvSpPr>
            <a:spLocks noGrp="1"/>
          </p:cNvSpPr>
          <p:nvPr>
            <p:ph type="sldNum" idx="1"/>
          </p:nvPr>
        </p:nvSpPr>
        <p:spPr>
          <a:xfrm>
            <a:off x="8610480" y="6483240"/>
            <a:ext cx="2723040" cy="344880"/>
          </a:xfrm>
        </p:spPr>
        <p:txBody>
          <a:bodyPr/>
          <a:lstStyle/>
          <a:p>
            <a:fld id="{BA9FEC38-D3C8-4794-8A5E-1D9A9F335037}" type="slidenum">
              <a:rPr/>
              <a:t>10</a:t>
            </a:fld>
            <a:endParaRPr dirty="0"/>
          </a:p>
        </p:txBody>
      </p:sp>
    </p:spTree>
    <p:extLst>
      <p:ext uri="{BB962C8B-B14F-4D97-AF65-F5344CB8AC3E}">
        <p14:creationId xmlns:p14="http://schemas.microsoft.com/office/powerpoint/2010/main" val="358972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922E8-1935-604B-4CA5-59A472B605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26FE60-232B-71E1-9DE5-D33B8C2B9A71}"/>
              </a:ext>
            </a:extLst>
          </p:cNvPr>
          <p:cNvSpPr>
            <a:spLocks noGrp="1"/>
          </p:cNvSpPr>
          <p:nvPr>
            <p:ph type="title"/>
          </p:nvPr>
        </p:nvSpPr>
        <p:spPr/>
        <p:txBody>
          <a:bodyPr/>
          <a:lstStyle/>
          <a:p>
            <a:r>
              <a:rPr lang="en-US" sz="3200" b="1" spc="-1" dirty="0">
                <a:solidFill>
                  <a:srgbClr val="0066B2"/>
                </a:solidFill>
              </a:rPr>
              <a:t>C# Is Strongly Typed (cont.)</a:t>
            </a:r>
            <a:endParaRPr lang="en-VN" dirty="0"/>
          </a:p>
        </p:txBody>
      </p:sp>
      <p:sp>
        <p:nvSpPr>
          <p:cNvPr id="5" name="Content Placeholder 4">
            <a:extLst>
              <a:ext uri="{FF2B5EF4-FFF2-40B4-BE49-F238E27FC236}">
                <a16:creationId xmlns:a16="http://schemas.microsoft.com/office/drawing/2014/main" id="{E031E4AC-D8DD-0755-DC8C-11B9B9650936}"/>
              </a:ext>
            </a:extLst>
          </p:cNvPr>
          <p:cNvSpPr>
            <a:spLocks noGrp="1"/>
          </p:cNvSpPr>
          <p:nvPr>
            <p:ph/>
          </p:nvPr>
        </p:nvSpPr>
        <p:spPr>
          <a:xfrm>
            <a:off x="609480" y="1527858"/>
            <a:ext cx="10972440" cy="4282633"/>
          </a:xfrm>
        </p:spPr>
        <p:txBody>
          <a:bodyPr anchor="t"/>
          <a:lstStyle/>
          <a:p>
            <a:pPr algn="l">
              <a:lnSpc>
                <a:spcPct val="150000"/>
              </a:lnSpc>
            </a:pPr>
            <a:r>
              <a:rPr lang="en-US" sz="2100" b="1" i="0" u="none" strike="noStrike" dirty="0">
                <a:solidFill>
                  <a:srgbClr val="455463"/>
                </a:solidFill>
                <a:effectLst/>
                <a:latin typeface="+mn-lt"/>
              </a:rPr>
              <a:t>Benefits of Strong Typing:</a:t>
            </a:r>
            <a:endParaRPr lang="en-US" sz="21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100" b="1" i="0" u="none" strike="noStrike" dirty="0">
                <a:solidFill>
                  <a:srgbClr val="455463"/>
                </a:solidFill>
                <a:effectLst/>
                <a:latin typeface="+mn-lt"/>
              </a:rPr>
              <a:t>Early Error Detection:</a:t>
            </a:r>
            <a:r>
              <a:rPr lang="en-US" sz="2100" b="0" i="0" u="none" strike="noStrike" dirty="0">
                <a:solidFill>
                  <a:srgbClr val="455463"/>
                </a:solidFill>
                <a:effectLst/>
                <a:latin typeface="+mn-lt"/>
              </a:rPr>
              <a:t> The compiler can identify type mismatches during compilation, preventing runtime errors.</a:t>
            </a:r>
          </a:p>
          <a:p>
            <a:pPr marL="342900" indent="-342900" algn="l">
              <a:lnSpc>
                <a:spcPct val="150000"/>
              </a:lnSpc>
              <a:buFont typeface="Arial" panose="020B0604020202020204" pitchFamily="34" charset="0"/>
              <a:buChar char="•"/>
            </a:pPr>
            <a:r>
              <a:rPr lang="en-US" sz="2100" b="1" i="0" u="none" strike="noStrike" dirty="0">
                <a:solidFill>
                  <a:srgbClr val="455463"/>
                </a:solidFill>
                <a:effectLst/>
                <a:latin typeface="+mn-lt"/>
              </a:rPr>
              <a:t>Improved Code Readability:</a:t>
            </a:r>
            <a:r>
              <a:rPr lang="en-US" sz="2100" b="0" i="0" u="none" strike="noStrike" dirty="0">
                <a:solidFill>
                  <a:srgbClr val="455463"/>
                </a:solidFill>
                <a:effectLst/>
                <a:latin typeface="+mn-lt"/>
              </a:rPr>
              <a:t> Explicit data types enhance code clarity and maintainability.</a:t>
            </a:r>
          </a:p>
          <a:p>
            <a:pPr marL="342900" indent="-342900" algn="l">
              <a:lnSpc>
                <a:spcPct val="150000"/>
              </a:lnSpc>
              <a:buFont typeface="Arial" panose="020B0604020202020204" pitchFamily="34" charset="0"/>
              <a:buChar char="•"/>
            </a:pPr>
            <a:r>
              <a:rPr lang="en-US" sz="2100" b="1" i="0" u="none" strike="noStrike" dirty="0">
                <a:solidFill>
                  <a:srgbClr val="455463"/>
                </a:solidFill>
                <a:effectLst/>
                <a:latin typeface="+mn-lt"/>
              </a:rPr>
              <a:t>Optimized Performance:</a:t>
            </a:r>
            <a:r>
              <a:rPr lang="en-US" sz="2100" b="0" i="0" u="none" strike="noStrike" dirty="0">
                <a:solidFill>
                  <a:srgbClr val="455463"/>
                </a:solidFill>
                <a:effectLst/>
                <a:latin typeface="+mn-lt"/>
              </a:rPr>
              <a:t> The compiler can generate more efficient code by knowing the exact data types at compile time.</a:t>
            </a:r>
          </a:p>
          <a:p>
            <a:pPr marL="342900" indent="-342900" algn="l">
              <a:lnSpc>
                <a:spcPct val="150000"/>
              </a:lnSpc>
              <a:buFont typeface="Arial" panose="020B0604020202020204" pitchFamily="34" charset="0"/>
              <a:buChar char="•"/>
            </a:pPr>
            <a:r>
              <a:rPr lang="en-US" sz="2100" b="1" i="0" u="none" strike="noStrike" dirty="0">
                <a:solidFill>
                  <a:srgbClr val="455463"/>
                </a:solidFill>
                <a:effectLst/>
                <a:latin typeface="+mn-lt"/>
              </a:rPr>
              <a:t>Enhanced Code Completion:</a:t>
            </a:r>
            <a:r>
              <a:rPr lang="en-US" sz="2100" b="0" i="0" u="none" strike="noStrike" dirty="0">
                <a:solidFill>
                  <a:srgbClr val="455463"/>
                </a:solidFill>
                <a:effectLst/>
                <a:latin typeface="+mn-lt"/>
              </a:rPr>
              <a:t> IDEs can provide accurate code suggestions based on type information.</a:t>
            </a:r>
          </a:p>
        </p:txBody>
      </p:sp>
      <p:sp>
        <p:nvSpPr>
          <p:cNvPr id="2" name="PlaceHolder 1">
            <a:extLst>
              <a:ext uri="{FF2B5EF4-FFF2-40B4-BE49-F238E27FC236}">
                <a16:creationId xmlns:a16="http://schemas.microsoft.com/office/drawing/2014/main" id="{21928086-87A0-F7BB-7629-9620B65619B1}"/>
              </a:ext>
            </a:extLst>
          </p:cNvPr>
          <p:cNvSpPr>
            <a:spLocks noGrp="1"/>
          </p:cNvSpPr>
          <p:nvPr>
            <p:ph type="sldNum" idx="1"/>
          </p:nvPr>
        </p:nvSpPr>
        <p:spPr>
          <a:xfrm>
            <a:off x="8610480" y="6483240"/>
            <a:ext cx="2723040" cy="344880"/>
          </a:xfrm>
        </p:spPr>
        <p:txBody>
          <a:bodyPr/>
          <a:lstStyle/>
          <a:p>
            <a:fld id="{BA9FEC38-D3C8-4794-8A5E-1D9A9F335037}" type="slidenum">
              <a:rPr/>
              <a:t>11</a:t>
            </a:fld>
            <a:endParaRPr dirty="0"/>
          </a:p>
        </p:txBody>
      </p:sp>
    </p:spTree>
    <p:extLst>
      <p:ext uri="{BB962C8B-B14F-4D97-AF65-F5344CB8AC3E}">
        <p14:creationId xmlns:p14="http://schemas.microsoft.com/office/powerpoint/2010/main" val="48586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87A3C-74E6-25DC-5265-0EC2D590C85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9CA140-FC2F-3B82-7771-1B7325C6FE65}"/>
              </a:ext>
            </a:extLst>
          </p:cNvPr>
          <p:cNvSpPr>
            <a:spLocks noGrp="1"/>
          </p:cNvSpPr>
          <p:nvPr>
            <p:ph type="title"/>
          </p:nvPr>
        </p:nvSpPr>
        <p:spPr/>
        <p:txBody>
          <a:bodyPr/>
          <a:lstStyle/>
          <a:p>
            <a:r>
              <a:rPr lang="en-US" sz="3200" b="1" spc="-1" dirty="0">
                <a:solidFill>
                  <a:srgbClr val="0066B2"/>
                </a:solidFill>
              </a:rPr>
              <a:t>C#: A Function-Based Language (cont.)</a:t>
            </a:r>
            <a:endParaRPr lang="en-VN" dirty="0"/>
          </a:p>
        </p:txBody>
      </p:sp>
      <p:sp>
        <p:nvSpPr>
          <p:cNvPr id="5" name="Content Placeholder 4">
            <a:extLst>
              <a:ext uri="{FF2B5EF4-FFF2-40B4-BE49-F238E27FC236}">
                <a16:creationId xmlns:a16="http://schemas.microsoft.com/office/drawing/2014/main" id="{251BB65F-80FC-AC15-B530-12CB7BB80505}"/>
              </a:ext>
            </a:extLst>
          </p:cNvPr>
          <p:cNvSpPr>
            <a:spLocks noGrp="1"/>
          </p:cNvSpPr>
          <p:nvPr>
            <p:ph/>
          </p:nvPr>
        </p:nvSpPr>
        <p:spPr>
          <a:xfrm>
            <a:off x="609479" y="1527858"/>
            <a:ext cx="11253657" cy="4282633"/>
          </a:xfrm>
        </p:spPr>
        <p:txBody>
          <a:bodyPr anchor="t"/>
          <a:lstStyle/>
          <a:p>
            <a:pPr algn="l">
              <a:lnSpc>
                <a:spcPct val="150000"/>
              </a:lnSpc>
            </a:pPr>
            <a:r>
              <a:rPr lang="en-US" sz="2000" b="0" i="0" u="none" strike="noStrike" dirty="0">
                <a:solidFill>
                  <a:srgbClr val="455463"/>
                </a:solidFill>
                <a:effectLst/>
                <a:latin typeface="+mn-lt"/>
              </a:rPr>
              <a:t>C# is a function-based language, allowing you to break down complex tasks into smaller, reusable functions.</a:t>
            </a:r>
          </a:p>
          <a:p>
            <a:pPr algn="l">
              <a:lnSpc>
                <a:spcPct val="150000"/>
              </a:lnSpc>
            </a:pPr>
            <a:endParaRPr lang="en-US" sz="2000" b="0" i="0" u="none" strike="noStrike" dirty="0">
              <a:solidFill>
                <a:srgbClr val="455463"/>
              </a:solidFill>
              <a:effectLst/>
              <a:latin typeface="+mn-lt"/>
            </a:endParaRPr>
          </a:p>
          <a:p>
            <a:pPr algn="l">
              <a:lnSpc>
                <a:spcPct val="150000"/>
              </a:lnSpc>
            </a:pPr>
            <a:r>
              <a:rPr lang="en-US" sz="2000" b="1" i="0" u="none" strike="noStrike" dirty="0">
                <a:solidFill>
                  <a:srgbClr val="455463"/>
                </a:solidFill>
                <a:effectLst/>
                <a:latin typeface="+mn-lt"/>
              </a:rPr>
              <a:t>Key Benefits of Function-Based Programming:</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Modularity:</a:t>
            </a:r>
            <a:r>
              <a:rPr lang="en-US" sz="2000" b="0" i="0" u="none" strike="noStrike" dirty="0">
                <a:solidFill>
                  <a:srgbClr val="455463"/>
                </a:solidFill>
                <a:effectLst/>
                <a:latin typeface="+mn-lt"/>
              </a:rPr>
              <a:t> Functions encapsulate specific tasks, making code more organized and easier to understand.</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Reusability:</a:t>
            </a:r>
            <a:r>
              <a:rPr lang="en-US" sz="2000" b="0" i="0" u="none" strike="noStrike" dirty="0">
                <a:solidFill>
                  <a:srgbClr val="455463"/>
                </a:solidFill>
                <a:effectLst/>
                <a:latin typeface="+mn-lt"/>
              </a:rPr>
              <a:t> Functions can be reused in different parts of your program or even in other projects.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Improved Readability:</a:t>
            </a:r>
            <a:r>
              <a:rPr lang="en-US" sz="2000" b="0" i="0" u="none" strike="noStrike" dirty="0">
                <a:solidFill>
                  <a:srgbClr val="455463"/>
                </a:solidFill>
                <a:effectLst/>
                <a:latin typeface="+mn-lt"/>
              </a:rPr>
              <a:t> Breaking down complex logic into smaller functions enhances code clarity.</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Efficient Development:</a:t>
            </a:r>
            <a:r>
              <a:rPr lang="en-US" sz="2000" b="0" i="0" u="none" strike="noStrike" dirty="0">
                <a:solidFill>
                  <a:srgbClr val="455463"/>
                </a:solidFill>
                <a:effectLst/>
                <a:latin typeface="+mn-lt"/>
              </a:rPr>
              <a:t> By reusing existing functions, you can save time and effort.</a:t>
            </a:r>
          </a:p>
        </p:txBody>
      </p:sp>
      <p:sp>
        <p:nvSpPr>
          <p:cNvPr id="2" name="PlaceHolder 1">
            <a:extLst>
              <a:ext uri="{FF2B5EF4-FFF2-40B4-BE49-F238E27FC236}">
                <a16:creationId xmlns:a16="http://schemas.microsoft.com/office/drawing/2014/main" id="{F32B8B71-91D4-2A94-EDA9-C4499D25EA53}"/>
              </a:ext>
            </a:extLst>
          </p:cNvPr>
          <p:cNvSpPr>
            <a:spLocks noGrp="1"/>
          </p:cNvSpPr>
          <p:nvPr>
            <p:ph type="sldNum" idx="1"/>
          </p:nvPr>
        </p:nvSpPr>
        <p:spPr>
          <a:xfrm>
            <a:off x="8610480" y="6483240"/>
            <a:ext cx="2723040" cy="344880"/>
          </a:xfrm>
        </p:spPr>
        <p:txBody>
          <a:bodyPr/>
          <a:lstStyle/>
          <a:p>
            <a:fld id="{BA9FEC38-D3C8-4794-8A5E-1D9A9F335037}" type="slidenum">
              <a:rPr/>
              <a:t>12</a:t>
            </a:fld>
            <a:endParaRPr dirty="0"/>
          </a:p>
        </p:txBody>
      </p:sp>
    </p:spTree>
    <p:extLst>
      <p:ext uri="{BB962C8B-B14F-4D97-AF65-F5344CB8AC3E}">
        <p14:creationId xmlns:p14="http://schemas.microsoft.com/office/powerpoint/2010/main" val="358171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E666F-1E7F-B4C5-5F8D-760554978C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10EB8B-3FA5-4EB1-ED0D-DBD387DF2A77}"/>
              </a:ext>
            </a:extLst>
          </p:cNvPr>
          <p:cNvSpPr>
            <a:spLocks noGrp="1"/>
          </p:cNvSpPr>
          <p:nvPr>
            <p:ph type="title"/>
          </p:nvPr>
        </p:nvSpPr>
        <p:spPr/>
        <p:txBody>
          <a:bodyPr/>
          <a:lstStyle/>
          <a:p>
            <a:r>
              <a:rPr lang="en-US" sz="3200" b="1" spc="-1" dirty="0">
                <a:solidFill>
                  <a:srgbClr val="0066B2"/>
                </a:solidFill>
              </a:rPr>
              <a:t>C#: An Object-Oriented Language</a:t>
            </a:r>
            <a:endParaRPr lang="en-VN" dirty="0"/>
          </a:p>
        </p:txBody>
      </p:sp>
      <p:sp>
        <p:nvSpPr>
          <p:cNvPr id="5" name="Content Placeholder 4">
            <a:extLst>
              <a:ext uri="{FF2B5EF4-FFF2-40B4-BE49-F238E27FC236}">
                <a16:creationId xmlns:a16="http://schemas.microsoft.com/office/drawing/2014/main" id="{F81BFE8E-FBC7-7ECD-D679-DE7D49820626}"/>
              </a:ext>
            </a:extLst>
          </p:cNvPr>
          <p:cNvSpPr>
            <a:spLocks noGrp="1"/>
          </p:cNvSpPr>
          <p:nvPr>
            <p:ph/>
          </p:nvPr>
        </p:nvSpPr>
        <p:spPr>
          <a:xfrm>
            <a:off x="457200" y="1418400"/>
            <a:ext cx="11490158" cy="4898179"/>
          </a:xfrm>
        </p:spPr>
        <p:txBody>
          <a:bodyPr anchor="t"/>
          <a:lstStyle/>
          <a:p>
            <a:pPr algn="l">
              <a:lnSpc>
                <a:spcPct val="150000"/>
              </a:lnSpc>
            </a:pPr>
            <a:r>
              <a:rPr lang="en-US" sz="2100" b="1" i="0" u="none" strike="noStrike" dirty="0">
                <a:solidFill>
                  <a:srgbClr val="000000"/>
                </a:solidFill>
                <a:effectLst/>
                <a:latin typeface="+mn-lt"/>
              </a:rPr>
              <a:t>C# is a powerful object-oriented programming language, allowing you to model real-world entities as objects.</a:t>
            </a:r>
            <a:endParaRPr lang="en-US" sz="2100" b="0" i="0" u="none" strike="noStrike" dirty="0">
              <a:solidFill>
                <a:srgbClr val="000000"/>
              </a:solidFill>
              <a:effectLst/>
              <a:latin typeface="+mn-lt"/>
            </a:endParaRPr>
          </a:p>
          <a:p>
            <a:pPr algn="l">
              <a:lnSpc>
                <a:spcPct val="150000"/>
              </a:lnSpc>
            </a:pPr>
            <a:r>
              <a:rPr lang="en-US" sz="2100" b="1" i="0" u="none" strike="noStrike" dirty="0">
                <a:solidFill>
                  <a:srgbClr val="000000"/>
                </a:solidFill>
                <a:effectLst/>
                <a:latin typeface="+mn-lt"/>
              </a:rPr>
              <a:t>Key concepts of object-oriented programming in C#:</a:t>
            </a:r>
            <a:endParaRPr lang="en-US" sz="2100" b="0" i="0" u="none" strike="noStrike" dirty="0">
              <a:solidFill>
                <a:srgbClr val="000000"/>
              </a:solidFill>
              <a:effectLst/>
              <a:latin typeface="+mn-lt"/>
            </a:endParaRPr>
          </a:p>
          <a:p>
            <a:pPr marL="342900" indent="-342900" algn="l">
              <a:lnSpc>
                <a:spcPct val="150000"/>
              </a:lnSpc>
              <a:buFont typeface="Arial" panose="020B0604020202020204" pitchFamily="34" charset="0"/>
              <a:buChar char="•"/>
            </a:pPr>
            <a:r>
              <a:rPr lang="en-US" sz="2100" b="1" i="0" u="none" strike="noStrike" dirty="0">
                <a:solidFill>
                  <a:srgbClr val="F36F21"/>
                </a:solidFill>
                <a:effectLst/>
                <a:latin typeface="+mn-lt"/>
              </a:rPr>
              <a:t>Classes</a:t>
            </a:r>
            <a:r>
              <a:rPr lang="en-US" sz="2100" b="1" i="0" u="none" strike="noStrike" dirty="0">
                <a:solidFill>
                  <a:srgbClr val="000000"/>
                </a:solidFill>
                <a:effectLst/>
                <a:latin typeface="+mn-lt"/>
              </a:rPr>
              <a:t>:</a:t>
            </a:r>
            <a:r>
              <a:rPr lang="en-US" sz="2100" b="0" i="0" u="none" strike="noStrike" dirty="0">
                <a:solidFill>
                  <a:srgbClr val="000000"/>
                </a:solidFill>
                <a:effectLst/>
                <a:latin typeface="+mn-lt"/>
              </a:rPr>
              <a:t> Blueprints for creating objects.</a:t>
            </a:r>
          </a:p>
          <a:p>
            <a:pPr marL="342900" indent="-342900" algn="l">
              <a:lnSpc>
                <a:spcPct val="150000"/>
              </a:lnSpc>
              <a:buFont typeface="Arial" panose="020B0604020202020204" pitchFamily="34" charset="0"/>
              <a:buChar char="•"/>
            </a:pPr>
            <a:r>
              <a:rPr lang="en-US" sz="2100" b="1" i="0" u="none" strike="noStrike" dirty="0">
                <a:solidFill>
                  <a:srgbClr val="F36F21"/>
                </a:solidFill>
                <a:effectLst/>
                <a:latin typeface="+mn-lt"/>
              </a:rPr>
              <a:t>Objects</a:t>
            </a:r>
            <a:r>
              <a:rPr lang="en-US" sz="2100" b="1" i="0" u="none" strike="noStrike" dirty="0">
                <a:solidFill>
                  <a:srgbClr val="000000"/>
                </a:solidFill>
                <a:effectLst/>
                <a:latin typeface="+mn-lt"/>
              </a:rPr>
              <a:t>:</a:t>
            </a:r>
            <a:r>
              <a:rPr lang="en-US" sz="2100" b="0" i="0" u="none" strike="noStrike" dirty="0">
                <a:solidFill>
                  <a:srgbClr val="000000"/>
                </a:solidFill>
                <a:effectLst/>
                <a:latin typeface="+mn-lt"/>
              </a:rPr>
              <a:t> Instances of classes, representing real-world entities.</a:t>
            </a:r>
          </a:p>
          <a:p>
            <a:pPr marL="342900" indent="-342900" algn="l">
              <a:lnSpc>
                <a:spcPct val="150000"/>
              </a:lnSpc>
              <a:buFont typeface="Arial" panose="020B0604020202020204" pitchFamily="34" charset="0"/>
              <a:buChar char="•"/>
            </a:pPr>
            <a:r>
              <a:rPr lang="en-US" sz="2100" b="1" i="0" u="none" strike="noStrike" dirty="0">
                <a:solidFill>
                  <a:srgbClr val="F36F21"/>
                </a:solidFill>
                <a:effectLst/>
                <a:latin typeface="+mn-lt"/>
              </a:rPr>
              <a:t>Inheritance</a:t>
            </a:r>
            <a:r>
              <a:rPr lang="en-US" sz="2100" b="1" i="0" u="none" strike="noStrike" dirty="0">
                <a:solidFill>
                  <a:srgbClr val="000000"/>
                </a:solidFill>
                <a:effectLst/>
                <a:latin typeface="+mn-lt"/>
              </a:rPr>
              <a:t>:</a:t>
            </a:r>
            <a:r>
              <a:rPr lang="en-US" sz="2100" b="0" i="0" u="none" strike="noStrike" dirty="0">
                <a:solidFill>
                  <a:srgbClr val="000000"/>
                </a:solidFill>
                <a:effectLst/>
                <a:latin typeface="+mn-lt"/>
              </a:rPr>
              <a:t> Creating new classes based on existing ones, inheriting properties and methods.</a:t>
            </a:r>
          </a:p>
          <a:p>
            <a:pPr marL="342900" indent="-342900" algn="l">
              <a:lnSpc>
                <a:spcPct val="150000"/>
              </a:lnSpc>
              <a:buFont typeface="Arial" panose="020B0604020202020204" pitchFamily="34" charset="0"/>
              <a:buChar char="•"/>
            </a:pPr>
            <a:r>
              <a:rPr lang="en-US" sz="2100" b="1" i="0" u="none" strike="noStrike" dirty="0">
                <a:solidFill>
                  <a:srgbClr val="F36F21"/>
                </a:solidFill>
                <a:effectLst/>
                <a:latin typeface="+mn-lt"/>
              </a:rPr>
              <a:t>Polymorphism</a:t>
            </a:r>
            <a:r>
              <a:rPr lang="en-US" sz="2100" b="1" i="0" u="none" strike="noStrike" dirty="0">
                <a:solidFill>
                  <a:srgbClr val="000000"/>
                </a:solidFill>
                <a:effectLst/>
                <a:latin typeface="+mn-lt"/>
              </a:rPr>
              <a:t>:</a:t>
            </a:r>
            <a:r>
              <a:rPr lang="en-US" sz="2100" b="0" i="0" u="none" strike="noStrike" dirty="0">
                <a:solidFill>
                  <a:srgbClr val="000000"/>
                </a:solidFill>
                <a:effectLst/>
                <a:latin typeface="+mn-lt"/>
              </a:rPr>
              <a:t> The ability of objects to take on many forms.</a:t>
            </a:r>
          </a:p>
          <a:p>
            <a:pPr marL="342900" indent="-342900" algn="l">
              <a:lnSpc>
                <a:spcPct val="150000"/>
              </a:lnSpc>
              <a:buFont typeface="Arial" panose="020B0604020202020204" pitchFamily="34" charset="0"/>
              <a:buChar char="•"/>
            </a:pPr>
            <a:r>
              <a:rPr lang="en-US" sz="2100" b="1" i="0" u="none" strike="noStrike" dirty="0">
                <a:solidFill>
                  <a:srgbClr val="F36F21"/>
                </a:solidFill>
                <a:effectLst/>
                <a:latin typeface="+mn-lt"/>
              </a:rPr>
              <a:t>Encapsulation</a:t>
            </a:r>
            <a:r>
              <a:rPr lang="en-US" sz="2100" b="1" i="0" u="none" strike="noStrike" dirty="0">
                <a:solidFill>
                  <a:srgbClr val="000000"/>
                </a:solidFill>
                <a:effectLst/>
                <a:latin typeface="+mn-lt"/>
              </a:rPr>
              <a:t>:</a:t>
            </a:r>
            <a:r>
              <a:rPr lang="en-US" sz="2100" b="0" i="0" u="none" strike="noStrike" dirty="0">
                <a:solidFill>
                  <a:srgbClr val="000000"/>
                </a:solidFill>
                <a:effectLst/>
                <a:latin typeface="+mn-lt"/>
              </a:rPr>
              <a:t> Grouping data and methods within a class, hiding implementation details.</a:t>
            </a:r>
          </a:p>
          <a:p>
            <a:pPr algn="l">
              <a:lnSpc>
                <a:spcPct val="150000"/>
              </a:lnSpc>
            </a:pPr>
            <a:r>
              <a:rPr lang="en-US" sz="2100" b="0" i="0" u="none" strike="noStrike" dirty="0">
                <a:solidFill>
                  <a:srgbClr val="000000"/>
                </a:solidFill>
                <a:effectLst/>
                <a:latin typeface="+mn-lt"/>
              </a:rPr>
              <a:t>By understanding and applying these object-oriented principles, you can create well-structured, maintainable, and reusable code in C#.</a:t>
            </a:r>
          </a:p>
        </p:txBody>
      </p:sp>
      <p:sp>
        <p:nvSpPr>
          <p:cNvPr id="2" name="PlaceHolder 1">
            <a:extLst>
              <a:ext uri="{FF2B5EF4-FFF2-40B4-BE49-F238E27FC236}">
                <a16:creationId xmlns:a16="http://schemas.microsoft.com/office/drawing/2014/main" id="{76D581A8-B4DD-86FD-D572-9412FB25051A}"/>
              </a:ext>
            </a:extLst>
          </p:cNvPr>
          <p:cNvSpPr>
            <a:spLocks noGrp="1"/>
          </p:cNvSpPr>
          <p:nvPr>
            <p:ph type="sldNum" idx="1"/>
          </p:nvPr>
        </p:nvSpPr>
        <p:spPr>
          <a:xfrm>
            <a:off x="8610480" y="6483240"/>
            <a:ext cx="2723040" cy="344880"/>
          </a:xfrm>
        </p:spPr>
        <p:txBody>
          <a:bodyPr/>
          <a:lstStyle/>
          <a:p>
            <a:fld id="{BA9FEC38-D3C8-4794-8A5E-1D9A9F335037}" type="slidenum">
              <a:rPr/>
              <a:t>13</a:t>
            </a:fld>
            <a:endParaRPr dirty="0"/>
          </a:p>
        </p:txBody>
      </p:sp>
    </p:spTree>
    <p:extLst>
      <p:ext uri="{BB962C8B-B14F-4D97-AF65-F5344CB8AC3E}">
        <p14:creationId xmlns:p14="http://schemas.microsoft.com/office/powerpoint/2010/main" val="245529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70EE0-A117-AFCB-0D35-133EFC266A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72C6CC-9860-E83E-7050-FB92BB0072BD}"/>
              </a:ext>
            </a:extLst>
          </p:cNvPr>
          <p:cNvSpPr>
            <a:spLocks noGrp="1"/>
          </p:cNvSpPr>
          <p:nvPr>
            <p:ph type="title"/>
          </p:nvPr>
        </p:nvSpPr>
        <p:spPr/>
        <p:txBody>
          <a:bodyPr/>
          <a:lstStyle/>
          <a:p>
            <a:r>
              <a:rPr lang="en-US" sz="3200" b="1" spc="-1" dirty="0">
                <a:solidFill>
                  <a:srgbClr val="0066B2"/>
                </a:solidFill>
              </a:rPr>
              <a:t>C#: An Object-Oriented Language (cont.)</a:t>
            </a:r>
            <a:endParaRPr lang="en-VN" dirty="0"/>
          </a:p>
        </p:txBody>
      </p:sp>
      <p:sp>
        <p:nvSpPr>
          <p:cNvPr id="5" name="Content Placeholder 4">
            <a:extLst>
              <a:ext uri="{FF2B5EF4-FFF2-40B4-BE49-F238E27FC236}">
                <a16:creationId xmlns:a16="http://schemas.microsoft.com/office/drawing/2014/main" id="{67A21451-AA0E-A447-7267-3EA67CD2FCDD}"/>
              </a:ext>
            </a:extLst>
          </p:cNvPr>
          <p:cNvSpPr>
            <a:spLocks noGrp="1"/>
          </p:cNvSpPr>
          <p:nvPr>
            <p:ph/>
          </p:nvPr>
        </p:nvSpPr>
        <p:spPr>
          <a:xfrm>
            <a:off x="609480" y="1527858"/>
            <a:ext cx="10972440" cy="4282633"/>
          </a:xfrm>
        </p:spPr>
        <p:txBody>
          <a:bodyPr anchor="t"/>
          <a:lstStyle/>
          <a:p>
            <a:pPr algn="l">
              <a:lnSpc>
                <a:spcPct val="150000"/>
              </a:lnSpc>
            </a:pPr>
            <a:r>
              <a:rPr lang="en-US" sz="2100" b="1" i="0" u="none" strike="noStrike" dirty="0">
                <a:solidFill>
                  <a:srgbClr val="455463"/>
                </a:solidFill>
                <a:effectLst/>
                <a:latin typeface="+mn-lt"/>
              </a:rPr>
              <a:t>Benefits of Strong Typing:</a:t>
            </a:r>
            <a:endParaRPr lang="en-US" sz="21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100" b="1" i="0" u="none" strike="noStrike" dirty="0">
                <a:solidFill>
                  <a:srgbClr val="455463"/>
                </a:solidFill>
                <a:effectLst/>
                <a:latin typeface="+mn-lt"/>
              </a:rPr>
              <a:t>Early Error Detection:</a:t>
            </a:r>
            <a:r>
              <a:rPr lang="en-US" sz="2100" b="0" i="0" u="none" strike="noStrike" dirty="0">
                <a:solidFill>
                  <a:srgbClr val="455463"/>
                </a:solidFill>
                <a:effectLst/>
                <a:latin typeface="+mn-lt"/>
              </a:rPr>
              <a:t> The compiler can identify type mismatches during compilation, preventing runtime errors.</a:t>
            </a:r>
          </a:p>
          <a:p>
            <a:pPr marL="342900" indent="-342900" algn="l">
              <a:lnSpc>
                <a:spcPct val="150000"/>
              </a:lnSpc>
              <a:buFont typeface="Arial" panose="020B0604020202020204" pitchFamily="34" charset="0"/>
              <a:buChar char="•"/>
            </a:pPr>
            <a:r>
              <a:rPr lang="en-US" sz="2100" b="1" i="0" u="none" strike="noStrike" dirty="0">
                <a:solidFill>
                  <a:srgbClr val="455463"/>
                </a:solidFill>
                <a:effectLst/>
                <a:latin typeface="+mn-lt"/>
              </a:rPr>
              <a:t>Improved Code Readability:</a:t>
            </a:r>
            <a:r>
              <a:rPr lang="en-US" sz="2100" b="0" i="0" u="none" strike="noStrike" dirty="0">
                <a:solidFill>
                  <a:srgbClr val="455463"/>
                </a:solidFill>
                <a:effectLst/>
                <a:latin typeface="+mn-lt"/>
              </a:rPr>
              <a:t> Explicit data types enhance code clarity and maintainability.</a:t>
            </a:r>
          </a:p>
          <a:p>
            <a:pPr marL="342900" indent="-342900" algn="l">
              <a:lnSpc>
                <a:spcPct val="150000"/>
              </a:lnSpc>
              <a:buFont typeface="Arial" panose="020B0604020202020204" pitchFamily="34" charset="0"/>
              <a:buChar char="•"/>
            </a:pPr>
            <a:r>
              <a:rPr lang="en-US" sz="2100" b="1" i="0" u="none" strike="noStrike" dirty="0">
                <a:solidFill>
                  <a:srgbClr val="455463"/>
                </a:solidFill>
                <a:effectLst/>
                <a:latin typeface="+mn-lt"/>
              </a:rPr>
              <a:t>Optimized Performance:</a:t>
            </a:r>
            <a:r>
              <a:rPr lang="en-US" sz="2100" b="0" i="0" u="none" strike="noStrike" dirty="0">
                <a:solidFill>
                  <a:srgbClr val="455463"/>
                </a:solidFill>
                <a:effectLst/>
                <a:latin typeface="+mn-lt"/>
              </a:rPr>
              <a:t> The compiler can generate more efficient code by knowing the exact data types at compile time.</a:t>
            </a:r>
          </a:p>
          <a:p>
            <a:pPr marL="342900" indent="-342900" algn="l">
              <a:lnSpc>
                <a:spcPct val="150000"/>
              </a:lnSpc>
              <a:buFont typeface="Arial" panose="020B0604020202020204" pitchFamily="34" charset="0"/>
              <a:buChar char="•"/>
            </a:pPr>
            <a:r>
              <a:rPr lang="en-US" sz="2100" b="1" i="0" u="none" strike="noStrike" dirty="0">
                <a:solidFill>
                  <a:srgbClr val="455463"/>
                </a:solidFill>
                <a:effectLst/>
                <a:latin typeface="+mn-lt"/>
              </a:rPr>
              <a:t>Enhanced Code Completion:</a:t>
            </a:r>
            <a:r>
              <a:rPr lang="en-US" sz="2100" b="0" i="0" u="none" strike="noStrike" dirty="0">
                <a:solidFill>
                  <a:srgbClr val="455463"/>
                </a:solidFill>
                <a:effectLst/>
                <a:latin typeface="+mn-lt"/>
              </a:rPr>
              <a:t> IDEs can provide accurate code suggestions based on type information.</a:t>
            </a:r>
          </a:p>
        </p:txBody>
      </p:sp>
      <p:sp>
        <p:nvSpPr>
          <p:cNvPr id="2" name="PlaceHolder 1">
            <a:extLst>
              <a:ext uri="{FF2B5EF4-FFF2-40B4-BE49-F238E27FC236}">
                <a16:creationId xmlns:a16="http://schemas.microsoft.com/office/drawing/2014/main" id="{16DCE887-B8CD-CB0B-AF5D-116C9ED79CCA}"/>
              </a:ext>
            </a:extLst>
          </p:cNvPr>
          <p:cNvSpPr>
            <a:spLocks noGrp="1"/>
          </p:cNvSpPr>
          <p:nvPr>
            <p:ph type="sldNum" idx="1"/>
          </p:nvPr>
        </p:nvSpPr>
        <p:spPr>
          <a:xfrm>
            <a:off x="8610480" y="6483240"/>
            <a:ext cx="2723040" cy="344880"/>
          </a:xfrm>
        </p:spPr>
        <p:txBody>
          <a:bodyPr/>
          <a:lstStyle/>
          <a:p>
            <a:fld id="{BA9FEC38-D3C8-4794-8A5E-1D9A9F335037}" type="slidenum">
              <a:rPr/>
              <a:t>14</a:t>
            </a:fld>
            <a:endParaRPr dirty="0"/>
          </a:p>
        </p:txBody>
      </p:sp>
    </p:spTree>
    <p:extLst>
      <p:ext uri="{BB962C8B-B14F-4D97-AF65-F5344CB8AC3E}">
        <p14:creationId xmlns:p14="http://schemas.microsoft.com/office/powerpoint/2010/main" val="2862352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51223-FB20-FEE3-02CC-82E5FDABE293}"/>
            </a:ext>
          </a:extLst>
        </p:cNvPr>
        <p:cNvGrpSpPr/>
        <p:nvPr/>
      </p:nvGrpSpPr>
      <p:grpSpPr>
        <a:xfrm>
          <a:off x="0" y="0"/>
          <a:ext cx="0" cy="0"/>
          <a:chOff x="0" y="0"/>
          <a:chExt cx="0" cy="0"/>
        </a:xfrm>
      </p:grpSpPr>
      <p:sp>
        <p:nvSpPr>
          <p:cNvPr id="51" name="Title 23">
            <a:extLst>
              <a:ext uri="{FF2B5EF4-FFF2-40B4-BE49-F238E27FC236}">
                <a16:creationId xmlns:a16="http://schemas.microsoft.com/office/drawing/2014/main" id="{E06661F1-1DAA-0CFB-B8B0-91AC633765A7}"/>
              </a:ext>
            </a:extLst>
          </p:cNvPr>
          <p:cNvSpPr/>
          <p:nvPr/>
        </p:nvSpPr>
        <p:spPr>
          <a:xfrm>
            <a:off x="1732800" y="2326609"/>
            <a:ext cx="8726400" cy="9685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2.1 C# Scripting in Unity</a:t>
            </a:r>
            <a:endParaRPr lang="en-US" sz="4400" b="0" strike="noStrike" spc="-1" dirty="0">
              <a:solidFill>
                <a:srgbClr val="0066B2"/>
              </a:solidFill>
              <a:latin typeface="Arial"/>
            </a:endParaRPr>
          </a:p>
        </p:txBody>
      </p:sp>
    </p:spTree>
    <p:extLst>
      <p:ext uri="{BB962C8B-B14F-4D97-AF65-F5344CB8AC3E}">
        <p14:creationId xmlns:p14="http://schemas.microsoft.com/office/powerpoint/2010/main" val="44229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C3E82-2DC4-4AB7-5269-8B43E471415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EBE72B-0151-BAD0-B8CA-5CA867018B18}"/>
              </a:ext>
            </a:extLst>
          </p:cNvPr>
          <p:cNvSpPr>
            <a:spLocks noGrp="1"/>
          </p:cNvSpPr>
          <p:nvPr>
            <p:ph type="title"/>
          </p:nvPr>
        </p:nvSpPr>
        <p:spPr/>
        <p:txBody>
          <a:bodyPr/>
          <a:lstStyle/>
          <a:p>
            <a:r>
              <a:rPr lang="en-US" sz="3200" b="1" spc="-1" dirty="0">
                <a:solidFill>
                  <a:srgbClr val="0066B2"/>
                </a:solidFill>
              </a:rPr>
              <a:t>C# Scripting in Unity</a:t>
            </a:r>
            <a:endParaRPr lang="en-VN" dirty="0"/>
          </a:p>
        </p:txBody>
      </p:sp>
      <p:sp>
        <p:nvSpPr>
          <p:cNvPr id="5" name="Content Placeholder 4">
            <a:extLst>
              <a:ext uri="{FF2B5EF4-FFF2-40B4-BE49-F238E27FC236}">
                <a16:creationId xmlns:a16="http://schemas.microsoft.com/office/drawing/2014/main" id="{3789A633-5774-16D7-87F1-0EDAF78D033D}"/>
              </a:ext>
            </a:extLst>
          </p:cNvPr>
          <p:cNvSpPr>
            <a:spLocks noGrp="1"/>
          </p:cNvSpPr>
          <p:nvPr>
            <p:ph/>
          </p:nvPr>
        </p:nvSpPr>
        <p:spPr>
          <a:xfrm>
            <a:off x="609480" y="1527858"/>
            <a:ext cx="10972440" cy="4282633"/>
          </a:xfrm>
        </p:spPr>
        <p:txBody>
          <a:bodyPr anchor="t"/>
          <a:lstStyle/>
          <a:p>
            <a:pPr algn="l">
              <a:lnSpc>
                <a:spcPct val="150000"/>
              </a:lnSpc>
            </a:pPr>
            <a:r>
              <a:rPr lang="en-US" sz="2200" b="1" i="0" u="none" strike="noStrike" dirty="0">
                <a:solidFill>
                  <a:srgbClr val="455463"/>
                </a:solidFill>
                <a:effectLst/>
                <a:latin typeface="+mn-lt"/>
              </a:rPr>
              <a:t>C# is the primary scripting language used in Unity.</a:t>
            </a:r>
            <a:r>
              <a:rPr lang="en-US" sz="2200" b="0" i="0" u="none" strike="noStrike" dirty="0">
                <a:solidFill>
                  <a:srgbClr val="455463"/>
                </a:solidFill>
                <a:effectLst/>
                <a:latin typeface="+mn-lt"/>
              </a:rPr>
              <a:t> It allows you to create custom scripts to define the behavior of </a:t>
            </a:r>
            <a:r>
              <a:rPr lang="en-US" sz="2200" b="0" i="0" u="none" strike="noStrike" dirty="0" err="1">
                <a:solidFill>
                  <a:srgbClr val="455463"/>
                </a:solidFill>
                <a:effectLst/>
                <a:latin typeface="+mn-lt"/>
              </a:rPr>
              <a:t>GameObjects</a:t>
            </a:r>
            <a:r>
              <a:rPr lang="en-US" sz="2200" b="0" i="0" u="none" strike="noStrike" dirty="0">
                <a:solidFill>
                  <a:srgbClr val="455463"/>
                </a:solidFill>
                <a:effectLst/>
                <a:latin typeface="+mn-lt"/>
              </a:rPr>
              <a:t> in your scene.</a:t>
            </a:r>
          </a:p>
          <a:p>
            <a:pPr algn="l">
              <a:lnSpc>
                <a:spcPct val="150000"/>
              </a:lnSpc>
            </a:pPr>
            <a:r>
              <a:rPr lang="en-US" sz="2200" b="0" i="0" u="none" strike="noStrike" dirty="0">
                <a:solidFill>
                  <a:srgbClr val="455463"/>
                </a:solidFill>
                <a:effectLst/>
                <a:latin typeface="+mn-lt"/>
              </a:rPr>
              <a:t>Key Uses of C# Scripts:</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Creating Game Logic</a:t>
            </a:r>
            <a:r>
              <a:rPr lang="en-US" sz="2200" b="0" i="0" u="none" strike="noStrike" dirty="0">
                <a:solidFill>
                  <a:srgbClr val="455463"/>
                </a:solidFill>
                <a:effectLst/>
                <a:latin typeface="+mn-lt"/>
              </a:rPr>
              <a:t>: Implement game rules, scoring systems, and AI behaviors.</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Interacting with </a:t>
            </a:r>
            <a:r>
              <a:rPr lang="en-US" sz="2200" b="1" i="0" u="none" strike="noStrike" dirty="0" err="1">
                <a:solidFill>
                  <a:srgbClr val="455463"/>
                </a:solidFill>
                <a:effectLst/>
                <a:latin typeface="+mn-lt"/>
              </a:rPr>
              <a:t>GameObjects</a:t>
            </a:r>
            <a:r>
              <a:rPr lang="en-US" sz="2200" b="0" i="0" u="none" strike="noStrike" dirty="0">
                <a:solidFill>
                  <a:srgbClr val="455463"/>
                </a:solidFill>
                <a:effectLst/>
                <a:latin typeface="+mn-lt"/>
              </a:rPr>
              <a:t>: Manipulate </a:t>
            </a:r>
            <a:r>
              <a:rPr lang="en-US" sz="2200" b="0" i="0" u="none" strike="noStrike" dirty="0" err="1">
                <a:solidFill>
                  <a:srgbClr val="455463"/>
                </a:solidFill>
                <a:effectLst/>
                <a:latin typeface="+mn-lt"/>
              </a:rPr>
              <a:t>GameObjects</a:t>
            </a:r>
            <a:r>
              <a:rPr lang="en-US" sz="2200" b="0" i="0" u="none" strike="noStrike" dirty="0">
                <a:solidFill>
                  <a:srgbClr val="455463"/>
                </a:solidFill>
                <a:effectLst/>
                <a:latin typeface="+mn-lt"/>
              </a:rPr>
              <a:t>, their components, and their properties.</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Responding to User Input</a:t>
            </a:r>
            <a:r>
              <a:rPr lang="en-US" sz="2200" b="0" i="0" u="none" strike="noStrike" dirty="0">
                <a:solidFill>
                  <a:srgbClr val="455463"/>
                </a:solidFill>
                <a:effectLst/>
                <a:latin typeface="+mn-lt"/>
              </a:rPr>
              <a:t>: Handle player input and trigger game events.</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Creating Custom Components</a:t>
            </a:r>
            <a:r>
              <a:rPr lang="en-US" sz="2200" b="0" i="0" u="none" strike="noStrike" dirty="0">
                <a:solidFill>
                  <a:srgbClr val="455463"/>
                </a:solidFill>
                <a:effectLst/>
                <a:latin typeface="+mn-lt"/>
              </a:rPr>
              <a:t>: Extend Unity's functionality with custom components.</a:t>
            </a:r>
          </a:p>
        </p:txBody>
      </p:sp>
      <p:sp>
        <p:nvSpPr>
          <p:cNvPr id="2" name="PlaceHolder 1">
            <a:extLst>
              <a:ext uri="{FF2B5EF4-FFF2-40B4-BE49-F238E27FC236}">
                <a16:creationId xmlns:a16="http://schemas.microsoft.com/office/drawing/2014/main" id="{3A15F631-2B3A-77CD-2F08-13E1FADE2051}"/>
              </a:ext>
            </a:extLst>
          </p:cNvPr>
          <p:cNvSpPr>
            <a:spLocks noGrp="1"/>
          </p:cNvSpPr>
          <p:nvPr>
            <p:ph type="sldNum" idx="1"/>
          </p:nvPr>
        </p:nvSpPr>
        <p:spPr>
          <a:xfrm>
            <a:off x="8610480" y="6483240"/>
            <a:ext cx="2723040" cy="344880"/>
          </a:xfrm>
        </p:spPr>
        <p:txBody>
          <a:bodyPr/>
          <a:lstStyle/>
          <a:p>
            <a:fld id="{BA9FEC38-D3C8-4794-8A5E-1D9A9F335037}" type="slidenum">
              <a:rPr/>
              <a:t>16</a:t>
            </a:fld>
            <a:endParaRPr dirty="0"/>
          </a:p>
        </p:txBody>
      </p:sp>
      <p:sp>
        <p:nvSpPr>
          <p:cNvPr id="6" name="TextBox 5">
            <a:extLst>
              <a:ext uri="{FF2B5EF4-FFF2-40B4-BE49-F238E27FC236}">
                <a16:creationId xmlns:a16="http://schemas.microsoft.com/office/drawing/2014/main" id="{EFDBDD68-C50C-4873-1B24-7A437CCFDF32}"/>
              </a:ext>
            </a:extLst>
          </p:cNvPr>
          <p:cNvSpPr txBox="1"/>
          <p:nvPr/>
        </p:nvSpPr>
        <p:spPr>
          <a:xfrm>
            <a:off x="5652654" y="6221630"/>
            <a:ext cx="6400800" cy="261610"/>
          </a:xfrm>
          <a:prstGeom prst="rect">
            <a:avLst/>
          </a:prstGeom>
          <a:noFill/>
        </p:spPr>
        <p:txBody>
          <a:bodyPr wrap="square">
            <a:spAutoFit/>
          </a:bodyPr>
          <a:lstStyle/>
          <a:p>
            <a:r>
              <a:rPr lang="en-VN" sz="1100" dirty="0"/>
              <a:t>References: </a:t>
            </a:r>
            <a:r>
              <a:rPr lang="en-VN" sz="1100" dirty="0">
                <a:hlinkClick r:id="rId3"/>
              </a:rPr>
              <a:t>https://docs.unity3d.com/2022.3/Documentation/Manual/CreatingAndUsingScripts.html</a:t>
            </a:r>
            <a:endParaRPr lang="en-VN" sz="1100" dirty="0"/>
          </a:p>
        </p:txBody>
      </p:sp>
    </p:spTree>
    <p:extLst>
      <p:ext uri="{BB962C8B-B14F-4D97-AF65-F5344CB8AC3E}">
        <p14:creationId xmlns:p14="http://schemas.microsoft.com/office/powerpoint/2010/main" val="399357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D9D33-3D65-AD20-246F-3C10444F1F9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3970F9-82EB-EC70-667F-B6C16F2410C3}"/>
              </a:ext>
            </a:extLst>
          </p:cNvPr>
          <p:cNvSpPr>
            <a:spLocks noGrp="1"/>
          </p:cNvSpPr>
          <p:nvPr>
            <p:ph type="title"/>
          </p:nvPr>
        </p:nvSpPr>
        <p:spPr/>
        <p:txBody>
          <a:bodyPr/>
          <a:lstStyle/>
          <a:p>
            <a:r>
              <a:rPr lang="en-US" sz="3200" b="1" spc="-1" dirty="0">
                <a:solidFill>
                  <a:srgbClr val="0066B2"/>
                </a:solidFill>
              </a:rPr>
              <a:t>Getting Started with C# Scripting</a:t>
            </a:r>
            <a:endParaRPr lang="en-VN" dirty="0"/>
          </a:p>
        </p:txBody>
      </p:sp>
      <p:sp>
        <p:nvSpPr>
          <p:cNvPr id="5" name="Content Placeholder 4">
            <a:extLst>
              <a:ext uri="{FF2B5EF4-FFF2-40B4-BE49-F238E27FC236}">
                <a16:creationId xmlns:a16="http://schemas.microsoft.com/office/drawing/2014/main" id="{09D9B927-5237-9558-9217-9FA67DBADC46}"/>
              </a:ext>
            </a:extLst>
          </p:cNvPr>
          <p:cNvSpPr>
            <a:spLocks noGrp="1"/>
          </p:cNvSpPr>
          <p:nvPr>
            <p:ph/>
          </p:nvPr>
        </p:nvSpPr>
        <p:spPr>
          <a:xfrm>
            <a:off x="609479" y="1527858"/>
            <a:ext cx="11194593" cy="4734397"/>
          </a:xfrm>
        </p:spPr>
        <p:txBody>
          <a:bodyPr anchor="t"/>
          <a:lstStyle/>
          <a:p>
            <a:pPr algn="l">
              <a:lnSpc>
                <a:spcPct val="150000"/>
              </a:lnSpc>
            </a:pPr>
            <a:r>
              <a:rPr lang="en-US" sz="2200" i="0" u="none" strike="noStrike" dirty="0">
                <a:solidFill>
                  <a:srgbClr val="455463"/>
                </a:solidFill>
                <a:effectLst/>
                <a:latin typeface="+mn-lt"/>
                <a:ea typeface="+mn-ea"/>
              </a:rPr>
              <a:t>To start scripting in Unity:</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ea typeface="+mn-ea"/>
              </a:rPr>
              <a:t>Create a New C# Script</a:t>
            </a:r>
            <a:r>
              <a:rPr lang="en-US" sz="2200" i="0" u="none" strike="noStrike" dirty="0">
                <a:solidFill>
                  <a:srgbClr val="455463"/>
                </a:solidFill>
                <a:effectLst/>
                <a:latin typeface="+mn-lt"/>
                <a:ea typeface="+mn-ea"/>
              </a:rPr>
              <a:t>: Right-click in the Project window and select "Create &gt; C# Script."</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ea typeface="+mn-ea"/>
              </a:rPr>
              <a:t>Write Your Script</a:t>
            </a:r>
            <a:r>
              <a:rPr lang="en-US" sz="2200" i="0" u="none" strike="noStrike" dirty="0">
                <a:solidFill>
                  <a:srgbClr val="455463"/>
                </a:solidFill>
                <a:effectLst/>
                <a:latin typeface="+mn-lt"/>
                <a:ea typeface="+mn-ea"/>
              </a:rPr>
              <a:t>: Use C# syntax to define classes and methods that control </a:t>
            </a:r>
            <a:r>
              <a:rPr lang="en-US" sz="2200" i="0" u="none" strike="noStrike" dirty="0" err="1">
                <a:solidFill>
                  <a:srgbClr val="455463"/>
                </a:solidFill>
                <a:effectLst/>
                <a:latin typeface="+mn-lt"/>
                <a:ea typeface="+mn-ea"/>
              </a:rPr>
              <a:t>GameObject</a:t>
            </a:r>
            <a:r>
              <a:rPr lang="en-US" sz="2200" i="0" u="none" strike="noStrike" dirty="0">
                <a:solidFill>
                  <a:srgbClr val="455463"/>
                </a:solidFill>
                <a:effectLst/>
                <a:latin typeface="+mn-lt"/>
                <a:ea typeface="+mn-ea"/>
              </a:rPr>
              <a:t> behavior.</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ea typeface="+mn-ea"/>
              </a:rPr>
              <a:t>Attach the Script to a </a:t>
            </a:r>
            <a:r>
              <a:rPr lang="en-US" sz="2200" b="1" i="0" u="none" strike="noStrike" dirty="0" err="1">
                <a:solidFill>
                  <a:srgbClr val="455463"/>
                </a:solidFill>
                <a:effectLst/>
                <a:latin typeface="+mn-lt"/>
                <a:ea typeface="+mn-ea"/>
              </a:rPr>
              <a:t>GameObject</a:t>
            </a:r>
            <a:r>
              <a:rPr lang="en-US" sz="2200" i="0" u="none" strike="noStrike" dirty="0">
                <a:solidFill>
                  <a:srgbClr val="455463"/>
                </a:solidFill>
                <a:effectLst/>
                <a:latin typeface="+mn-lt"/>
                <a:ea typeface="+mn-ea"/>
              </a:rPr>
              <a:t>: Drag and drop the script onto a </a:t>
            </a:r>
            <a:r>
              <a:rPr lang="en-US" sz="2200" i="0" u="none" strike="noStrike" dirty="0" err="1">
                <a:solidFill>
                  <a:srgbClr val="455463"/>
                </a:solidFill>
                <a:effectLst/>
                <a:latin typeface="+mn-lt"/>
                <a:ea typeface="+mn-ea"/>
              </a:rPr>
              <a:t>GameObject</a:t>
            </a:r>
            <a:r>
              <a:rPr lang="en-US" sz="2200" i="0" u="none" strike="noStrike" dirty="0">
                <a:solidFill>
                  <a:srgbClr val="455463"/>
                </a:solidFill>
                <a:effectLst/>
                <a:latin typeface="+mn-lt"/>
                <a:ea typeface="+mn-ea"/>
              </a:rPr>
              <a:t> in the Hierarchy.</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ea typeface="+mn-ea"/>
              </a:rPr>
              <a:t>Write Code</a:t>
            </a:r>
            <a:r>
              <a:rPr lang="en-US" sz="2200" i="0" u="none" strike="noStrike" dirty="0">
                <a:solidFill>
                  <a:srgbClr val="455463"/>
                </a:solidFill>
                <a:effectLst/>
                <a:latin typeface="+mn-lt"/>
                <a:ea typeface="+mn-ea"/>
              </a:rPr>
              <a:t>: Use C# to implement game logic, interact with Unity's API, and create custom behaviors</a:t>
            </a:r>
          </a:p>
        </p:txBody>
      </p:sp>
      <p:sp>
        <p:nvSpPr>
          <p:cNvPr id="2" name="PlaceHolder 1">
            <a:extLst>
              <a:ext uri="{FF2B5EF4-FFF2-40B4-BE49-F238E27FC236}">
                <a16:creationId xmlns:a16="http://schemas.microsoft.com/office/drawing/2014/main" id="{03C65B93-2DB6-5C21-7DB3-A7C801658E0B}"/>
              </a:ext>
            </a:extLst>
          </p:cNvPr>
          <p:cNvSpPr>
            <a:spLocks noGrp="1"/>
          </p:cNvSpPr>
          <p:nvPr>
            <p:ph type="sldNum" idx="1"/>
          </p:nvPr>
        </p:nvSpPr>
        <p:spPr>
          <a:xfrm>
            <a:off x="8610480" y="6483240"/>
            <a:ext cx="2723040" cy="344880"/>
          </a:xfrm>
        </p:spPr>
        <p:txBody>
          <a:bodyPr/>
          <a:lstStyle/>
          <a:p>
            <a:fld id="{BA9FEC38-D3C8-4794-8A5E-1D9A9F335037}" type="slidenum">
              <a:rPr/>
              <a:t>17</a:t>
            </a:fld>
            <a:endParaRPr dirty="0"/>
          </a:p>
        </p:txBody>
      </p:sp>
      <p:sp>
        <p:nvSpPr>
          <p:cNvPr id="3" name="TextBox 2">
            <a:extLst>
              <a:ext uri="{FF2B5EF4-FFF2-40B4-BE49-F238E27FC236}">
                <a16:creationId xmlns:a16="http://schemas.microsoft.com/office/drawing/2014/main" id="{FC5C6C7C-8879-56D1-C740-1920D1498139}"/>
              </a:ext>
            </a:extLst>
          </p:cNvPr>
          <p:cNvSpPr txBox="1"/>
          <p:nvPr/>
        </p:nvSpPr>
        <p:spPr>
          <a:xfrm>
            <a:off x="5652654" y="6221630"/>
            <a:ext cx="6400800" cy="261610"/>
          </a:xfrm>
          <a:prstGeom prst="rect">
            <a:avLst/>
          </a:prstGeom>
          <a:noFill/>
        </p:spPr>
        <p:txBody>
          <a:bodyPr wrap="square">
            <a:spAutoFit/>
          </a:bodyPr>
          <a:lstStyle/>
          <a:p>
            <a:r>
              <a:rPr lang="en-VN" sz="1100" dirty="0"/>
              <a:t>References: </a:t>
            </a:r>
            <a:r>
              <a:rPr lang="en-VN" sz="1100" dirty="0">
                <a:hlinkClick r:id="rId3"/>
              </a:rPr>
              <a:t>https://docs.unity3d.com/2022.3/Documentation/Manual/CreatingAndUsingScripts.html</a:t>
            </a:r>
            <a:endParaRPr lang="en-VN" sz="1100" dirty="0"/>
          </a:p>
        </p:txBody>
      </p:sp>
    </p:spTree>
    <p:extLst>
      <p:ext uri="{BB962C8B-B14F-4D97-AF65-F5344CB8AC3E}">
        <p14:creationId xmlns:p14="http://schemas.microsoft.com/office/powerpoint/2010/main" val="94114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D4258-8652-0F44-B322-7704874B524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B57F48-3779-3A26-3745-CF0621CCF66C}"/>
              </a:ext>
            </a:extLst>
          </p:cNvPr>
          <p:cNvSpPr>
            <a:spLocks noGrp="1"/>
          </p:cNvSpPr>
          <p:nvPr>
            <p:ph type="title"/>
          </p:nvPr>
        </p:nvSpPr>
        <p:spPr/>
        <p:txBody>
          <a:bodyPr/>
          <a:lstStyle/>
          <a:p>
            <a:r>
              <a:rPr lang="en-US" sz="3200" b="1" spc="-1" dirty="0">
                <a:solidFill>
                  <a:srgbClr val="0066B2"/>
                </a:solidFill>
              </a:rPr>
              <a:t>Getting Started with C# Scripting (cont.)</a:t>
            </a:r>
            <a:endParaRPr lang="en-VN" dirty="0"/>
          </a:p>
        </p:txBody>
      </p:sp>
      <p:sp>
        <p:nvSpPr>
          <p:cNvPr id="5" name="Content Placeholder 4">
            <a:extLst>
              <a:ext uri="{FF2B5EF4-FFF2-40B4-BE49-F238E27FC236}">
                <a16:creationId xmlns:a16="http://schemas.microsoft.com/office/drawing/2014/main" id="{3E68E245-25E7-D991-E4EE-CFA7572F1D39}"/>
              </a:ext>
            </a:extLst>
          </p:cNvPr>
          <p:cNvSpPr>
            <a:spLocks noGrp="1"/>
          </p:cNvSpPr>
          <p:nvPr>
            <p:ph/>
          </p:nvPr>
        </p:nvSpPr>
        <p:spPr>
          <a:xfrm>
            <a:off x="609479" y="1527858"/>
            <a:ext cx="11194593" cy="4734397"/>
          </a:xfrm>
        </p:spPr>
        <p:txBody>
          <a:bodyPr anchor="t"/>
          <a:lstStyle/>
          <a:p>
            <a:pPr algn="l">
              <a:lnSpc>
                <a:spcPct val="150000"/>
              </a:lnSpc>
            </a:pPr>
            <a:r>
              <a:rPr lang="en-US" sz="1400" b="0" i="0" u="none" strike="noStrike" dirty="0">
                <a:solidFill>
                  <a:srgbClr val="455463"/>
                </a:solidFill>
                <a:effectLst/>
                <a:latin typeface="Courier New" panose="02070309020205020404" pitchFamily="49" charset="0"/>
              </a:rPr>
              <a:t> </a:t>
            </a:r>
          </a:p>
        </p:txBody>
      </p:sp>
      <p:sp>
        <p:nvSpPr>
          <p:cNvPr id="2" name="PlaceHolder 1">
            <a:extLst>
              <a:ext uri="{FF2B5EF4-FFF2-40B4-BE49-F238E27FC236}">
                <a16:creationId xmlns:a16="http://schemas.microsoft.com/office/drawing/2014/main" id="{E9A6E74C-9EBA-DEF9-8C99-E7814F8D189D}"/>
              </a:ext>
            </a:extLst>
          </p:cNvPr>
          <p:cNvSpPr>
            <a:spLocks noGrp="1"/>
          </p:cNvSpPr>
          <p:nvPr>
            <p:ph type="sldNum" idx="1"/>
          </p:nvPr>
        </p:nvSpPr>
        <p:spPr>
          <a:xfrm>
            <a:off x="8610480" y="6483240"/>
            <a:ext cx="2723040" cy="344880"/>
          </a:xfrm>
        </p:spPr>
        <p:txBody>
          <a:bodyPr/>
          <a:lstStyle/>
          <a:p>
            <a:fld id="{BA9FEC38-D3C8-4794-8A5E-1D9A9F335037}" type="slidenum">
              <a:rPr/>
              <a:t>18</a:t>
            </a:fld>
            <a:endParaRPr dirty="0"/>
          </a:p>
        </p:txBody>
      </p:sp>
      <p:pic>
        <p:nvPicPr>
          <p:cNvPr id="8" name="Picture 7">
            <a:extLst>
              <a:ext uri="{FF2B5EF4-FFF2-40B4-BE49-F238E27FC236}">
                <a16:creationId xmlns:a16="http://schemas.microsoft.com/office/drawing/2014/main" id="{13FDD659-67B6-57F6-A8F1-71C85263E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79" y="1404545"/>
            <a:ext cx="9851862" cy="5064840"/>
          </a:xfrm>
          <a:prstGeom prst="rect">
            <a:avLst/>
          </a:prstGeom>
        </p:spPr>
      </p:pic>
    </p:spTree>
    <p:extLst>
      <p:ext uri="{BB962C8B-B14F-4D97-AF65-F5344CB8AC3E}">
        <p14:creationId xmlns:p14="http://schemas.microsoft.com/office/powerpoint/2010/main" val="312397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DAA89-A987-2FC2-F624-25B244F50C4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D7209F-5890-45BB-FF0B-6FA14B75F40F}"/>
              </a:ext>
            </a:extLst>
          </p:cNvPr>
          <p:cNvSpPr>
            <a:spLocks noGrp="1"/>
          </p:cNvSpPr>
          <p:nvPr>
            <p:ph type="title"/>
          </p:nvPr>
        </p:nvSpPr>
        <p:spPr/>
        <p:txBody>
          <a:bodyPr/>
          <a:lstStyle/>
          <a:p>
            <a:r>
              <a:rPr lang="en-US" sz="3200" b="1" spc="-1" dirty="0">
                <a:solidFill>
                  <a:srgbClr val="0066B2"/>
                </a:solidFill>
              </a:rPr>
              <a:t>Practice - Your first C# script in Unity.</a:t>
            </a:r>
            <a:endParaRPr lang="en-VN" dirty="0"/>
          </a:p>
        </p:txBody>
      </p:sp>
      <p:sp>
        <p:nvSpPr>
          <p:cNvPr id="5" name="Content Placeholder 4">
            <a:extLst>
              <a:ext uri="{FF2B5EF4-FFF2-40B4-BE49-F238E27FC236}">
                <a16:creationId xmlns:a16="http://schemas.microsoft.com/office/drawing/2014/main" id="{37EF6D19-7B09-5DAC-B668-303AAC604E6D}"/>
              </a:ext>
            </a:extLst>
          </p:cNvPr>
          <p:cNvSpPr>
            <a:spLocks noGrp="1"/>
          </p:cNvSpPr>
          <p:nvPr>
            <p:ph/>
          </p:nvPr>
        </p:nvSpPr>
        <p:spPr>
          <a:xfrm>
            <a:off x="609479" y="1527858"/>
            <a:ext cx="11194593" cy="4734397"/>
          </a:xfrm>
        </p:spPr>
        <p:txBody>
          <a:bodyPr anchor="t"/>
          <a:lstStyle/>
          <a:p>
            <a:pPr algn="l">
              <a:lnSpc>
                <a:spcPct val="150000"/>
              </a:lnSpc>
            </a:pPr>
            <a:r>
              <a:rPr lang="en-US" sz="2200" i="0" u="none" strike="noStrike" dirty="0">
                <a:solidFill>
                  <a:srgbClr val="F36F21"/>
                </a:solidFill>
                <a:effectLst/>
                <a:latin typeface="+mn-lt"/>
                <a:ea typeface="+mn-ea"/>
              </a:rPr>
              <a:t>Creating Scripts</a:t>
            </a:r>
          </a:p>
          <a:p>
            <a:pPr marL="342900" indent="-342900" algn="l">
              <a:lnSpc>
                <a:spcPct val="150000"/>
              </a:lnSpc>
              <a:buFont typeface="Arial" panose="020B0604020202020204" pitchFamily="34" charset="0"/>
              <a:buChar char="•"/>
            </a:pPr>
            <a:r>
              <a:rPr lang="en-US" sz="2200" i="0" u="none" strike="noStrike" dirty="0">
                <a:solidFill>
                  <a:srgbClr val="455463"/>
                </a:solidFill>
                <a:effectLst/>
                <a:latin typeface="+mn-lt"/>
                <a:ea typeface="+mn-ea"/>
              </a:rPr>
              <a:t>A new script can be created from the Create menu at the top left of the Project panel or by selecting </a:t>
            </a:r>
            <a:r>
              <a:rPr lang="en-US" sz="2200" i="0" u="none" strike="noStrike" dirty="0">
                <a:effectLst/>
                <a:latin typeface="+mn-lt"/>
                <a:ea typeface="+mn-ea"/>
              </a:rPr>
              <a:t>Assets &gt; Create &gt; C# Script </a:t>
            </a:r>
            <a:r>
              <a:rPr lang="en-US" sz="2200" i="0" u="none" strike="noStrike" dirty="0">
                <a:solidFill>
                  <a:srgbClr val="455463"/>
                </a:solidFill>
                <a:effectLst/>
                <a:latin typeface="+mn-lt"/>
                <a:ea typeface="+mn-ea"/>
              </a:rPr>
              <a:t>from the main menu.</a:t>
            </a:r>
          </a:p>
          <a:p>
            <a:pPr marL="342900" indent="-342900" algn="l">
              <a:lnSpc>
                <a:spcPct val="150000"/>
              </a:lnSpc>
              <a:buFont typeface="Arial" panose="020B0604020202020204" pitchFamily="34" charset="0"/>
              <a:buChar char="•"/>
            </a:pPr>
            <a:r>
              <a:rPr lang="en-US" sz="2200" i="0" u="none" strike="noStrike" dirty="0">
                <a:solidFill>
                  <a:srgbClr val="455463"/>
                </a:solidFill>
                <a:effectLst/>
                <a:latin typeface="+mn-lt"/>
                <a:ea typeface="+mn-ea"/>
              </a:rPr>
              <a:t>The new script will be created in whichever folder selected in the Project panel. The new script file’s name will be selected, prompting user to enter a new name.</a:t>
            </a:r>
          </a:p>
          <a:p>
            <a:pPr algn="l">
              <a:lnSpc>
                <a:spcPct val="150000"/>
              </a:lnSpc>
            </a:pPr>
            <a:endParaRPr lang="en-US" sz="2200" i="0" u="none" strike="noStrike" dirty="0">
              <a:solidFill>
                <a:srgbClr val="455463"/>
              </a:solidFill>
              <a:effectLst/>
              <a:latin typeface="+mn-lt"/>
              <a:ea typeface="+mn-ea"/>
            </a:endParaRPr>
          </a:p>
        </p:txBody>
      </p:sp>
      <p:sp>
        <p:nvSpPr>
          <p:cNvPr id="2" name="PlaceHolder 1">
            <a:extLst>
              <a:ext uri="{FF2B5EF4-FFF2-40B4-BE49-F238E27FC236}">
                <a16:creationId xmlns:a16="http://schemas.microsoft.com/office/drawing/2014/main" id="{E9A579CF-2C30-D0CA-C423-E4331DED2241}"/>
              </a:ext>
            </a:extLst>
          </p:cNvPr>
          <p:cNvSpPr>
            <a:spLocks noGrp="1"/>
          </p:cNvSpPr>
          <p:nvPr>
            <p:ph type="sldNum" idx="1"/>
          </p:nvPr>
        </p:nvSpPr>
        <p:spPr>
          <a:xfrm>
            <a:off x="8610480" y="6483240"/>
            <a:ext cx="2723040" cy="344880"/>
          </a:xfrm>
        </p:spPr>
        <p:txBody>
          <a:bodyPr/>
          <a:lstStyle/>
          <a:p>
            <a:fld id="{BA9FEC38-D3C8-4794-8A5E-1D9A9F335037}" type="slidenum">
              <a:rPr/>
              <a:t>19</a:t>
            </a:fld>
            <a:endParaRPr dirty="0"/>
          </a:p>
        </p:txBody>
      </p:sp>
      <p:sp>
        <p:nvSpPr>
          <p:cNvPr id="3" name="TextBox 2">
            <a:extLst>
              <a:ext uri="{FF2B5EF4-FFF2-40B4-BE49-F238E27FC236}">
                <a16:creationId xmlns:a16="http://schemas.microsoft.com/office/drawing/2014/main" id="{09A234FA-DA28-3A89-24BB-2077A5EC5D34}"/>
              </a:ext>
            </a:extLst>
          </p:cNvPr>
          <p:cNvSpPr txBox="1"/>
          <p:nvPr/>
        </p:nvSpPr>
        <p:spPr>
          <a:xfrm>
            <a:off x="5652654" y="6221630"/>
            <a:ext cx="6400800" cy="261610"/>
          </a:xfrm>
          <a:prstGeom prst="rect">
            <a:avLst/>
          </a:prstGeom>
          <a:noFill/>
        </p:spPr>
        <p:txBody>
          <a:bodyPr wrap="square">
            <a:spAutoFit/>
          </a:bodyPr>
          <a:lstStyle/>
          <a:p>
            <a:r>
              <a:rPr lang="en-VN" sz="1100" dirty="0"/>
              <a:t>References: </a:t>
            </a:r>
            <a:r>
              <a:rPr lang="en-VN" sz="1100" dirty="0">
                <a:hlinkClick r:id="rId3"/>
              </a:rPr>
              <a:t>https://docs.unity3d.com/2022.3/Documentation/Manual/CreatingAndUsingScripts.html</a:t>
            </a:r>
            <a:endParaRPr lang="en-VN" sz="1100" dirty="0"/>
          </a:p>
        </p:txBody>
      </p:sp>
      <p:pic>
        <p:nvPicPr>
          <p:cNvPr id="6" name="Picture 2" descr="https://docs.unity3d.com/uploads/Main/NewScriptIcon.png">
            <a:extLst>
              <a:ext uri="{FF2B5EF4-FFF2-40B4-BE49-F238E27FC236}">
                <a16:creationId xmlns:a16="http://schemas.microsoft.com/office/drawing/2014/main" id="{742C2287-6825-C61A-1B85-629FDBE48A9E}"/>
              </a:ext>
            </a:extLst>
          </p:cNvPr>
          <p:cNvPicPr/>
          <p:nvPr/>
        </p:nvPicPr>
        <p:blipFill>
          <a:blip r:embed="rId4"/>
          <a:stretch/>
        </p:blipFill>
        <p:spPr>
          <a:xfrm>
            <a:off x="4493529" y="4081375"/>
            <a:ext cx="2903400" cy="2180880"/>
          </a:xfrm>
          <a:prstGeom prst="rect">
            <a:avLst/>
          </a:prstGeom>
          <a:ln w="0">
            <a:noFill/>
          </a:ln>
        </p:spPr>
      </p:pic>
    </p:spTree>
    <p:extLst>
      <p:ext uri="{BB962C8B-B14F-4D97-AF65-F5344CB8AC3E}">
        <p14:creationId xmlns:p14="http://schemas.microsoft.com/office/powerpoint/2010/main" val="117695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000" b="1" strike="noStrike" spc="-1" dirty="0">
                <a:solidFill>
                  <a:srgbClr val="0066B2"/>
                </a:solidFill>
                <a:latin typeface="Arial"/>
              </a:rPr>
              <a:t>Learning Objectives</a:t>
            </a:r>
            <a:endParaRPr lang="en-US" sz="4000" b="0" strike="noStrike" spc="-1" dirty="0">
              <a:solidFill>
                <a:srgbClr val="0066B2"/>
              </a:solidFill>
              <a:latin typeface="Arial"/>
            </a:endParaRPr>
          </a:p>
        </p:txBody>
      </p:sp>
      <p:sp>
        <p:nvSpPr>
          <p:cNvPr id="54" name="Content Placeholder 2"/>
          <p:cNvSpPr/>
          <p:nvPr/>
        </p:nvSpPr>
        <p:spPr>
          <a:xfrm>
            <a:off x="819000" y="1522632"/>
            <a:ext cx="10514520" cy="371438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Introduction to C#</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Understand the role of variables in C#.</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C# Basics: Syntax and Structure</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Learn about different data types and their usage.</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Gain proficiency in using operators for various operations.</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Basics of Unity Scripting in C#</a:t>
            </a:r>
          </a:p>
        </p:txBody>
      </p:sp>
      <p:sp>
        <p:nvSpPr>
          <p:cNvPr id="3" name="PlaceHolder 2"/>
          <p:cNvSpPr>
            <a:spLocks noGrp="1"/>
          </p:cNvSpPr>
          <p:nvPr>
            <p:ph type="sldNum" idx="1"/>
          </p:nvPr>
        </p:nvSpPr>
        <p:spPr/>
        <p:txBody>
          <a:bodyPr/>
          <a:lstStyle/>
          <a:p>
            <a:fld id="{B86D5315-3D1D-4EC7-9273-1E23E07B318A}"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E04A2-65BD-6DFD-8BEF-4EB7E5A18F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BF7E96D-416C-1F27-3574-EA4C93F3E3C4}"/>
              </a:ext>
            </a:extLst>
          </p:cNvPr>
          <p:cNvSpPr>
            <a:spLocks noGrp="1"/>
          </p:cNvSpPr>
          <p:nvPr>
            <p:ph type="title"/>
          </p:nvPr>
        </p:nvSpPr>
        <p:spPr/>
        <p:txBody>
          <a:bodyPr/>
          <a:lstStyle/>
          <a:p>
            <a:r>
              <a:rPr lang="en-US" sz="3200" b="1" spc="-1" dirty="0">
                <a:solidFill>
                  <a:srgbClr val="0066B2"/>
                </a:solidFill>
              </a:rPr>
              <a:t>Practice - Your first C# script in Unity.</a:t>
            </a:r>
            <a:endParaRPr lang="en-VN" dirty="0"/>
          </a:p>
        </p:txBody>
      </p:sp>
      <p:sp>
        <p:nvSpPr>
          <p:cNvPr id="5" name="Content Placeholder 4">
            <a:extLst>
              <a:ext uri="{FF2B5EF4-FFF2-40B4-BE49-F238E27FC236}">
                <a16:creationId xmlns:a16="http://schemas.microsoft.com/office/drawing/2014/main" id="{B42AEA17-0753-FA0E-FB28-EA80A348ACE3}"/>
              </a:ext>
            </a:extLst>
          </p:cNvPr>
          <p:cNvSpPr>
            <a:spLocks noGrp="1"/>
          </p:cNvSpPr>
          <p:nvPr>
            <p:ph/>
          </p:nvPr>
        </p:nvSpPr>
        <p:spPr>
          <a:xfrm>
            <a:off x="609480" y="1527858"/>
            <a:ext cx="5640850" cy="4734397"/>
          </a:xfrm>
        </p:spPr>
        <p:txBody>
          <a:bodyPr anchor="t"/>
          <a:lstStyle/>
          <a:p>
            <a:pPr algn="l">
              <a:lnSpc>
                <a:spcPct val="150000"/>
              </a:lnSpc>
            </a:pPr>
            <a:r>
              <a:rPr lang="en-US" sz="2000" i="0" u="none" strike="noStrike" dirty="0">
                <a:solidFill>
                  <a:srgbClr val="F36F21"/>
                </a:solidFill>
                <a:effectLst/>
                <a:latin typeface="+mn-lt"/>
                <a:ea typeface="+mn-ea"/>
              </a:rPr>
              <a:t>Anatomy of a Script file</a:t>
            </a:r>
          </a:p>
          <a:p>
            <a:pPr marL="342900" indent="-342900" algn="l">
              <a:lnSpc>
                <a:spcPct val="150000"/>
              </a:lnSpc>
              <a:buFont typeface="Arial" panose="020B0604020202020204" pitchFamily="34" charset="0"/>
              <a:buChar char="•"/>
            </a:pPr>
            <a:r>
              <a:rPr lang="en-US" sz="1800" i="0" u="none" strike="noStrike" dirty="0">
                <a:solidFill>
                  <a:srgbClr val="455463"/>
                </a:solidFill>
                <a:effectLst/>
                <a:latin typeface="+mn-lt"/>
                <a:ea typeface="+mn-ea"/>
              </a:rPr>
              <a:t>When </a:t>
            </a:r>
            <a:r>
              <a:rPr lang="en-US" sz="1800" i="0" u="none" strike="noStrike" dirty="0">
                <a:effectLst/>
                <a:latin typeface="+mn-lt"/>
                <a:ea typeface="+mn-ea"/>
              </a:rPr>
              <a:t>double-click</a:t>
            </a:r>
            <a:r>
              <a:rPr lang="en-US" sz="1800" i="0" u="none" strike="noStrike" dirty="0">
                <a:solidFill>
                  <a:srgbClr val="455463"/>
                </a:solidFill>
                <a:effectLst/>
                <a:latin typeface="+mn-lt"/>
                <a:ea typeface="+mn-ea"/>
              </a:rPr>
              <a:t> a script Asset in Unity, it will be opened in a text editor. By default, Unity will use Visual Studio, but user can select any editor you like from the External Tools panel in Unity’s preferences (go to Unity &gt; Preferences).</a:t>
            </a:r>
          </a:p>
          <a:p>
            <a:pPr marL="342900" indent="-342900" algn="l">
              <a:lnSpc>
                <a:spcPct val="150000"/>
              </a:lnSpc>
              <a:buFont typeface="Arial" panose="020B0604020202020204" pitchFamily="34" charset="0"/>
              <a:buChar char="•"/>
            </a:pPr>
            <a:r>
              <a:rPr lang="en-US" sz="1800" i="0" u="none" strike="noStrike" dirty="0">
                <a:solidFill>
                  <a:srgbClr val="455463"/>
                </a:solidFill>
                <a:effectLst/>
                <a:latin typeface="+mn-lt"/>
                <a:ea typeface="+mn-ea"/>
              </a:rPr>
              <a:t>The initial contents of the file will look something like this:</a:t>
            </a:r>
          </a:p>
        </p:txBody>
      </p:sp>
      <p:sp>
        <p:nvSpPr>
          <p:cNvPr id="2" name="PlaceHolder 1">
            <a:extLst>
              <a:ext uri="{FF2B5EF4-FFF2-40B4-BE49-F238E27FC236}">
                <a16:creationId xmlns:a16="http://schemas.microsoft.com/office/drawing/2014/main" id="{F7198587-BEA4-E2CA-959F-3C585F4FDAF8}"/>
              </a:ext>
            </a:extLst>
          </p:cNvPr>
          <p:cNvSpPr>
            <a:spLocks noGrp="1"/>
          </p:cNvSpPr>
          <p:nvPr>
            <p:ph type="sldNum" idx="1"/>
          </p:nvPr>
        </p:nvSpPr>
        <p:spPr>
          <a:xfrm>
            <a:off x="8610480" y="6483240"/>
            <a:ext cx="2723040" cy="344880"/>
          </a:xfrm>
        </p:spPr>
        <p:txBody>
          <a:bodyPr/>
          <a:lstStyle/>
          <a:p>
            <a:fld id="{BA9FEC38-D3C8-4794-8A5E-1D9A9F335037}" type="slidenum">
              <a:rPr/>
              <a:t>20</a:t>
            </a:fld>
            <a:endParaRPr dirty="0"/>
          </a:p>
        </p:txBody>
      </p:sp>
      <p:sp>
        <p:nvSpPr>
          <p:cNvPr id="3" name="TextBox 2">
            <a:extLst>
              <a:ext uri="{FF2B5EF4-FFF2-40B4-BE49-F238E27FC236}">
                <a16:creationId xmlns:a16="http://schemas.microsoft.com/office/drawing/2014/main" id="{907EFFE7-AEA2-C2EF-1E27-BAFB97FE3270}"/>
              </a:ext>
            </a:extLst>
          </p:cNvPr>
          <p:cNvSpPr txBox="1"/>
          <p:nvPr/>
        </p:nvSpPr>
        <p:spPr>
          <a:xfrm>
            <a:off x="5652654" y="6221630"/>
            <a:ext cx="6400800" cy="261610"/>
          </a:xfrm>
          <a:prstGeom prst="rect">
            <a:avLst/>
          </a:prstGeom>
          <a:noFill/>
        </p:spPr>
        <p:txBody>
          <a:bodyPr wrap="square">
            <a:spAutoFit/>
          </a:bodyPr>
          <a:lstStyle/>
          <a:p>
            <a:r>
              <a:rPr lang="en-VN" sz="1100" dirty="0"/>
              <a:t>References: </a:t>
            </a:r>
            <a:r>
              <a:rPr lang="en-VN" sz="1100" dirty="0">
                <a:hlinkClick r:id="rId3"/>
              </a:rPr>
              <a:t>https://docs.unity3d.com/2022.3/Documentation/Manual/CreatingAndUsingScripts.html</a:t>
            </a:r>
            <a:endParaRPr lang="en-VN" sz="1100" dirty="0"/>
          </a:p>
        </p:txBody>
      </p:sp>
      <p:pic>
        <p:nvPicPr>
          <p:cNvPr id="7" name="Picture 2">
            <a:extLst>
              <a:ext uri="{FF2B5EF4-FFF2-40B4-BE49-F238E27FC236}">
                <a16:creationId xmlns:a16="http://schemas.microsoft.com/office/drawing/2014/main" id="{81D7131C-140F-DA62-81A4-3E9E95A45F04}"/>
              </a:ext>
            </a:extLst>
          </p:cNvPr>
          <p:cNvPicPr/>
          <p:nvPr/>
        </p:nvPicPr>
        <p:blipFill>
          <a:blip r:embed="rId4"/>
          <a:stretch/>
        </p:blipFill>
        <p:spPr>
          <a:xfrm>
            <a:off x="6677844" y="1418400"/>
            <a:ext cx="4948095" cy="4843855"/>
          </a:xfrm>
          <a:prstGeom prst="rect">
            <a:avLst/>
          </a:prstGeom>
          <a:ln w="0">
            <a:noFill/>
          </a:ln>
        </p:spPr>
      </p:pic>
    </p:spTree>
    <p:extLst>
      <p:ext uri="{BB962C8B-B14F-4D97-AF65-F5344CB8AC3E}">
        <p14:creationId xmlns:p14="http://schemas.microsoft.com/office/powerpoint/2010/main" val="197833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E80DD-6980-A11F-A52E-4FBE53F517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C7FC01-8B12-3E0F-C57D-85AB43A84AE9}"/>
              </a:ext>
            </a:extLst>
          </p:cNvPr>
          <p:cNvSpPr>
            <a:spLocks noGrp="1"/>
          </p:cNvSpPr>
          <p:nvPr>
            <p:ph type="title"/>
          </p:nvPr>
        </p:nvSpPr>
        <p:spPr/>
        <p:txBody>
          <a:bodyPr/>
          <a:lstStyle/>
          <a:p>
            <a:r>
              <a:rPr lang="en-US" sz="3200" b="1" spc="-1" dirty="0">
                <a:solidFill>
                  <a:srgbClr val="0066B2"/>
                </a:solidFill>
              </a:rPr>
              <a:t>Practice - Your first C# script in Unity.</a:t>
            </a:r>
            <a:endParaRPr lang="en-VN" dirty="0"/>
          </a:p>
        </p:txBody>
      </p:sp>
      <p:sp>
        <p:nvSpPr>
          <p:cNvPr id="5" name="Content Placeholder 4">
            <a:extLst>
              <a:ext uri="{FF2B5EF4-FFF2-40B4-BE49-F238E27FC236}">
                <a16:creationId xmlns:a16="http://schemas.microsoft.com/office/drawing/2014/main" id="{7A33939C-CD51-DE9A-22FD-A3DBEC9E0B25}"/>
              </a:ext>
            </a:extLst>
          </p:cNvPr>
          <p:cNvSpPr>
            <a:spLocks noGrp="1"/>
          </p:cNvSpPr>
          <p:nvPr>
            <p:ph/>
          </p:nvPr>
        </p:nvSpPr>
        <p:spPr>
          <a:xfrm>
            <a:off x="609479" y="1527858"/>
            <a:ext cx="11194593" cy="4734397"/>
          </a:xfrm>
        </p:spPr>
        <p:txBody>
          <a:bodyPr anchor="t"/>
          <a:lstStyle/>
          <a:p>
            <a:pPr algn="l">
              <a:lnSpc>
                <a:spcPct val="150000"/>
              </a:lnSpc>
            </a:pPr>
            <a:r>
              <a:rPr lang="en-US" sz="2000" i="0" u="none" strike="noStrike" dirty="0">
                <a:solidFill>
                  <a:srgbClr val="F36F21"/>
                </a:solidFill>
                <a:effectLst/>
                <a:latin typeface="+mn-lt"/>
                <a:ea typeface="+mn-ea"/>
              </a:rPr>
              <a:t>Controlling a </a:t>
            </a:r>
            <a:r>
              <a:rPr lang="en-US" sz="2000" i="0" u="none" strike="noStrike" dirty="0" err="1">
                <a:solidFill>
                  <a:srgbClr val="F36F21"/>
                </a:solidFill>
                <a:effectLst/>
                <a:latin typeface="+mn-lt"/>
                <a:ea typeface="+mn-ea"/>
              </a:rPr>
              <a:t>GameObject</a:t>
            </a:r>
            <a:endParaRPr lang="en-US" sz="2000" i="0" u="none" strike="noStrike" dirty="0">
              <a:solidFill>
                <a:srgbClr val="F36F21"/>
              </a:solidFill>
              <a:effectLst/>
              <a:latin typeface="+mn-lt"/>
              <a:ea typeface="+mn-ea"/>
            </a:endParaRP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ea typeface="+mn-ea"/>
              </a:rPr>
              <a:t>In Unity, a script serves as a blueprint for a Component, with </a:t>
            </a:r>
            <a:r>
              <a:rPr lang="en-US" sz="2000" i="0" u="none" strike="noStrike" dirty="0">
                <a:solidFill>
                  <a:srgbClr val="F36F21"/>
                </a:solidFill>
                <a:effectLst/>
                <a:latin typeface="+mn-lt"/>
                <a:ea typeface="+mn-ea"/>
              </a:rPr>
              <a:t>its code activating only when attached to a </a:t>
            </a:r>
            <a:r>
              <a:rPr lang="en-US" sz="2000" i="0" u="none" strike="noStrike" dirty="0" err="1">
                <a:solidFill>
                  <a:srgbClr val="F36F21"/>
                </a:solidFill>
                <a:effectLst/>
                <a:latin typeface="+mn-lt"/>
                <a:ea typeface="+mn-ea"/>
              </a:rPr>
              <a:t>GameObject</a:t>
            </a:r>
            <a:r>
              <a:rPr lang="en-US" sz="2000" i="0" u="none" strike="noStrike" dirty="0">
                <a:solidFill>
                  <a:srgbClr val="455463"/>
                </a:solidFill>
                <a:effectLst/>
                <a:latin typeface="+mn-lt"/>
                <a:ea typeface="+mn-ea"/>
              </a:rPr>
              <a:t>. Attachment can be done by dragging the script asset to a </a:t>
            </a:r>
            <a:r>
              <a:rPr lang="en-US" sz="2000" i="0" u="none" strike="noStrike" dirty="0" err="1">
                <a:solidFill>
                  <a:srgbClr val="455463"/>
                </a:solidFill>
                <a:effectLst/>
                <a:latin typeface="+mn-lt"/>
                <a:ea typeface="+mn-ea"/>
              </a:rPr>
              <a:t>GameObject</a:t>
            </a:r>
            <a:r>
              <a:rPr lang="en-US" sz="2000" i="0" u="none" strike="noStrike" dirty="0">
                <a:solidFill>
                  <a:srgbClr val="455463"/>
                </a:solidFill>
                <a:effectLst/>
                <a:latin typeface="+mn-lt"/>
                <a:ea typeface="+mn-ea"/>
              </a:rPr>
              <a:t> in the hierarchy panel or the selected </a:t>
            </a:r>
            <a:r>
              <a:rPr lang="en-US" sz="2000" i="0" u="none" strike="noStrike" dirty="0" err="1">
                <a:solidFill>
                  <a:srgbClr val="455463"/>
                </a:solidFill>
                <a:effectLst/>
                <a:latin typeface="+mn-lt"/>
                <a:ea typeface="+mn-ea"/>
              </a:rPr>
              <a:t>GameObject's</a:t>
            </a:r>
            <a:r>
              <a:rPr lang="en-US" sz="2000" i="0" u="none" strike="noStrike" dirty="0">
                <a:solidFill>
                  <a:srgbClr val="455463"/>
                </a:solidFill>
                <a:effectLst/>
                <a:latin typeface="+mn-lt"/>
                <a:ea typeface="+mn-ea"/>
              </a:rPr>
              <a:t> inspector. </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ea typeface="+mn-ea"/>
              </a:rPr>
              <a:t>The Component menu's Scripts submenu displays all available scripts, including user-created ones. The script instance looks much like any other Component in the Inspector:</a:t>
            </a:r>
          </a:p>
        </p:txBody>
      </p:sp>
      <p:sp>
        <p:nvSpPr>
          <p:cNvPr id="2" name="PlaceHolder 1">
            <a:extLst>
              <a:ext uri="{FF2B5EF4-FFF2-40B4-BE49-F238E27FC236}">
                <a16:creationId xmlns:a16="http://schemas.microsoft.com/office/drawing/2014/main" id="{E83BF226-4415-896B-9CD1-3DCC0EC6858A}"/>
              </a:ext>
            </a:extLst>
          </p:cNvPr>
          <p:cNvSpPr>
            <a:spLocks noGrp="1"/>
          </p:cNvSpPr>
          <p:nvPr>
            <p:ph type="sldNum" idx="1"/>
          </p:nvPr>
        </p:nvSpPr>
        <p:spPr>
          <a:xfrm>
            <a:off x="8610480" y="6483240"/>
            <a:ext cx="2723040" cy="344880"/>
          </a:xfrm>
        </p:spPr>
        <p:txBody>
          <a:bodyPr/>
          <a:lstStyle/>
          <a:p>
            <a:fld id="{BA9FEC38-D3C8-4794-8A5E-1D9A9F335037}" type="slidenum">
              <a:rPr/>
              <a:t>21</a:t>
            </a:fld>
            <a:endParaRPr dirty="0"/>
          </a:p>
        </p:txBody>
      </p:sp>
      <p:sp>
        <p:nvSpPr>
          <p:cNvPr id="3" name="TextBox 2">
            <a:extLst>
              <a:ext uri="{FF2B5EF4-FFF2-40B4-BE49-F238E27FC236}">
                <a16:creationId xmlns:a16="http://schemas.microsoft.com/office/drawing/2014/main" id="{D8E15150-700E-953F-7961-062414D03E99}"/>
              </a:ext>
            </a:extLst>
          </p:cNvPr>
          <p:cNvSpPr txBox="1"/>
          <p:nvPr/>
        </p:nvSpPr>
        <p:spPr>
          <a:xfrm>
            <a:off x="5652654" y="6221630"/>
            <a:ext cx="6400800" cy="261610"/>
          </a:xfrm>
          <a:prstGeom prst="rect">
            <a:avLst/>
          </a:prstGeom>
          <a:noFill/>
        </p:spPr>
        <p:txBody>
          <a:bodyPr wrap="square">
            <a:spAutoFit/>
          </a:bodyPr>
          <a:lstStyle/>
          <a:p>
            <a:r>
              <a:rPr lang="en-VN" sz="1100" dirty="0"/>
              <a:t>References: </a:t>
            </a:r>
            <a:r>
              <a:rPr lang="en-VN" sz="1100" dirty="0">
                <a:hlinkClick r:id="rId3"/>
              </a:rPr>
              <a:t>https://docs.unity3d.com/2022.3/Documentation/Manual/CreatingAndUsingScripts.html</a:t>
            </a:r>
            <a:endParaRPr lang="en-VN" sz="1100" dirty="0"/>
          </a:p>
        </p:txBody>
      </p:sp>
      <p:pic>
        <p:nvPicPr>
          <p:cNvPr id="7" name="Picture 2" descr="https://docs.unity3d.com/uploads/Main/ScriptInInspector.png">
            <a:extLst>
              <a:ext uri="{FF2B5EF4-FFF2-40B4-BE49-F238E27FC236}">
                <a16:creationId xmlns:a16="http://schemas.microsoft.com/office/drawing/2014/main" id="{3F118DDA-764B-A688-A002-935D107E4CB3}"/>
              </a:ext>
            </a:extLst>
          </p:cNvPr>
          <p:cNvPicPr/>
          <p:nvPr/>
        </p:nvPicPr>
        <p:blipFill>
          <a:blip r:embed="rId4"/>
          <a:stretch/>
        </p:blipFill>
        <p:spPr>
          <a:xfrm>
            <a:off x="3637995" y="4810361"/>
            <a:ext cx="5137560" cy="750960"/>
          </a:xfrm>
          <a:prstGeom prst="rect">
            <a:avLst/>
          </a:prstGeom>
          <a:ln w="0">
            <a:noFill/>
          </a:ln>
        </p:spPr>
      </p:pic>
    </p:spTree>
    <p:extLst>
      <p:ext uri="{BB962C8B-B14F-4D97-AF65-F5344CB8AC3E}">
        <p14:creationId xmlns:p14="http://schemas.microsoft.com/office/powerpoint/2010/main" val="2521970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BEB15-CBD4-84FF-8ADF-94B4B19A695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42249F-6FA2-B433-9290-F9999F2F3083}"/>
              </a:ext>
            </a:extLst>
          </p:cNvPr>
          <p:cNvSpPr>
            <a:spLocks noGrp="1"/>
          </p:cNvSpPr>
          <p:nvPr>
            <p:ph type="title"/>
          </p:nvPr>
        </p:nvSpPr>
        <p:spPr/>
        <p:txBody>
          <a:bodyPr/>
          <a:lstStyle/>
          <a:p>
            <a:r>
              <a:rPr lang="en-US" sz="3200" b="1" spc="-1" dirty="0">
                <a:solidFill>
                  <a:srgbClr val="0066B2"/>
                </a:solidFill>
              </a:rPr>
              <a:t>Practice - Your first C# script in Unity.</a:t>
            </a:r>
            <a:endParaRPr lang="en-VN" dirty="0"/>
          </a:p>
        </p:txBody>
      </p:sp>
      <p:sp>
        <p:nvSpPr>
          <p:cNvPr id="5" name="Content Placeholder 4">
            <a:extLst>
              <a:ext uri="{FF2B5EF4-FFF2-40B4-BE49-F238E27FC236}">
                <a16:creationId xmlns:a16="http://schemas.microsoft.com/office/drawing/2014/main" id="{88E1DF52-EADA-B849-624B-6A4B1DF01590}"/>
              </a:ext>
            </a:extLst>
          </p:cNvPr>
          <p:cNvSpPr>
            <a:spLocks noGrp="1"/>
          </p:cNvSpPr>
          <p:nvPr>
            <p:ph/>
          </p:nvPr>
        </p:nvSpPr>
        <p:spPr>
          <a:xfrm>
            <a:off x="609479" y="1527858"/>
            <a:ext cx="11194593" cy="4734397"/>
          </a:xfrm>
        </p:spPr>
        <p:txBody>
          <a:bodyPr anchor="t"/>
          <a:lstStyle/>
          <a:p>
            <a:pPr algn="l">
              <a:lnSpc>
                <a:spcPct val="150000"/>
              </a:lnSpc>
            </a:pPr>
            <a:r>
              <a:rPr lang="en-US" sz="2000" i="0" u="none" strike="noStrike" dirty="0">
                <a:solidFill>
                  <a:srgbClr val="F36F21"/>
                </a:solidFill>
                <a:effectLst/>
                <a:latin typeface="+mn-lt"/>
                <a:ea typeface="+mn-ea"/>
              </a:rPr>
              <a:t>Controlling a </a:t>
            </a:r>
            <a:r>
              <a:rPr lang="en-US" sz="2000" i="0" u="none" strike="noStrike" dirty="0" err="1">
                <a:solidFill>
                  <a:srgbClr val="F36F21"/>
                </a:solidFill>
                <a:effectLst/>
                <a:latin typeface="+mn-lt"/>
                <a:ea typeface="+mn-ea"/>
              </a:rPr>
              <a:t>GameObject</a:t>
            </a:r>
            <a:endParaRPr lang="en-US" sz="2000" i="0" u="none" strike="noStrike" dirty="0">
              <a:solidFill>
                <a:srgbClr val="F36F21"/>
              </a:solidFill>
              <a:effectLst/>
              <a:latin typeface="+mn-lt"/>
              <a:ea typeface="+mn-ea"/>
            </a:endParaRPr>
          </a:p>
          <a:p>
            <a:pPr algn="l">
              <a:lnSpc>
                <a:spcPct val="150000"/>
              </a:lnSpc>
            </a:pPr>
            <a:r>
              <a:rPr lang="en-US" sz="1800" i="0" u="none" strike="noStrike" dirty="0">
                <a:solidFill>
                  <a:srgbClr val="455463"/>
                </a:solidFill>
                <a:effectLst/>
                <a:latin typeface="+mn-lt"/>
                <a:ea typeface="+mn-ea"/>
              </a:rPr>
              <a:t>Once attached, the script will start working when user press Play and run the game. It can be checked by adding the following code in the </a:t>
            </a:r>
            <a:r>
              <a:rPr lang="en-US" sz="1800" i="0" u="none" strike="noStrike" dirty="0">
                <a:effectLst/>
                <a:latin typeface="+mn-lt"/>
                <a:ea typeface="+mn-ea"/>
              </a:rPr>
              <a:t>Start </a:t>
            </a:r>
            <a:r>
              <a:rPr lang="en-US" sz="1800" i="0" u="none" strike="noStrike" dirty="0">
                <a:solidFill>
                  <a:srgbClr val="455463"/>
                </a:solidFill>
                <a:effectLst/>
                <a:latin typeface="+mn-lt"/>
                <a:ea typeface="+mn-ea"/>
              </a:rPr>
              <a:t>function:</a:t>
            </a:r>
          </a:p>
          <a:p>
            <a:pPr algn="l">
              <a:lnSpc>
                <a:spcPct val="150000"/>
              </a:lnSpc>
            </a:pPr>
            <a:endParaRPr lang="en-US" sz="1800" i="0" u="none" strike="noStrike" dirty="0">
              <a:solidFill>
                <a:srgbClr val="455463"/>
              </a:solidFill>
              <a:effectLst/>
              <a:latin typeface="+mn-lt"/>
              <a:ea typeface="+mn-ea"/>
            </a:endParaRPr>
          </a:p>
          <a:p>
            <a:pPr algn="l">
              <a:lnSpc>
                <a:spcPct val="150000"/>
              </a:lnSpc>
            </a:pPr>
            <a:endParaRPr lang="en-US" sz="1800" i="0" u="none" strike="noStrike" dirty="0">
              <a:solidFill>
                <a:srgbClr val="455463"/>
              </a:solidFill>
              <a:effectLst/>
              <a:latin typeface="+mn-lt"/>
              <a:ea typeface="+mn-ea"/>
            </a:endParaRPr>
          </a:p>
          <a:p>
            <a:pPr algn="l">
              <a:lnSpc>
                <a:spcPct val="150000"/>
              </a:lnSpc>
            </a:pPr>
            <a:endParaRPr lang="en-US" sz="1800" dirty="0">
              <a:solidFill>
                <a:srgbClr val="455463"/>
              </a:solidFill>
              <a:latin typeface="+mn-lt"/>
              <a:ea typeface="+mn-ea"/>
            </a:endParaRPr>
          </a:p>
          <a:p>
            <a:pPr algn="l">
              <a:lnSpc>
                <a:spcPct val="150000"/>
              </a:lnSpc>
            </a:pPr>
            <a:endParaRPr lang="en-US" sz="1800" i="0" u="none" strike="noStrike" dirty="0">
              <a:solidFill>
                <a:srgbClr val="455463"/>
              </a:solidFill>
              <a:effectLst/>
              <a:latin typeface="+mn-lt"/>
              <a:ea typeface="+mn-ea"/>
            </a:endParaRPr>
          </a:p>
          <a:p>
            <a:pPr algn="l">
              <a:lnSpc>
                <a:spcPct val="150000"/>
              </a:lnSpc>
            </a:pPr>
            <a:endParaRPr lang="en-US" sz="1800" i="0" u="none" strike="noStrike" dirty="0">
              <a:solidFill>
                <a:srgbClr val="455463"/>
              </a:solidFill>
              <a:effectLst/>
              <a:latin typeface="+mn-lt"/>
              <a:ea typeface="+mn-ea"/>
            </a:endParaRPr>
          </a:p>
          <a:p>
            <a:pPr algn="l">
              <a:lnSpc>
                <a:spcPct val="150000"/>
              </a:lnSpc>
            </a:pPr>
            <a:r>
              <a:rPr lang="en-US" sz="1800" i="0" u="none" strike="noStrike" dirty="0" err="1">
                <a:effectLst/>
                <a:latin typeface="+mn-lt"/>
                <a:ea typeface="+mn-ea"/>
              </a:rPr>
              <a:t>Debug.Log</a:t>
            </a:r>
            <a:r>
              <a:rPr lang="en-US" sz="1800" i="0" u="none" strike="noStrike" dirty="0">
                <a:effectLst/>
                <a:latin typeface="+mn-lt"/>
                <a:ea typeface="+mn-ea"/>
              </a:rPr>
              <a:t> </a:t>
            </a:r>
            <a:r>
              <a:rPr lang="en-US" sz="1800" i="0" u="none" strike="noStrike" dirty="0">
                <a:solidFill>
                  <a:srgbClr val="455463"/>
                </a:solidFill>
                <a:effectLst/>
                <a:latin typeface="+mn-lt"/>
                <a:ea typeface="+mn-ea"/>
              </a:rPr>
              <a:t>is a simple command that just </a:t>
            </a:r>
            <a:r>
              <a:rPr lang="en-US" sz="1800" i="0" u="none" strike="noStrike" dirty="0">
                <a:solidFill>
                  <a:srgbClr val="F36F21"/>
                </a:solidFill>
                <a:effectLst/>
                <a:latin typeface="+mn-lt"/>
                <a:ea typeface="+mn-ea"/>
              </a:rPr>
              <a:t>prints a message to Unity’s console output</a:t>
            </a:r>
            <a:r>
              <a:rPr lang="en-US" sz="1800" i="0" u="none" strike="noStrike" dirty="0">
                <a:solidFill>
                  <a:srgbClr val="455463"/>
                </a:solidFill>
                <a:effectLst/>
                <a:latin typeface="+mn-lt"/>
                <a:ea typeface="+mn-ea"/>
              </a:rPr>
              <a:t>. If Play is pressed, the message should appear at the bottom of the main Unity editor window and in the Console window (menu: </a:t>
            </a:r>
            <a:r>
              <a:rPr lang="en-US" sz="1800" i="0" u="none" strike="noStrike" dirty="0">
                <a:effectLst/>
                <a:latin typeface="+mn-lt"/>
                <a:ea typeface="+mn-ea"/>
              </a:rPr>
              <a:t>Window &gt; General &gt; Console</a:t>
            </a:r>
            <a:r>
              <a:rPr lang="en-US" sz="1800" i="0" u="none" strike="noStrike" dirty="0">
                <a:solidFill>
                  <a:srgbClr val="455463"/>
                </a:solidFill>
                <a:effectLst/>
                <a:latin typeface="+mn-lt"/>
                <a:ea typeface="+mn-ea"/>
              </a:rPr>
              <a:t>)</a:t>
            </a:r>
          </a:p>
        </p:txBody>
      </p:sp>
      <p:sp>
        <p:nvSpPr>
          <p:cNvPr id="2" name="PlaceHolder 1">
            <a:extLst>
              <a:ext uri="{FF2B5EF4-FFF2-40B4-BE49-F238E27FC236}">
                <a16:creationId xmlns:a16="http://schemas.microsoft.com/office/drawing/2014/main" id="{381E19D1-20CA-4DE2-7087-806378032F20}"/>
              </a:ext>
            </a:extLst>
          </p:cNvPr>
          <p:cNvSpPr>
            <a:spLocks noGrp="1"/>
          </p:cNvSpPr>
          <p:nvPr>
            <p:ph type="sldNum" idx="1"/>
          </p:nvPr>
        </p:nvSpPr>
        <p:spPr>
          <a:xfrm>
            <a:off x="8610480" y="6483240"/>
            <a:ext cx="2723040" cy="344880"/>
          </a:xfrm>
        </p:spPr>
        <p:txBody>
          <a:bodyPr/>
          <a:lstStyle/>
          <a:p>
            <a:fld id="{BA9FEC38-D3C8-4794-8A5E-1D9A9F335037}" type="slidenum">
              <a:rPr/>
              <a:t>22</a:t>
            </a:fld>
            <a:endParaRPr dirty="0"/>
          </a:p>
        </p:txBody>
      </p:sp>
      <p:sp>
        <p:nvSpPr>
          <p:cNvPr id="3" name="TextBox 2">
            <a:extLst>
              <a:ext uri="{FF2B5EF4-FFF2-40B4-BE49-F238E27FC236}">
                <a16:creationId xmlns:a16="http://schemas.microsoft.com/office/drawing/2014/main" id="{0EE0DC68-533E-195A-C87A-54E57F0D1BBE}"/>
              </a:ext>
            </a:extLst>
          </p:cNvPr>
          <p:cNvSpPr txBox="1"/>
          <p:nvPr/>
        </p:nvSpPr>
        <p:spPr>
          <a:xfrm>
            <a:off x="5652654" y="6221630"/>
            <a:ext cx="6400800" cy="261610"/>
          </a:xfrm>
          <a:prstGeom prst="rect">
            <a:avLst/>
          </a:prstGeom>
          <a:noFill/>
        </p:spPr>
        <p:txBody>
          <a:bodyPr wrap="square">
            <a:spAutoFit/>
          </a:bodyPr>
          <a:lstStyle/>
          <a:p>
            <a:r>
              <a:rPr lang="en-VN" sz="1100" dirty="0"/>
              <a:t>References: </a:t>
            </a:r>
            <a:r>
              <a:rPr lang="en-VN" sz="1100" dirty="0">
                <a:hlinkClick r:id="rId3"/>
              </a:rPr>
              <a:t>https://docs.unity3d.com/2022.3/Documentation/Manual/CreatingAndUsingScripts.html</a:t>
            </a:r>
            <a:endParaRPr lang="en-VN" sz="1100" dirty="0"/>
          </a:p>
        </p:txBody>
      </p:sp>
      <p:pic>
        <p:nvPicPr>
          <p:cNvPr id="8" name="Picture 7">
            <a:extLst>
              <a:ext uri="{FF2B5EF4-FFF2-40B4-BE49-F238E27FC236}">
                <a16:creationId xmlns:a16="http://schemas.microsoft.com/office/drawing/2014/main" id="{58AF9DE4-CDC3-EC7D-AD50-1C7A71FCCC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762" y="2885083"/>
            <a:ext cx="7772400" cy="2019945"/>
          </a:xfrm>
          <a:prstGeom prst="rect">
            <a:avLst/>
          </a:prstGeom>
        </p:spPr>
      </p:pic>
    </p:spTree>
    <p:extLst>
      <p:ext uri="{BB962C8B-B14F-4D97-AF65-F5344CB8AC3E}">
        <p14:creationId xmlns:p14="http://schemas.microsoft.com/office/powerpoint/2010/main" val="88430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E87D6-3C20-D0BC-69D5-FC95A0928F59}"/>
            </a:ext>
          </a:extLst>
        </p:cNvPr>
        <p:cNvGrpSpPr/>
        <p:nvPr/>
      </p:nvGrpSpPr>
      <p:grpSpPr>
        <a:xfrm>
          <a:off x="0" y="0"/>
          <a:ext cx="0" cy="0"/>
          <a:chOff x="0" y="0"/>
          <a:chExt cx="0" cy="0"/>
        </a:xfrm>
      </p:grpSpPr>
      <p:sp>
        <p:nvSpPr>
          <p:cNvPr id="51" name="Title 23">
            <a:extLst>
              <a:ext uri="{FF2B5EF4-FFF2-40B4-BE49-F238E27FC236}">
                <a16:creationId xmlns:a16="http://schemas.microsoft.com/office/drawing/2014/main" id="{7D9B28CB-A918-66E7-1082-9D62668B22EE}"/>
              </a:ext>
            </a:extLst>
          </p:cNvPr>
          <p:cNvSpPr/>
          <p:nvPr/>
        </p:nvSpPr>
        <p:spPr>
          <a:xfrm>
            <a:off x="1732800" y="2326609"/>
            <a:ext cx="8726400" cy="9685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2.2 Variables, data types, operators</a:t>
            </a:r>
            <a:endParaRPr lang="en-US" sz="4400" b="0" strike="noStrike" spc="-1" dirty="0">
              <a:solidFill>
                <a:srgbClr val="0066B2"/>
              </a:solidFill>
              <a:latin typeface="Arial"/>
            </a:endParaRPr>
          </a:p>
        </p:txBody>
      </p:sp>
    </p:spTree>
    <p:extLst>
      <p:ext uri="{BB962C8B-B14F-4D97-AF65-F5344CB8AC3E}">
        <p14:creationId xmlns:p14="http://schemas.microsoft.com/office/powerpoint/2010/main" val="3918755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CA7B6-B3E2-9029-C5B7-21C58AD1A1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956EA0-A1BC-CBE8-FE71-884ABCF4480E}"/>
              </a:ext>
            </a:extLst>
          </p:cNvPr>
          <p:cNvSpPr>
            <a:spLocks noGrp="1"/>
          </p:cNvSpPr>
          <p:nvPr>
            <p:ph type="title"/>
          </p:nvPr>
        </p:nvSpPr>
        <p:spPr/>
        <p:txBody>
          <a:bodyPr/>
          <a:lstStyle/>
          <a:p>
            <a:r>
              <a:rPr lang="en-US" sz="3200" b="1" spc="-1" dirty="0">
                <a:solidFill>
                  <a:srgbClr val="0066B2"/>
                </a:solidFill>
              </a:rPr>
              <a:t>Variables in C#</a:t>
            </a:r>
            <a:endParaRPr lang="en-VN" dirty="0"/>
          </a:p>
        </p:txBody>
      </p:sp>
      <p:sp>
        <p:nvSpPr>
          <p:cNvPr id="5" name="Content Placeholder 4">
            <a:extLst>
              <a:ext uri="{FF2B5EF4-FFF2-40B4-BE49-F238E27FC236}">
                <a16:creationId xmlns:a16="http://schemas.microsoft.com/office/drawing/2014/main" id="{57193076-895C-2D24-2AF9-56853381C2BE}"/>
              </a:ext>
            </a:extLst>
          </p:cNvPr>
          <p:cNvSpPr>
            <a:spLocks noGrp="1"/>
          </p:cNvSpPr>
          <p:nvPr>
            <p:ph/>
          </p:nvPr>
        </p:nvSpPr>
        <p:spPr>
          <a:xfrm>
            <a:off x="609480" y="1418400"/>
            <a:ext cx="11330729" cy="4982400"/>
          </a:xfrm>
        </p:spPr>
        <p:txBody>
          <a:bodyPr anchor="t"/>
          <a:lstStyle/>
          <a:p>
            <a:pPr algn="l">
              <a:lnSpc>
                <a:spcPct val="150000"/>
              </a:lnSpc>
            </a:pPr>
            <a:r>
              <a:rPr lang="en-US" sz="2400" i="0" u="none" strike="noStrike" dirty="0">
                <a:solidFill>
                  <a:srgbClr val="455463"/>
                </a:solidFill>
                <a:effectLst/>
                <a:latin typeface="+mn-lt"/>
              </a:rPr>
              <a:t>Think of a variable as a container that holds a specific type of data. Just like a box can hold books, toys, or clothes, a variable can hold numbers, text, or other types of information. When you declare a variable, you're essentially creating this container and giving it a name. The data type tells the computer what kind of data the variable can hold.</a:t>
            </a:r>
          </a:p>
          <a:p>
            <a:pPr marL="457200" indent="-457200" algn="l">
              <a:lnSpc>
                <a:spcPct val="150000"/>
              </a:lnSpc>
              <a:buFont typeface="Arial" panose="020B0604020202020204" pitchFamily="34" charset="0"/>
              <a:buChar char="•"/>
            </a:pPr>
            <a:r>
              <a:rPr lang="en-US" sz="2400" i="0" u="none" strike="noStrike" dirty="0">
                <a:solidFill>
                  <a:srgbClr val="455463"/>
                </a:solidFill>
                <a:effectLst/>
                <a:latin typeface="+mn-lt"/>
              </a:rPr>
              <a:t>A named location in memory to store data.</a:t>
            </a:r>
          </a:p>
          <a:p>
            <a:pPr marL="457200" indent="-457200" algn="l">
              <a:lnSpc>
                <a:spcPct val="150000"/>
              </a:lnSpc>
              <a:buFont typeface="Arial" panose="020B0604020202020204" pitchFamily="34" charset="0"/>
              <a:buChar char="•"/>
            </a:pPr>
            <a:r>
              <a:rPr lang="en-US" sz="2400" i="0" u="none" strike="noStrike" dirty="0">
                <a:solidFill>
                  <a:srgbClr val="455463"/>
                </a:solidFill>
                <a:effectLst/>
                <a:latin typeface="+mn-lt"/>
              </a:rPr>
              <a:t>Declared with a specific data type (e.g., int, float, string).</a:t>
            </a:r>
          </a:p>
          <a:p>
            <a:pPr marL="457200" indent="-457200" algn="l">
              <a:lnSpc>
                <a:spcPct val="150000"/>
              </a:lnSpc>
              <a:buFont typeface="Arial" panose="020B0604020202020204" pitchFamily="34" charset="0"/>
              <a:buChar char="•"/>
            </a:pPr>
            <a:r>
              <a:rPr lang="en-US" sz="2400" i="0" u="none" strike="noStrike" dirty="0">
                <a:solidFill>
                  <a:srgbClr val="455463"/>
                </a:solidFill>
                <a:effectLst/>
                <a:latin typeface="+mn-lt"/>
              </a:rPr>
              <a:t>Can be assigned a value at declaration or later.</a:t>
            </a:r>
          </a:p>
        </p:txBody>
      </p:sp>
      <p:sp>
        <p:nvSpPr>
          <p:cNvPr id="11" name="PlaceHolder 1">
            <a:extLst>
              <a:ext uri="{FF2B5EF4-FFF2-40B4-BE49-F238E27FC236}">
                <a16:creationId xmlns:a16="http://schemas.microsoft.com/office/drawing/2014/main" id="{3B29CB8F-22D8-9E67-7EA7-D5AC3ACB9F48}"/>
              </a:ext>
            </a:extLst>
          </p:cNvPr>
          <p:cNvSpPr>
            <a:spLocks noGrp="1"/>
          </p:cNvSpPr>
          <p:nvPr>
            <p:ph type="sldNum" idx="1"/>
          </p:nvPr>
        </p:nvSpPr>
        <p:spPr>
          <a:xfrm>
            <a:off x="8610480" y="6483240"/>
            <a:ext cx="2723040" cy="344880"/>
          </a:xfrm>
        </p:spPr>
        <p:txBody>
          <a:bodyPr/>
          <a:lstStyle/>
          <a:p>
            <a:fld id="{BA9FEC38-D3C8-4794-8A5E-1D9A9F335037}" type="slidenum">
              <a:rPr/>
              <a:t>24</a:t>
            </a:fld>
            <a:endParaRPr dirty="0"/>
          </a:p>
        </p:txBody>
      </p:sp>
    </p:spTree>
    <p:extLst>
      <p:ext uri="{BB962C8B-B14F-4D97-AF65-F5344CB8AC3E}">
        <p14:creationId xmlns:p14="http://schemas.microsoft.com/office/powerpoint/2010/main" val="1726639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52DA5-64DE-A6BD-A7D2-09DE8A7556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455530-8160-01D0-ECDC-FA54EDCDE98F}"/>
              </a:ext>
            </a:extLst>
          </p:cNvPr>
          <p:cNvSpPr>
            <a:spLocks noGrp="1"/>
          </p:cNvSpPr>
          <p:nvPr>
            <p:ph type="title"/>
          </p:nvPr>
        </p:nvSpPr>
        <p:spPr/>
        <p:txBody>
          <a:bodyPr/>
          <a:lstStyle/>
          <a:p>
            <a:r>
              <a:rPr lang="en-US" sz="3200" b="1" spc="-1" dirty="0">
                <a:solidFill>
                  <a:srgbClr val="0066B2"/>
                </a:solidFill>
              </a:rPr>
              <a:t>Variables in C#</a:t>
            </a:r>
            <a:endParaRPr lang="en-VN" dirty="0"/>
          </a:p>
        </p:txBody>
      </p:sp>
      <p:sp>
        <p:nvSpPr>
          <p:cNvPr id="5" name="Content Placeholder 4">
            <a:extLst>
              <a:ext uri="{FF2B5EF4-FFF2-40B4-BE49-F238E27FC236}">
                <a16:creationId xmlns:a16="http://schemas.microsoft.com/office/drawing/2014/main" id="{0E249F1F-2C04-1558-09E1-F82A60833C19}"/>
              </a:ext>
            </a:extLst>
          </p:cNvPr>
          <p:cNvSpPr>
            <a:spLocks noGrp="1"/>
          </p:cNvSpPr>
          <p:nvPr>
            <p:ph/>
          </p:nvPr>
        </p:nvSpPr>
        <p:spPr>
          <a:xfrm>
            <a:off x="609480" y="1168413"/>
            <a:ext cx="10972440" cy="4282633"/>
          </a:xfrm>
        </p:spPr>
        <p:txBody>
          <a:bodyPr anchor="t"/>
          <a:lstStyle/>
          <a:p>
            <a:pPr>
              <a:lnSpc>
                <a:spcPct val="200000"/>
              </a:lnSpc>
            </a:pPr>
            <a:r>
              <a:rPr lang="en-US" sz="2000" b="1" i="0" u="none" strike="noStrike" dirty="0">
                <a:solidFill>
                  <a:srgbClr val="455463"/>
                </a:solidFill>
                <a:effectLst/>
                <a:latin typeface="+mj-lt"/>
              </a:rPr>
              <a:t> </a:t>
            </a:r>
          </a:p>
        </p:txBody>
      </p:sp>
      <p:sp>
        <p:nvSpPr>
          <p:cNvPr id="6" name="PlaceHolder 1">
            <a:extLst>
              <a:ext uri="{FF2B5EF4-FFF2-40B4-BE49-F238E27FC236}">
                <a16:creationId xmlns:a16="http://schemas.microsoft.com/office/drawing/2014/main" id="{C4B15B94-6AE9-BF8D-4160-BDAA9B505A5B}"/>
              </a:ext>
            </a:extLst>
          </p:cNvPr>
          <p:cNvSpPr>
            <a:spLocks noGrp="1"/>
          </p:cNvSpPr>
          <p:nvPr>
            <p:ph type="sldNum" idx="1"/>
          </p:nvPr>
        </p:nvSpPr>
        <p:spPr>
          <a:xfrm>
            <a:off x="8610480" y="6483240"/>
            <a:ext cx="2723040" cy="344880"/>
          </a:xfrm>
        </p:spPr>
        <p:txBody>
          <a:bodyPr/>
          <a:lstStyle/>
          <a:p>
            <a:fld id="{BA9FEC38-D3C8-4794-8A5E-1D9A9F335037}" type="slidenum">
              <a:rPr/>
              <a:t>25</a:t>
            </a:fld>
            <a:endParaRPr dirty="0"/>
          </a:p>
        </p:txBody>
      </p:sp>
      <p:pic>
        <p:nvPicPr>
          <p:cNvPr id="8" name="Picture 7">
            <a:extLst>
              <a:ext uri="{FF2B5EF4-FFF2-40B4-BE49-F238E27FC236}">
                <a16:creationId xmlns:a16="http://schemas.microsoft.com/office/drawing/2014/main" id="{78914543-3701-95DD-1053-BEF4D0563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940" y="1168413"/>
            <a:ext cx="4692060" cy="4692060"/>
          </a:xfrm>
          <a:prstGeom prst="rect">
            <a:avLst/>
          </a:prstGeom>
        </p:spPr>
      </p:pic>
      <p:pic>
        <p:nvPicPr>
          <p:cNvPr id="12" name="Picture 11">
            <a:extLst>
              <a:ext uri="{FF2B5EF4-FFF2-40B4-BE49-F238E27FC236}">
                <a16:creationId xmlns:a16="http://schemas.microsoft.com/office/drawing/2014/main" id="{0E40B0A9-CC7C-89E7-197C-D261415E3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43" y="1406954"/>
            <a:ext cx="7277464" cy="3511410"/>
          </a:xfrm>
          <a:prstGeom prst="rect">
            <a:avLst/>
          </a:prstGeom>
        </p:spPr>
      </p:pic>
    </p:spTree>
    <p:extLst>
      <p:ext uri="{BB962C8B-B14F-4D97-AF65-F5344CB8AC3E}">
        <p14:creationId xmlns:p14="http://schemas.microsoft.com/office/powerpoint/2010/main" val="1260012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43C51-D6C6-B3AD-5C7F-A0088B3A47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B7609B-F83C-73EC-4EFD-694798001DD2}"/>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C879EB54-DBE2-8C1D-76B8-A114A1A895CD}"/>
              </a:ext>
            </a:extLst>
          </p:cNvPr>
          <p:cNvSpPr>
            <a:spLocks noGrp="1"/>
          </p:cNvSpPr>
          <p:nvPr>
            <p:ph/>
          </p:nvPr>
        </p:nvSpPr>
        <p:spPr>
          <a:xfrm>
            <a:off x="609480" y="1527858"/>
            <a:ext cx="10972440" cy="4282633"/>
          </a:xfrm>
        </p:spPr>
        <p:txBody>
          <a:bodyPr anchor="t"/>
          <a:lstStyle/>
          <a:p>
            <a:pPr algn="l"/>
            <a:r>
              <a:rPr lang="en-US" sz="2000" b="1" i="0" u="none" strike="noStrike" dirty="0">
                <a:solidFill>
                  <a:srgbClr val="455463"/>
                </a:solidFill>
                <a:effectLst/>
                <a:latin typeface="+mj-lt"/>
              </a:rPr>
              <a:t> </a:t>
            </a:r>
          </a:p>
        </p:txBody>
      </p:sp>
      <p:sp>
        <p:nvSpPr>
          <p:cNvPr id="8" name="PlaceHolder 1">
            <a:extLst>
              <a:ext uri="{FF2B5EF4-FFF2-40B4-BE49-F238E27FC236}">
                <a16:creationId xmlns:a16="http://schemas.microsoft.com/office/drawing/2014/main" id="{E2CEBE02-FACF-F015-9682-6A3B340E66DA}"/>
              </a:ext>
            </a:extLst>
          </p:cNvPr>
          <p:cNvSpPr>
            <a:spLocks noGrp="1"/>
          </p:cNvSpPr>
          <p:nvPr>
            <p:ph type="sldNum" idx="1"/>
          </p:nvPr>
        </p:nvSpPr>
        <p:spPr>
          <a:xfrm>
            <a:off x="8610480" y="6483240"/>
            <a:ext cx="2723040" cy="344880"/>
          </a:xfrm>
        </p:spPr>
        <p:txBody>
          <a:bodyPr/>
          <a:lstStyle/>
          <a:p>
            <a:fld id="{BA9FEC38-D3C8-4794-8A5E-1D9A9F335037}" type="slidenum">
              <a:rPr/>
              <a:t>26</a:t>
            </a:fld>
            <a:endParaRPr dirty="0"/>
          </a:p>
        </p:txBody>
      </p:sp>
      <p:pic>
        <p:nvPicPr>
          <p:cNvPr id="12" name="Picture 11">
            <a:extLst>
              <a:ext uri="{FF2B5EF4-FFF2-40B4-BE49-F238E27FC236}">
                <a16:creationId xmlns:a16="http://schemas.microsoft.com/office/drawing/2014/main" id="{1D468152-D35C-3366-DFAE-A29FDC816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883" y="1418400"/>
            <a:ext cx="9615633" cy="4430494"/>
          </a:xfrm>
          <a:prstGeom prst="rect">
            <a:avLst/>
          </a:prstGeom>
        </p:spPr>
      </p:pic>
    </p:spTree>
    <p:extLst>
      <p:ext uri="{BB962C8B-B14F-4D97-AF65-F5344CB8AC3E}">
        <p14:creationId xmlns:p14="http://schemas.microsoft.com/office/powerpoint/2010/main" val="1306926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3C0FE-9AEB-1353-87EB-8D342A11EF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D08125-1F91-2BDF-C13E-A52D2241007D}"/>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BA43E01D-F692-EC8C-EFBD-1092DA1EE7AC}"/>
              </a:ext>
            </a:extLst>
          </p:cNvPr>
          <p:cNvSpPr>
            <a:spLocks noGrp="1"/>
          </p:cNvSpPr>
          <p:nvPr>
            <p:ph/>
          </p:nvPr>
        </p:nvSpPr>
        <p:spPr>
          <a:xfrm>
            <a:off x="609480" y="1527858"/>
            <a:ext cx="10972440" cy="4282633"/>
          </a:xfrm>
        </p:spPr>
        <p:txBody>
          <a:bodyPr anchor="t"/>
          <a:lstStyle/>
          <a:p>
            <a:pPr algn="l"/>
            <a:r>
              <a:rPr lang="en-US" sz="2000" b="1" i="0" u="none" strike="noStrike" dirty="0">
                <a:solidFill>
                  <a:srgbClr val="455463"/>
                </a:solidFill>
                <a:effectLst/>
                <a:latin typeface="+mj-lt"/>
              </a:rPr>
              <a:t> </a:t>
            </a:r>
          </a:p>
        </p:txBody>
      </p:sp>
      <p:sp>
        <p:nvSpPr>
          <p:cNvPr id="8" name="PlaceHolder 1">
            <a:extLst>
              <a:ext uri="{FF2B5EF4-FFF2-40B4-BE49-F238E27FC236}">
                <a16:creationId xmlns:a16="http://schemas.microsoft.com/office/drawing/2014/main" id="{DFFB2A69-5183-9B7F-AFD1-6437165F787B}"/>
              </a:ext>
            </a:extLst>
          </p:cNvPr>
          <p:cNvSpPr>
            <a:spLocks noGrp="1"/>
          </p:cNvSpPr>
          <p:nvPr>
            <p:ph type="sldNum" idx="1"/>
          </p:nvPr>
        </p:nvSpPr>
        <p:spPr>
          <a:xfrm>
            <a:off x="8610480" y="6483240"/>
            <a:ext cx="2723040" cy="344880"/>
          </a:xfrm>
        </p:spPr>
        <p:txBody>
          <a:bodyPr/>
          <a:lstStyle/>
          <a:p>
            <a:fld id="{BA9FEC38-D3C8-4794-8A5E-1D9A9F335037}" type="slidenum">
              <a:rPr/>
              <a:t>27</a:t>
            </a:fld>
            <a:endParaRPr dirty="0"/>
          </a:p>
        </p:txBody>
      </p:sp>
      <p:pic>
        <p:nvPicPr>
          <p:cNvPr id="10" name="Picture 9">
            <a:extLst>
              <a:ext uri="{FF2B5EF4-FFF2-40B4-BE49-F238E27FC236}">
                <a16:creationId xmlns:a16="http://schemas.microsoft.com/office/drawing/2014/main" id="{EF7793D4-2B53-EB3E-4511-0706E090B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040" y="-1"/>
            <a:ext cx="7418815" cy="6714075"/>
          </a:xfrm>
          <a:prstGeom prst="rect">
            <a:avLst/>
          </a:prstGeom>
        </p:spPr>
      </p:pic>
    </p:spTree>
    <p:extLst>
      <p:ext uri="{BB962C8B-B14F-4D97-AF65-F5344CB8AC3E}">
        <p14:creationId xmlns:p14="http://schemas.microsoft.com/office/powerpoint/2010/main" val="117016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CD050-B80F-F603-20CE-20CE3041FB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EF95CE-663A-BEAC-7A05-C0BC78649E73}"/>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6035E2CB-4737-83A5-BD0D-AA9CF224C1DF}"/>
              </a:ext>
            </a:extLst>
          </p:cNvPr>
          <p:cNvSpPr>
            <a:spLocks noGrp="1"/>
          </p:cNvSpPr>
          <p:nvPr>
            <p:ph/>
          </p:nvPr>
        </p:nvSpPr>
        <p:spPr>
          <a:xfrm>
            <a:off x="1215482" y="1957710"/>
            <a:ext cx="10366437" cy="3852781"/>
          </a:xfrm>
        </p:spPr>
        <p:txBody>
          <a:bodyPr anchor="t"/>
          <a:lstStyle/>
          <a:p>
            <a:pPr algn="l">
              <a:lnSpc>
                <a:spcPct val="150000"/>
              </a:lnSpc>
            </a:pPr>
            <a:r>
              <a:rPr lang="en-US" sz="2000" b="1" i="0" u="none" strike="noStrike" dirty="0">
                <a:solidFill>
                  <a:srgbClr val="455463"/>
                </a:solidFill>
                <a:effectLst/>
                <a:latin typeface="+mn-lt"/>
              </a:rPr>
              <a:t> </a:t>
            </a:r>
            <a:r>
              <a:rPr lang="en-US" sz="2000" b="0" i="0" u="none" strike="noStrike" dirty="0">
                <a:solidFill>
                  <a:srgbClr val="455463"/>
                </a:solidFill>
                <a:effectLst/>
                <a:latin typeface="+mn-lt"/>
              </a:rPr>
              <a:t>In C#, numbers are categorized into two primary types:</a:t>
            </a:r>
          </a:p>
          <a:p>
            <a:pPr algn="l">
              <a:lnSpc>
                <a:spcPct val="150000"/>
              </a:lnSpc>
              <a:buFont typeface="+mj-lt"/>
              <a:buAutoNum type="arabicPeriod"/>
            </a:pPr>
            <a:r>
              <a:rPr lang="en-US" sz="2000" b="1" i="0" u="none" strike="noStrike" dirty="0">
                <a:solidFill>
                  <a:srgbClr val="455463"/>
                </a:solidFill>
                <a:effectLst/>
                <a:latin typeface="+mn-lt"/>
              </a:rPr>
              <a:t>Integer Types:</a:t>
            </a:r>
            <a:endParaRPr lang="en-US" sz="2000" b="0" i="0" u="none" strike="noStrike" dirty="0">
              <a:solidFill>
                <a:srgbClr val="455463"/>
              </a:solidFill>
              <a:effectLst/>
              <a:latin typeface="+mn-lt"/>
            </a:endParaRPr>
          </a:p>
          <a:p>
            <a:pPr marL="800100" lvl="1" indent="-342900" algn="l">
              <a:lnSpc>
                <a:spcPct val="150000"/>
              </a:lnSpc>
              <a:buFont typeface="Arial" panose="020B0604020202020204" pitchFamily="34" charset="0"/>
              <a:buChar char="•"/>
            </a:pPr>
            <a:r>
              <a:rPr lang="en-US" sz="2000" b="0" i="0" u="none" strike="noStrike" dirty="0">
                <a:solidFill>
                  <a:srgbClr val="455463"/>
                </a:solidFill>
                <a:effectLst/>
                <a:latin typeface="+mn-lt"/>
              </a:rPr>
              <a:t>Represent whole numbers without decimal points.</a:t>
            </a:r>
          </a:p>
          <a:p>
            <a:pPr marL="800100" lvl="1" indent="-342900" algn="l">
              <a:lnSpc>
                <a:spcPct val="150000"/>
              </a:lnSpc>
              <a:buFont typeface="Arial" panose="020B0604020202020204" pitchFamily="34" charset="0"/>
              <a:buChar char="•"/>
            </a:pPr>
            <a:r>
              <a:rPr lang="en-US" sz="2000" b="0" i="0" u="none" strike="noStrike" dirty="0">
                <a:solidFill>
                  <a:srgbClr val="455463"/>
                </a:solidFill>
                <a:effectLst/>
                <a:latin typeface="+mn-lt"/>
              </a:rPr>
              <a:t>Examples: int, short, long, byte, </a:t>
            </a:r>
            <a:r>
              <a:rPr lang="en-US" sz="2000" b="0" i="0" u="none" strike="noStrike" dirty="0" err="1">
                <a:solidFill>
                  <a:srgbClr val="455463"/>
                </a:solidFill>
                <a:effectLst/>
                <a:latin typeface="+mn-lt"/>
              </a:rPr>
              <a:t>sbyte</a:t>
            </a:r>
            <a:r>
              <a:rPr lang="en-US" sz="2000" b="0" i="0" u="none" strike="noStrike" dirty="0">
                <a:solidFill>
                  <a:srgbClr val="455463"/>
                </a:solidFill>
                <a:effectLst/>
                <a:latin typeface="+mn-lt"/>
              </a:rPr>
              <a:t>, </a:t>
            </a:r>
            <a:r>
              <a:rPr lang="en-US" sz="2000" b="0" i="0" u="none" strike="noStrike" dirty="0" err="1">
                <a:solidFill>
                  <a:srgbClr val="455463"/>
                </a:solidFill>
                <a:effectLst/>
                <a:latin typeface="+mn-lt"/>
              </a:rPr>
              <a:t>ushort</a:t>
            </a:r>
            <a:r>
              <a:rPr lang="en-US" sz="2000" b="0" i="0" u="none" strike="noStrike" dirty="0">
                <a:solidFill>
                  <a:srgbClr val="455463"/>
                </a:solidFill>
                <a:effectLst/>
                <a:latin typeface="+mn-lt"/>
              </a:rPr>
              <a:t>, </a:t>
            </a:r>
            <a:r>
              <a:rPr lang="en-US" sz="2000" b="0" i="0" u="none" strike="noStrike" dirty="0" err="1">
                <a:solidFill>
                  <a:srgbClr val="455463"/>
                </a:solidFill>
                <a:effectLst/>
                <a:latin typeface="+mn-lt"/>
              </a:rPr>
              <a:t>uint</a:t>
            </a:r>
            <a:r>
              <a:rPr lang="en-US" sz="2000" b="0" i="0" u="none" strike="noStrike" dirty="0">
                <a:solidFill>
                  <a:srgbClr val="455463"/>
                </a:solidFill>
                <a:effectLst/>
                <a:latin typeface="+mn-lt"/>
              </a:rPr>
              <a:t>, </a:t>
            </a:r>
            <a:r>
              <a:rPr lang="en-US" sz="2000" b="0" i="0" u="none" strike="noStrike" dirty="0" err="1">
                <a:solidFill>
                  <a:srgbClr val="455463"/>
                </a:solidFill>
                <a:effectLst/>
                <a:latin typeface="+mn-lt"/>
              </a:rPr>
              <a:t>ulong</a:t>
            </a:r>
            <a:endParaRPr lang="en-US" sz="2000" b="0" i="0" u="none" strike="noStrike" dirty="0">
              <a:solidFill>
                <a:srgbClr val="455463"/>
              </a:solidFill>
              <a:effectLst/>
              <a:latin typeface="+mn-lt"/>
            </a:endParaRPr>
          </a:p>
          <a:p>
            <a:pPr algn="l">
              <a:lnSpc>
                <a:spcPct val="150000"/>
              </a:lnSpc>
              <a:buFont typeface="+mj-lt"/>
              <a:buAutoNum type="arabicPeriod"/>
            </a:pPr>
            <a:r>
              <a:rPr lang="en-US" sz="2000" b="1" i="0" u="none" strike="noStrike" dirty="0">
                <a:solidFill>
                  <a:srgbClr val="455463"/>
                </a:solidFill>
                <a:effectLst/>
                <a:latin typeface="+mn-lt"/>
              </a:rPr>
              <a:t>Floating-Point Types:</a:t>
            </a:r>
            <a:endParaRPr lang="en-US" sz="2000" b="0" i="0" u="none" strike="noStrike" dirty="0">
              <a:solidFill>
                <a:srgbClr val="455463"/>
              </a:solidFill>
              <a:effectLst/>
              <a:latin typeface="+mn-lt"/>
            </a:endParaRPr>
          </a:p>
          <a:p>
            <a:pPr marL="800100" lvl="1" indent="-342900" algn="l">
              <a:lnSpc>
                <a:spcPct val="150000"/>
              </a:lnSpc>
              <a:buFont typeface="Arial" panose="020B0604020202020204" pitchFamily="34" charset="0"/>
              <a:buChar char="•"/>
            </a:pPr>
            <a:r>
              <a:rPr lang="en-US" sz="2000" b="0" i="0" u="none" strike="noStrike" dirty="0">
                <a:solidFill>
                  <a:srgbClr val="455463"/>
                </a:solidFill>
                <a:effectLst/>
                <a:latin typeface="+mn-lt"/>
              </a:rPr>
              <a:t>Represent numbers with decimal points.</a:t>
            </a:r>
          </a:p>
          <a:p>
            <a:pPr marL="800100" lvl="1" indent="-342900" algn="l">
              <a:lnSpc>
                <a:spcPct val="150000"/>
              </a:lnSpc>
              <a:buFont typeface="Arial" panose="020B0604020202020204" pitchFamily="34" charset="0"/>
              <a:buChar char="•"/>
            </a:pPr>
            <a:r>
              <a:rPr lang="en-US" sz="2000" b="0" i="0" u="none" strike="noStrike" dirty="0">
                <a:solidFill>
                  <a:srgbClr val="455463"/>
                </a:solidFill>
                <a:effectLst/>
                <a:latin typeface="+mn-lt"/>
              </a:rPr>
              <a:t>Examples: float, double, decimal</a:t>
            </a:r>
          </a:p>
          <a:p>
            <a:pPr algn="l"/>
            <a:endParaRPr lang="en-US" sz="2000" b="1"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0EB70BDB-A8B4-F182-9610-B84FAD278AB9}"/>
              </a:ext>
            </a:extLst>
          </p:cNvPr>
          <p:cNvSpPr>
            <a:spLocks noGrp="1"/>
          </p:cNvSpPr>
          <p:nvPr>
            <p:ph type="sldNum" idx="1"/>
          </p:nvPr>
        </p:nvSpPr>
        <p:spPr>
          <a:xfrm>
            <a:off x="8610480" y="6483240"/>
            <a:ext cx="2723040" cy="344880"/>
          </a:xfrm>
        </p:spPr>
        <p:txBody>
          <a:bodyPr/>
          <a:lstStyle/>
          <a:p>
            <a:fld id="{BA9FEC38-D3C8-4794-8A5E-1D9A9F335037}" type="slidenum">
              <a:rPr/>
              <a:t>28</a:t>
            </a:fld>
            <a:endParaRPr dirty="0"/>
          </a:p>
        </p:txBody>
      </p:sp>
      <p:sp>
        <p:nvSpPr>
          <p:cNvPr id="2" name="Content Placeholder 4">
            <a:extLst>
              <a:ext uri="{FF2B5EF4-FFF2-40B4-BE49-F238E27FC236}">
                <a16:creationId xmlns:a16="http://schemas.microsoft.com/office/drawing/2014/main" id="{5570F111-C4A1-1DB2-C3E3-67A1ADA03F1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Numbers in C#</a:t>
            </a:r>
          </a:p>
        </p:txBody>
      </p:sp>
    </p:spTree>
    <p:extLst>
      <p:ext uri="{BB962C8B-B14F-4D97-AF65-F5344CB8AC3E}">
        <p14:creationId xmlns:p14="http://schemas.microsoft.com/office/powerpoint/2010/main" val="1300110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B450D-9668-67B8-913E-E47F696776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F4B321-E599-EB4D-0BD0-6A196C5696F9}"/>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16104C1F-060B-7BCA-A276-18AC263A23C4}"/>
              </a:ext>
            </a:extLst>
          </p:cNvPr>
          <p:cNvSpPr>
            <a:spLocks noGrp="1"/>
          </p:cNvSpPr>
          <p:nvPr>
            <p:ph/>
          </p:nvPr>
        </p:nvSpPr>
        <p:spPr>
          <a:xfrm>
            <a:off x="1215482" y="1957710"/>
            <a:ext cx="10366437" cy="3852781"/>
          </a:xfrm>
        </p:spPr>
        <p:txBody>
          <a:bodyPr anchor="t"/>
          <a:lstStyle/>
          <a:p>
            <a:pPr algn="l">
              <a:lnSpc>
                <a:spcPct val="150000"/>
              </a:lnSpc>
            </a:pPr>
            <a:r>
              <a:rPr lang="en-US" sz="2000" b="1" dirty="0">
                <a:solidFill>
                  <a:srgbClr val="455463"/>
                </a:solidFill>
                <a:latin typeface="+mn-lt"/>
              </a:rPr>
              <a:t> </a:t>
            </a:r>
            <a:endParaRPr lang="en-US" sz="2000" b="1"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0DDA2635-D1F1-0F5A-EF24-F66567208DD4}"/>
              </a:ext>
            </a:extLst>
          </p:cNvPr>
          <p:cNvSpPr>
            <a:spLocks noGrp="1"/>
          </p:cNvSpPr>
          <p:nvPr>
            <p:ph type="sldNum" idx="1"/>
          </p:nvPr>
        </p:nvSpPr>
        <p:spPr>
          <a:xfrm>
            <a:off x="8610480" y="6483240"/>
            <a:ext cx="2723040" cy="344880"/>
          </a:xfrm>
        </p:spPr>
        <p:txBody>
          <a:bodyPr/>
          <a:lstStyle/>
          <a:p>
            <a:fld id="{BA9FEC38-D3C8-4794-8A5E-1D9A9F335037}" type="slidenum">
              <a:rPr/>
              <a:t>29</a:t>
            </a:fld>
            <a:endParaRPr dirty="0"/>
          </a:p>
        </p:txBody>
      </p:sp>
      <p:sp>
        <p:nvSpPr>
          <p:cNvPr id="2" name="Content Placeholder 4">
            <a:extLst>
              <a:ext uri="{FF2B5EF4-FFF2-40B4-BE49-F238E27FC236}">
                <a16:creationId xmlns:a16="http://schemas.microsoft.com/office/drawing/2014/main" id="{5EF166B1-4BFD-856C-1A08-786855F8CE4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Numbers in C#</a:t>
            </a:r>
          </a:p>
        </p:txBody>
      </p:sp>
      <p:pic>
        <p:nvPicPr>
          <p:cNvPr id="6" name="Picture 5">
            <a:extLst>
              <a:ext uri="{FF2B5EF4-FFF2-40B4-BE49-F238E27FC236}">
                <a16:creationId xmlns:a16="http://schemas.microsoft.com/office/drawing/2014/main" id="{FB96B243-249C-3227-DA70-FE858809A1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56389" y="1957709"/>
            <a:ext cx="10537705" cy="3417179"/>
          </a:xfrm>
          <a:prstGeom prst="rect">
            <a:avLst/>
          </a:prstGeom>
        </p:spPr>
      </p:pic>
    </p:spTree>
    <p:extLst>
      <p:ext uri="{BB962C8B-B14F-4D97-AF65-F5344CB8AC3E}">
        <p14:creationId xmlns:p14="http://schemas.microsoft.com/office/powerpoint/2010/main" val="1619643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62B4-5F7E-8CC5-868A-E9A71FF1E924}"/>
              </a:ext>
            </a:extLst>
          </p:cNvPr>
          <p:cNvSpPr>
            <a:spLocks noGrp="1"/>
          </p:cNvSpPr>
          <p:nvPr>
            <p:ph type="title"/>
          </p:nvPr>
        </p:nvSpPr>
        <p:spPr>
          <a:xfrm>
            <a:off x="609479" y="703080"/>
            <a:ext cx="10620747" cy="715320"/>
          </a:xfrm>
        </p:spPr>
        <p:txBody>
          <a:bodyPr/>
          <a:lstStyle/>
          <a:p>
            <a:r>
              <a:rPr lang="en-US" sz="3200" b="1" spc="-1" dirty="0">
                <a:solidFill>
                  <a:srgbClr val="0066B2"/>
                </a:solidFill>
              </a:rPr>
              <a:t>Why C# for Unity?</a:t>
            </a:r>
            <a:endParaRPr lang="en-VN" dirty="0"/>
          </a:p>
        </p:txBody>
      </p:sp>
      <p:sp>
        <p:nvSpPr>
          <p:cNvPr id="5" name="Subtitle 4">
            <a:extLst>
              <a:ext uri="{FF2B5EF4-FFF2-40B4-BE49-F238E27FC236}">
                <a16:creationId xmlns:a16="http://schemas.microsoft.com/office/drawing/2014/main" id="{4BA47923-AB44-87FF-6BD3-A6153D5C403F}"/>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150000"/>
              </a:lnSpc>
            </a:pPr>
            <a:r>
              <a:rPr lang="en-US" sz="2000" b="1" i="0" u="none" strike="noStrike" dirty="0">
                <a:solidFill>
                  <a:srgbClr val="455463"/>
                </a:solidFill>
                <a:effectLst/>
              </a:rPr>
              <a:t>C#: The Preferred Language for Unity Development</a:t>
            </a:r>
            <a:endParaRPr lang="en-US" sz="2000" b="0" i="0" u="none" strike="noStrike" dirty="0">
              <a:solidFill>
                <a:srgbClr val="455463"/>
              </a:solidFill>
              <a:effectLst/>
            </a:endParaRPr>
          </a:p>
          <a:p>
            <a:pPr algn="l">
              <a:lnSpc>
                <a:spcPct val="150000"/>
              </a:lnSpc>
            </a:pPr>
            <a:r>
              <a:rPr lang="en-US" sz="2000" b="0" i="0" u="none" strike="noStrike" dirty="0">
                <a:solidFill>
                  <a:srgbClr val="455463"/>
                </a:solidFill>
                <a:effectLst/>
              </a:rPr>
              <a:t>C# is the most widely used and recommended language for Unity game development. Here's why:</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Strong Community and Support:</a:t>
            </a:r>
            <a:r>
              <a:rPr lang="en-US" sz="2000" b="0" i="0" u="none" strike="noStrike" dirty="0">
                <a:solidFill>
                  <a:srgbClr val="455463"/>
                </a:solidFill>
                <a:effectLst/>
              </a:rPr>
              <a:t> A vast community of C# developers and extensive resources are available to help you.</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Industry Standard:</a:t>
            </a:r>
            <a:r>
              <a:rPr lang="en-US" sz="2000" b="0" i="0" u="none" strike="noStrike" dirty="0">
                <a:solidFill>
                  <a:srgbClr val="455463"/>
                </a:solidFill>
                <a:effectLst/>
              </a:rPr>
              <a:t> C# is a versatile language used in various industries, including web development and software engineering.</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Interoperability with .NET:</a:t>
            </a:r>
            <a:r>
              <a:rPr lang="en-US" sz="2000" b="0" i="0" u="none" strike="noStrike" dirty="0">
                <a:solidFill>
                  <a:srgbClr val="455463"/>
                </a:solidFill>
                <a:effectLst/>
              </a:rPr>
              <a:t> Leverage the power of the .NET framework for advanced features.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rPr>
              <a:t>Ease of Learning:</a:t>
            </a:r>
            <a:r>
              <a:rPr lang="en-US" sz="2000" b="0" i="0" u="none" strike="noStrike" dirty="0">
                <a:solidFill>
                  <a:srgbClr val="455463"/>
                </a:solidFill>
                <a:effectLst/>
              </a:rPr>
              <a:t> C# is relatively easy to learn, especially for those with programming experience.</a:t>
            </a:r>
          </a:p>
        </p:txBody>
      </p:sp>
      <p:sp>
        <p:nvSpPr>
          <p:cNvPr id="3" name="PlaceHolder 1">
            <a:extLst>
              <a:ext uri="{FF2B5EF4-FFF2-40B4-BE49-F238E27FC236}">
                <a16:creationId xmlns:a16="http://schemas.microsoft.com/office/drawing/2014/main" id="{6585F1C7-31CE-314A-0DC0-C0393B4EC6B3}"/>
              </a:ext>
            </a:extLst>
          </p:cNvPr>
          <p:cNvSpPr>
            <a:spLocks noGrp="1"/>
          </p:cNvSpPr>
          <p:nvPr>
            <p:ph type="sldNum" idx="1"/>
          </p:nvPr>
        </p:nvSpPr>
        <p:spPr>
          <a:xfrm>
            <a:off x="8610480" y="6483240"/>
            <a:ext cx="2723040" cy="344880"/>
          </a:xfrm>
        </p:spPr>
        <p:txBody>
          <a:bodyPr/>
          <a:lstStyle/>
          <a:p>
            <a:fld id="{BA9FEC38-D3C8-4794-8A5E-1D9A9F335037}" type="slidenum">
              <a:rPr/>
              <a:t>3</a:t>
            </a:fld>
            <a:endParaRPr dirty="0"/>
          </a:p>
        </p:txBody>
      </p:sp>
    </p:spTree>
    <p:extLst>
      <p:ext uri="{BB962C8B-B14F-4D97-AF65-F5344CB8AC3E}">
        <p14:creationId xmlns:p14="http://schemas.microsoft.com/office/powerpoint/2010/main" val="520943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4EFDD-2296-327D-35AF-015F0115F0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320DCD-1D92-7841-207C-AA591EBDD3AF}"/>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0899FD4D-493D-6898-853A-A301336ADF07}"/>
              </a:ext>
            </a:extLst>
          </p:cNvPr>
          <p:cNvSpPr>
            <a:spLocks noGrp="1"/>
          </p:cNvSpPr>
          <p:nvPr>
            <p:ph/>
          </p:nvPr>
        </p:nvSpPr>
        <p:spPr>
          <a:xfrm>
            <a:off x="1215482" y="1957710"/>
            <a:ext cx="10366437" cy="3852781"/>
          </a:xfrm>
        </p:spPr>
        <p:txBody>
          <a:bodyPr anchor="t"/>
          <a:lstStyle/>
          <a:p>
            <a:pPr algn="l">
              <a:lnSpc>
                <a:spcPct val="150000"/>
              </a:lnSpc>
            </a:pPr>
            <a:r>
              <a:rPr lang="en-US" sz="2000" i="0" u="none" strike="noStrike" dirty="0">
                <a:solidFill>
                  <a:srgbClr val="455463"/>
                </a:solidFill>
                <a:effectLst/>
                <a:latin typeface="+mn-lt"/>
              </a:rPr>
              <a:t>The int data type is 32-bit </a:t>
            </a:r>
            <a:r>
              <a:rPr lang="en-US" sz="2000" i="0" u="none" strike="noStrike" dirty="0">
                <a:solidFill>
                  <a:srgbClr val="F36F21"/>
                </a:solidFill>
                <a:effectLst/>
                <a:latin typeface="+mn-lt"/>
              </a:rPr>
              <a:t>signed integer</a:t>
            </a:r>
            <a:r>
              <a:rPr lang="en-US" sz="2000" i="0" u="none" strike="noStrike" dirty="0">
                <a:solidFill>
                  <a:srgbClr val="455463"/>
                </a:solidFill>
                <a:effectLst/>
                <a:latin typeface="+mn-lt"/>
              </a:rPr>
              <a:t>. It can store numbers from </a:t>
            </a:r>
            <a:r>
              <a:rPr lang="en-US" sz="2000" i="0" u="none" strike="noStrike" dirty="0">
                <a:solidFill>
                  <a:srgbClr val="F36F21"/>
                </a:solidFill>
                <a:effectLst/>
                <a:latin typeface="+mn-lt"/>
              </a:rPr>
              <a:t>-2,147,483,648 to 2,147,483,647</a:t>
            </a:r>
            <a:r>
              <a:rPr lang="en-US" sz="2000" i="0" u="none" strike="noStrike" dirty="0">
                <a:solidFill>
                  <a:srgbClr val="455463"/>
                </a:solidFill>
                <a:effectLst/>
                <a:latin typeface="+mn-lt"/>
              </a:rPr>
              <a:t>. The int keyword is an alias of Int32 struct in .NET.</a:t>
            </a:r>
          </a:p>
          <a:p>
            <a:pPr algn="l">
              <a:lnSpc>
                <a:spcPct val="150000"/>
              </a:lnSpc>
            </a:pPr>
            <a:endParaRPr lang="en-US" sz="2000" i="0" u="none" strike="noStrike" dirty="0">
              <a:solidFill>
                <a:srgbClr val="455463"/>
              </a:solidFill>
              <a:effectLst/>
              <a:latin typeface="+mn-lt"/>
            </a:endParaRPr>
          </a:p>
          <a:p>
            <a:pPr algn="l">
              <a:lnSpc>
                <a:spcPct val="150000"/>
              </a:lnSpc>
            </a:pPr>
            <a:r>
              <a:rPr lang="en-US" sz="2000" i="0" u="none" strike="noStrike" dirty="0">
                <a:solidFill>
                  <a:srgbClr val="455463"/>
                </a:solidFill>
                <a:effectLst/>
                <a:latin typeface="+mn-lt"/>
              </a:rPr>
              <a:t>Integer Types: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int</a:t>
            </a:r>
            <a:r>
              <a:rPr lang="en-US" sz="2000" i="0" u="none" strike="noStrike" dirty="0">
                <a:solidFill>
                  <a:srgbClr val="455463"/>
                </a:solidFill>
                <a:effectLst/>
                <a:latin typeface="+mn-lt"/>
              </a:rPr>
              <a:t>: A 32-bit signed integer that can store numbers from </a:t>
            </a:r>
            <a:r>
              <a:rPr lang="en-US" sz="2000" i="1" u="none" strike="noStrike" dirty="0">
                <a:solidFill>
                  <a:srgbClr val="455463"/>
                </a:solidFill>
                <a:effectLst/>
                <a:latin typeface="+mn-lt"/>
              </a:rPr>
              <a:t>-2,147,483,648 to 2,147,483,647</a:t>
            </a:r>
            <a:r>
              <a:rPr lang="en-US" sz="20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uint</a:t>
            </a:r>
            <a:r>
              <a:rPr lang="en-US" sz="2000" i="0" u="none" strike="noStrike" dirty="0">
                <a:solidFill>
                  <a:srgbClr val="455463"/>
                </a:solidFill>
                <a:effectLst/>
                <a:latin typeface="+mn-lt"/>
              </a:rPr>
              <a:t>: A 32-bit unsigned integer that can store positive numbers from </a:t>
            </a:r>
            <a:r>
              <a:rPr lang="en-US" sz="2000" i="1" u="none" strike="noStrike" dirty="0">
                <a:solidFill>
                  <a:srgbClr val="455463"/>
                </a:solidFill>
                <a:effectLst/>
                <a:latin typeface="+mn-lt"/>
              </a:rPr>
              <a:t>0 to 4,294,967,295</a:t>
            </a:r>
            <a:r>
              <a:rPr lang="en-US" sz="2000" i="0" u="none" strike="noStrike" dirty="0">
                <a:solidFill>
                  <a:srgbClr val="455463"/>
                </a:solidFill>
                <a:effectLst/>
                <a:latin typeface="+mn-lt"/>
              </a:rPr>
              <a:t>.</a:t>
            </a:r>
          </a:p>
        </p:txBody>
      </p:sp>
      <p:sp>
        <p:nvSpPr>
          <p:cNvPr id="8" name="PlaceHolder 1">
            <a:extLst>
              <a:ext uri="{FF2B5EF4-FFF2-40B4-BE49-F238E27FC236}">
                <a16:creationId xmlns:a16="http://schemas.microsoft.com/office/drawing/2014/main" id="{41988B62-A3B5-E48C-4347-C4DD1640A411}"/>
              </a:ext>
            </a:extLst>
          </p:cNvPr>
          <p:cNvSpPr>
            <a:spLocks noGrp="1"/>
          </p:cNvSpPr>
          <p:nvPr>
            <p:ph type="sldNum" idx="1"/>
          </p:nvPr>
        </p:nvSpPr>
        <p:spPr>
          <a:xfrm>
            <a:off x="8610480" y="6483240"/>
            <a:ext cx="2723040" cy="344880"/>
          </a:xfrm>
        </p:spPr>
        <p:txBody>
          <a:bodyPr/>
          <a:lstStyle/>
          <a:p>
            <a:fld id="{BA9FEC38-D3C8-4794-8A5E-1D9A9F335037}" type="slidenum">
              <a:rPr/>
              <a:t>30</a:t>
            </a:fld>
            <a:endParaRPr dirty="0"/>
          </a:p>
        </p:txBody>
      </p:sp>
      <p:sp>
        <p:nvSpPr>
          <p:cNvPr id="2" name="Content Placeholder 4">
            <a:extLst>
              <a:ext uri="{FF2B5EF4-FFF2-40B4-BE49-F238E27FC236}">
                <a16:creationId xmlns:a16="http://schemas.microsoft.com/office/drawing/2014/main" id="{908FABCD-231E-D16A-4BA7-0321664E770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Numbers in C# - INT</a:t>
            </a:r>
          </a:p>
        </p:txBody>
      </p:sp>
    </p:spTree>
    <p:extLst>
      <p:ext uri="{BB962C8B-B14F-4D97-AF65-F5344CB8AC3E}">
        <p14:creationId xmlns:p14="http://schemas.microsoft.com/office/powerpoint/2010/main" val="1377523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27CD5-0908-98FA-4FCD-25EBDD279A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2F4F528-49F5-B9C6-56E9-282F6895557A}"/>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2A954CB0-2864-38CB-1E40-E886CA590771}"/>
              </a:ext>
            </a:extLst>
          </p:cNvPr>
          <p:cNvSpPr>
            <a:spLocks noGrp="1"/>
          </p:cNvSpPr>
          <p:nvPr>
            <p:ph/>
          </p:nvPr>
        </p:nvSpPr>
        <p:spPr>
          <a:xfrm>
            <a:off x="1215482" y="1957710"/>
            <a:ext cx="10366437" cy="3852781"/>
          </a:xfrm>
        </p:spPr>
        <p:txBody>
          <a:bodyPr anchor="t"/>
          <a:lstStyle/>
          <a:p>
            <a:pPr algn="l">
              <a:lnSpc>
                <a:spcPct val="150000"/>
              </a:lnSpc>
            </a:pPr>
            <a:r>
              <a:rPr lang="en-US" sz="2000" i="0" u="none" strike="noStrike" dirty="0">
                <a:solidFill>
                  <a:srgbClr val="455463"/>
                </a:solidFill>
                <a:effectLst/>
                <a:latin typeface="+mn-lt"/>
              </a:rPr>
              <a:t>The int data type is 32-bit </a:t>
            </a:r>
            <a:r>
              <a:rPr lang="en-US" sz="2000" i="0" u="none" strike="noStrike" dirty="0">
                <a:solidFill>
                  <a:srgbClr val="F36F21"/>
                </a:solidFill>
                <a:effectLst/>
                <a:latin typeface="+mn-lt"/>
              </a:rPr>
              <a:t>signed integer</a:t>
            </a:r>
            <a:r>
              <a:rPr lang="en-US" sz="2000" i="0" u="none" strike="noStrike" dirty="0">
                <a:solidFill>
                  <a:srgbClr val="455463"/>
                </a:solidFill>
                <a:effectLst/>
                <a:latin typeface="+mn-lt"/>
              </a:rPr>
              <a:t>. It can store numbers from </a:t>
            </a:r>
            <a:r>
              <a:rPr lang="en-US" sz="2000" i="0" u="none" strike="noStrike" dirty="0">
                <a:solidFill>
                  <a:srgbClr val="F36F21"/>
                </a:solidFill>
                <a:effectLst/>
                <a:latin typeface="+mn-lt"/>
              </a:rPr>
              <a:t>-2,147,483,648 to 2,147,483,647</a:t>
            </a:r>
            <a:r>
              <a:rPr lang="en-US" sz="2000" i="0" u="none" strike="noStrike" dirty="0">
                <a:solidFill>
                  <a:srgbClr val="455463"/>
                </a:solidFill>
                <a:effectLst/>
                <a:latin typeface="+mn-lt"/>
              </a:rPr>
              <a:t>. The int keyword is an alias of Int32 struct in .NET.</a:t>
            </a:r>
          </a:p>
          <a:p>
            <a:pPr algn="l">
              <a:lnSpc>
                <a:spcPct val="150000"/>
              </a:lnSpc>
            </a:pPr>
            <a:endParaRPr lang="en-US" sz="2000" i="0" u="none" strike="noStrike" dirty="0">
              <a:solidFill>
                <a:srgbClr val="455463"/>
              </a:solidFill>
              <a:effectLst/>
              <a:latin typeface="+mn-lt"/>
            </a:endParaRPr>
          </a:p>
          <a:p>
            <a:pPr algn="l">
              <a:lnSpc>
                <a:spcPct val="150000"/>
              </a:lnSpc>
            </a:pPr>
            <a:r>
              <a:rPr lang="en-US" sz="2000" i="0" u="none" strike="noStrike" dirty="0">
                <a:solidFill>
                  <a:srgbClr val="455463"/>
                </a:solidFill>
                <a:effectLst/>
                <a:latin typeface="+mn-lt"/>
              </a:rPr>
              <a:t>Integer Types: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int</a:t>
            </a:r>
            <a:r>
              <a:rPr lang="en-US" sz="2000" i="0" u="none" strike="noStrike" dirty="0">
                <a:solidFill>
                  <a:srgbClr val="455463"/>
                </a:solidFill>
                <a:effectLst/>
                <a:latin typeface="+mn-lt"/>
              </a:rPr>
              <a:t>: A 32-bit signed integer that can store numbers from </a:t>
            </a:r>
            <a:r>
              <a:rPr lang="en-US" sz="2000" i="1" u="none" strike="noStrike" dirty="0">
                <a:solidFill>
                  <a:srgbClr val="455463"/>
                </a:solidFill>
                <a:effectLst/>
                <a:latin typeface="+mn-lt"/>
              </a:rPr>
              <a:t>-2,147,483,648 to 2,147,483,647</a:t>
            </a:r>
            <a:r>
              <a:rPr lang="en-US" sz="20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b="1" i="0" u="none" strike="noStrike" dirty="0" err="1">
                <a:solidFill>
                  <a:srgbClr val="455463"/>
                </a:solidFill>
                <a:effectLst/>
                <a:latin typeface="+mn-lt"/>
              </a:rPr>
              <a:t>uint</a:t>
            </a:r>
            <a:r>
              <a:rPr lang="en-US" sz="2000" i="0" u="none" strike="noStrike" dirty="0">
                <a:solidFill>
                  <a:srgbClr val="455463"/>
                </a:solidFill>
                <a:effectLst/>
                <a:latin typeface="+mn-lt"/>
              </a:rPr>
              <a:t>: A 32-bit unsigned integer that can store positive numbers from </a:t>
            </a:r>
            <a:r>
              <a:rPr lang="en-US" sz="2000" i="1" u="none" strike="noStrike" dirty="0">
                <a:solidFill>
                  <a:srgbClr val="455463"/>
                </a:solidFill>
                <a:effectLst/>
                <a:latin typeface="+mn-lt"/>
              </a:rPr>
              <a:t>0 to 4,294,967,295</a:t>
            </a:r>
            <a:r>
              <a:rPr lang="en-US" sz="2000" i="0" u="none" strike="noStrike" dirty="0">
                <a:solidFill>
                  <a:srgbClr val="455463"/>
                </a:solidFill>
                <a:effectLst/>
                <a:latin typeface="+mn-lt"/>
              </a:rPr>
              <a:t>.</a:t>
            </a:r>
          </a:p>
        </p:txBody>
      </p:sp>
      <p:sp>
        <p:nvSpPr>
          <p:cNvPr id="8" name="PlaceHolder 1">
            <a:extLst>
              <a:ext uri="{FF2B5EF4-FFF2-40B4-BE49-F238E27FC236}">
                <a16:creationId xmlns:a16="http://schemas.microsoft.com/office/drawing/2014/main" id="{29A263A1-6109-7F61-332F-14988990C3D6}"/>
              </a:ext>
            </a:extLst>
          </p:cNvPr>
          <p:cNvSpPr>
            <a:spLocks noGrp="1"/>
          </p:cNvSpPr>
          <p:nvPr>
            <p:ph type="sldNum" idx="1"/>
          </p:nvPr>
        </p:nvSpPr>
        <p:spPr>
          <a:xfrm>
            <a:off x="8610480" y="6483240"/>
            <a:ext cx="2723040" cy="344880"/>
          </a:xfrm>
        </p:spPr>
        <p:txBody>
          <a:bodyPr/>
          <a:lstStyle/>
          <a:p>
            <a:fld id="{BA9FEC38-D3C8-4794-8A5E-1D9A9F335037}" type="slidenum">
              <a:rPr/>
              <a:t>31</a:t>
            </a:fld>
            <a:endParaRPr dirty="0"/>
          </a:p>
        </p:txBody>
      </p:sp>
      <p:sp>
        <p:nvSpPr>
          <p:cNvPr id="2" name="Content Placeholder 4">
            <a:extLst>
              <a:ext uri="{FF2B5EF4-FFF2-40B4-BE49-F238E27FC236}">
                <a16:creationId xmlns:a16="http://schemas.microsoft.com/office/drawing/2014/main" id="{0AB17B03-4694-3535-B7B4-C6474A8D6F03}"/>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Numbers in C# - INT</a:t>
            </a:r>
          </a:p>
        </p:txBody>
      </p:sp>
    </p:spTree>
    <p:extLst>
      <p:ext uri="{BB962C8B-B14F-4D97-AF65-F5344CB8AC3E}">
        <p14:creationId xmlns:p14="http://schemas.microsoft.com/office/powerpoint/2010/main" val="2846379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48FA7-EA9F-0FFF-E2B3-7915514955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B3C749-0693-58F6-22C8-91D0583DAE43}"/>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2B11DAD4-43CC-8DF5-9F18-02D9D9D8BEB6}"/>
              </a:ext>
            </a:extLst>
          </p:cNvPr>
          <p:cNvSpPr>
            <a:spLocks noGrp="1"/>
          </p:cNvSpPr>
          <p:nvPr>
            <p:ph/>
          </p:nvPr>
        </p:nvSpPr>
        <p:spPr>
          <a:xfrm>
            <a:off x="1215482" y="1957710"/>
            <a:ext cx="10366437" cy="3852781"/>
          </a:xfrm>
        </p:spPr>
        <p:txBody>
          <a:bodyPr anchor="t"/>
          <a:lstStyle/>
          <a:p>
            <a:pPr algn="l">
              <a:lnSpc>
                <a:spcPct val="150000"/>
              </a:lnSpc>
            </a:pPr>
            <a:r>
              <a:rPr lang="en-US" sz="2000" i="0" u="none" strike="noStrike" dirty="0">
                <a:solidFill>
                  <a:srgbClr val="455463"/>
                </a:solidFill>
                <a:effectLst/>
                <a:latin typeface="+mn-lt"/>
              </a:rPr>
              <a:t> </a:t>
            </a:r>
          </a:p>
        </p:txBody>
      </p:sp>
      <p:sp>
        <p:nvSpPr>
          <p:cNvPr id="8" name="PlaceHolder 1">
            <a:extLst>
              <a:ext uri="{FF2B5EF4-FFF2-40B4-BE49-F238E27FC236}">
                <a16:creationId xmlns:a16="http://schemas.microsoft.com/office/drawing/2014/main" id="{2280A493-EEB8-CB76-AB66-D4F895CFC7C8}"/>
              </a:ext>
            </a:extLst>
          </p:cNvPr>
          <p:cNvSpPr>
            <a:spLocks noGrp="1"/>
          </p:cNvSpPr>
          <p:nvPr>
            <p:ph type="sldNum" idx="1"/>
          </p:nvPr>
        </p:nvSpPr>
        <p:spPr>
          <a:xfrm>
            <a:off x="8610480" y="6483240"/>
            <a:ext cx="2723040" cy="344880"/>
          </a:xfrm>
        </p:spPr>
        <p:txBody>
          <a:bodyPr/>
          <a:lstStyle/>
          <a:p>
            <a:fld id="{BA9FEC38-D3C8-4794-8A5E-1D9A9F335037}" type="slidenum">
              <a:rPr/>
              <a:t>32</a:t>
            </a:fld>
            <a:endParaRPr dirty="0"/>
          </a:p>
        </p:txBody>
      </p:sp>
      <p:sp>
        <p:nvSpPr>
          <p:cNvPr id="2" name="Content Placeholder 4">
            <a:extLst>
              <a:ext uri="{FF2B5EF4-FFF2-40B4-BE49-F238E27FC236}">
                <a16:creationId xmlns:a16="http://schemas.microsoft.com/office/drawing/2014/main" id="{A1D8B592-CDA4-946E-F14E-937FC74CBB5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Numbers in C# - INT</a:t>
            </a:r>
          </a:p>
        </p:txBody>
      </p:sp>
      <p:pic>
        <p:nvPicPr>
          <p:cNvPr id="13" name="Picture 12">
            <a:extLst>
              <a:ext uri="{FF2B5EF4-FFF2-40B4-BE49-F238E27FC236}">
                <a16:creationId xmlns:a16="http://schemas.microsoft.com/office/drawing/2014/main" id="{6C7A8C87-64BD-5431-3900-C76931F8D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481" y="1957709"/>
            <a:ext cx="10281425" cy="4409589"/>
          </a:xfrm>
          <a:prstGeom prst="rect">
            <a:avLst/>
          </a:prstGeom>
        </p:spPr>
      </p:pic>
    </p:spTree>
    <p:extLst>
      <p:ext uri="{BB962C8B-B14F-4D97-AF65-F5344CB8AC3E}">
        <p14:creationId xmlns:p14="http://schemas.microsoft.com/office/powerpoint/2010/main" val="3593956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32766-D5BB-AB8A-AE02-6FBA88C1B14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08D3BCE-C8EA-27F9-D23F-2FC9B03B90A7}"/>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A0ED9ACB-1F97-B48C-F41F-9E7BA83AB94C}"/>
              </a:ext>
            </a:extLst>
          </p:cNvPr>
          <p:cNvSpPr>
            <a:spLocks noGrp="1"/>
          </p:cNvSpPr>
          <p:nvPr>
            <p:ph/>
          </p:nvPr>
        </p:nvSpPr>
        <p:spPr>
          <a:xfrm>
            <a:off x="1215482" y="1957710"/>
            <a:ext cx="10366437" cy="3852781"/>
          </a:xfrm>
        </p:spPr>
        <p:txBody>
          <a:bodyPr anchor="t"/>
          <a:lstStyle/>
          <a:p>
            <a:pPr algn="l">
              <a:lnSpc>
                <a:spcPct val="150000"/>
              </a:lnSpc>
            </a:pPr>
            <a:r>
              <a:rPr lang="en-US" sz="2000" b="0" i="0" dirty="0">
                <a:solidFill>
                  <a:srgbClr val="455463"/>
                </a:solidFill>
                <a:effectLst/>
                <a:latin typeface="+mn-lt"/>
              </a:rPr>
              <a:t>The </a:t>
            </a:r>
            <a:r>
              <a:rPr lang="en-US" sz="2000" dirty="0">
                <a:latin typeface="+mn-lt"/>
              </a:rPr>
              <a:t>long</a:t>
            </a:r>
            <a:r>
              <a:rPr lang="en-US" sz="2000" b="0" i="0" dirty="0">
                <a:solidFill>
                  <a:srgbClr val="455463"/>
                </a:solidFill>
                <a:effectLst/>
                <a:latin typeface="+mn-lt"/>
              </a:rPr>
              <a:t> data type can store whole numbers from -9223372036854775808 to 9223372036854775807. This is used when </a:t>
            </a:r>
            <a:r>
              <a:rPr lang="en-US" sz="2000" dirty="0">
                <a:solidFill>
                  <a:srgbClr val="455463"/>
                </a:solidFill>
                <a:latin typeface="+mn-lt"/>
              </a:rPr>
              <a:t>int</a:t>
            </a:r>
            <a:r>
              <a:rPr lang="en-US" sz="2000" b="0" i="0" dirty="0">
                <a:solidFill>
                  <a:srgbClr val="455463"/>
                </a:solidFill>
                <a:effectLst/>
                <a:latin typeface="+mn-lt"/>
              </a:rPr>
              <a:t> is not large enough to store the value. Note that you should end the value with an "L":</a:t>
            </a:r>
            <a:endParaRPr lang="en-US" sz="200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63E05960-DA94-ACAD-6996-CBB4DD37EC3A}"/>
              </a:ext>
            </a:extLst>
          </p:cNvPr>
          <p:cNvSpPr>
            <a:spLocks noGrp="1"/>
          </p:cNvSpPr>
          <p:nvPr>
            <p:ph type="sldNum" idx="1"/>
          </p:nvPr>
        </p:nvSpPr>
        <p:spPr>
          <a:xfrm>
            <a:off x="8610480" y="6483240"/>
            <a:ext cx="2723040" cy="344880"/>
          </a:xfrm>
        </p:spPr>
        <p:txBody>
          <a:bodyPr/>
          <a:lstStyle/>
          <a:p>
            <a:fld id="{BA9FEC38-D3C8-4794-8A5E-1D9A9F335037}" type="slidenum">
              <a:rPr/>
              <a:t>33</a:t>
            </a:fld>
            <a:endParaRPr dirty="0"/>
          </a:p>
        </p:txBody>
      </p:sp>
      <p:sp>
        <p:nvSpPr>
          <p:cNvPr id="2" name="Content Placeholder 4">
            <a:extLst>
              <a:ext uri="{FF2B5EF4-FFF2-40B4-BE49-F238E27FC236}">
                <a16:creationId xmlns:a16="http://schemas.microsoft.com/office/drawing/2014/main" id="{F19C9E27-9719-C7B6-31F5-D462B36D568A}"/>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Numbers in C# - LONG</a:t>
            </a:r>
          </a:p>
        </p:txBody>
      </p:sp>
      <p:pic>
        <p:nvPicPr>
          <p:cNvPr id="6" name="Picture 5">
            <a:extLst>
              <a:ext uri="{FF2B5EF4-FFF2-40B4-BE49-F238E27FC236}">
                <a16:creationId xmlns:a16="http://schemas.microsoft.com/office/drawing/2014/main" id="{B4944416-981D-467A-FF4B-D8F561253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476" y="3884100"/>
            <a:ext cx="3352800" cy="889000"/>
          </a:xfrm>
          <a:prstGeom prst="rect">
            <a:avLst/>
          </a:prstGeom>
        </p:spPr>
      </p:pic>
    </p:spTree>
    <p:extLst>
      <p:ext uri="{BB962C8B-B14F-4D97-AF65-F5344CB8AC3E}">
        <p14:creationId xmlns:p14="http://schemas.microsoft.com/office/powerpoint/2010/main" val="278265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F2229-8E68-9CCB-F206-2AECA95500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2A3721A-B32D-7E21-895B-2B7C0E171959}"/>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499EC083-5F05-2095-EF69-DEA1280F475F}"/>
              </a:ext>
            </a:extLst>
          </p:cNvPr>
          <p:cNvSpPr>
            <a:spLocks noGrp="1"/>
          </p:cNvSpPr>
          <p:nvPr>
            <p:ph/>
          </p:nvPr>
        </p:nvSpPr>
        <p:spPr>
          <a:xfrm>
            <a:off x="1215482" y="1957710"/>
            <a:ext cx="10366437" cy="3852781"/>
          </a:xfrm>
        </p:spPr>
        <p:txBody>
          <a:bodyPr anchor="t"/>
          <a:lstStyle/>
          <a:p>
            <a:pPr algn="l">
              <a:lnSpc>
                <a:spcPct val="150000"/>
              </a:lnSpc>
            </a:pPr>
            <a:r>
              <a:rPr lang="en-US" sz="2000" b="0" i="0" u="none" strike="noStrike" dirty="0">
                <a:solidFill>
                  <a:srgbClr val="455463"/>
                </a:solidFill>
                <a:effectLst/>
                <a:latin typeface="+mn-lt"/>
              </a:rPr>
              <a:t>The </a:t>
            </a:r>
            <a:r>
              <a:rPr lang="en-US" sz="2000" dirty="0">
                <a:solidFill>
                  <a:srgbClr val="455463"/>
                </a:solidFill>
                <a:latin typeface="+mn-lt"/>
              </a:rPr>
              <a:t>float</a:t>
            </a:r>
            <a:r>
              <a:rPr lang="en-US" sz="2000" b="0" i="0" u="none" strike="noStrike" dirty="0">
                <a:solidFill>
                  <a:srgbClr val="455463"/>
                </a:solidFill>
                <a:effectLst/>
                <a:latin typeface="+mn-lt"/>
              </a:rPr>
              <a:t> data type is used to represent single-precision floating-point numbers. It can store a wide range of values, including both very small and very large numbers. However, it has limitations in terms of precision, especially for extremely large or small numbers.</a:t>
            </a:r>
            <a:endParaRPr lang="en-US" sz="200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360AC918-8DA9-763A-EE13-5F82B5356E50}"/>
              </a:ext>
            </a:extLst>
          </p:cNvPr>
          <p:cNvSpPr>
            <a:spLocks noGrp="1"/>
          </p:cNvSpPr>
          <p:nvPr>
            <p:ph type="sldNum" idx="1"/>
          </p:nvPr>
        </p:nvSpPr>
        <p:spPr>
          <a:xfrm>
            <a:off x="8610480" y="6483240"/>
            <a:ext cx="2723040" cy="344880"/>
          </a:xfrm>
        </p:spPr>
        <p:txBody>
          <a:bodyPr/>
          <a:lstStyle/>
          <a:p>
            <a:fld id="{BA9FEC38-D3C8-4794-8A5E-1D9A9F335037}" type="slidenum">
              <a:rPr/>
              <a:t>34</a:t>
            </a:fld>
            <a:endParaRPr dirty="0"/>
          </a:p>
        </p:txBody>
      </p:sp>
      <p:sp>
        <p:nvSpPr>
          <p:cNvPr id="2" name="Content Placeholder 4">
            <a:extLst>
              <a:ext uri="{FF2B5EF4-FFF2-40B4-BE49-F238E27FC236}">
                <a16:creationId xmlns:a16="http://schemas.microsoft.com/office/drawing/2014/main" id="{4A856DA3-06F9-6285-4BE3-48C83637A7E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Numbers in C# - FLOAT</a:t>
            </a:r>
          </a:p>
        </p:txBody>
      </p:sp>
      <p:pic>
        <p:nvPicPr>
          <p:cNvPr id="9" name="Picture 8">
            <a:extLst>
              <a:ext uri="{FF2B5EF4-FFF2-40B4-BE49-F238E27FC236}">
                <a16:creationId xmlns:a16="http://schemas.microsoft.com/office/drawing/2014/main" id="{02C993AB-15E7-95CF-8DA1-AF016D49C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392" y="3429000"/>
            <a:ext cx="3822700" cy="1422400"/>
          </a:xfrm>
          <a:prstGeom prst="rect">
            <a:avLst/>
          </a:prstGeom>
        </p:spPr>
      </p:pic>
    </p:spTree>
    <p:extLst>
      <p:ext uri="{BB962C8B-B14F-4D97-AF65-F5344CB8AC3E}">
        <p14:creationId xmlns:p14="http://schemas.microsoft.com/office/powerpoint/2010/main" val="2519152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7E436-5407-362A-FC91-4C7A9FEE48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0D3023-3948-6F19-9C1D-EF450D47965C}"/>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9180629F-12ED-1556-1C45-25859859C246}"/>
              </a:ext>
            </a:extLst>
          </p:cNvPr>
          <p:cNvSpPr>
            <a:spLocks noGrp="1"/>
          </p:cNvSpPr>
          <p:nvPr>
            <p:ph/>
          </p:nvPr>
        </p:nvSpPr>
        <p:spPr>
          <a:xfrm>
            <a:off x="1215482" y="1957710"/>
            <a:ext cx="10366437" cy="3852781"/>
          </a:xfrm>
        </p:spPr>
        <p:txBody>
          <a:bodyPr anchor="t"/>
          <a:lstStyle/>
          <a:p>
            <a:pPr algn="l">
              <a:lnSpc>
                <a:spcPct val="150000"/>
              </a:lnSpc>
            </a:pPr>
            <a:r>
              <a:rPr lang="en-US" sz="2000" b="0" i="0" dirty="0">
                <a:solidFill>
                  <a:srgbClr val="455463"/>
                </a:solidFill>
                <a:effectLst/>
                <a:latin typeface="+mn-lt"/>
              </a:rPr>
              <a:t>The </a:t>
            </a:r>
            <a:r>
              <a:rPr lang="en-US" sz="2000" dirty="0">
                <a:latin typeface="+mn-lt"/>
              </a:rPr>
              <a:t>float</a:t>
            </a:r>
            <a:r>
              <a:rPr lang="en-US" sz="2000" b="0" i="0" dirty="0">
                <a:solidFill>
                  <a:srgbClr val="455463"/>
                </a:solidFill>
                <a:effectLst/>
                <a:latin typeface="+mn-lt"/>
              </a:rPr>
              <a:t> and </a:t>
            </a:r>
            <a:r>
              <a:rPr lang="en-US" sz="2000" dirty="0">
                <a:latin typeface="+mn-lt"/>
              </a:rPr>
              <a:t>double</a:t>
            </a:r>
            <a:r>
              <a:rPr lang="en-US" sz="2000" b="0" i="0" dirty="0">
                <a:solidFill>
                  <a:srgbClr val="455463"/>
                </a:solidFill>
                <a:effectLst/>
                <a:latin typeface="+mn-lt"/>
              </a:rPr>
              <a:t> data types can store fractional numbers. Note that you should end the value with an "F" for floats and "D" for doubles:</a:t>
            </a:r>
            <a:endParaRPr lang="en-US" sz="200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345397BC-6011-6D0D-0567-BD8AFC2EDFB0}"/>
              </a:ext>
            </a:extLst>
          </p:cNvPr>
          <p:cNvSpPr>
            <a:spLocks noGrp="1"/>
          </p:cNvSpPr>
          <p:nvPr>
            <p:ph type="sldNum" idx="1"/>
          </p:nvPr>
        </p:nvSpPr>
        <p:spPr>
          <a:xfrm>
            <a:off x="8610480" y="6483240"/>
            <a:ext cx="2723040" cy="344880"/>
          </a:xfrm>
        </p:spPr>
        <p:txBody>
          <a:bodyPr/>
          <a:lstStyle/>
          <a:p>
            <a:fld id="{BA9FEC38-D3C8-4794-8A5E-1D9A9F335037}" type="slidenum">
              <a:rPr/>
              <a:t>35</a:t>
            </a:fld>
            <a:endParaRPr dirty="0"/>
          </a:p>
        </p:txBody>
      </p:sp>
      <p:sp>
        <p:nvSpPr>
          <p:cNvPr id="2" name="Content Placeholder 4">
            <a:extLst>
              <a:ext uri="{FF2B5EF4-FFF2-40B4-BE49-F238E27FC236}">
                <a16:creationId xmlns:a16="http://schemas.microsoft.com/office/drawing/2014/main" id="{16B15FD1-0076-73C8-531D-92C917B2D98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Numbers in C# - DOUBLE</a:t>
            </a:r>
          </a:p>
        </p:txBody>
      </p:sp>
      <p:pic>
        <p:nvPicPr>
          <p:cNvPr id="6" name="Picture 5">
            <a:extLst>
              <a:ext uri="{FF2B5EF4-FFF2-40B4-BE49-F238E27FC236}">
                <a16:creationId xmlns:a16="http://schemas.microsoft.com/office/drawing/2014/main" id="{2C32DD57-8022-792D-E42E-02417681C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600" y="2997200"/>
            <a:ext cx="3098800" cy="863600"/>
          </a:xfrm>
          <a:prstGeom prst="rect">
            <a:avLst/>
          </a:prstGeom>
        </p:spPr>
      </p:pic>
      <p:pic>
        <p:nvPicPr>
          <p:cNvPr id="10" name="Picture 9">
            <a:extLst>
              <a:ext uri="{FF2B5EF4-FFF2-40B4-BE49-F238E27FC236}">
                <a16:creationId xmlns:a16="http://schemas.microsoft.com/office/drawing/2014/main" id="{EBF7F90C-7075-9D55-C6E1-67A33BEEB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482" y="4053118"/>
            <a:ext cx="9612404" cy="1935558"/>
          </a:xfrm>
          <a:prstGeom prst="rect">
            <a:avLst/>
          </a:prstGeom>
        </p:spPr>
      </p:pic>
    </p:spTree>
    <p:extLst>
      <p:ext uri="{BB962C8B-B14F-4D97-AF65-F5344CB8AC3E}">
        <p14:creationId xmlns:p14="http://schemas.microsoft.com/office/powerpoint/2010/main" val="2367834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D4EF1-65C0-BF1A-48E3-C9CDD78A40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B7D16B-B58E-8DD2-1123-BA1C8001B074}"/>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12699E92-846B-7426-D032-F961D8AF7EFE}"/>
              </a:ext>
            </a:extLst>
          </p:cNvPr>
          <p:cNvSpPr>
            <a:spLocks noGrp="1"/>
          </p:cNvSpPr>
          <p:nvPr>
            <p:ph/>
          </p:nvPr>
        </p:nvSpPr>
        <p:spPr>
          <a:xfrm>
            <a:off x="1215482" y="1957710"/>
            <a:ext cx="10593659" cy="3852781"/>
          </a:xfrm>
        </p:spPr>
        <p:txBody>
          <a:bodyPr anchor="t"/>
          <a:lstStyle/>
          <a:p>
            <a:pPr algn="l">
              <a:lnSpc>
                <a:spcPct val="150000"/>
              </a:lnSpc>
            </a:pPr>
            <a:r>
              <a:rPr lang="en-US" sz="2000" i="0" u="none" strike="noStrike" dirty="0">
                <a:solidFill>
                  <a:srgbClr val="455463"/>
                </a:solidFill>
                <a:effectLst/>
                <a:latin typeface="+mn-lt"/>
              </a:rPr>
              <a:t>In C#, strings are used to represent textual data. They are enclosed within double quotes ("").</a:t>
            </a:r>
          </a:p>
          <a:p>
            <a:pPr algn="l">
              <a:lnSpc>
                <a:spcPct val="150000"/>
              </a:lnSpc>
            </a:pPr>
            <a:endParaRPr lang="en-US" sz="2000" i="0" u="none" strike="noStrike" dirty="0">
              <a:solidFill>
                <a:srgbClr val="455463"/>
              </a:solidFill>
              <a:effectLst/>
              <a:latin typeface="+mn-lt"/>
            </a:endParaRPr>
          </a:p>
          <a:p>
            <a:pPr algn="l">
              <a:lnSpc>
                <a:spcPct val="150000"/>
              </a:lnSpc>
            </a:pPr>
            <a:r>
              <a:rPr lang="en-US" sz="2000" i="0" u="none" strike="noStrike" dirty="0">
                <a:solidFill>
                  <a:srgbClr val="455463"/>
                </a:solidFill>
                <a:effectLst/>
                <a:latin typeface="+mn-lt"/>
              </a:rPr>
              <a:t>Key points: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String data type: Used to store sequences of characters.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Maximum length: Theoretically, a string can hold up to 2 billion characters, but practical limitations may apply.</a:t>
            </a:r>
          </a:p>
        </p:txBody>
      </p:sp>
      <p:sp>
        <p:nvSpPr>
          <p:cNvPr id="8" name="PlaceHolder 1">
            <a:extLst>
              <a:ext uri="{FF2B5EF4-FFF2-40B4-BE49-F238E27FC236}">
                <a16:creationId xmlns:a16="http://schemas.microsoft.com/office/drawing/2014/main" id="{DA5B401E-6D41-B03E-3722-F13CAF670578}"/>
              </a:ext>
            </a:extLst>
          </p:cNvPr>
          <p:cNvSpPr>
            <a:spLocks noGrp="1"/>
          </p:cNvSpPr>
          <p:nvPr>
            <p:ph type="sldNum" idx="1"/>
          </p:nvPr>
        </p:nvSpPr>
        <p:spPr>
          <a:xfrm>
            <a:off x="8610480" y="6483240"/>
            <a:ext cx="2723040" cy="344880"/>
          </a:xfrm>
        </p:spPr>
        <p:txBody>
          <a:bodyPr/>
          <a:lstStyle/>
          <a:p>
            <a:fld id="{BA9FEC38-D3C8-4794-8A5E-1D9A9F335037}" type="slidenum">
              <a:rPr/>
              <a:t>36</a:t>
            </a:fld>
            <a:endParaRPr dirty="0"/>
          </a:p>
        </p:txBody>
      </p:sp>
      <p:sp>
        <p:nvSpPr>
          <p:cNvPr id="2" name="Content Placeholder 4">
            <a:extLst>
              <a:ext uri="{FF2B5EF4-FFF2-40B4-BE49-F238E27FC236}">
                <a16:creationId xmlns:a16="http://schemas.microsoft.com/office/drawing/2014/main" id="{134487A5-7CC4-8A80-23F9-2FAFCD2F37C5}"/>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 Strings</a:t>
            </a:r>
          </a:p>
        </p:txBody>
      </p:sp>
      <p:pic>
        <p:nvPicPr>
          <p:cNvPr id="9" name="Picture 8">
            <a:extLst>
              <a:ext uri="{FF2B5EF4-FFF2-40B4-BE49-F238E27FC236}">
                <a16:creationId xmlns:a16="http://schemas.microsoft.com/office/drawing/2014/main" id="{861DA4AC-5650-49CC-3E7B-3E420A244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850" y="5042327"/>
            <a:ext cx="7251700" cy="838200"/>
          </a:xfrm>
          <a:prstGeom prst="rect">
            <a:avLst/>
          </a:prstGeom>
        </p:spPr>
      </p:pic>
    </p:spTree>
    <p:extLst>
      <p:ext uri="{BB962C8B-B14F-4D97-AF65-F5344CB8AC3E}">
        <p14:creationId xmlns:p14="http://schemas.microsoft.com/office/powerpoint/2010/main" val="2812512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5D710-CD43-F897-9A14-EEB0D3AA05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7C73663-C068-13BC-48EC-38F41D0DB029}"/>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B66DFAF9-9317-2DFD-417E-6923AC0EC953}"/>
              </a:ext>
            </a:extLst>
          </p:cNvPr>
          <p:cNvSpPr>
            <a:spLocks noGrp="1"/>
          </p:cNvSpPr>
          <p:nvPr>
            <p:ph/>
          </p:nvPr>
        </p:nvSpPr>
        <p:spPr>
          <a:xfrm>
            <a:off x="1215482" y="1957710"/>
            <a:ext cx="10106723" cy="3852781"/>
          </a:xfrm>
        </p:spPr>
        <p:txBody>
          <a:bodyPr anchor="t"/>
          <a:lstStyle/>
          <a:p>
            <a:pPr algn="l">
              <a:lnSpc>
                <a:spcPct val="150000"/>
              </a:lnSpc>
            </a:pPr>
            <a:r>
              <a:rPr lang="en-US" sz="2000" b="0" i="0" dirty="0">
                <a:solidFill>
                  <a:srgbClr val="455463"/>
                </a:solidFill>
                <a:effectLst/>
                <a:latin typeface="+mn-lt"/>
              </a:rPr>
              <a:t>A </a:t>
            </a:r>
            <a:r>
              <a:rPr lang="en-US" sz="2000" b="0" i="0" dirty="0" err="1">
                <a:solidFill>
                  <a:srgbClr val="455463"/>
                </a:solidFill>
                <a:effectLst/>
                <a:latin typeface="+mn-lt"/>
              </a:rPr>
              <a:t>boolean</a:t>
            </a:r>
            <a:r>
              <a:rPr lang="en-US" sz="2000" b="0" i="0" dirty="0">
                <a:solidFill>
                  <a:srgbClr val="455463"/>
                </a:solidFill>
                <a:effectLst/>
                <a:latin typeface="+mn-lt"/>
              </a:rPr>
              <a:t> data type is declared with the </a:t>
            </a:r>
            <a:r>
              <a:rPr lang="en-US" sz="2000" dirty="0">
                <a:solidFill>
                  <a:srgbClr val="455463"/>
                </a:solidFill>
                <a:latin typeface="+mn-lt"/>
              </a:rPr>
              <a:t>bool</a:t>
            </a:r>
            <a:r>
              <a:rPr lang="en-US" sz="2000" b="0" i="0" dirty="0">
                <a:solidFill>
                  <a:srgbClr val="455463"/>
                </a:solidFill>
                <a:effectLst/>
                <a:latin typeface="+mn-lt"/>
              </a:rPr>
              <a:t> keyword and can only take the values </a:t>
            </a:r>
            <a:r>
              <a:rPr lang="en-US" sz="2000" dirty="0">
                <a:latin typeface="+mn-lt"/>
              </a:rPr>
              <a:t>true</a:t>
            </a:r>
            <a:r>
              <a:rPr lang="en-US" sz="2000" b="0" i="0" dirty="0">
                <a:solidFill>
                  <a:srgbClr val="455463"/>
                </a:solidFill>
                <a:effectLst/>
                <a:latin typeface="+mn-lt"/>
              </a:rPr>
              <a:t> or </a:t>
            </a:r>
            <a:r>
              <a:rPr lang="en-US" sz="2000" dirty="0">
                <a:latin typeface="+mn-lt"/>
              </a:rPr>
              <a:t>false</a:t>
            </a:r>
            <a:r>
              <a:rPr lang="en-US" sz="2000" b="0" i="0" dirty="0">
                <a:solidFill>
                  <a:srgbClr val="000000"/>
                </a:solidFill>
                <a:effectLst/>
                <a:latin typeface="+mn-lt"/>
              </a:rPr>
              <a:t>:</a:t>
            </a:r>
            <a:endParaRPr lang="en-US" sz="200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AE2FECE3-C8D7-D1A2-CBAD-06CC91152325}"/>
              </a:ext>
            </a:extLst>
          </p:cNvPr>
          <p:cNvSpPr>
            <a:spLocks noGrp="1"/>
          </p:cNvSpPr>
          <p:nvPr>
            <p:ph type="sldNum" idx="1"/>
          </p:nvPr>
        </p:nvSpPr>
        <p:spPr>
          <a:xfrm>
            <a:off x="8610480" y="6483240"/>
            <a:ext cx="2723040" cy="344880"/>
          </a:xfrm>
        </p:spPr>
        <p:txBody>
          <a:bodyPr/>
          <a:lstStyle/>
          <a:p>
            <a:fld id="{BA9FEC38-D3C8-4794-8A5E-1D9A9F335037}" type="slidenum">
              <a:rPr/>
              <a:t>37</a:t>
            </a:fld>
            <a:endParaRPr dirty="0"/>
          </a:p>
        </p:txBody>
      </p:sp>
      <p:sp>
        <p:nvSpPr>
          <p:cNvPr id="2" name="Content Placeholder 4">
            <a:extLst>
              <a:ext uri="{FF2B5EF4-FFF2-40B4-BE49-F238E27FC236}">
                <a16:creationId xmlns:a16="http://schemas.microsoft.com/office/drawing/2014/main" id="{6C563387-8A10-8C08-631D-BAC455E3DA5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 - Booleans</a:t>
            </a:r>
          </a:p>
        </p:txBody>
      </p:sp>
      <p:pic>
        <p:nvPicPr>
          <p:cNvPr id="6" name="Picture 5">
            <a:extLst>
              <a:ext uri="{FF2B5EF4-FFF2-40B4-BE49-F238E27FC236}">
                <a16:creationId xmlns:a16="http://schemas.microsoft.com/office/drawing/2014/main" id="{70B4A554-95BB-B2B4-9F41-6FE14C72F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50" y="3238356"/>
            <a:ext cx="6108700" cy="1473200"/>
          </a:xfrm>
          <a:prstGeom prst="rect">
            <a:avLst/>
          </a:prstGeom>
        </p:spPr>
      </p:pic>
    </p:spTree>
    <p:extLst>
      <p:ext uri="{BB962C8B-B14F-4D97-AF65-F5344CB8AC3E}">
        <p14:creationId xmlns:p14="http://schemas.microsoft.com/office/powerpoint/2010/main" val="4258016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286A6-43F2-F204-658C-AC6C014257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838F1C9-4891-02AC-B920-66A1997E9FE9}"/>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EC9CDF12-CF86-C10F-37C5-BD5DBE9A5049}"/>
              </a:ext>
            </a:extLst>
          </p:cNvPr>
          <p:cNvSpPr>
            <a:spLocks noGrp="1"/>
          </p:cNvSpPr>
          <p:nvPr>
            <p:ph/>
          </p:nvPr>
        </p:nvSpPr>
        <p:spPr>
          <a:xfrm>
            <a:off x="1215482" y="1957710"/>
            <a:ext cx="10593659" cy="3852781"/>
          </a:xfrm>
        </p:spPr>
        <p:txBody>
          <a:bodyPr anchor="t"/>
          <a:lstStyle/>
          <a:p>
            <a:pPr algn="l">
              <a:lnSpc>
                <a:spcPct val="150000"/>
              </a:lnSpc>
            </a:pPr>
            <a:r>
              <a:rPr lang="en-US" sz="2000" b="0" i="0" u="none" strike="noStrike" dirty="0">
                <a:solidFill>
                  <a:srgbClr val="455463"/>
                </a:solidFill>
                <a:effectLst/>
                <a:latin typeface="+mn-lt"/>
              </a:rPr>
              <a:t> </a:t>
            </a:r>
          </a:p>
        </p:txBody>
      </p:sp>
      <p:sp>
        <p:nvSpPr>
          <p:cNvPr id="8" name="PlaceHolder 1">
            <a:extLst>
              <a:ext uri="{FF2B5EF4-FFF2-40B4-BE49-F238E27FC236}">
                <a16:creationId xmlns:a16="http://schemas.microsoft.com/office/drawing/2014/main" id="{A6960CD5-E3AD-8F99-82A4-A8EC34F8DAA4}"/>
              </a:ext>
            </a:extLst>
          </p:cNvPr>
          <p:cNvSpPr>
            <a:spLocks noGrp="1"/>
          </p:cNvSpPr>
          <p:nvPr>
            <p:ph type="sldNum" idx="1"/>
          </p:nvPr>
        </p:nvSpPr>
        <p:spPr>
          <a:xfrm>
            <a:off x="8610480" y="6483240"/>
            <a:ext cx="2723040" cy="344880"/>
          </a:xfrm>
        </p:spPr>
        <p:txBody>
          <a:bodyPr/>
          <a:lstStyle/>
          <a:p>
            <a:fld id="{BA9FEC38-D3C8-4794-8A5E-1D9A9F335037}" type="slidenum">
              <a:rPr/>
              <a:t>38</a:t>
            </a:fld>
            <a:endParaRPr dirty="0"/>
          </a:p>
        </p:txBody>
      </p:sp>
      <p:sp>
        <p:nvSpPr>
          <p:cNvPr id="2" name="Content Placeholder 4">
            <a:extLst>
              <a:ext uri="{FF2B5EF4-FFF2-40B4-BE49-F238E27FC236}">
                <a16:creationId xmlns:a16="http://schemas.microsoft.com/office/drawing/2014/main" id="{1BDA7EEC-5A37-00B8-B536-B5B1C4D2A5B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Date and Time in C#</a:t>
            </a:r>
          </a:p>
        </p:txBody>
      </p:sp>
      <p:pic>
        <p:nvPicPr>
          <p:cNvPr id="9" name="Picture 8">
            <a:extLst>
              <a:ext uri="{FF2B5EF4-FFF2-40B4-BE49-F238E27FC236}">
                <a16:creationId xmlns:a16="http://schemas.microsoft.com/office/drawing/2014/main" id="{2A0C245A-C252-1062-0035-D6543A5EE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302" y="1957710"/>
            <a:ext cx="7315200" cy="3098800"/>
          </a:xfrm>
          <a:prstGeom prst="rect">
            <a:avLst/>
          </a:prstGeom>
        </p:spPr>
      </p:pic>
    </p:spTree>
    <p:extLst>
      <p:ext uri="{BB962C8B-B14F-4D97-AF65-F5344CB8AC3E}">
        <p14:creationId xmlns:p14="http://schemas.microsoft.com/office/powerpoint/2010/main" val="198217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15E81-252C-5BAD-ACC6-426B5450C0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404520-1925-DAFA-C585-A18B94414682}"/>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D4FAB246-5B7D-4A5A-0C85-0030C29B8584}"/>
              </a:ext>
            </a:extLst>
          </p:cNvPr>
          <p:cNvSpPr>
            <a:spLocks noGrp="1"/>
          </p:cNvSpPr>
          <p:nvPr>
            <p:ph/>
          </p:nvPr>
        </p:nvSpPr>
        <p:spPr>
          <a:xfrm>
            <a:off x="713678" y="1957710"/>
            <a:ext cx="11251581" cy="4525530"/>
          </a:xfrm>
        </p:spPr>
        <p:txBody>
          <a:bodyPr anchor="t"/>
          <a:lstStyle/>
          <a:p>
            <a:pPr algn="l">
              <a:lnSpc>
                <a:spcPct val="150000"/>
              </a:lnSpc>
            </a:pPr>
            <a:r>
              <a:rPr lang="en-US" sz="1800" b="0" i="0" u="none" strike="noStrike" dirty="0">
                <a:solidFill>
                  <a:srgbClr val="455463"/>
                </a:solidFill>
                <a:effectLst/>
                <a:latin typeface="+mn-lt"/>
              </a:rPr>
              <a:t>A struct is a value type in C# used to define a data structure. It's a lightweight alternative to classes, often used for simple data containers.</a:t>
            </a:r>
          </a:p>
          <a:p>
            <a:pPr algn="l">
              <a:lnSpc>
                <a:spcPct val="150000"/>
              </a:lnSpc>
            </a:pPr>
            <a:r>
              <a:rPr lang="en-US" sz="1800" b="1" i="0" u="none" strike="noStrike" dirty="0">
                <a:solidFill>
                  <a:srgbClr val="455463"/>
                </a:solidFill>
                <a:effectLst/>
                <a:latin typeface="+mn-lt"/>
              </a:rPr>
              <a:t>Key Characteristics of Structs:</a:t>
            </a:r>
            <a:endParaRPr lang="en-US" sz="18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Value Type:</a:t>
            </a:r>
            <a:r>
              <a:rPr lang="en-US" sz="1800" b="0" i="0" u="none" strike="noStrike" dirty="0">
                <a:solidFill>
                  <a:srgbClr val="455463"/>
                </a:solidFill>
                <a:effectLst/>
                <a:latin typeface="+mn-lt"/>
              </a:rPr>
              <a:t> Structs are passed by value, meaning a copy of the struct is created when it's passed to a method or assigned to a new variable.</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Default Constructor:</a:t>
            </a:r>
            <a:r>
              <a:rPr lang="en-US" sz="1800" b="0" i="0" u="none" strike="noStrike" dirty="0">
                <a:solidFill>
                  <a:srgbClr val="455463"/>
                </a:solidFill>
                <a:effectLst/>
                <a:latin typeface="+mn-lt"/>
              </a:rPr>
              <a:t> Structs don't have a default </a:t>
            </a:r>
            <a:r>
              <a:rPr lang="en-US" sz="1800" b="0" i="0" u="none" strike="noStrike" dirty="0" err="1">
                <a:solidFill>
                  <a:srgbClr val="455463"/>
                </a:solidFill>
                <a:effectLst/>
                <a:latin typeface="+mn-lt"/>
              </a:rPr>
              <a:t>parameterless</a:t>
            </a:r>
            <a:r>
              <a:rPr lang="en-US" sz="1800" b="0" i="0" u="none" strike="noStrike" dirty="0">
                <a:solidFill>
                  <a:srgbClr val="455463"/>
                </a:solidFill>
                <a:effectLst/>
                <a:latin typeface="+mn-lt"/>
              </a:rPr>
              <a:t> constructor. You must provide values for all fields during initialization.</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No Inheritance:</a:t>
            </a:r>
            <a:r>
              <a:rPr lang="en-US" sz="1800" b="0" i="0" u="none" strike="noStrike" dirty="0">
                <a:solidFill>
                  <a:srgbClr val="455463"/>
                </a:solidFill>
                <a:effectLst/>
                <a:latin typeface="+mn-lt"/>
              </a:rPr>
              <a:t> Structs cannot inherit from other structs or classes.</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No Virtual Methods:</a:t>
            </a:r>
            <a:r>
              <a:rPr lang="en-US" sz="1800" b="0" i="0" u="none" strike="noStrike" dirty="0">
                <a:solidFill>
                  <a:srgbClr val="455463"/>
                </a:solidFill>
                <a:effectLst/>
                <a:latin typeface="+mn-lt"/>
              </a:rPr>
              <a:t> Structs cannot contain virtual or abstract methods.</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Performance:</a:t>
            </a:r>
            <a:r>
              <a:rPr lang="en-US" sz="1800" b="0" i="0" u="none" strike="noStrike" dirty="0">
                <a:solidFill>
                  <a:srgbClr val="455463"/>
                </a:solidFill>
                <a:effectLst/>
                <a:latin typeface="+mn-lt"/>
              </a:rPr>
              <a:t> Structs are generally more performant than classes, especially for small data structures.</a:t>
            </a:r>
          </a:p>
        </p:txBody>
      </p:sp>
      <p:sp>
        <p:nvSpPr>
          <p:cNvPr id="8" name="PlaceHolder 1">
            <a:extLst>
              <a:ext uri="{FF2B5EF4-FFF2-40B4-BE49-F238E27FC236}">
                <a16:creationId xmlns:a16="http://schemas.microsoft.com/office/drawing/2014/main" id="{3E1BF818-AEBF-932E-1316-B90B704BB178}"/>
              </a:ext>
            </a:extLst>
          </p:cNvPr>
          <p:cNvSpPr>
            <a:spLocks noGrp="1"/>
          </p:cNvSpPr>
          <p:nvPr>
            <p:ph type="sldNum" idx="1"/>
          </p:nvPr>
        </p:nvSpPr>
        <p:spPr>
          <a:xfrm>
            <a:off x="8610480" y="6483240"/>
            <a:ext cx="2723040" cy="344880"/>
          </a:xfrm>
        </p:spPr>
        <p:txBody>
          <a:bodyPr/>
          <a:lstStyle/>
          <a:p>
            <a:fld id="{BA9FEC38-D3C8-4794-8A5E-1D9A9F335037}" type="slidenum">
              <a:rPr/>
              <a:t>39</a:t>
            </a:fld>
            <a:endParaRPr dirty="0"/>
          </a:p>
        </p:txBody>
      </p:sp>
      <p:sp>
        <p:nvSpPr>
          <p:cNvPr id="2" name="Content Placeholder 4">
            <a:extLst>
              <a:ext uri="{FF2B5EF4-FFF2-40B4-BE49-F238E27FC236}">
                <a16:creationId xmlns:a16="http://schemas.microsoft.com/office/drawing/2014/main" id="{2455614E-C6FD-8A79-E8C1-51434251EBD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 - Struct</a:t>
            </a:r>
          </a:p>
        </p:txBody>
      </p:sp>
    </p:spTree>
    <p:extLst>
      <p:ext uri="{BB962C8B-B14F-4D97-AF65-F5344CB8AC3E}">
        <p14:creationId xmlns:p14="http://schemas.microsoft.com/office/powerpoint/2010/main" val="419917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CA7749-2BF1-D006-8D96-67C82D01F959}"/>
              </a:ext>
            </a:extLst>
          </p:cNvPr>
          <p:cNvSpPr>
            <a:spLocks noGrp="1"/>
          </p:cNvSpPr>
          <p:nvPr>
            <p:ph type="title"/>
          </p:nvPr>
        </p:nvSpPr>
        <p:spPr/>
        <p:txBody>
          <a:bodyPr/>
          <a:lstStyle/>
          <a:p>
            <a:r>
              <a:rPr lang="en-US" sz="3200" b="1" spc="-1" dirty="0">
                <a:solidFill>
                  <a:srgbClr val="0066B2"/>
                </a:solidFill>
              </a:rPr>
              <a:t>The Benefits of C# in Unity</a:t>
            </a:r>
            <a:endParaRPr lang="en-VN" dirty="0"/>
          </a:p>
        </p:txBody>
      </p:sp>
      <p:sp>
        <p:nvSpPr>
          <p:cNvPr id="5" name="Content Placeholder 4">
            <a:extLst>
              <a:ext uri="{FF2B5EF4-FFF2-40B4-BE49-F238E27FC236}">
                <a16:creationId xmlns:a16="http://schemas.microsoft.com/office/drawing/2014/main" id="{86430216-20DB-18CF-B426-C05BB606D6A2}"/>
              </a:ext>
            </a:extLst>
          </p:cNvPr>
          <p:cNvSpPr>
            <a:spLocks noGrp="1"/>
          </p:cNvSpPr>
          <p:nvPr>
            <p:ph/>
          </p:nvPr>
        </p:nvSpPr>
        <p:spPr>
          <a:xfrm>
            <a:off x="609480" y="1414325"/>
            <a:ext cx="10972440" cy="4962412"/>
          </a:xfrm>
        </p:spPr>
        <p:txBody>
          <a:bodyPr anchor="t"/>
          <a:lstStyle/>
          <a:p>
            <a:pPr algn="l">
              <a:lnSpc>
                <a:spcPct val="200000"/>
              </a:lnSpc>
            </a:pPr>
            <a:r>
              <a:rPr lang="en-US" sz="2000" b="1" i="0" u="none" strike="noStrike" dirty="0">
                <a:solidFill>
                  <a:srgbClr val="455463"/>
                </a:solidFill>
                <a:effectLst/>
                <a:latin typeface="+mn-lt"/>
              </a:rPr>
              <a:t>C# Offers Several Advantages:</a:t>
            </a:r>
            <a:endParaRPr lang="en-US" sz="2000" b="0" i="0" u="none" strike="noStrike" dirty="0">
              <a:solidFill>
                <a:srgbClr val="455463"/>
              </a:solidFill>
              <a:effectLst/>
              <a:latin typeface="+mn-lt"/>
            </a:endParaRPr>
          </a:p>
          <a:p>
            <a:pPr marL="342900" indent="-342900" algn="l">
              <a:lnSpc>
                <a:spcPct val="200000"/>
              </a:lnSpc>
              <a:buFont typeface="Arial" panose="020B0604020202020204" pitchFamily="34" charset="0"/>
              <a:buChar char="•"/>
            </a:pPr>
            <a:r>
              <a:rPr lang="en-US" sz="2000" b="1" i="0" u="none" strike="noStrike" dirty="0">
                <a:solidFill>
                  <a:srgbClr val="455463"/>
                </a:solidFill>
                <a:effectLst/>
                <a:latin typeface="+mn-lt"/>
              </a:rPr>
              <a:t>Performance:</a:t>
            </a:r>
            <a:r>
              <a:rPr lang="en-US" sz="2000" b="0" i="0" u="none" strike="noStrike" dirty="0">
                <a:solidFill>
                  <a:srgbClr val="455463"/>
                </a:solidFill>
                <a:effectLst/>
                <a:latin typeface="+mn-lt"/>
              </a:rPr>
              <a:t> C# offers excellent performance and optimization capabilities.</a:t>
            </a:r>
          </a:p>
          <a:p>
            <a:pPr marL="342900" indent="-342900" algn="l">
              <a:lnSpc>
                <a:spcPct val="200000"/>
              </a:lnSpc>
              <a:buFont typeface="Arial" panose="020B0604020202020204" pitchFamily="34" charset="0"/>
              <a:buChar char="•"/>
            </a:pPr>
            <a:r>
              <a:rPr lang="en-US" sz="2000" b="1" i="0" u="none" strike="noStrike" dirty="0">
                <a:solidFill>
                  <a:srgbClr val="455463"/>
                </a:solidFill>
                <a:effectLst/>
                <a:latin typeface="+mn-lt"/>
              </a:rPr>
              <a:t>Object-Oriented Programming:</a:t>
            </a:r>
            <a:r>
              <a:rPr lang="en-US" sz="2000" b="0" i="0" u="none" strike="noStrike" dirty="0">
                <a:solidFill>
                  <a:srgbClr val="455463"/>
                </a:solidFill>
                <a:effectLst/>
                <a:latin typeface="+mn-lt"/>
              </a:rPr>
              <a:t> C# is a strongly object-oriented language, making it ideal for game development.</a:t>
            </a:r>
          </a:p>
          <a:p>
            <a:pPr marL="342900" indent="-342900" algn="l">
              <a:lnSpc>
                <a:spcPct val="200000"/>
              </a:lnSpc>
              <a:buFont typeface="Arial" panose="020B0604020202020204" pitchFamily="34" charset="0"/>
              <a:buChar char="•"/>
            </a:pPr>
            <a:r>
              <a:rPr lang="en-US" sz="2000" b="1" i="0" u="none" strike="noStrike" dirty="0">
                <a:solidFill>
                  <a:srgbClr val="455463"/>
                </a:solidFill>
                <a:effectLst/>
                <a:latin typeface="+mn-lt"/>
              </a:rPr>
              <a:t>Advanced Features:</a:t>
            </a:r>
            <a:r>
              <a:rPr lang="en-US" sz="2000" b="0" i="0" u="none" strike="noStrike" dirty="0">
                <a:solidFill>
                  <a:srgbClr val="455463"/>
                </a:solidFill>
                <a:effectLst/>
                <a:latin typeface="+mn-lt"/>
              </a:rPr>
              <a:t> C# supports advanced features like generics, LINQ, and asynchronous programming.</a:t>
            </a:r>
          </a:p>
          <a:p>
            <a:pPr marL="342900" indent="-342900" algn="l">
              <a:lnSpc>
                <a:spcPct val="200000"/>
              </a:lnSpc>
              <a:buFont typeface="Arial" panose="020B0604020202020204" pitchFamily="34" charset="0"/>
              <a:buChar char="•"/>
            </a:pPr>
            <a:r>
              <a:rPr lang="en-US" sz="2000" b="1" i="0" u="none" strike="noStrike" dirty="0">
                <a:solidFill>
                  <a:srgbClr val="455463"/>
                </a:solidFill>
                <a:effectLst/>
                <a:latin typeface="+mn-lt"/>
              </a:rPr>
              <a:t>Unity Integration:</a:t>
            </a:r>
            <a:r>
              <a:rPr lang="en-US" sz="2000" b="0" i="0" u="none" strike="noStrike" dirty="0">
                <a:solidFill>
                  <a:srgbClr val="455463"/>
                </a:solidFill>
                <a:effectLst/>
                <a:latin typeface="+mn-lt"/>
              </a:rPr>
              <a:t> C# is tightly integrated with the Unity engine, providing seamless access to its features and APIs.</a:t>
            </a:r>
          </a:p>
        </p:txBody>
      </p:sp>
      <p:sp>
        <p:nvSpPr>
          <p:cNvPr id="2" name="PlaceHolder 1">
            <a:extLst>
              <a:ext uri="{FF2B5EF4-FFF2-40B4-BE49-F238E27FC236}">
                <a16:creationId xmlns:a16="http://schemas.microsoft.com/office/drawing/2014/main" id="{0740C62D-B257-BD45-E5BC-1D134B2AB71E}"/>
              </a:ext>
            </a:extLst>
          </p:cNvPr>
          <p:cNvSpPr>
            <a:spLocks noGrp="1"/>
          </p:cNvSpPr>
          <p:nvPr>
            <p:ph type="sldNum" idx="1"/>
          </p:nvPr>
        </p:nvSpPr>
        <p:spPr>
          <a:xfrm>
            <a:off x="8610480" y="6483240"/>
            <a:ext cx="2723040" cy="344880"/>
          </a:xfrm>
        </p:spPr>
        <p:txBody>
          <a:bodyPr/>
          <a:lstStyle/>
          <a:p>
            <a:fld id="{BA9FEC38-D3C8-4794-8A5E-1D9A9F335037}" type="slidenum">
              <a:rPr/>
              <a:t>4</a:t>
            </a:fld>
            <a:endParaRPr dirty="0"/>
          </a:p>
        </p:txBody>
      </p:sp>
    </p:spTree>
    <p:extLst>
      <p:ext uri="{BB962C8B-B14F-4D97-AF65-F5344CB8AC3E}">
        <p14:creationId xmlns:p14="http://schemas.microsoft.com/office/powerpoint/2010/main" val="1097002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45887-6B15-8247-1247-4475E12E6B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E1486A-13EE-E954-C78A-8041AFA84391}"/>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0AC5476F-EC25-1148-1494-9F7E2DD687E1}"/>
              </a:ext>
            </a:extLst>
          </p:cNvPr>
          <p:cNvSpPr>
            <a:spLocks noGrp="1"/>
          </p:cNvSpPr>
          <p:nvPr>
            <p:ph/>
          </p:nvPr>
        </p:nvSpPr>
        <p:spPr>
          <a:xfrm>
            <a:off x="1215483" y="1957710"/>
            <a:ext cx="6010507" cy="4525530"/>
          </a:xfrm>
        </p:spPr>
        <p:txBody>
          <a:bodyPr anchor="t"/>
          <a:lstStyle/>
          <a:p>
            <a:pPr algn="l">
              <a:lnSpc>
                <a:spcPct val="150000"/>
              </a:lnSpc>
            </a:pPr>
            <a:r>
              <a:rPr lang="en-US" sz="2000" b="1" i="0" u="none" strike="noStrike" dirty="0">
                <a:solidFill>
                  <a:srgbClr val="000000"/>
                </a:solidFill>
                <a:effectLst/>
                <a:latin typeface="+mn-lt"/>
              </a:rPr>
              <a:t>When to Use a Struct:</a:t>
            </a:r>
            <a:endParaRPr lang="en-US" sz="2000" b="0" i="0" u="none" strike="noStrike" dirty="0">
              <a:solidFill>
                <a:srgbClr val="000000"/>
              </a:solidFill>
              <a:effectLst/>
              <a:latin typeface="+mn-lt"/>
            </a:endParaRPr>
          </a:p>
          <a:p>
            <a:pPr marL="342900" indent="-342900" algn="l">
              <a:lnSpc>
                <a:spcPct val="150000"/>
              </a:lnSpc>
              <a:buFont typeface="Arial" panose="020B0604020202020204" pitchFamily="34" charset="0"/>
              <a:buChar char="•"/>
            </a:pPr>
            <a:r>
              <a:rPr lang="en-US" sz="2000" b="1" i="0" u="none" strike="noStrike" dirty="0">
                <a:solidFill>
                  <a:srgbClr val="000000"/>
                </a:solidFill>
                <a:effectLst/>
                <a:latin typeface="+mn-lt"/>
              </a:rPr>
              <a:t>Small Data Structures:</a:t>
            </a:r>
            <a:r>
              <a:rPr lang="en-US" sz="2000" b="0" i="0" u="none" strike="noStrike" dirty="0">
                <a:solidFill>
                  <a:srgbClr val="000000"/>
                </a:solidFill>
                <a:effectLst/>
                <a:latin typeface="+mn-lt"/>
              </a:rPr>
              <a:t> For simple data structures with a few fields.</a:t>
            </a:r>
          </a:p>
          <a:p>
            <a:pPr marL="342900" indent="-342900" algn="l">
              <a:lnSpc>
                <a:spcPct val="150000"/>
              </a:lnSpc>
              <a:buFont typeface="Arial" panose="020B0604020202020204" pitchFamily="34" charset="0"/>
              <a:buChar char="•"/>
            </a:pPr>
            <a:r>
              <a:rPr lang="en-US" sz="2000" b="1" i="0" u="none" strike="noStrike" dirty="0">
                <a:solidFill>
                  <a:srgbClr val="000000"/>
                </a:solidFill>
                <a:effectLst/>
                <a:latin typeface="+mn-lt"/>
              </a:rPr>
              <a:t>Immutable Data:</a:t>
            </a:r>
            <a:r>
              <a:rPr lang="en-US" sz="2000" b="0" i="0" u="none" strike="noStrike" dirty="0">
                <a:solidFill>
                  <a:srgbClr val="000000"/>
                </a:solidFill>
                <a:effectLst/>
                <a:latin typeface="+mn-lt"/>
              </a:rPr>
              <a:t> When you want to create immutable objects.</a:t>
            </a:r>
          </a:p>
          <a:p>
            <a:pPr marL="342900" indent="-342900" algn="l">
              <a:lnSpc>
                <a:spcPct val="150000"/>
              </a:lnSpc>
              <a:buFont typeface="Arial" panose="020B0604020202020204" pitchFamily="34" charset="0"/>
              <a:buChar char="•"/>
            </a:pPr>
            <a:r>
              <a:rPr lang="en-US" sz="2000" b="1" i="0" u="none" strike="noStrike" dirty="0">
                <a:solidFill>
                  <a:srgbClr val="000000"/>
                </a:solidFill>
                <a:effectLst/>
                <a:latin typeface="+mn-lt"/>
              </a:rPr>
              <a:t>Performance-Critical Scenarios:</a:t>
            </a:r>
            <a:r>
              <a:rPr lang="en-US" sz="2000" b="0" i="0" u="none" strike="noStrike" dirty="0">
                <a:solidFill>
                  <a:srgbClr val="000000"/>
                </a:solidFill>
                <a:effectLst/>
                <a:latin typeface="+mn-lt"/>
              </a:rPr>
              <a:t> In performance-critical scenarios where value type semantics are beneficial.</a:t>
            </a:r>
          </a:p>
        </p:txBody>
      </p:sp>
      <p:sp>
        <p:nvSpPr>
          <p:cNvPr id="8" name="PlaceHolder 1">
            <a:extLst>
              <a:ext uri="{FF2B5EF4-FFF2-40B4-BE49-F238E27FC236}">
                <a16:creationId xmlns:a16="http://schemas.microsoft.com/office/drawing/2014/main" id="{D10D8C4B-A94F-ACF0-8BA5-7550A3AC81A9}"/>
              </a:ext>
            </a:extLst>
          </p:cNvPr>
          <p:cNvSpPr>
            <a:spLocks noGrp="1"/>
          </p:cNvSpPr>
          <p:nvPr>
            <p:ph type="sldNum" idx="1"/>
          </p:nvPr>
        </p:nvSpPr>
        <p:spPr>
          <a:xfrm>
            <a:off x="8610480" y="6483240"/>
            <a:ext cx="2723040" cy="344880"/>
          </a:xfrm>
        </p:spPr>
        <p:txBody>
          <a:bodyPr/>
          <a:lstStyle/>
          <a:p>
            <a:fld id="{BA9FEC38-D3C8-4794-8A5E-1D9A9F335037}" type="slidenum">
              <a:rPr/>
              <a:t>40</a:t>
            </a:fld>
            <a:endParaRPr dirty="0"/>
          </a:p>
        </p:txBody>
      </p:sp>
      <p:sp>
        <p:nvSpPr>
          <p:cNvPr id="2" name="Content Placeholder 4">
            <a:extLst>
              <a:ext uri="{FF2B5EF4-FFF2-40B4-BE49-F238E27FC236}">
                <a16:creationId xmlns:a16="http://schemas.microsoft.com/office/drawing/2014/main" id="{C917A5D7-171B-3B80-0BEB-B1490C15C71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 - Struct</a:t>
            </a:r>
          </a:p>
        </p:txBody>
      </p:sp>
      <p:pic>
        <p:nvPicPr>
          <p:cNvPr id="6" name="Picture 5">
            <a:extLst>
              <a:ext uri="{FF2B5EF4-FFF2-40B4-BE49-F238E27FC236}">
                <a16:creationId xmlns:a16="http://schemas.microsoft.com/office/drawing/2014/main" id="{A659789B-1703-3CC8-EF8E-8EFCA97EB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309" y="1677141"/>
            <a:ext cx="5199820" cy="4653110"/>
          </a:xfrm>
          <a:prstGeom prst="rect">
            <a:avLst/>
          </a:prstGeom>
        </p:spPr>
      </p:pic>
    </p:spTree>
    <p:extLst>
      <p:ext uri="{BB962C8B-B14F-4D97-AF65-F5344CB8AC3E}">
        <p14:creationId xmlns:p14="http://schemas.microsoft.com/office/powerpoint/2010/main" val="1779994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8AFEC-2E8A-B63E-5B22-2A6DA47500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18FCAA-7DA8-36B9-1213-2E3607A73450}"/>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45FA93EB-0798-C239-FE31-9A83BE192E5B}"/>
              </a:ext>
            </a:extLst>
          </p:cNvPr>
          <p:cNvSpPr>
            <a:spLocks noGrp="1"/>
          </p:cNvSpPr>
          <p:nvPr>
            <p:ph/>
          </p:nvPr>
        </p:nvSpPr>
        <p:spPr>
          <a:xfrm>
            <a:off x="1215482" y="1957710"/>
            <a:ext cx="10366437" cy="3852781"/>
          </a:xfrm>
        </p:spPr>
        <p:txBody>
          <a:bodyPr anchor="t"/>
          <a:lstStyle/>
          <a:p>
            <a:pPr algn="l">
              <a:lnSpc>
                <a:spcPct val="150000"/>
              </a:lnSpc>
            </a:pPr>
            <a:r>
              <a:rPr lang="en-US" sz="2000" b="0" i="0" dirty="0">
                <a:solidFill>
                  <a:srgbClr val="455463"/>
                </a:solidFill>
                <a:effectLst/>
                <a:latin typeface="+mn-lt"/>
              </a:rPr>
              <a:t>In C#, an </a:t>
            </a:r>
            <a:r>
              <a:rPr lang="en-US" sz="2000" dirty="0" err="1">
                <a:latin typeface="+mn-lt"/>
              </a:rPr>
              <a:t>enum</a:t>
            </a:r>
            <a:r>
              <a:rPr lang="en-US" sz="2000" b="0" i="0" dirty="0">
                <a:solidFill>
                  <a:srgbClr val="455463"/>
                </a:solidFill>
                <a:effectLst/>
                <a:latin typeface="+mn-lt"/>
              </a:rPr>
              <a:t> (or enumeration type) is used to assign constant names to a group of numeric integer values. It makes constant values more readable, for example, </a:t>
            </a:r>
            <a:r>
              <a:rPr lang="en-US" sz="2000" dirty="0" err="1">
                <a:latin typeface="+mn-lt"/>
              </a:rPr>
              <a:t>WeekDays.Monday</a:t>
            </a:r>
            <a:r>
              <a:rPr lang="en-US" sz="2000" b="0" i="0" dirty="0">
                <a:effectLst/>
                <a:latin typeface="+mn-lt"/>
              </a:rPr>
              <a:t> </a:t>
            </a:r>
            <a:r>
              <a:rPr lang="en-US" sz="2000" b="0" i="0" dirty="0">
                <a:solidFill>
                  <a:srgbClr val="455463"/>
                </a:solidFill>
                <a:effectLst/>
                <a:latin typeface="+mn-lt"/>
              </a:rPr>
              <a:t>is more readable then number 0 when referring to the day in a week.</a:t>
            </a:r>
            <a:endParaRPr lang="en-US" sz="2000" b="1"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98D266BE-F5B9-B24D-7524-E8F6F311B60B}"/>
              </a:ext>
            </a:extLst>
          </p:cNvPr>
          <p:cNvSpPr>
            <a:spLocks noGrp="1"/>
          </p:cNvSpPr>
          <p:nvPr>
            <p:ph type="sldNum" idx="1"/>
          </p:nvPr>
        </p:nvSpPr>
        <p:spPr>
          <a:xfrm>
            <a:off x="8610480" y="6483240"/>
            <a:ext cx="2723040" cy="344880"/>
          </a:xfrm>
        </p:spPr>
        <p:txBody>
          <a:bodyPr/>
          <a:lstStyle/>
          <a:p>
            <a:fld id="{BA9FEC38-D3C8-4794-8A5E-1D9A9F335037}" type="slidenum">
              <a:rPr/>
              <a:t>41</a:t>
            </a:fld>
            <a:endParaRPr dirty="0"/>
          </a:p>
        </p:txBody>
      </p:sp>
      <p:sp>
        <p:nvSpPr>
          <p:cNvPr id="2" name="Content Placeholder 4">
            <a:extLst>
              <a:ext uri="{FF2B5EF4-FFF2-40B4-BE49-F238E27FC236}">
                <a16:creationId xmlns:a16="http://schemas.microsoft.com/office/drawing/2014/main" id="{7CA59A17-13D6-D71F-6C7A-A1D6CC4130D5}"/>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Enum in C#</a:t>
            </a:r>
          </a:p>
        </p:txBody>
      </p:sp>
      <p:pic>
        <p:nvPicPr>
          <p:cNvPr id="6" name="Picture 5">
            <a:extLst>
              <a:ext uri="{FF2B5EF4-FFF2-40B4-BE49-F238E27FC236}">
                <a16:creationId xmlns:a16="http://schemas.microsoft.com/office/drawing/2014/main" id="{95F6B281-76E6-668F-7ABA-BC3A8642A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650" y="3678420"/>
            <a:ext cx="2070100" cy="2476500"/>
          </a:xfrm>
          <a:prstGeom prst="rect">
            <a:avLst/>
          </a:prstGeom>
        </p:spPr>
      </p:pic>
    </p:spTree>
    <p:extLst>
      <p:ext uri="{BB962C8B-B14F-4D97-AF65-F5344CB8AC3E}">
        <p14:creationId xmlns:p14="http://schemas.microsoft.com/office/powerpoint/2010/main" val="1661261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0215E-F634-EAEF-36AD-BD09599BDB3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2868E9-BE8A-265F-9E77-76036EE7C76E}"/>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D148422C-CD8D-E258-FE29-9FE266482694}"/>
              </a:ext>
            </a:extLst>
          </p:cNvPr>
          <p:cNvSpPr>
            <a:spLocks noGrp="1"/>
          </p:cNvSpPr>
          <p:nvPr>
            <p:ph/>
          </p:nvPr>
        </p:nvSpPr>
        <p:spPr>
          <a:xfrm>
            <a:off x="1215482" y="1957710"/>
            <a:ext cx="10366437" cy="3852781"/>
          </a:xfrm>
        </p:spPr>
        <p:txBody>
          <a:bodyPr anchor="t"/>
          <a:lstStyle/>
          <a:p>
            <a:pPr algn="l">
              <a:lnSpc>
                <a:spcPct val="150000"/>
              </a:lnSpc>
            </a:pPr>
            <a:r>
              <a:rPr lang="en-US" sz="2000" b="0" i="0" dirty="0">
                <a:solidFill>
                  <a:srgbClr val="455463"/>
                </a:solidFill>
                <a:effectLst/>
                <a:latin typeface="+mn-lt"/>
              </a:rPr>
              <a:t>In C#, an </a:t>
            </a:r>
            <a:r>
              <a:rPr lang="en-US" sz="2000" dirty="0" err="1">
                <a:latin typeface="+mn-lt"/>
              </a:rPr>
              <a:t>enum</a:t>
            </a:r>
            <a:r>
              <a:rPr lang="en-US" sz="2000" b="0" i="0" dirty="0">
                <a:solidFill>
                  <a:srgbClr val="455463"/>
                </a:solidFill>
                <a:effectLst/>
                <a:latin typeface="+mn-lt"/>
              </a:rPr>
              <a:t> (or enumeration type) is used to assign constant names to a group of numeric integer values. It makes constant values more readable, for example, </a:t>
            </a:r>
            <a:r>
              <a:rPr lang="en-US" sz="2000" dirty="0" err="1">
                <a:latin typeface="+mn-lt"/>
              </a:rPr>
              <a:t>WeekDays.Monday</a:t>
            </a:r>
            <a:r>
              <a:rPr lang="en-US" sz="2000" b="0" i="0" dirty="0">
                <a:effectLst/>
                <a:latin typeface="+mn-lt"/>
              </a:rPr>
              <a:t> </a:t>
            </a:r>
            <a:r>
              <a:rPr lang="en-US" sz="2000" b="0" i="0" dirty="0">
                <a:solidFill>
                  <a:srgbClr val="455463"/>
                </a:solidFill>
                <a:effectLst/>
                <a:latin typeface="+mn-lt"/>
              </a:rPr>
              <a:t>is more readable then number 0 when referring to the day in a week.</a:t>
            </a:r>
          </a:p>
          <a:p>
            <a:pPr algn="l">
              <a:lnSpc>
                <a:spcPct val="150000"/>
              </a:lnSpc>
            </a:pPr>
            <a:r>
              <a:rPr lang="en-US" sz="2000" dirty="0">
                <a:solidFill>
                  <a:srgbClr val="455463"/>
                </a:solidFill>
                <a:latin typeface="+mn-lt"/>
              </a:rPr>
              <a:t>Key points:</a:t>
            </a:r>
            <a:endParaRPr lang="en-US" sz="2000" b="0" i="0" dirty="0">
              <a:solidFill>
                <a:srgbClr val="455463"/>
              </a:solidFill>
              <a:effectLst/>
              <a:latin typeface="+mn-lt"/>
            </a:endParaRPr>
          </a:p>
          <a:p>
            <a:pPr marL="285750" indent="-285750" algn="l">
              <a:lnSpc>
                <a:spcPct val="150000"/>
              </a:lnSpc>
              <a:buFont typeface="Arial" panose="020B0604020202020204" pitchFamily="34" charset="0"/>
              <a:buChar char="•"/>
            </a:pPr>
            <a:r>
              <a:rPr lang="en-US" sz="2000" b="0" i="0" u="none" strike="noStrike" dirty="0">
                <a:solidFill>
                  <a:srgbClr val="455463"/>
                </a:solidFill>
                <a:effectLst/>
                <a:latin typeface="+mn-lt"/>
              </a:rPr>
              <a:t>A set of named constants representing a group of related values.</a:t>
            </a:r>
          </a:p>
          <a:p>
            <a:pPr marL="285750" indent="-285750" algn="l">
              <a:lnSpc>
                <a:spcPct val="150000"/>
              </a:lnSpc>
              <a:buFont typeface="Arial" panose="020B0604020202020204" pitchFamily="34" charset="0"/>
              <a:buChar char="•"/>
            </a:pPr>
            <a:r>
              <a:rPr lang="en-US" sz="2000" b="0" i="0" u="none" strike="noStrike" dirty="0">
                <a:solidFill>
                  <a:srgbClr val="455463"/>
                </a:solidFill>
                <a:effectLst/>
                <a:latin typeface="+mn-lt"/>
              </a:rPr>
              <a:t>Simplifies code readability and maintainability.</a:t>
            </a:r>
          </a:p>
          <a:p>
            <a:pPr marL="285750" indent="-285750" algn="l">
              <a:lnSpc>
                <a:spcPct val="150000"/>
              </a:lnSpc>
              <a:buFont typeface="Arial" panose="020B0604020202020204" pitchFamily="34" charset="0"/>
              <a:buChar char="•"/>
            </a:pPr>
            <a:r>
              <a:rPr lang="en-US" sz="2000" b="0" i="0" u="none" strike="noStrike" dirty="0">
                <a:solidFill>
                  <a:srgbClr val="455463"/>
                </a:solidFill>
                <a:effectLst/>
                <a:latin typeface="+mn-lt"/>
              </a:rPr>
              <a:t>Used to define a specific set of possible values for a variable.</a:t>
            </a:r>
          </a:p>
          <a:p>
            <a:pPr algn="l">
              <a:lnSpc>
                <a:spcPct val="150000"/>
              </a:lnSpc>
            </a:pPr>
            <a:endParaRPr lang="en-US" sz="2000" b="1"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7BCBB1D5-6E0C-1E72-5DD9-1A78C5227454}"/>
              </a:ext>
            </a:extLst>
          </p:cNvPr>
          <p:cNvSpPr>
            <a:spLocks noGrp="1"/>
          </p:cNvSpPr>
          <p:nvPr>
            <p:ph type="sldNum" idx="1"/>
          </p:nvPr>
        </p:nvSpPr>
        <p:spPr>
          <a:xfrm>
            <a:off x="8610480" y="6483240"/>
            <a:ext cx="2723040" cy="344880"/>
          </a:xfrm>
        </p:spPr>
        <p:txBody>
          <a:bodyPr/>
          <a:lstStyle/>
          <a:p>
            <a:fld id="{BA9FEC38-D3C8-4794-8A5E-1D9A9F335037}" type="slidenum">
              <a:rPr/>
              <a:t>42</a:t>
            </a:fld>
            <a:endParaRPr dirty="0"/>
          </a:p>
        </p:txBody>
      </p:sp>
      <p:sp>
        <p:nvSpPr>
          <p:cNvPr id="2" name="Content Placeholder 4">
            <a:extLst>
              <a:ext uri="{FF2B5EF4-FFF2-40B4-BE49-F238E27FC236}">
                <a16:creationId xmlns:a16="http://schemas.microsoft.com/office/drawing/2014/main" id="{292E27D9-8177-20DF-8A11-9FBCCE39D44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Enum in C#</a:t>
            </a:r>
          </a:p>
        </p:txBody>
      </p:sp>
      <p:pic>
        <p:nvPicPr>
          <p:cNvPr id="6" name="Picture 5">
            <a:extLst>
              <a:ext uri="{FF2B5EF4-FFF2-40B4-BE49-F238E27FC236}">
                <a16:creationId xmlns:a16="http://schemas.microsoft.com/office/drawing/2014/main" id="{371D75A7-426D-B8AD-0276-602525DC1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306" y="3678420"/>
            <a:ext cx="2070100" cy="2476500"/>
          </a:xfrm>
          <a:prstGeom prst="rect">
            <a:avLst/>
          </a:prstGeom>
        </p:spPr>
      </p:pic>
    </p:spTree>
    <p:extLst>
      <p:ext uri="{BB962C8B-B14F-4D97-AF65-F5344CB8AC3E}">
        <p14:creationId xmlns:p14="http://schemas.microsoft.com/office/powerpoint/2010/main" val="1741996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83B80-A6D6-9AB6-A28F-1180B4A0DA6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B9512D1-6C5B-5524-D243-D10AEF7AF7AB}"/>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695F0740-1B5A-27AA-CEF7-87DFF7AE3FE6}"/>
              </a:ext>
            </a:extLst>
          </p:cNvPr>
          <p:cNvSpPr>
            <a:spLocks noGrp="1"/>
          </p:cNvSpPr>
          <p:nvPr>
            <p:ph/>
          </p:nvPr>
        </p:nvSpPr>
        <p:spPr>
          <a:xfrm>
            <a:off x="1215482" y="1957710"/>
            <a:ext cx="10366437" cy="3852781"/>
          </a:xfrm>
        </p:spPr>
        <p:txBody>
          <a:bodyPr anchor="t"/>
          <a:lstStyle/>
          <a:p>
            <a:pPr algn="l">
              <a:lnSpc>
                <a:spcPct val="150000"/>
              </a:lnSpc>
            </a:pPr>
            <a:r>
              <a:rPr lang="en-US" sz="2000" b="1" i="0" u="none" strike="noStrike" dirty="0">
                <a:solidFill>
                  <a:srgbClr val="455463"/>
                </a:solidFill>
                <a:effectLst/>
                <a:latin typeface="+mn-lt"/>
              </a:rPr>
              <a:t>Assigning Values: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Default Values:</a:t>
            </a:r>
            <a:r>
              <a:rPr lang="en-US" sz="2000" b="0" i="0" u="none" strike="noStrike" dirty="0">
                <a:solidFill>
                  <a:srgbClr val="455463"/>
                </a:solidFill>
                <a:effectLst/>
                <a:latin typeface="+mn-lt"/>
              </a:rPr>
              <a:t> If not specified, values start from 0 and increment by 1.</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Custom Values:</a:t>
            </a:r>
            <a:r>
              <a:rPr lang="en-US" sz="2000" b="0" i="0" u="none" strike="noStrike" dirty="0">
                <a:solidFill>
                  <a:srgbClr val="455463"/>
                </a:solidFill>
                <a:effectLst/>
                <a:latin typeface="+mn-lt"/>
              </a:rPr>
              <a:t> You can assign specific values to </a:t>
            </a:r>
            <a:r>
              <a:rPr lang="en-US" sz="2000" b="0" i="0" u="none" strike="noStrike" dirty="0" err="1">
                <a:solidFill>
                  <a:srgbClr val="455463"/>
                </a:solidFill>
                <a:effectLst/>
                <a:latin typeface="+mn-lt"/>
              </a:rPr>
              <a:t>enum</a:t>
            </a:r>
            <a:r>
              <a:rPr lang="en-US" sz="2000" b="0" i="0" u="none" strike="noStrike" dirty="0">
                <a:solidFill>
                  <a:srgbClr val="455463"/>
                </a:solidFill>
                <a:effectLst/>
                <a:latin typeface="+mn-lt"/>
              </a:rPr>
              <a:t> members.</a:t>
            </a:r>
          </a:p>
        </p:txBody>
      </p:sp>
      <p:sp>
        <p:nvSpPr>
          <p:cNvPr id="8" name="PlaceHolder 1">
            <a:extLst>
              <a:ext uri="{FF2B5EF4-FFF2-40B4-BE49-F238E27FC236}">
                <a16:creationId xmlns:a16="http://schemas.microsoft.com/office/drawing/2014/main" id="{EC013F93-A564-F92D-7056-A1A6D09CA27B}"/>
              </a:ext>
            </a:extLst>
          </p:cNvPr>
          <p:cNvSpPr>
            <a:spLocks noGrp="1"/>
          </p:cNvSpPr>
          <p:nvPr>
            <p:ph type="sldNum" idx="1"/>
          </p:nvPr>
        </p:nvSpPr>
        <p:spPr>
          <a:xfrm>
            <a:off x="8610480" y="6483240"/>
            <a:ext cx="2723040" cy="344880"/>
          </a:xfrm>
        </p:spPr>
        <p:txBody>
          <a:bodyPr/>
          <a:lstStyle/>
          <a:p>
            <a:fld id="{BA9FEC38-D3C8-4794-8A5E-1D9A9F335037}" type="slidenum">
              <a:rPr/>
              <a:t>43</a:t>
            </a:fld>
            <a:endParaRPr dirty="0"/>
          </a:p>
        </p:txBody>
      </p:sp>
      <p:sp>
        <p:nvSpPr>
          <p:cNvPr id="2" name="Content Placeholder 4">
            <a:extLst>
              <a:ext uri="{FF2B5EF4-FFF2-40B4-BE49-F238E27FC236}">
                <a16:creationId xmlns:a16="http://schemas.microsoft.com/office/drawing/2014/main" id="{6F208658-C329-B222-4765-B125D9C05BF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Enum in C#</a:t>
            </a:r>
          </a:p>
        </p:txBody>
      </p:sp>
      <p:pic>
        <p:nvPicPr>
          <p:cNvPr id="7" name="Picture 6">
            <a:extLst>
              <a:ext uri="{FF2B5EF4-FFF2-40B4-BE49-F238E27FC236}">
                <a16:creationId xmlns:a16="http://schemas.microsoft.com/office/drawing/2014/main" id="{ED9FE094-1A22-97E3-3CE0-9F8BE838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400" y="3884100"/>
            <a:ext cx="2273300" cy="1346200"/>
          </a:xfrm>
          <a:prstGeom prst="rect">
            <a:avLst/>
          </a:prstGeom>
        </p:spPr>
      </p:pic>
    </p:spTree>
    <p:extLst>
      <p:ext uri="{BB962C8B-B14F-4D97-AF65-F5344CB8AC3E}">
        <p14:creationId xmlns:p14="http://schemas.microsoft.com/office/powerpoint/2010/main" val="271166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1E9AC-7C55-F26F-FF24-A87FFA40D1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928D28-2E4B-5ECA-27D6-CA4069129E69}"/>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AA6BD9AF-EA18-987B-3F20-A53C5C883EDC}"/>
              </a:ext>
            </a:extLst>
          </p:cNvPr>
          <p:cNvSpPr>
            <a:spLocks noGrp="1"/>
          </p:cNvSpPr>
          <p:nvPr>
            <p:ph/>
          </p:nvPr>
        </p:nvSpPr>
        <p:spPr>
          <a:xfrm>
            <a:off x="1215482" y="1957710"/>
            <a:ext cx="8411737" cy="3852781"/>
          </a:xfrm>
        </p:spPr>
        <p:txBody>
          <a:bodyPr anchor="t"/>
          <a:lstStyle/>
          <a:p>
            <a:pPr algn="l">
              <a:lnSpc>
                <a:spcPct val="150000"/>
              </a:lnSpc>
            </a:pPr>
            <a:r>
              <a:rPr lang="en-US" sz="2000" b="1" i="0" u="none" strike="noStrike" dirty="0">
                <a:solidFill>
                  <a:srgbClr val="455463"/>
                </a:solidFill>
                <a:effectLst/>
                <a:latin typeface="+mn-lt"/>
              </a:rPr>
              <a:t>Assigning Values: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Default Values:</a:t>
            </a:r>
            <a:r>
              <a:rPr lang="en-US" sz="2000" b="0" i="0" u="none" strike="noStrike" dirty="0">
                <a:solidFill>
                  <a:srgbClr val="455463"/>
                </a:solidFill>
                <a:effectLst/>
                <a:latin typeface="+mn-lt"/>
              </a:rPr>
              <a:t> If not specified, values start from 0 and increment by 1.</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Custom Values:</a:t>
            </a:r>
            <a:r>
              <a:rPr lang="en-US" sz="2000" b="0" i="0" u="none" strike="noStrike" dirty="0">
                <a:solidFill>
                  <a:srgbClr val="455463"/>
                </a:solidFill>
                <a:effectLst/>
                <a:latin typeface="+mn-lt"/>
              </a:rPr>
              <a:t> You can assign specific values to </a:t>
            </a:r>
            <a:r>
              <a:rPr lang="en-US" sz="2000" b="0" i="0" u="none" strike="noStrike" dirty="0" err="1">
                <a:solidFill>
                  <a:srgbClr val="455463"/>
                </a:solidFill>
                <a:effectLst/>
                <a:latin typeface="+mn-lt"/>
              </a:rPr>
              <a:t>enum</a:t>
            </a:r>
            <a:r>
              <a:rPr lang="en-US" sz="2000" b="0" i="0" u="none" strike="noStrike" dirty="0">
                <a:solidFill>
                  <a:srgbClr val="455463"/>
                </a:solidFill>
                <a:effectLst/>
                <a:latin typeface="+mn-lt"/>
              </a:rPr>
              <a:t> members.</a:t>
            </a: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algn="l">
              <a:lnSpc>
                <a:spcPct val="150000"/>
              </a:lnSpc>
            </a:pPr>
            <a:r>
              <a:rPr lang="en-US" sz="2000" b="1" i="0" u="none" strike="noStrike" dirty="0">
                <a:solidFill>
                  <a:srgbClr val="000000"/>
                </a:solidFill>
                <a:effectLst/>
                <a:latin typeface="+mn-lt"/>
              </a:rPr>
              <a:t>Underlying Type:</a:t>
            </a:r>
            <a:endParaRPr lang="en-US" sz="2000" b="0" i="0" u="none" strike="noStrike" dirty="0">
              <a:solidFill>
                <a:srgbClr val="000000"/>
              </a:solidFill>
              <a:effectLst/>
              <a:latin typeface="+mn-lt"/>
            </a:endParaRPr>
          </a:p>
          <a:p>
            <a:pPr algn="l">
              <a:lnSpc>
                <a:spcPct val="150000"/>
              </a:lnSpc>
              <a:buFont typeface="Arial" panose="020B0604020202020204" pitchFamily="34" charset="0"/>
              <a:buChar char="•"/>
            </a:pPr>
            <a:r>
              <a:rPr lang="en-US" sz="2000" b="0" i="0" u="none" strike="noStrike" dirty="0">
                <a:solidFill>
                  <a:srgbClr val="000000"/>
                </a:solidFill>
                <a:effectLst/>
                <a:latin typeface="+mn-lt"/>
              </a:rPr>
              <a:t>Enums can be based on different integer types (byte, short, int, long, etc.).</a:t>
            </a:r>
          </a:p>
          <a:p>
            <a:pPr algn="l">
              <a:lnSpc>
                <a:spcPct val="150000"/>
              </a:lnSpc>
              <a:buFont typeface="Arial" panose="020B0604020202020204" pitchFamily="34" charset="0"/>
              <a:buChar char="•"/>
            </a:pPr>
            <a:r>
              <a:rPr lang="en-US" sz="2000" b="0" i="0" u="none" strike="noStrike" dirty="0">
                <a:solidFill>
                  <a:srgbClr val="000000"/>
                </a:solidFill>
                <a:effectLst/>
                <a:latin typeface="+mn-lt"/>
              </a:rPr>
              <a:t>The default underlying type is int.</a:t>
            </a:r>
          </a:p>
          <a:p>
            <a:pPr algn="l">
              <a:lnSpc>
                <a:spcPct val="150000"/>
              </a:lnSpc>
              <a:buFont typeface="Arial" panose="020B0604020202020204" pitchFamily="34" charset="0"/>
              <a:buChar char="•"/>
            </a:pPr>
            <a:r>
              <a:rPr lang="en-US" sz="2000" b="0" i="0" u="none" strike="noStrike" dirty="0">
                <a:solidFill>
                  <a:srgbClr val="000000"/>
                </a:solidFill>
                <a:effectLst/>
                <a:latin typeface="+mn-lt"/>
              </a:rPr>
              <a:t>You can specify the underlying type explicitly:</a:t>
            </a:r>
          </a:p>
          <a:p>
            <a:pPr algn="l">
              <a:lnSpc>
                <a:spcPct val="150000"/>
              </a:lnSpc>
            </a:pP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7739B4B8-C0D4-C1BB-D0E0-B3653C39367E}"/>
              </a:ext>
            </a:extLst>
          </p:cNvPr>
          <p:cNvSpPr>
            <a:spLocks noGrp="1"/>
          </p:cNvSpPr>
          <p:nvPr>
            <p:ph type="sldNum" idx="1"/>
          </p:nvPr>
        </p:nvSpPr>
        <p:spPr>
          <a:xfrm>
            <a:off x="8610480" y="6483240"/>
            <a:ext cx="2723040" cy="344880"/>
          </a:xfrm>
        </p:spPr>
        <p:txBody>
          <a:bodyPr/>
          <a:lstStyle/>
          <a:p>
            <a:fld id="{BA9FEC38-D3C8-4794-8A5E-1D9A9F335037}" type="slidenum">
              <a:rPr/>
              <a:t>44</a:t>
            </a:fld>
            <a:endParaRPr dirty="0"/>
          </a:p>
        </p:txBody>
      </p:sp>
      <p:sp>
        <p:nvSpPr>
          <p:cNvPr id="2" name="Content Placeholder 4">
            <a:extLst>
              <a:ext uri="{FF2B5EF4-FFF2-40B4-BE49-F238E27FC236}">
                <a16:creationId xmlns:a16="http://schemas.microsoft.com/office/drawing/2014/main" id="{B50F60E2-3CBD-2ABB-93C2-94BDF5FB6B0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Enum in C#</a:t>
            </a:r>
          </a:p>
        </p:txBody>
      </p:sp>
      <p:pic>
        <p:nvPicPr>
          <p:cNvPr id="7" name="Picture 6">
            <a:extLst>
              <a:ext uri="{FF2B5EF4-FFF2-40B4-BE49-F238E27FC236}">
                <a16:creationId xmlns:a16="http://schemas.microsoft.com/office/drawing/2014/main" id="{1D191394-40CE-2C36-23E3-A033743D7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9868" y="2082800"/>
            <a:ext cx="2273300" cy="1346200"/>
          </a:xfrm>
          <a:prstGeom prst="rect">
            <a:avLst/>
          </a:prstGeom>
        </p:spPr>
      </p:pic>
      <p:pic>
        <p:nvPicPr>
          <p:cNvPr id="6" name="Picture 5">
            <a:extLst>
              <a:ext uri="{FF2B5EF4-FFF2-40B4-BE49-F238E27FC236}">
                <a16:creationId xmlns:a16="http://schemas.microsoft.com/office/drawing/2014/main" id="{338A2C7B-A889-7B68-9CDF-3495379D24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1880" y="4900291"/>
            <a:ext cx="2895600" cy="1409700"/>
          </a:xfrm>
          <a:prstGeom prst="rect">
            <a:avLst/>
          </a:prstGeom>
        </p:spPr>
      </p:pic>
    </p:spTree>
    <p:extLst>
      <p:ext uri="{BB962C8B-B14F-4D97-AF65-F5344CB8AC3E}">
        <p14:creationId xmlns:p14="http://schemas.microsoft.com/office/powerpoint/2010/main" val="3460753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D5230-0F76-142D-754E-E6A51B1443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26BB90-A1FE-E559-DC1A-F09E888D1C99}"/>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5" name="Content Placeholder 4">
            <a:extLst>
              <a:ext uri="{FF2B5EF4-FFF2-40B4-BE49-F238E27FC236}">
                <a16:creationId xmlns:a16="http://schemas.microsoft.com/office/drawing/2014/main" id="{494E4374-2DE8-F78D-3BEA-69AAAE163A8A}"/>
              </a:ext>
            </a:extLst>
          </p:cNvPr>
          <p:cNvSpPr>
            <a:spLocks noGrp="1"/>
          </p:cNvSpPr>
          <p:nvPr>
            <p:ph/>
          </p:nvPr>
        </p:nvSpPr>
        <p:spPr>
          <a:xfrm>
            <a:off x="1215483" y="1957710"/>
            <a:ext cx="6835698" cy="3852781"/>
          </a:xfrm>
        </p:spPr>
        <p:txBody>
          <a:bodyPr anchor="t"/>
          <a:lstStyle/>
          <a:p>
            <a:pPr algn="l">
              <a:lnSpc>
                <a:spcPct val="150000"/>
              </a:lnSpc>
            </a:pPr>
            <a:r>
              <a:rPr lang="en-US" sz="2000" b="1" i="0" u="none" strike="noStrike" dirty="0">
                <a:solidFill>
                  <a:srgbClr val="455463"/>
                </a:solidFill>
                <a:effectLst/>
                <a:latin typeface="+mn-lt"/>
              </a:rPr>
              <a:t>Accessing Enum Members: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Use the dot notation to access specific </a:t>
            </a:r>
            <a:r>
              <a:rPr lang="en-US" sz="2000" b="0" i="0" u="none" strike="noStrike" dirty="0" err="1">
                <a:solidFill>
                  <a:srgbClr val="455463"/>
                </a:solidFill>
                <a:effectLst/>
                <a:latin typeface="+mn-lt"/>
              </a:rPr>
              <a:t>enum</a:t>
            </a:r>
            <a:r>
              <a:rPr lang="en-US" sz="2000" b="0" i="0" u="none" strike="noStrike" dirty="0">
                <a:solidFill>
                  <a:srgbClr val="455463"/>
                </a:solidFill>
                <a:effectLst/>
                <a:latin typeface="+mn-lt"/>
              </a:rPr>
              <a:t> members.</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Example: </a:t>
            </a:r>
            <a:r>
              <a:rPr lang="en-US" sz="2000" b="0" i="0" u="none" strike="noStrike" dirty="0" err="1">
                <a:solidFill>
                  <a:srgbClr val="455463"/>
                </a:solidFill>
                <a:effectLst/>
                <a:latin typeface="+mn-lt"/>
              </a:rPr>
              <a:t>WeekDays.Monday</a:t>
            </a:r>
            <a:endParaRPr lang="en-US" sz="2000" b="0" i="0" u="none" strike="noStrike" dirty="0">
              <a:solidFill>
                <a:srgbClr val="455463"/>
              </a:solidFill>
              <a:effectLst/>
              <a:latin typeface="+mn-lt"/>
            </a:endParaRPr>
          </a:p>
          <a:p>
            <a:pPr algn="l">
              <a:lnSpc>
                <a:spcPct val="150000"/>
              </a:lnSpc>
            </a:pPr>
            <a:r>
              <a:rPr lang="en-US" sz="2000" b="1" i="0" u="none" strike="noStrike" dirty="0">
                <a:solidFill>
                  <a:srgbClr val="455463"/>
                </a:solidFill>
                <a:effectLst/>
                <a:latin typeface="+mn-lt"/>
              </a:rPr>
              <a:t>Converting Enums to Integers: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Cast the </a:t>
            </a:r>
            <a:r>
              <a:rPr lang="en-US" sz="2000" b="0" i="0" u="none" strike="noStrike" dirty="0" err="1">
                <a:solidFill>
                  <a:srgbClr val="455463"/>
                </a:solidFill>
                <a:effectLst/>
                <a:latin typeface="+mn-lt"/>
              </a:rPr>
              <a:t>enum</a:t>
            </a:r>
            <a:r>
              <a:rPr lang="en-US" sz="2000" b="0" i="0" u="none" strike="noStrike" dirty="0">
                <a:solidFill>
                  <a:srgbClr val="455463"/>
                </a:solidFill>
                <a:effectLst/>
                <a:latin typeface="+mn-lt"/>
              </a:rPr>
              <a:t> value to an integer: int </a:t>
            </a:r>
            <a:r>
              <a:rPr lang="en-US" sz="2000" b="0" i="0" u="none" strike="noStrike" dirty="0" err="1">
                <a:solidFill>
                  <a:srgbClr val="455463"/>
                </a:solidFill>
                <a:effectLst/>
                <a:latin typeface="+mn-lt"/>
              </a:rPr>
              <a:t>dayNumber</a:t>
            </a:r>
            <a:r>
              <a:rPr lang="en-US" sz="2000" b="0" i="0" u="none" strike="noStrike" dirty="0">
                <a:solidFill>
                  <a:srgbClr val="455463"/>
                </a:solidFill>
                <a:effectLst/>
                <a:latin typeface="+mn-lt"/>
              </a:rPr>
              <a:t> = (int)</a:t>
            </a:r>
            <a:r>
              <a:rPr lang="en-US" sz="2000" b="0" i="0" u="none" strike="noStrike" dirty="0" err="1">
                <a:solidFill>
                  <a:srgbClr val="455463"/>
                </a:solidFill>
                <a:effectLst/>
                <a:latin typeface="+mn-lt"/>
              </a:rPr>
              <a:t>WeekDays.Wednesday</a:t>
            </a:r>
            <a:r>
              <a:rPr lang="en-US" sz="2000" b="0" i="0" u="none" strike="noStrike" dirty="0">
                <a:solidFill>
                  <a:srgbClr val="455463"/>
                </a:solidFill>
                <a:effectLst/>
                <a:latin typeface="+mn-lt"/>
              </a:rPr>
              <a:t>;</a:t>
            </a:r>
          </a:p>
          <a:p>
            <a:pPr algn="l">
              <a:lnSpc>
                <a:spcPct val="150000"/>
              </a:lnSpc>
            </a:pPr>
            <a:r>
              <a:rPr lang="en-US" sz="2000" b="1" i="0" u="none" strike="noStrike" dirty="0">
                <a:solidFill>
                  <a:srgbClr val="455463"/>
                </a:solidFill>
                <a:effectLst/>
                <a:latin typeface="+mn-lt"/>
              </a:rPr>
              <a:t>Using Enums in Switch Statements:</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3189F714-A9C7-3CC7-E43F-B8F8E4A33065}"/>
              </a:ext>
            </a:extLst>
          </p:cNvPr>
          <p:cNvSpPr>
            <a:spLocks noGrp="1"/>
          </p:cNvSpPr>
          <p:nvPr>
            <p:ph type="sldNum" idx="1"/>
          </p:nvPr>
        </p:nvSpPr>
        <p:spPr>
          <a:xfrm>
            <a:off x="8610480" y="6483240"/>
            <a:ext cx="2723040" cy="344880"/>
          </a:xfrm>
        </p:spPr>
        <p:txBody>
          <a:bodyPr/>
          <a:lstStyle/>
          <a:p>
            <a:fld id="{BA9FEC38-D3C8-4794-8A5E-1D9A9F335037}" type="slidenum">
              <a:rPr/>
              <a:t>45</a:t>
            </a:fld>
            <a:endParaRPr dirty="0"/>
          </a:p>
        </p:txBody>
      </p:sp>
      <p:sp>
        <p:nvSpPr>
          <p:cNvPr id="2" name="Content Placeholder 4">
            <a:extLst>
              <a:ext uri="{FF2B5EF4-FFF2-40B4-BE49-F238E27FC236}">
                <a16:creationId xmlns:a16="http://schemas.microsoft.com/office/drawing/2014/main" id="{291656A8-D1DA-BBA0-6C9B-04B667E58D3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Enum in C#</a:t>
            </a:r>
          </a:p>
        </p:txBody>
      </p:sp>
      <p:pic>
        <p:nvPicPr>
          <p:cNvPr id="6" name="Picture 5">
            <a:extLst>
              <a:ext uri="{FF2B5EF4-FFF2-40B4-BE49-F238E27FC236}">
                <a16:creationId xmlns:a16="http://schemas.microsoft.com/office/drawing/2014/main" id="{B3338984-C789-94BC-B9B1-F42E9BDC1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6870" y="3429000"/>
            <a:ext cx="3759200" cy="2971800"/>
          </a:xfrm>
          <a:prstGeom prst="rect">
            <a:avLst/>
          </a:prstGeom>
        </p:spPr>
      </p:pic>
    </p:spTree>
    <p:extLst>
      <p:ext uri="{BB962C8B-B14F-4D97-AF65-F5344CB8AC3E}">
        <p14:creationId xmlns:p14="http://schemas.microsoft.com/office/powerpoint/2010/main" val="2994715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6F341-DFA7-342D-5E0C-5148194714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4430A1-264D-DE7A-DE8A-81A8BA0A23D2}"/>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8" name="PlaceHolder 1">
            <a:extLst>
              <a:ext uri="{FF2B5EF4-FFF2-40B4-BE49-F238E27FC236}">
                <a16:creationId xmlns:a16="http://schemas.microsoft.com/office/drawing/2014/main" id="{03338357-EF10-DC93-B9B6-B02B720E5E46}"/>
              </a:ext>
            </a:extLst>
          </p:cNvPr>
          <p:cNvSpPr>
            <a:spLocks noGrp="1"/>
          </p:cNvSpPr>
          <p:nvPr>
            <p:ph type="sldNum" idx="1"/>
          </p:nvPr>
        </p:nvSpPr>
        <p:spPr>
          <a:xfrm>
            <a:off x="8610480" y="6483240"/>
            <a:ext cx="2723040" cy="344880"/>
          </a:xfrm>
        </p:spPr>
        <p:txBody>
          <a:bodyPr/>
          <a:lstStyle/>
          <a:p>
            <a:fld id="{BA9FEC38-D3C8-4794-8A5E-1D9A9F335037}" type="slidenum">
              <a:rPr/>
              <a:t>46</a:t>
            </a:fld>
            <a:endParaRPr dirty="0"/>
          </a:p>
        </p:txBody>
      </p:sp>
      <p:sp>
        <p:nvSpPr>
          <p:cNvPr id="2" name="Content Placeholder 4">
            <a:extLst>
              <a:ext uri="{FF2B5EF4-FFF2-40B4-BE49-F238E27FC236}">
                <a16:creationId xmlns:a16="http://schemas.microsoft.com/office/drawing/2014/main" id="{D0B8EF6D-718C-5A92-4A74-ABC354D698EA}"/>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 - Immutable String</a:t>
            </a:r>
          </a:p>
        </p:txBody>
      </p:sp>
      <p:pic>
        <p:nvPicPr>
          <p:cNvPr id="14" name="Picture 13">
            <a:extLst>
              <a:ext uri="{FF2B5EF4-FFF2-40B4-BE49-F238E27FC236}">
                <a16:creationId xmlns:a16="http://schemas.microsoft.com/office/drawing/2014/main" id="{CB2A29A7-C35C-74ED-13AC-ADD18FC7C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1852" y="1694808"/>
            <a:ext cx="4650088" cy="4338002"/>
          </a:xfrm>
          <a:prstGeom prst="rect">
            <a:avLst/>
          </a:prstGeom>
        </p:spPr>
      </p:pic>
      <p:sp>
        <p:nvSpPr>
          <p:cNvPr id="17" name="Content Placeholder 4">
            <a:extLst>
              <a:ext uri="{FF2B5EF4-FFF2-40B4-BE49-F238E27FC236}">
                <a16:creationId xmlns:a16="http://schemas.microsoft.com/office/drawing/2014/main" id="{80E863C4-6564-0FDD-0C65-3530FF5B632C}"/>
              </a:ext>
            </a:extLst>
          </p:cNvPr>
          <p:cNvSpPr>
            <a:spLocks noGrp="1"/>
          </p:cNvSpPr>
          <p:nvPr>
            <p:ph idx="4294967295"/>
          </p:nvPr>
        </p:nvSpPr>
        <p:spPr>
          <a:xfrm>
            <a:off x="1215483" y="1957711"/>
            <a:ext cx="7259444" cy="3394874"/>
          </a:xfrm>
        </p:spPr>
        <p:txBody>
          <a:bodyPr anchor="t">
            <a:normAutofit fontScale="94166"/>
          </a:bodyPr>
          <a:lstStyle/>
          <a:p>
            <a:pPr algn="l">
              <a:lnSpc>
                <a:spcPct val="150000"/>
              </a:lnSpc>
            </a:pPr>
            <a:r>
              <a:rPr lang="en-US" sz="2000" b="0" i="0" u="none" strike="noStrike" dirty="0">
                <a:solidFill>
                  <a:srgbClr val="000000"/>
                </a:solidFill>
                <a:effectLst/>
                <a:latin typeface="+mn-lt"/>
              </a:rPr>
              <a:t>In C#, </a:t>
            </a:r>
            <a:r>
              <a:rPr lang="en-US" sz="2000" b="0" i="1" u="none" strike="noStrike" dirty="0">
                <a:solidFill>
                  <a:srgbClr val="F36F21"/>
                </a:solidFill>
                <a:effectLst/>
                <a:latin typeface="+mn-lt"/>
              </a:rPr>
              <a:t>strings are immutable</a:t>
            </a:r>
            <a:r>
              <a:rPr lang="en-US" sz="2000" b="0" i="0" u="none" strike="noStrike" dirty="0">
                <a:solidFill>
                  <a:srgbClr val="000000"/>
                </a:solidFill>
                <a:effectLst/>
                <a:latin typeface="+mn-lt"/>
              </a:rPr>
              <a:t>, meaning they </a:t>
            </a:r>
            <a:r>
              <a:rPr lang="en-US" sz="2000" b="0" i="1" u="none" strike="noStrike" dirty="0">
                <a:solidFill>
                  <a:srgbClr val="F36F21"/>
                </a:solidFill>
                <a:effectLst/>
                <a:latin typeface="+mn-lt"/>
              </a:rPr>
              <a:t>cannot be changed once created</a:t>
            </a:r>
            <a:r>
              <a:rPr lang="en-US" sz="2000" b="0" i="0" u="none" strike="noStrike" dirty="0">
                <a:solidFill>
                  <a:srgbClr val="000000"/>
                </a:solidFill>
                <a:effectLst/>
                <a:latin typeface="+mn-lt"/>
              </a:rPr>
              <a:t>. When you modify a string, a new string object is created in memory. This can be inefficient for frequent modifications, as it involves creating and discarding multiple string objects. strings.</a:t>
            </a:r>
          </a:p>
        </p:txBody>
      </p:sp>
    </p:spTree>
    <p:extLst>
      <p:ext uri="{BB962C8B-B14F-4D97-AF65-F5344CB8AC3E}">
        <p14:creationId xmlns:p14="http://schemas.microsoft.com/office/powerpoint/2010/main" val="954903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59FC5-A7BD-C53F-3314-40875B1AEE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6C639B-FEF5-E43E-A7B0-52E7A876C211}"/>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8" name="PlaceHolder 1">
            <a:extLst>
              <a:ext uri="{FF2B5EF4-FFF2-40B4-BE49-F238E27FC236}">
                <a16:creationId xmlns:a16="http://schemas.microsoft.com/office/drawing/2014/main" id="{638C03A2-8DE2-3C8C-53A8-D19E88292227}"/>
              </a:ext>
            </a:extLst>
          </p:cNvPr>
          <p:cNvSpPr>
            <a:spLocks noGrp="1"/>
          </p:cNvSpPr>
          <p:nvPr>
            <p:ph type="sldNum" idx="1"/>
          </p:nvPr>
        </p:nvSpPr>
        <p:spPr>
          <a:xfrm>
            <a:off x="8610480" y="6483240"/>
            <a:ext cx="2723040" cy="344880"/>
          </a:xfrm>
        </p:spPr>
        <p:txBody>
          <a:bodyPr/>
          <a:lstStyle/>
          <a:p>
            <a:fld id="{BA9FEC38-D3C8-4794-8A5E-1D9A9F335037}" type="slidenum">
              <a:rPr/>
              <a:t>47</a:t>
            </a:fld>
            <a:endParaRPr dirty="0"/>
          </a:p>
        </p:txBody>
      </p:sp>
      <p:sp>
        <p:nvSpPr>
          <p:cNvPr id="2" name="Content Placeholder 4">
            <a:extLst>
              <a:ext uri="{FF2B5EF4-FFF2-40B4-BE49-F238E27FC236}">
                <a16:creationId xmlns:a16="http://schemas.microsoft.com/office/drawing/2014/main" id="{6B29C0C5-81D4-2F92-3AC0-94291B8D032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 - StringBuilder</a:t>
            </a:r>
          </a:p>
        </p:txBody>
      </p:sp>
      <p:pic>
        <p:nvPicPr>
          <p:cNvPr id="13" name="Picture 12">
            <a:extLst>
              <a:ext uri="{FF2B5EF4-FFF2-40B4-BE49-F238E27FC236}">
                <a16:creationId xmlns:a16="http://schemas.microsoft.com/office/drawing/2014/main" id="{CA6CFC0D-43AD-94AB-247F-2B2ABA01C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94" y="2785493"/>
            <a:ext cx="4726685" cy="3697747"/>
          </a:xfrm>
          <a:prstGeom prst="rect">
            <a:avLst/>
          </a:prstGeom>
        </p:spPr>
      </p:pic>
      <p:sp>
        <p:nvSpPr>
          <p:cNvPr id="16" name="Content Placeholder 4">
            <a:extLst>
              <a:ext uri="{FF2B5EF4-FFF2-40B4-BE49-F238E27FC236}">
                <a16:creationId xmlns:a16="http://schemas.microsoft.com/office/drawing/2014/main" id="{F116A9FC-C614-A6B4-2FDC-C6569BD30BB1}"/>
              </a:ext>
            </a:extLst>
          </p:cNvPr>
          <p:cNvSpPr>
            <a:spLocks noGrp="1"/>
          </p:cNvSpPr>
          <p:nvPr>
            <p:ph idx="4294967295"/>
          </p:nvPr>
        </p:nvSpPr>
        <p:spPr>
          <a:xfrm>
            <a:off x="869794" y="2047346"/>
            <a:ext cx="7259445" cy="4018917"/>
          </a:xfrm>
        </p:spPr>
        <p:txBody>
          <a:bodyPr anchor="t">
            <a:normAutofit fontScale="94166"/>
          </a:bodyPr>
          <a:lstStyle/>
          <a:p>
            <a:pPr algn="l">
              <a:lnSpc>
                <a:spcPct val="150000"/>
              </a:lnSpc>
            </a:pPr>
            <a:r>
              <a:rPr lang="en-US" sz="2000" b="1" i="0" u="none" strike="noStrike" dirty="0">
                <a:solidFill>
                  <a:srgbClr val="000000"/>
                </a:solidFill>
                <a:effectLst/>
                <a:latin typeface="+mn-lt"/>
              </a:rPr>
              <a:t>Solution: Using StringBuilder</a:t>
            </a:r>
            <a:endParaRPr lang="en-US" sz="2000" b="0" i="0" u="none" strike="noStrike" dirty="0">
              <a:solidFill>
                <a:srgbClr val="000000"/>
              </a:solidFill>
              <a:effectLst/>
              <a:latin typeface="+mn-lt"/>
            </a:endParaRPr>
          </a:p>
          <a:p>
            <a:pPr algn="l">
              <a:lnSpc>
                <a:spcPct val="150000"/>
              </a:lnSpc>
            </a:pPr>
            <a:r>
              <a:rPr lang="en-US" sz="2000" b="0" i="0" u="none" strike="noStrike" dirty="0">
                <a:solidFill>
                  <a:srgbClr val="000000"/>
                </a:solidFill>
                <a:effectLst/>
                <a:latin typeface="+mn-lt"/>
              </a:rPr>
              <a:t>To improve performance when working with strings that undergo frequent modifications, use the </a:t>
            </a:r>
            <a:r>
              <a:rPr lang="en-US" sz="2000" b="1" i="0" u="none" strike="noStrike" dirty="0">
                <a:effectLst/>
                <a:latin typeface="+mn-lt"/>
              </a:rPr>
              <a:t>StringBuilder</a:t>
            </a:r>
            <a:r>
              <a:rPr lang="en-US" sz="2000" b="0" i="0" u="none" strike="noStrike" dirty="0">
                <a:solidFill>
                  <a:srgbClr val="000000"/>
                </a:solidFill>
                <a:effectLst/>
                <a:latin typeface="+mn-lt"/>
              </a:rPr>
              <a:t> class. </a:t>
            </a:r>
            <a:r>
              <a:rPr lang="en-US" sz="2000" b="1" i="0" u="none" strike="noStrike" dirty="0">
                <a:effectLst/>
                <a:latin typeface="+mn-lt"/>
              </a:rPr>
              <a:t>StringBuilder</a:t>
            </a:r>
            <a:r>
              <a:rPr lang="en-US" sz="2000" b="0" i="1" u="none" strike="noStrike" dirty="0">
                <a:solidFill>
                  <a:srgbClr val="F36F21"/>
                </a:solidFill>
                <a:effectLst/>
                <a:latin typeface="+mn-lt"/>
              </a:rPr>
              <a:t> is a mutable class </a:t>
            </a:r>
            <a:r>
              <a:rPr lang="en-US" sz="2000" b="0" i="0" u="none" strike="noStrike" dirty="0">
                <a:solidFill>
                  <a:srgbClr val="000000"/>
                </a:solidFill>
                <a:effectLst/>
                <a:latin typeface="+mn-lt"/>
              </a:rPr>
              <a:t>that allows you to </a:t>
            </a:r>
            <a:r>
              <a:rPr lang="en-US" sz="2000" b="0" i="1" u="none" strike="noStrike" dirty="0">
                <a:solidFill>
                  <a:srgbClr val="F36F21"/>
                </a:solidFill>
                <a:effectLst/>
                <a:latin typeface="+mn-lt"/>
              </a:rPr>
              <a:t>efficiently build and manipulate strings</a:t>
            </a:r>
            <a:r>
              <a:rPr lang="en-US" sz="2000" b="0" i="0" u="none" strike="noStrike" dirty="0">
                <a:solidFill>
                  <a:srgbClr val="000000"/>
                </a:solidFill>
                <a:effectLst/>
                <a:latin typeface="+mn-lt"/>
              </a:rPr>
              <a:t>.</a:t>
            </a:r>
          </a:p>
        </p:txBody>
      </p:sp>
    </p:spTree>
    <p:extLst>
      <p:ext uri="{BB962C8B-B14F-4D97-AF65-F5344CB8AC3E}">
        <p14:creationId xmlns:p14="http://schemas.microsoft.com/office/powerpoint/2010/main" val="3294652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C5D8A-ABFD-461F-8CFB-D8FA8866C9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11CCC5-CEF9-CF9C-9982-7C0D99733E93}"/>
              </a:ext>
            </a:extLst>
          </p:cNvPr>
          <p:cNvSpPr>
            <a:spLocks noGrp="1"/>
          </p:cNvSpPr>
          <p:nvPr>
            <p:ph type="title"/>
          </p:nvPr>
        </p:nvSpPr>
        <p:spPr/>
        <p:txBody>
          <a:bodyPr/>
          <a:lstStyle/>
          <a:p>
            <a:r>
              <a:rPr lang="en-US" sz="3200" b="1" spc="-1" dirty="0">
                <a:solidFill>
                  <a:srgbClr val="0066B2"/>
                </a:solidFill>
              </a:rPr>
              <a:t>C# data types</a:t>
            </a:r>
            <a:endParaRPr lang="en-VN" dirty="0"/>
          </a:p>
        </p:txBody>
      </p:sp>
      <p:sp>
        <p:nvSpPr>
          <p:cNvPr id="8" name="PlaceHolder 1">
            <a:extLst>
              <a:ext uri="{FF2B5EF4-FFF2-40B4-BE49-F238E27FC236}">
                <a16:creationId xmlns:a16="http://schemas.microsoft.com/office/drawing/2014/main" id="{542EB309-40E4-A8B4-DF35-7820A998295F}"/>
              </a:ext>
            </a:extLst>
          </p:cNvPr>
          <p:cNvSpPr>
            <a:spLocks noGrp="1"/>
          </p:cNvSpPr>
          <p:nvPr>
            <p:ph type="sldNum" idx="1"/>
          </p:nvPr>
        </p:nvSpPr>
        <p:spPr>
          <a:xfrm>
            <a:off x="8610480" y="6483240"/>
            <a:ext cx="2723040" cy="344880"/>
          </a:xfrm>
        </p:spPr>
        <p:txBody>
          <a:bodyPr/>
          <a:lstStyle/>
          <a:p>
            <a:fld id="{BA9FEC38-D3C8-4794-8A5E-1D9A9F335037}" type="slidenum">
              <a:rPr/>
              <a:t>48</a:t>
            </a:fld>
            <a:endParaRPr dirty="0"/>
          </a:p>
        </p:txBody>
      </p:sp>
      <p:sp>
        <p:nvSpPr>
          <p:cNvPr id="2" name="Content Placeholder 4">
            <a:extLst>
              <a:ext uri="{FF2B5EF4-FFF2-40B4-BE49-F238E27FC236}">
                <a16:creationId xmlns:a16="http://schemas.microsoft.com/office/drawing/2014/main" id="{C5168214-7B99-E107-5018-CC8F4B601E9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 - StringBuilder Example</a:t>
            </a:r>
          </a:p>
        </p:txBody>
      </p:sp>
      <p:sp>
        <p:nvSpPr>
          <p:cNvPr id="16" name="Content Placeholder 4">
            <a:extLst>
              <a:ext uri="{FF2B5EF4-FFF2-40B4-BE49-F238E27FC236}">
                <a16:creationId xmlns:a16="http://schemas.microsoft.com/office/drawing/2014/main" id="{07F08647-EB78-E5A1-67A1-7884789838FF}"/>
              </a:ext>
            </a:extLst>
          </p:cNvPr>
          <p:cNvSpPr>
            <a:spLocks noGrp="1"/>
          </p:cNvSpPr>
          <p:nvPr>
            <p:ph idx="4294967295"/>
          </p:nvPr>
        </p:nvSpPr>
        <p:spPr>
          <a:xfrm>
            <a:off x="858480" y="3017643"/>
            <a:ext cx="9433305" cy="3414081"/>
          </a:xfrm>
        </p:spPr>
        <p:txBody>
          <a:bodyPr anchor="t">
            <a:normAutofit fontScale="94166"/>
          </a:bodyPr>
          <a:lstStyle/>
          <a:p>
            <a:pPr marL="0" indent="0" algn="l">
              <a:lnSpc>
                <a:spcPct val="160000"/>
              </a:lnSpc>
              <a:buNone/>
            </a:pPr>
            <a:r>
              <a:rPr lang="en-US" sz="2000" i="0" u="none" strike="noStrike" dirty="0">
                <a:solidFill>
                  <a:srgbClr val="455463"/>
                </a:solidFill>
                <a:effectLst/>
              </a:rPr>
              <a:t>Points to Remember :</a:t>
            </a:r>
          </a:p>
          <a:p>
            <a:pPr>
              <a:lnSpc>
                <a:spcPct val="160000"/>
              </a:lnSpc>
            </a:pPr>
            <a:r>
              <a:rPr lang="en-US" sz="2000" i="0" u="none" strike="noStrike" dirty="0">
                <a:solidFill>
                  <a:srgbClr val="455463"/>
                </a:solidFill>
                <a:effectLst/>
              </a:rPr>
              <a:t>StringBuilder is mutable.</a:t>
            </a:r>
          </a:p>
          <a:p>
            <a:pPr>
              <a:lnSpc>
                <a:spcPct val="160000"/>
              </a:lnSpc>
            </a:pPr>
            <a:r>
              <a:rPr lang="en-US" sz="2000" i="0" u="none" strike="noStrike" dirty="0">
                <a:solidFill>
                  <a:srgbClr val="455463"/>
                </a:solidFill>
                <a:effectLst/>
              </a:rPr>
              <a:t>StringBuilder performs faster than string when appending multiple string values.</a:t>
            </a:r>
          </a:p>
          <a:p>
            <a:pPr>
              <a:lnSpc>
                <a:spcPct val="160000"/>
              </a:lnSpc>
            </a:pPr>
            <a:r>
              <a:rPr lang="en-US" sz="2000" i="0" u="none" strike="noStrike" dirty="0">
                <a:solidFill>
                  <a:srgbClr val="455463"/>
                </a:solidFill>
                <a:effectLst/>
              </a:rPr>
              <a:t>Use StringBuilder when you need to append more than three or four strings.</a:t>
            </a:r>
          </a:p>
          <a:p>
            <a:pPr>
              <a:lnSpc>
                <a:spcPct val="160000"/>
              </a:lnSpc>
            </a:pPr>
            <a:r>
              <a:rPr lang="en-US" sz="2000" i="0" u="none" strike="noStrike" dirty="0">
                <a:solidFill>
                  <a:srgbClr val="455463"/>
                </a:solidFill>
                <a:effectLst/>
              </a:rPr>
              <a:t>Use the Append() method to add or append strings to the StringBuilder object.</a:t>
            </a:r>
          </a:p>
          <a:p>
            <a:pPr>
              <a:lnSpc>
                <a:spcPct val="160000"/>
              </a:lnSpc>
            </a:pPr>
            <a:r>
              <a:rPr lang="en-US" sz="2000" i="0" u="none" strike="noStrike" dirty="0">
                <a:solidFill>
                  <a:srgbClr val="455463"/>
                </a:solidFill>
                <a:effectLst/>
              </a:rPr>
              <a:t>Use the </a:t>
            </a:r>
            <a:r>
              <a:rPr lang="en-US" sz="2000" i="0" u="none" strike="noStrike" dirty="0" err="1">
                <a:solidFill>
                  <a:srgbClr val="455463"/>
                </a:solidFill>
                <a:effectLst/>
              </a:rPr>
              <a:t>ToString</a:t>
            </a:r>
            <a:r>
              <a:rPr lang="en-US" sz="2000" i="0" u="none" strike="noStrike" dirty="0">
                <a:solidFill>
                  <a:srgbClr val="455463"/>
                </a:solidFill>
                <a:effectLst/>
              </a:rPr>
              <a:t>() method to retrieve a string from the StringBuilder object.</a:t>
            </a:r>
          </a:p>
        </p:txBody>
      </p:sp>
      <p:pic>
        <p:nvPicPr>
          <p:cNvPr id="5" name="Picture 4">
            <a:extLst>
              <a:ext uri="{FF2B5EF4-FFF2-40B4-BE49-F238E27FC236}">
                <a16:creationId xmlns:a16="http://schemas.microsoft.com/office/drawing/2014/main" id="{973D89DD-9D90-96A8-10F2-746E4536D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9999" y="1329259"/>
            <a:ext cx="5372100" cy="1739900"/>
          </a:xfrm>
          <a:prstGeom prst="rect">
            <a:avLst/>
          </a:prstGeom>
        </p:spPr>
      </p:pic>
    </p:spTree>
    <p:extLst>
      <p:ext uri="{BB962C8B-B14F-4D97-AF65-F5344CB8AC3E}">
        <p14:creationId xmlns:p14="http://schemas.microsoft.com/office/powerpoint/2010/main" val="1458540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7D1A7-D0D4-9C27-2D84-898AEC86EC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D6CDF4-BE8A-A6CE-700B-FE7286DCFACF}"/>
              </a:ext>
            </a:extLst>
          </p:cNvPr>
          <p:cNvSpPr>
            <a:spLocks noGrp="1"/>
          </p:cNvSpPr>
          <p:nvPr>
            <p:ph type="title"/>
          </p:nvPr>
        </p:nvSpPr>
        <p:spPr/>
        <p:txBody>
          <a:bodyPr/>
          <a:lstStyle/>
          <a:p>
            <a:r>
              <a:rPr lang="en-US" sz="3200" b="1" spc="-1" dirty="0">
                <a:solidFill>
                  <a:srgbClr val="0066B2"/>
                </a:solidFill>
              </a:rPr>
              <a:t>Casting and type conversions</a:t>
            </a:r>
            <a:endParaRPr lang="en-VN" dirty="0"/>
          </a:p>
        </p:txBody>
      </p:sp>
      <p:sp>
        <p:nvSpPr>
          <p:cNvPr id="5" name="Content Placeholder 4">
            <a:extLst>
              <a:ext uri="{FF2B5EF4-FFF2-40B4-BE49-F238E27FC236}">
                <a16:creationId xmlns:a16="http://schemas.microsoft.com/office/drawing/2014/main" id="{82B2B531-B601-56D1-850E-BCCA4D96D998}"/>
              </a:ext>
            </a:extLst>
          </p:cNvPr>
          <p:cNvSpPr>
            <a:spLocks noGrp="1"/>
          </p:cNvSpPr>
          <p:nvPr>
            <p:ph/>
          </p:nvPr>
        </p:nvSpPr>
        <p:spPr>
          <a:xfrm>
            <a:off x="912481" y="1418400"/>
            <a:ext cx="10421039" cy="4513168"/>
          </a:xfrm>
        </p:spPr>
        <p:txBody>
          <a:bodyPr anchor="t"/>
          <a:lstStyle/>
          <a:p>
            <a:pPr algn="l">
              <a:lnSpc>
                <a:spcPct val="150000"/>
              </a:lnSpc>
            </a:pPr>
            <a:r>
              <a:rPr lang="en-US" sz="2000" b="0" i="0" dirty="0">
                <a:solidFill>
                  <a:srgbClr val="455463"/>
                </a:solidFill>
                <a:effectLst/>
                <a:latin typeface="+mn-lt"/>
              </a:rPr>
              <a:t>Type casting is when you assign a value of one data type to another type.</a:t>
            </a:r>
          </a:p>
          <a:p>
            <a:pPr algn="l">
              <a:lnSpc>
                <a:spcPct val="150000"/>
              </a:lnSpc>
            </a:pPr>
            <a:r>
              <a:rPr lang="en-US" sz="2000" b="0" i="0" dirty="0">
                <a:solidFill>
                  <a:srgbClr val="455463"/>
                </a:solidFill>
                <a:effectLst/>
                <a:latin typeface="+mn-lt"/>
              </a:rPr>
              <a:t>In C#, there are two types of casting:</a:t>
            </a:r>
          </a:p>
          <a:p>
            <a:pPr marL="342900" indent="-342900" algn="l">
              <a:lnSpc>
                <a:spcPct val="150000"/>
              </a:lnSpc>
              <a:buFont typeface="Arial" panose="020B0604020202020204" pitchFamily="34" charset="0"/>
              <a:buChar char="•"/>
            </a:pPr>
            <a:r>
              <a:rPr lang="en-US" sz="2000" b="1" i="0" dirty="0">
                <a:solidFill>
                  <a:srgbClr val="455463"/>
                </a:solidFill>
                <a:effectLst/>
                <a:latin typeface="+mn-lt"/>
              </a:rPr>
              <a:t>Implicit Casting</a:t>
            </a:r>
            <a:r>
              <a:rPr lang="en-US" sz="2000" b="0" i="0" dirty="0">
                <a:solidFill>
                  <a:srgbClr val="455463"/>
                </a:solidFill>
                <a:effectLst/>
                <a:latin typeface="+mn-lt"/>
              </a:rPr>
              <a:t> (automatically) - converting a smaller type to a larger type size</a:t>
            </a:r>
            <a:br>
              <a:rPr lang="en-US" sz="2000" b="0" i="0" dirty="0">
                <a:solidFill>
                  <a:srgbClr val="455463"/>
                </a:solidFill>
                <a:effectLst/>
                <a:latin typeface="+mn-lt"/>
              </a:rPr>
            </a:br>
            <a:r>
              <a:rPr lang="en-US" sz="2000" b="0" i="0" dirty="0">
                <a:solidFill>
                  <a:srgbClr val="F36F21"/>
                </a:solidFill>
                <a:effectLst/>
                <a:latin typeface="+mn-lt"/>
              </a:rPr>
              <a:t>char -&gt; int -&gt; long -&gt; float -&gt; double</a:t>
            </a:r>
          </a:p>
          <a:p>
            <a:pPr marL="342900" indent="-342900" algn="l">
              <a:lnSpc>
                <a:spcPct val="150000"/>
              </a:lnSpc>
              <a:buFont typeface="Arial" panose="020B0604020202020204" pitchFamily="34" charset="0"/>
              <a:buChar char="•"/>
            </a:pPr>
            <a:r>
              <a:rPr lang="en-US" sz="2000" b="1" i="0" dirty="0">
                <a:solidFill>
                  <a:srgbClr val="455463"/>
                </a:solidFill>
                <a:effectLst/>
                <a:latin typeface="+mn-lt"/>
              </a:rPr>
              <a:t>Explicit Casting</a:t>
            </a:r>
            <a:r>
              <a:rPr lang="en-US" sz="2000" b="0" i="0" dirty="0">
                <a:solidFill>
                  <a:srgbClr val="455463"/>
                </a:solidFill>
                <a:effectLst/>
                <a:latin typeface="+mn-lt"/>
              </a:rPr>
              <a:t> (manually) - converting a larger type to a smaller size type</a:t>
            </a:r>
            <a:br>
              <a:rPr lang="en-US" sz="2000" b="0" i="0" dirty="0">
                <a:solidFill>
                  <a:srgbClr val="455463"/>
                </a:solidFill>
                <a:effectLst/>
                <a:latin typeface="+mn-lt"/>
              </a:rPr>
            </a:br>
            <a:r>
              <a:rPr lang="en-US" sz="2000" b="0" i="0" dirty="0">
                <a:solidFill>
                  <a:srgbClr val="F36F21"/>
                </a:solidFill>
                <a:effectLst/>
                <a:latin typeface="+mn-lt"/>
              </a:rPr>
              <a:t>double -&gt; float -&gt; long -&gt; int -&gt; char</a:t>
            </a:r>
          </a:p>
        </p:txBody>
      </p:sp>
      <p:sp>
        <p:nvSpPr>
          <p:cNvPr id="8" name="PlaceHolder 1">
            <a:extLst>
              <a:ext uri="{FF2B5EF4-FFF2-40B4-BE49-F238E27FC236}">
                <a16:creationId xmlns:a16="http://schemas.microsoft.com/office/drawing/2014/main" id="{2EB0ECDF-6AB2-4FDD-ED8C-0ABF499A1FAA}"/>
              </a:ext>
            </a:extLst>
          </p:cNvPr>
          <p:cNvSpPr>
            <a:spLocks noGrp="1"/>
          </p:cNvSpPr>
          <p:nvPr>
            <p:ph type="sldNum" idx="1"/>
          </p:nvPr>
        </p:nvSpPr>
        <p:spPr>
          <a:xfrm>
            <a:off x="8610480" y="6483240"/>
            <a:ext cx="2723040" cy="344880"/>
          </a:xfrm>
        </p:spPr>
        <p:txBody>
          <a:bodyPr/>
          <a:lstStyle/>
          <a:p>
            <a:fld id="{BA9FEC38-D3C8-4794-8A5E-1D9A9F335037}" type="slidenum">
              <a:rPr/>
              <a:t>49</a:t>
            </a:fld>
            <a:endParaRPr dirty="0"/>
          </a:p>
        </p:txBody>
      </p:sp>
      <p:sp>
        <p:nvSpPr>
          <p:cNvPr id="10" name="TextBox 9">
            <a:extLst>
              <a:ext uri="{FF2B5EF4-FFF2-40B4-BE49-F238E27FC236}">
                <a16:creationId xmlns:a16="http://schemas.microsoft.com/office/drawing/2014/main" id="{53315656-7114-B66C-A8B1-75FA19C46AC5}"/>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VN" sz="1100" dirty="0">
                <a:hlinkClick r:id="rId3"/>
              </a:rPr>
              <a:t>https://learn.microsoft.com/en-us/dotnet/csharp/programming-guide/types/casting-and-type-conversions</a:t>
            </a:r>
            <a:endParaRPr lang="en-VN" sz="1100" dirty="0"/>
          </a:p>
        </p:txBody>
      </p:sp>
      <p:pic>
        <p:nvPicPr>
          <p:cNvPr id="11" name="Picture 10">
            <a:extLst>
              <a:ext uri="{FF2B5EF4-FFF2-40B4-BE49-F238E27FC236}">
                <a16:creationId xmlns:a16="http://schemas.microsoft.com/office/drawing/2014/main" id="{EBF24BB1-8AAF-DD5B-DC6E-EED162621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300" y="4337029"/>
            <a:ext cx="7416800" cy="1244600"/>
          </a:xfrm>
          <a:prstGeom prst="rect">
            <a:avLst/>
          </a:prstGeom>
        </p:spPr>
      </p:pic>
    </p:spTree>
    <p:extLst>
      <p:ext uri="{BB962C8B-B14F-4D97-AF65-F5344CB8AC3E}">
        <p14:creationId xmlns:p14="http://schemas.microsoft.com/office/powerpoint/2010/main" val="419664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E65E3-4944-5DBB-6B59-E26F780D16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B5C1F2-A6AF-D0B5-43B6-7BD6B5B01787}"/>
              </a:ext>
            </a:extLst>
          </p:cNvPr>
          <p:cNvSpPr>
            <a:spLocks noGrp="1"/>
          </p:cNvSpPr>
          <p:nvPr>
            <p:ph type="title"/>
          </p:nvPr>
        </p:nvSpPr>
        <p:spPr/>
        <p:txBody>
          <a:bodyPr/>
          <a:lstStyle/>
          <a:p>
            <a:r>
              <a:rPr lang="en-US" sz="3200" b="1" spc="-1" dirty="0">
                <a:solidFill>
                  <a:srgbClr val="0066B2"/>
                </a:solidFill>
              </a:rPr>
              <a:t>Understanding the Features of C#</a:t>
            </a:r>
            <a:endParaRPr lang="en-VN" dirty="0"/>
          </a:p>
        </p:txBody>
      </p:sp>
      <p:sp>
        <p:nvSpPr>
          <p:cNvPr id="5" name="Content Placeholder 4">
            <a:extLst>
              <a:ext uri="{FF2B5EF4-FFF2-40B4-BE49-F238E27FC236}">
                <a16:creationId xmlns:a16="http://schemas.microsoft.com/office/drawing/2014/main" id="{CBE93F2B-A44C-2E99-669E-02529214D0A2}"/>
              </a:ext>
            </a:extLst>
          </p:cNvPr>
          <p:cNvSpPr>
            <a:spLocks noGrp="1"/>
          </p:cNvSpPr>
          <p:nvPr>
            <p:ph/>
          </p:nvPr>
        </p:nvSpPr>
        <p:spPr>
          <a:xfrm>
            <a:off x="609480" y="1527858"/>
            <a:ext cx="10972440" cy="4282633"/>
          </a:xfrm>
        </p:spPr>
        <p:txBody>
          <a:bodyPr anchor="t"/>
          <a:lstStyle/>
          <a:p>
            <a:pPr algn="l">
              <a:lnSpc>
                <a:spcPct val="150000"/>
              </a:lnSpc>
            </a:pPr>
            <a:r>
              <a:rPr lang="en-US" sz="2000" b="1" i="0" u="none" strike="noStrike" dirty="0">
                <a:solidFill>
                  <a:srgbClr val="455463"/>
                </a:solidFill>
                <a:effectLst/>
                <a:latin typeface="+mn-lt"/>
              </a:rPr>
              <a:t>C# is a powerful and versatile programming language with several key features that make it well-suited for game development with Unity:</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1" i="0" u="none" strike="noStrike" dirty="0">
                <a:solidFill>
                  <a:srgbClr val="F36F21"/>
                </a:solidFill>
                <a:effectLst/>
                <a:latin typeface="+mn-lt"/>
              </a:rPr>
              <a:t>Compiled Language</a:t>
            </a:r>
            <a:r>
              <a:rPr lang="en-US" sz="2000" b="1" i="0" u="none" strike="noStrike" dirty="0">
                <a:solidFill>
                  <a:srgbClr val="455463"/>
                </a:solidFill>
                <a:effectLst/>
                <a:latin typeface="+mn-lt"/>
              </a:rPr>
              <a:t>:</a:t>
            </a:r>
            <a:r>
              <a:rPr lang="en-US" sz="2000" b="0" i="0" u="none" strike="noStrike" dirty="0">
                <a:solidFill>
                  <a:srgbClr val="455463"/>
                </a:solidFill>
                <a:effectLst/>
                <a:latin typeface="+mn-lt"/>
              </a:rPr>
              <a:t> Ensures efficient execution and performance optimization.</a:t>
            </a:r>
          </a:p>
          <a:p>
            <a:pPr marL="342900" indent="-342900" algn="l">
              <a:lnSpc>
                <a:spcPct val="150000"/>
              </a:lnSpc>
              <a:buFont typeface="Arial" panose="020B0604020202020204" pitchFamily="34" charset="0"/>
              <a:buChar char="•"/>
            </a:pPr>
            <a:r>
              <a:rPr lang="en-US" sz="2000" b="1" i="0" u="none" strike="noStrike" dirty="0">
                <a:solidFill>
                  <a:srgbClr val="F36F21"/>
                </a:solidFill>
                <a:effectLst/>
                <a:latin typeface="+mn-lt"/>
              </a:rPr>
              <a:t>Managed Code</a:t>
            </a:r>
            <a:r>
              <a:rPr lang="en-US" sz="2000" b="1" i="0" u="none" strike="noStrike" dirty="0">
                <a:solidFill>
                  <a:srgbClr val="455463"/>
                </a:solidFill>
                <a:effectLst/>
                <a:latin typeface="+mn-lt"/>
              </a:rPr>
              <a:t>:</a:t>
            </a:r>
            <a:r>
              <a:rPr lang="en-US" sz="2000" b="0" i="0" u="none" strike="noStrike" dirty="0">
                <a:solidFill>
                  <a:srgbClr val="455463"/>
                </a:solidFill>
                <a:effectLst/>
                <a:latin typeface="+mn-lt"/>
              </a:rPr>
              <a:t> Benefits from automatic memory management, reducing the risk of memory leaks.</a:t>
            </a:r>
          </a:p>
          <a:p>
            <a:pPr marL="342900" indent="-342900" algn="l">
              <a:lnSpc>
                <a:spcPct val="150000"/>
              </a:lnSpc>
              <a:buFont typeface="Arial" panose="020B0604020202020204" pitchFamily="34" charset="0"/>
              <a:buChar char="•"/>
            </a:pPr>
            <a:r>
              <a:rPr lang="en-US" sz="2000" b="1" i="0" u="none" strike="noStrike" dirty="0">
                <a:solidFill>
                  <a:srgbClr val="F36F21"/>
                </a:solidFill>
                <a:effectLst/>
                <a:latin typeface="+mn-lt"/>
              </a:rPr>
              <a:t>Strongly Typed</a:t>
            </a:r>
            <a:r>
              <a:rPr lang="en-US" sz="2000" b="1" i="0" u="none" strike="noStrike" dirty="0">
                <a:solidFill>
                  <a:srgbClr val="455463"/>
                </a:solidFill>
                <a:effectLst/>
                <a:latin typeface="+mn-lt"/>
              </a:rPr>
              <a:t>:</a:t>
            </a:r>
            <a:r>
              <a:rPr lang="en-US" sz="2000" b="0" i="0" u="none" strike="noStrike" dirty="0">
                <a:solidFill>
                  <a:srgbClr val="455463"/>
                </a:solidFill>
                <a:effectLst/>
                <a:latin typeface="+mn-lt"/>
              </a:rPr>
              <a:t> Enforces type safety, leading to more reliable and maintainable code.</a:t>
            </a:r>
          </a:p>
          <a:p>
            <a:pPr marL="342900" indent="-342900" algn="l">
              <a:lnSpc>
                <a:spcPct val="150000"/>
              </a:lnSpc>
              <a:buFont typeface="Arial" panose="020B0604020202020204" pitchFamily="34" charset="0"/>
              <a:buChar char="•"/>
            </a:pPr>
            <a:r>
              <a:rPr lang="en-US" sz="2000" b="1" i="0" u="none" strike="noStrike" dirty="0">
                <a:solidFill>
                  <a:srgbClr val="F36F21"/>
                </a:solidFill>
                <a:effectLst/>
                <a:latin typeface="+mn-lt"/>
              </a:rPr>
              <a:t>Function-Based</a:t>
            </a:r>
            <a:r>
              <a:rPr lang="en-US" sz="2000" b="1" i="0" u="none" strike="noStrike" dirty="0">
                <a:solidFill>
                  <a:srgbClr val="455463"/>
                </a:solidFill>
                <a:effectLst/>
                <a:latin typeface="+mn-lt"/>
              </a:rPr>
              <a:t>:</a:t>
            </a:r>
            <a:r>
              <a:rPr lang="en-US" sz="2000" b="0" i="0" u="none" strike="noStrike" dirty="0">
                <a:solidFill>
                  <a:srgbClr val="455463"/>
                </a:solidFill>
                <a:effectLst/>
                <a:latin typeface="+mn-lt"/>
              </a:rPr>
              <a:t> Allows for modular and reusable code through functions and methods.</a:t>
            </a:r>
          </a:p>
          <a:p>
            <a:pPr marL="342900" indent="-342900" algn="l">
              <a:lnSpc>
                <a:spcPct val="150000"/>
              </a:lnSpc>
              <a:buFont typeface="Arial" panose="020B0604020202020204" pitchFamily="34" charset="0"/>
              <a:buChar char="•"/>
            </a:pPr>
            <a:r>
              <a:rPr lang="en-US" sz="2000" b="1" i="0" u="none" strike="noStrike" dirty="0">
                <a:solidFill>
                  <a:srgbClr val="F36F21"/>
                </a:solidFill>
                <a:effectLst/>
                <a:latin typeface="+mn-lt"/>
              </a:rPr>
              <a:t>Object-Oriented</a:t>
            </a:r>
            <a:r>
              <a:rPr lang="en-US" sz="2000" b="1" i="0" u="none" strike="noStrike" dirty="0">
                <a:solidFill>
                  <a:srgbClr val="455463"/>
                </a:solidFill>
                <a:effectLst/>
                <a:latin typeface="+mn-lt"/>
              </a:rPr>
              <a:t>:</a:t>
            </a:r>
            <a:r>
              <a:rPr lang="en-US" sz="2000" b="0" i="0" u="none" strike="noStrike" dirty="0">
                <a:solidFill>
                  <a:srgbClr val="455463"/>
                </a:solidFill>
                <a:effectLst/>
                <a:latin typeface="+mn-lt"/>
              </a:rPr>
              <a:t> Supports object-oriented programming principles, enabling code organization and reusability.</a:t>
            </a:r>
          </a:p>
        </p:txBody>
      </p:sp>
      <p:sp>
        <p:nvSpPr>
          <p:cNvPr id="2" name="PlaceHolder 1">
            <a:extLst>
              <a:ext uri="{FF2B5EF4-FFF2-40B4-BE49-F238E27FC236}">
                <a16:creationId xmlns:a16="http://schemas.microsoft.com/office/drawing/2014/main" id="{FB167C57-9BB7-EA74-E4D0-9D532F89B69D}"/>
              </a:ext>
            </a:extLst>
          </p:cNvPr>
          <p:cNvSpPr>
            <a:spLocks noGrp="1"/>
          </p:cNvSpPr>
          <p:nvPr>
            <p:ph type="sldNum" idx="1"/>
          </p:nvPr>
        </p:nvSpPr>
        <p:spPr>
          <a:xfrm>
            <a:off x="8610480" y="6483240"/>
            <a:ext cx="2723040" cy="344880"/>
          </a:xfrm>
        </p:spPr>
        <p:txBody>
          <a:bodyPr/>
          <a:lstStyle/>
          <a:p>
            <a:fld id="{BA9FEC38-D3C8-4794-8A5E-1D9A9F335037}" type="slidenum">
              <a:rPr/>
              <a:t>5</a:t>
            </a:fld>
            <a:endParaRPr dirty="0"/>
          </a:p>
        </p:txBody>
      </p:sp>
    </p:spTree>
    <p:extLst>
      <p:ext uri="{BB962C8B-B14F-4D97-AF65-F5344CB8AC3E}">
        <p14:creationId xmlns:p14="http://schemas.microsoft.com/office/powerpoint/2010/main" val="2900824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6ABAE-2872-2BE9-CA89-53F99D51337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4675881-5BF5-F01F-AF62-FB23B37A0311}"/>
              </a:ext>
            </a:extLst>
          </p:cNvPr>
          <p:cNvSpPr>
            <a:spLocks noGrp="1"/>
          </p:cNvSpPr>
          <p:nvPr>
            <p:ph type="title"/>
          </p:nvPr>
        </p:nvSpPr>
        <p:spPr/>
        <p:txBody>
          <a:bodyPr/>
          <a:lstStyle/>
          <a:p>
            <a:r>
              <a:rPr lang="en-US" sz="3200" b="1" spc="-1" dirty="0">
                <a:solidFill>
                  <a:srgbClr val="0066B2"/>
                </a:solidFill>
              </a:rPr>
              <a:t>Casting and type conversions</a:t>
            </a:r>
            <a:endParaRPr lang="en-VN" dirty="0"/>
          </a:p>
        </p:txBody>
      </p:sp>
      <p:sp>
        <p:nvSpPr>
          <p:cNvPr id="5" name="Content Placeholder 4">
            <a:extLst>
              <a:ext uri="{FF2B5EF4-FFF2-40B4-BE49-F238E27FC236}">
                <a16:creationId xmlns:a16="http://schemas.microsoft.com/office/drawing/2014/main" id="{490BDB9F-8328-4850-9D30-0DEAC40A2C81}"/>
              </a:ext>
            </a:extLst>
          </p:cNvPr>
          <p:cNvSpPr>
            <a:spLocks noGrp="1"/>
          </p:cNvSpPr>
          <p:nvPr>
            <p:ph/>
          </p:nvPr>
        </p:nvSpPr>
        <p:spPr>
          <a:xfrm>
            <a:off x="912481" y="1418400"/>
            <a:ext cx="10421039" cy="4513168"/>
          </a:xfrm>
        </p:spPr>
        <p:txBody>
          <a:bodyPr anchor="t"/>
          <a:lstStyle/>
          <a:p>
            <a:pPr marL="342900" indent="-342900" algn="l">
              <a:lnSpc>
                <a:spcPct val="150000"/>
              </a:lnSpc>
              <a:buFont typeface="Arial" panose="020B0604020202020204" pitchFamily="34" charset="0"/>
              <a:buChar char="•"/>
            </a:pPr>
            <a:r>
              <a:rPr lang="en-US" sz="2000" b="1" i="0" dirty="0">
                <a:solidFill>
                  <a:srgbClr val="455463"/>
                </a:solidFill>
                <a:effectLst/>
                <a:latin typeface="+mn-lt"/>
              </a:rPr>
              <a:t>Implicit conversions</a:t>
            </a:r>
            <a:r>
              <a:rPr lang="en-US" sz="2000" b="0" i="0" dirty="0">
                <a:solidFill>
                  <a:srgbClr val="455463"/>
                </a:solidFill>
                <a:effectLst/>
                <a:latin typeface="+mn-lt"/>
              </a:rPr>
              <a:t>: No special syntax is required because the conversion always succeeds and no data is lost. Examples include conversions from smaller to larger integral types, and conversions from derived classes to base classes.</a:t>
            </a:r>
          </a:p>
          <a:p>
            <a:pPr marL="342900" indent="-342900" algn="l">
              <a:lnSpc>
                <a:spcPct val="150000"/>
              </a:lnSpc>
              <a:buFont typeface="Arial" panose="020B0604020202020204" pitchFamily="34" charset="0"/>
              <a:buChar char="•"/>
            </a:pPr>
            <a:r>
              <a:rPr lang="en-US" sz="2000" b="1" i="0" dirty="0">
                <a:solidFill>
                  <a:srgbClr val="455463"/>
                </a:solidFill>
                <a:effectLst/>
                <a:latin typeface="+mn-lt"/>
              </a:rPr>
              <a:t>Explicit conversions (casts)</a:t>
            </a:r>
            <a:r>
              <a:rPr lang="en-US" sz="2000" b="0" i="0" dirty="0">
                <a:solidFill>
                  <a:srgbClr val="455463"/>
                </a:solidFill>
                <a:effectLst/>
                <a:latin typeface="+mn-lt"/>
              </a:rPr>
              <a:t>: Explicit conversions require a </a:t>
            </a:r>
            <a:r>
              <a:rPr lang="en-US" sz="2000" b="0" i="0" u="none" strike="noStrike" dirty="0">
                <a:solidFill>
                  <a:srgbClr val="E6E6E6"/>
                </a:solidFill>
                <a:effectLst/>
                <a:latin typeface="+mn-lt"/>
                <a:hlinkClick r:id="rId3"/>
              </a:rPr>
              <a:t>cast expression</a:t>
            </a:r>
            <a:r>
              <a:rPr lang="en-US" sz="2000" b="0" i="0" dirty="0">
                <a:solidFill>
                  <a:srgbClr val="455463"/>
                </a:solidFill>
                <a:effectLst/>
                <a:latin typeface="+mn-lt"/>
              </a:rPr>
              <a:t>. Casting is required when information might be lost in the conversion, or when the conversion might not succeed for other reasons. Typical examples include numeric conversion to a type that has less precision or a smaller range, and conversion of a base-class instance to a derived class</a:t>
            </a:r>
          </a:p>
        </p:txBody>
      </p:sp>
      <p:sp>
        <p:nvSpPr>
          <p:cNvPr id="8" name="PlaceHolder 1">
            <a:extLst>
              <a:ext uri="{FF2B5EF4-FFF2-40B4-BE49-F238E27FC236}">
                <a16:creationId xmlns:a16="http://schemas.microsoft.com/office/drawing/2014/main" id="{191DAB76-8ED1-5F2F-6688-5D744DD817C7}"/>
              </a:ext>
            </a:extLst>
          </p:cNvPr>
          <p:cNvSpPr>
            <a:spLocks noGrp="1"/>
          </p:cNvSpPr>
          <p:nvPr>
            <p:ph type="sldNum" idx="1"/>
          </p:nvPr>
        </p:nvSpPr>
        <p:spPr>
          <a:xfrm>
            <a:off x="8610480" y="6483240"/>
            <a:ext cx="2723040" cy="344880"/>
          </a:xfrm>
        </p:spPr>
        <p:txBody>
          <a:bodyPr/>
          <a:lstStyle/>
          <a:p>
            <a:fld id="{BA9FEC38-D3C8-4794-8A5E-1D9A9F335037}" type="slidenum">
              <a:rPr/>
              <a:t>50</a:t>
            </a:fld>
            <a:endParaRPr dirty="0"/>
          </a:p>
        </p:txBody>
      </p:sp>
      <p:sp>
        <p:nvSpPr>
          <p:cNvPr id="10" name="TextBox 9">
            <a:extLst>
              <a:ext uri="{FF2B5EF4-FFF2-40B4-BE49-F238E27FC236}">
                <a16:creationId xmlns:a16="http://schemas.microsoft.com/office/drawing/2014/main" id="{A3D9BF03-7B86-5FF7-5C47-6C77751472C8}"/>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VN" sz="1100" dirty="0">
                <a:hlinkClick r:id="rId4"/>
              </a:rPr>
              <a:t>https://learn.microsoft.com/en-us/dotnet/csharp/programming-guide/types/casting-and-type-conversions</a:t>
            </a:r>
            <a:endParaRPr lang="en-VN" sz="1100" dirty="0"/>
          </a:p>
        </p:txBody>
      </p:sp>
    </p:spTree>
    <p:extLst>
      <p:ext uri="{BB962C8B-B14F-4D97-AF65-F5344CB8AC3E}">
        <p14:creationId xmlns:p14="http://schemas.microsoft.com/office/powerpoint/2010/main" val="2368112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64785-0878-A9F3-CB3F-ACC2CEDAB1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D91FE0-BF0D-39F7-3B02-5BE7372F12C8}"/>
              </a:ext>
            </a:extLst>
          </p:cNvPr>
          <p:cNvSpPr>
            <a:spLocks noGrp="1"/>
          </p:cNvSpPr>
          <p:nvPr>
            <p:ph type="title"/>
          </p:nvPr>
        </p:nvSpPr>
        <p:spPr/>
        <p:txBody>
          <a:bodyPr/>
          <a:lstStyle/>
          <a:p>
            <a:r>
              <a:rPr lang="en-US" sz="3200" b="1" spc="-1" dirty="0">
                <a:solidFill>
                  <a:srgbClr val="0066B2"/>
                </a:solidFill>
              </a:rPr>
              <a:t>Casting and type conversions</a:t>
            </a:r>
            <a:endParaRPr lang="en-VN" dirty="0"/>
          </a:p>
        </p:txBody>
      </p:sp>
      <p:sp>
        <p:nvSpPr>
          <p:cNvPr id="5" name="Content Placeholder 4">
            <a:extLst>
              <a:ext uri="{FF2B5EF4-FFF2-40B4-BE49-F238E27FC236}">
                <a16:creationId xmlns:a16="http://schemas.microsoft.com/office/drawing/2014/main" id="{713CD8A4-0386-56F9-EB1C-B73F6ED84836}"/>
              </a:ext>
            </a:extLst>
          </p:cNvPr>
          <p:cNvSpPr>
            <a:spLocks noGrp="1"/>
          </p:cNvSpPr>
          <p:nvPr>
            <p:ph/>
          </p:nvPr>
        </p:nvSpPr>
        <p:spPr>
          <a:xfrm>
            <a:off x="1215482" y="1957710"/>
            <a:ext cx="10366437" cy="3852781"/>
          </a:xfrm>
        </p:spPr>
        <p:txBody>
          <a:bodyPr anchor="t"/>
          <a:lstStyle/>
          <a:p>
            <a:pPr algn="l">
              <a:lnSpc>
                <a:spcPct val="150000"/>
              </a:lnSpc>
            </a:pPr>
            <a:r>
              <a:rPr lang="en-US" sz="2000" b="0" i="0" dirty="0">
                <a:solidFill>
                  <a:srgbClr val="455463"/>
                </a:solidFill>
                <a:effectLst/>
                <a:latin typeface="+mn-lt"/>
              </a:rPr>
              <a:t>Implicit casting is done automatically when passing a smaller size type to a larger size type:</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C2A8A808-C74C-D06A-2C68-3DAEEC6926C2}"/>
              </a:ext>
            </a:extLst>
          </p:cNvPr>
          <p:cNvSpPr>
            <a:spLocks noGrp="1"/>
          </p:cNvSpPr>
          <p:nvPr>
            <p:ph type="sldNum" idx="1"/>
          </p:nvPr>
        </p:nvSpPr>
        <p:spPr>
          <a:xfrm>
            <a:off x="8610480" y="6483240"/>
            <a:ext cx="2723040" cy="344880"/>
          </a:xfrm>
        </p:spPr>
        <p:txBody>
          <a:bodyPr/>
          <a:lstStyle/>
          <a:p>
            <a:fld id="{BA9FEC38-D3C8-4794-8A5E-1D9A9F335037}" type="slidenum">
              <a:rPr/>
              <a:t>51</a:t>
            </a:fld>
            <a:endParaRPr dirty="0"/>
          </a:p>
        </p:txBody>
      </p:sp>
      <p:sp>
        <p:nvSpPr>
          <p:cNvPr id="2" name="Content Placeholder 4">
            <a:extLst>
              <a:ext uri="{FF2B5EF4-FFF2-40B4-BE49-F238E27FC236}">
                <a16:creationId xmlns:a16="http://schemas.microsoft.com/office/drawing/2014/main" id="{CC96CF40-23EC-C06A-C637-0C8F27263AF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Implicit Conversions</a:t>
            </a:r>
          </a:p>
        </p:txBody>
      </p:sp>
      <p:sp>
        <p:nvSpPr>
          <p:cNvPr id="6" name="TextBox 5">
            <a:extLst>
              <a:ext uri="{FF2B5EF4-FFF2-40B4-BE49-F238E27FC236}">
                <a16:creationId xmlns:a16="http://schemas.microsoft.com/office/drawing/2014/main" id="{615E943B-51B2-F588-79C7-0709924FBF31}"/>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VN" sz="1100" dirty="0">
                <a:hlinkClick r:id="rId3"/>
              </a:rPr>
              <a:t>https://learn.microsoft.com/en-us/dotnet/csharp/programming-guide/types/casting-and-type-conversions</a:t>
            </a:r>
            <a:endParaRPr lang="en-VN" sz="1100" dirty="0"/>
          </a:p>
        </p:txBody>
      </p:sp>
      <p:pic>
        <p:nvPicPr>
          <p:cNvPr id="12" name="Picture 11">
            <a:extLst>
              <a:ext uri="{FF2B5EF4-FFF2-40B4-BE49-F238E27FC236}">
                <a16:creationId xmlns:a16="http://schemas.microsoft.com/office/drawing/2014/main" id="{919B9A53-4A7E-0A3C-1F85-9E732C1A5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9500" y="2667000"/>
            <a:ext cx="7493000" cy="1524000"/>
          </a:xfrm>
          <a:prstGeom prst="rect">
            <a:avLst/>
          </a:prstGeom>
        </p:spPr>
      </p:pic>
    </p:spTree>
    <p:extLst>
      <p:ext uri="{BB962C8B-B14F-4D97-AF65-F5344CB8AC3E}">
        <p14:creationId xmlns:p14="http://schemas.microsoft.com/office/powerpoint/2010/main" val="3206547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43532-93DE-0AAE-99D8-B8951CD3F1D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715053-64B2-D4EE-48A7-7DDA2D65767F}"/>
              </a:ext>
            </a:extLst>
          </p:cNvPr>
          <p:cNvSpPr>
            <a:spLocks noGrp="1"/>
          </p:cNvSpPr>
          <p:nvPr>
            <p:ph type="title"/>
          </p:nvPr>
        </p:nvSpPr>
        <p:spPr/>
        <p:txBody>
          <a:bodyPr/>
          <a:lstStyle/>
          <a:p>
            <a:r>
              <a:rPr lang="en-US" sz="3200" b="1" spc="-1" dirty="0">
                <a:solidFill>
                  <a:srgbClr val="0066B2"/>
                </a:solidFill>
              </a:rPr>
              <a:t>Casting and type conversions</a:t>
            </a:r>
            <a:endParaRPr lang="en-VN" dirty="0"/>
          </a:p>
        </p:txBody>
      </p:sp>
      <p:sp>
        <p:nvSpPr>
          <p:cNvPr id="5" name="Content Placeholder 4">
            <a:extLst>
              <a:ext uri="{FF2B5EF4-FFF2-40B4-BE49-F238E27FC236}">
                <a16:creationId xmlns:a16="http://schemas.microsoft.com/office/drawing/2014/main" id="{D3766132-634A-539E-55BF-2C240A7B3B67}"/>
              </a:ext>
            </a:extLst>
          </p:cNvPr>
          <p:cNvSpPr>
            <a:spLocks noGrp="1"/>
          </p:cNvSpPr>
          <p:nvPr>
            <p:ph/>
          </p:nvPr>
        </p:nvSpPr>
        <p:spPr>
          <a:xfrm>
            <a:off x="1215482" y="1957710"/>
            <a:ext cx="10366437" cy="3852781"/>
          </a:xfrm>
        </p:spPr>
        <p:txBody>
          <a:bodyPr anchor="t"/>
          <a:lstStyle/>
          <a:p>
            <a:pPr algn="l">
              <a:lnSpc>
                <a:spcPct val="150000"/>
              </a:lnSpc>
            </a:pPr>
            <a:r>
              <a:rPr lang="en-US" sz="2000" b="0" i="0" dirty="0">
                <a:solidFill>
                  <a:srgbClr val="455463"/>
                </a:solidFill>
                <a:effectLst/>
                <a:latin typeface="+mn-lt"/>
              </a:rPr>
              <a:t>Explicit casting must be done manually by placing the type in parentheses in front of the value:</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42B2FB6A-FE66-3E0F-26A9-E00E54C70C13}"/>
              </a:ext>
            </a:extLst>
          </p:cNvPr>
          <p:cNvSpPr>
            <a:spLocks noGrp="1"/>
          </p:cNvSpPr>
          <p:nvPr>
            <p:ph type="sldNum" idx="1"/>
          </p:nvPr>
        </p:nvSpPr>
        <p:spPr>
          <a:xfrm>
            <a:off x="8610480" y="6483240"/>
            <a:ext cx="2723040" cy="344880"/>
          </a:xfrm>
        </p:spPr>
        <p:txBody>
          <a:bodyPr/>
          <a:lstStyle/>
          <a:p>
            <a:fld id="{BA9FEC38-D3C8-4794-8A5E-1D9A9F335037}" type="slidenum">
              <a:rPr/>
              <a:t>52</a:t>
            </a:fld>
            <a:endParaRPr dirty="0"/>
          </a:p>
        </p:txBody>
      </p:sp>
      <p:sp>
        <p:nvSpPr>
          <p:cNvPr id="2" name="Content Placeholder 4">
            <a:extLst>
              <a:ext uri="{FF2B5EF4-FFF2-40B4-BE49-F238E27FC236}">
                <a16:creationId xmlns:a16="http://schemas.microsoft.com/office/drawing/2014/main" id="{49EAD4A5-E4AF-CBA8-A7D2-1F434B73656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Explicit Casting</a:t>
            </a:r>
          </a:p>
        </p:txBody>
      </p:sp>
      <p:sp>
        <p:nvSpPr>
          <p:cNvPr id="6" name="TextBox 5">
            <a:extLst>
              <a:ext uri="{FF2B5EF4-FFF2-40B4-BE49-F238E27FC236}">
                <a16:creationId xmlns:a16="http://schemas.microsoft.com/office/drawing/2014/main" id="{7C8C15DD-9A01-962B-6D51-A8F309A69B05}"/>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VN" sz="1100" dirty="0">
                <a:hlinkClick r:id="rId3"/>
              </a:rPr>
              <a:t>https://learn.microsoft.com/en-us/dotnet/csharp/programming-guide/types/casting-and-type-conversions</a:t>
            </a:r>
            <a:endParaRPr lang="en-VN" sz="1100" dirty="0"/>
          </a:p>
        </p:txBody>
      </p:sp>
      <p:pic>
        <p:nvPicPr>
          <p:cNvPr id="7" name="Picture 6">
            <a:extLst>
              <a:ext uri="{FF2B5EF4-FFF2-40B4-BE49-F238E27FC236}">
                <a16:creationId xmlns:a16="http://schemas.microsoft.com/office/drawing/2014/main" id="{9FC05C5E-5CDE-3B90-2B94-B1BE5B91E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500" y="3064814"/>
            <a:ext cx="7010400" cy="1498600"/>
          </a:xfrm>
          <a:prstGeom prst="rect">
            <a:avLst/>
          </a:prstGeom>
        </p:spPr>
      </p:pic>
    </p:spTree>
    <p:extLst>
      <p:ext uri="{BB962C8B-B14F-4D97-AF65-F5344CB8AC3E}">
        <p14:creationId xmlns:p14="http://schemas.microsoft.com/office/powerpoint/2010/main" val="401358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E482F-000B-12D3-2B84-39334390F5D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86FCACA-D0CB-C824-2626-614CFB8155AF}"/>
              </a:ext>
            </a:extLst>
          </p:cNvPr>
          <p:cNvSpPr>
            <a:spLocks noGrp="1"/>
          </p:cNvSpPr>
          <p:nvPr>
            <p:ph type="title"/>
          </p:nvPr>
        </p:nvSpPr>
        <p:spPr/>
        <p:txBody>
          <a:bodyPr/>
          <a:lstStyle/>
          <a:p>
            <a:r>
              <a:rPr lang="en-US" sz="3200" b="1" spc="-1" dirty="0">
                <a:solidFill>
                  <a:srgbClr val="0066B2"/>
                </a:solidFill>
              </a:rPr>
              <a:t>Casting and type conversions</a:t>
            </a:r>
            <a:endParaRPr lang="en-VN" dirty="0"/>
          </a:p>
        </p:txBody>
      </p:sp>
      <p:sp>
        <p:nvSpPr>
          <p:cNvPr id="5" name="Content Placeholder 4">
            <a:extLst>
              <a:ext uri="{FF2B5EF4-FFF2-40B4-BE49-F238E27FC236}">
                <a16:creationId xmlns:a16="http://schemas.microsoft.com/office/drawing/2014/main" id="{8BFE9109-D44E-0F55-56CA-978E1DF871C3}"/>
              </a:ext>
            </a:extLst>
          </p:cNvPr>
          <p:cNvSpPr>
            <a:spLocks noGrp="1"/>
          </p:cNvSpPr>
          <p:nvPr>
            <p:ph/>
          </p:nvPr>
        </p:nvSpPr>
        <p:spPr>
          <a:xfrm>
            <a:off x="609481" y="1418400"/>
            <a:ext cx="11085214" cy="4513168"/>
          </a:xfrm>
        </p:spPr>
        <p:txBody>
          <a:bodyPr anchor="t"/>
          <a:lstStyle/>
          <a:p>
            <a:pPr marL="342900" indent="-342900" algn="l">
              <a:lnSpc>
                <a:spcPct val="150000"/>
              </a:lnSpc>
              <a:buFont typeface="Arial" panose="020B0604020202020204" pitchFamily="34" charset="0"/>
              <a:buChar char="•"/>
            </a:pPr>
            <a:r>
              <a:rPr lang="en-US" sz="2000" b="1" i="0" dirty="0">
                <a:solidFill>
                  <a:srgbClr val="455463"/>
                </a:solidFill>
                <a:effectLst/>
                <a:latin typeface="+mn-lt"/>
              </a:rPr>
              <a:t>User-defined conversions</a:t>
            </a:r>
            <a:r>
              <a:rPr lang="en-US" sz="2000" b="0" i="0" dirty="0">
                <a:solidFill>
                  <a:srgbClr val="455463"/>
                </a:solidFill>
                <a:effectLst/>
                <a:latin typeface="+mn-lt"/>
              </a:rPr>
              <a:t>: User-defined conversions use special methods that you can define to enable explicit and implicit conversions between custom types that don't have a base class–derived class relationship. For more information, see </a:t>
            </a:r>
            <a:r>
              <a:rPr lang="en-US" sz="2000" b="0" i="0" u="none" strike="noStrike" dirty="0">
                <a:solidFill>
                  <a:srgbClr val="E6E6E6"/>
                </a:solidFill>
                <a:effectLst/>
                <a:latin typeface="+mn-lt"/>
                <a:hlinkClick r:id="rId3"/>
              </a:rPr>
              <a:t>User-defined conversion operators</a:t>
            </a:r>
            <a:r>
              <a:rPr lang="en-US" sz="2000" b="0" i="0" dirty="0">
                <a:solidFill>
                  <a:srgbClr val="E6E6E6"/>
                </a:solidFill>
                <a:effectLst/>
                <a:latin typeface="+mn-lt"/>
              </a:rPr>
              <a:t>.</a:t>
            </a:r>
          </a:p>
          <a:p>
            <a:pPr marL="342900" indent="-342900" algn="l">
              <a:lnSpc>
                <a:spcPct val="150000"/>
              </a:lnSpc>
              <a:buFont typeface="Arial" panose="020B0604020202020204" pitchFamily="34" charset="0"/>
              <a:buChar char="•"/>
            </a:pPr>
            <a:endParaRPr lang="en-US" sz="2000" b="0" i="0" dirty="0">
              <a:solidFill>
                <a:srgbClr val="E6E6E6"/>
              </a:solidFill>
              <a:effectLst/>
              <a:latin typeface="+mn-lt"/>
            </a:endParaRPr>
          </a:p>
          <a:p>
            <a:pPr marL="342900" indent="-342900" algn="l">
              <a:lnSpc>
                <a:spcPct val="150000"/>
              </a:lnSpc>
              <a:buFont typeface="Arial" panose="020B0604020202020204" pitchFamily="34" charset="0"/>
              <a:buChar char="•"/>
            </a:pPr>
            <a:r>
              <a:rPr lang="en-US" sz="2000" b="1" i="0" dirty="0">
                <a:solidFill>
                  <a:srgbClr val="455463"/>
                </a:solidFill>
                <a:effectLst/>
                <a:latin typeface="+mn-lt"/>
              </a:rPr>
              <a:t>Conversions with helper classes</a:t>
            </a:r>
            <a:r>
              <a:rPr lang="en-US" sz="2000" b="0" i="0" dirty="0">
                <a:solidFill>
                  <a:srgbClr val="455463"/>
                </a:solidFill>
                <a:effectLst/>
                <a:latin typeface="+mn-lt"/>
              </a:rPr>
              <a:t>: To convert between non-compatible types, such as integers and </a:t>
            </a:r>
            <a:r>
              <a:rPr lang="en-US" sz="2000" b="0" i="0" u="none" strike="noStrike" dirty="0">
                <a:solidFill>
                  <a:srgbClr val="E6E6E6"/>
                </a:solidFill>
                <a:effectLst/>
                <a:latin typeface="+mn-lt"/>
                <a:hlinkClick r:id="rId4"/>
              </a:rPr>
              <a:t>System.DateTime</a:t>
            </a:r>
            <a:r>
              <a:rPr lang="en-US" sz="2000" b="0" i="0" dirty="0">
                <a:solidFill>
                  <a:srgbClr val="E6E6E6"/>
                </a:solidFill>
                <a:effectLst/>
                <a:latin typeface="+mn-lt"/>
              </a:rPr>
              <a:t> </a:t>
            </a:r>
            <a:r>
              <a:rPr lang="en-US" sz="2000" b="0" i="0" dirty="0">
                <a:solidFill>
                  <a:srgbClr val="455463"/>
                </a:solidFill>
                <a:effectLst/>
                <a:latin typeface="+mn-lt"/>
              </a:rPr>
              <a:t>objects, or hexadecimal strings and byte arrays, you can use the </a:t>
            </a:r>
            <a:r>
              <a:rPr lang="en-US" sz="2000" b="0" i="0" u="none" strike="noStrike" dirty="0">
                <a:solidFill>
                  <a:srgbClr val="E6E6E6"/>
                </a:solidFill>
                <a:effectLst/>
                <a:latin typeface="+mn-lt"/>
                <a:hlinkClick r:id="rId5"/>
              </a:rPr>
              <a:t>System.BitConverter</a:t>
            </a:r>
            <a:r>
              <a:rPr lang="en-US" sz="2000" b="0" i="0" dirty="0">
                <a:solidFill>
                  <a:srgbClr val="E6E6E6"/>
                </a:solidFill>
                <a:effectLst/>
                <a:latin typeface="+mn-lt"/>
              </a:rPr>
              <a:t> </a:t>
            </a:r>
            <a:r>
              <a:rPr lang="en-US" sz="2000" b="0" i="0" dirty="0">
                <a:solidFill>
                  <a:srgbClr val="455463"/>
                </a:solidFill>
                <a:effectLst/>
                <a:latin typeface="+mn-lt"/>
              </a:rPr>
              <a:t>class, the </a:t>
            </a:r>
            <a:r>
              <a:rPr lang="en-US" sz="2000" b="0" i="0" u="none" strike="noStrike" dirty="0">
                <a:solidFill>
                  <a:srgbClr val="E6E6E6"/>
                </a:solidFill>
                <a:effectLst/>
                <a:latin typeface="+mn-lt"/>
                <a:hlinkClick r:id="rId6"/>
              </a:rPr>
              <a:t>System.Convert</a:t>
            </a:r>
            <a:r>
              <a:rPr lang="en-US" sz="2000" b="0" i="0" dirty="0">
                <a:solidFill>
                  <a:srgbClr val="E6E6E6"/>
                </a:solidFill>
                <a:effectLst/>
                <a:latin typeface="+mn-lt"/>
              </a:rPr>
              <a:t> </a:t>
            </a:r>
            <a:r>
              <a:rPr lang="en-US" sz="2000" b="0" i="0" dirty="0">
                <a:solidFill>
                  <a:srgbClr val="455463"/>
                </a:solidFill>
                <a:effectLst/>
                <a:latin typeface="+mn-lt"/>
              </a:rPr>
              <a:t>class, and the Parse methods of the built-in numeric types, such as </a:t>
            </a:r>
            <a:r>
              <a:rPr lang="en-US" sz="2000" b="0" i="0" u="none" strike="noStrike" dirty="0">
                <a:solidFill>
                  <a:srgbClr val="E6E6E6"/>
                </a:solidFill>
                <a:effectLst/>
                <a:latin typeface="+mn-lt"/>
                <a:hlinkClick r:id="rId7"/>
              </a:rPr>
              <a:t>Int32.Parse</a:t>
            </a:r>
            <a:r>
              <a:rPr lang="en-US" sz="2000" b="0" i="0" dirty="0">
                <a:solidFill>
                  <a:srgbClr val="E6E6E6"/>
                </a:solidFill>
                <a:effectLst/>
                <a:latin typeface="+mn-lt"/>
              </a:rPr>
              <a:t>. </a:t>
            </a:r>
            <a:r>
              <a:rPr lang="en-US" sz="2000" b="0" i="0" dirty="0">
                <a:solidFill>
                  <a:srgbClr val="455463"/>
                </a:solidFill>
                <a:effectLst/>
                <a:latin typeface="+mn-lt"/>
              </a:rPr>
              <a:t>For more information, see </a:t>
            </a:r>
            <a:r>
              <a:rPr lang="en-US" sz="2000" b="0" i="0" u="none" strike="noStrike" dirty="0">
                <a:solidFill>
                  <a:srgbClr val="E6E6E6"/>
                </a:solidFill>
                <a:effectLst/>
                <a:latin typeface="+mn-lt"/>
                <a:hlinkClick r:id="rId8"/>
              </a:rPr>
              <a:t>How to convert a byte array to an int</a:t>
            </a:r>
            <a:r>
              <a:rPr lang="en-US" sz="2000" b="0" i="0" dirty="0">
                <a:solidFill>
                  <a:srgbClr val="E6E6E6"/>
                </a:solidFill>
                <a:effectLst/>
                <a:latin typeface="+mn-lt"/>
              </a:rPr>
              <a:t>, </a:t>
            </a:r>
            <a:r>
              <a:rPr lang="en-US" sz="2000" b="0" i="0" u="none" strike="noStrike" dirty="0">
                <a:solidFill>
                  <a:srgbClr val="E6E6E6"/>
                </a:solidFill>
                <a:effectLst/>
                <a:latin typeface="+mn-lt"/>
                <a:hlinkClick r:id="rId9"/>
              </a:rPr>
              <a:t>How to convert a string to a number</a:t>
            </a:r>
            <a:r>
              <a:rPr lang="en-US" sz="2000" b="0" i="0" dirty="0">
                <a:solidFill>
                  <a:srgbClr val="E6E6E6"/>
                </a:solidFill>
                <a:effectLst/>
                <a:latin typeface="+mn-lt"/>
              </a:rPr>
              <a:t>, </a:t>
            </a:r>
            <a:r>
              <a:rPr lang="en-US" sz="2000" b="0" i="0" dirty="0">
                <a:solidFill>
                  <a:srgbClr val="455463"/>
                </a:solidFill>
                <a:effectLst/>
                <a:latin typeface="+mn-lt"/>
              </a:rPr>
              <a:t>and</a:t>
            </a:r>
            <a:r>
              <a:rPr lang="en-US" sz="2000" b="0" i="0" dirty="0">
                <a:solidFill>
                  <a:srgbClr val="E6E6E6"/>
                </a:solidFill>
                <a:effectLst/>
                <a:latin typeface="+mn-lt"/>
              </a:rPr>
              <a:t> </a:t>
            </a:r>
            <a:r>
              <a:rPr lang="en-US" sz="2000" b="0" i="0" u="none" strike="noStrike" dirty="0">
                <a:solidFill>
                  <a:srgbClr val="E6E6E6"/>
                </a:solidFill>
                <a:effectLst/>
                <a:latin typeface="+mn-lt"/>
                <a:hlinkClick r:id="rId10"/>
              </a:rPr>
              <a:t>How to convert between hexadecimal strings and numeric types</a:t>
            </a:r>
            <a:r>
              <a:rPr lang="en-US" sz="2000" b="0" i="0" dirty="0">
                <a:solidFill>
                  <a:srgbClr val="E6E6E6"/>
                </a:solidFill>
                <a:effectLst/>
                <a:latin typeface="+mn-lt"/>
              </a:rPr>
              <a:t>.</a:t>
            </a:r>
          </a:p>
        </p:txBody>
      </p:sp>
      <p:sp>
        <p:nvSpPr>
          <p:cNvPr id="8" name="PlaceHolder 1">
            <a:extLst>
              <a:ext uri="{FF2B5EF4-FFF2-40B4-BE49-F238E27FC236}">
                <a16:creationId xmlns:a16="http://schemas.microsoft.com/office/drawing/2014/main" id="{8390CAB5-CF56-F386-20EC-4F64637BDC28}"/>
              </a:ext>
            </a:extLst>
          </p:cNvPr>
          <p:cNvSpPr>
            <a:spLocks noGrp="1"/>
          </p:cNvSpPr>
          <p:nvPr>
            <p:ph type="sldNum" idx="1"/>
          </p:nvPr>
        </p:nvSpPr>
        <p:spPr>
          <a:xfrm>
            <a:off x="8610480" y="6483240"/>
            <a:ext cx="2723040" cy="344880"/>
          </a:xfrm>
        </p:spPr>
        <p:txBody>
          <a:bodyPr/>
          <a:lstStyle/>
          <a:p>
            <a:fld id="{BA9FEC38-D3C8-4794-8A5E-1D9A9F335037}" type="slidenum">
              <a:rPr/>
              <a:t>53</a:t>
            </a:fld>
            <a:endParaRPr dirty="0"/>
          </a:p>
        </p:txBody>
      </p:sp>
      <p:sp>
        <p:nvSpPr>
          <p:cNvPr id="10" name="TextBox 9">
            <a:extLst>
              <a:ext uri="{FF2B5EF4-FFF2-40B4-BE49-F238E27FC236}">
                <a16:creationId xmlns:a16="http://schemas.microsoft.com/office/drawing/2014/main" id="{55B3BC87-B682-0B6B-BE8B-55637599C812}"/>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VN" sz="1100" dirty="0">
                <a:hlinkClick r:id="rId11"/>
              </a:rPr>
              <a:t>https://learn.microsoft.com/en-us/dotnet/csharp/programming-guide/types/casting-and-type-conversions</a:t>
            </a:r>
            <a:endParaRPr lang="en-VN" sz="1100" dirty="0"/>
          </a:p>
        </p:txBody>
      </p:sp>
    </p:spTree>
    <p:extLst>
      <p:ext uri="{BB962C8B-B14F-4D97-AF65-F5344CB8AC3E}">
        <p14:creationId xmlns:p14="http://schemas.microsoft.com/office/powerpoint/2010/main" val="3284587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C3FCB-077E-1CFB-F468-F3C43500B2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38C55A-9530-31D6-A677-2676A6B6898F}"/>
              </a:ext>
            </a:extLst>
          </p:cNvPr>
          <p:cNvSpPr>
            <a:spLocks noGrp="1"/>
          </p:cNvSpPr>
          <p:nvPr>
            <p:ph type="title"/>
          </p:nvPr>
        </p:nvSpPr>
        <p:spPr/>
        <p:txBody>
          <a:bodyPr/>
          <a:lstStyle/>
          <a:p>
            <a:r>
              <a:rPr lang="en-US" sz="3200" b="1" spc="-1" dirty="0">
                <a:solidFill>
                  <a:srgbClr val="0066B2"/>
                </a:solidFill>
              </a:rPr>
              <a:t>C# - Operators</a:t>
            </a:r>
            <a:endParaRPr lang="en-VN" dirty="0"/>
          </a:p>
        </p:txBody>
      </p:sp>
      <p:sp>
        <p:nvSpPr>
          <p:cNvPr id="5" name="Content Placeholder 4">
            <a:extLst>
              <a:ext uri="{FF2B5EF4-FFF2-40B4-BE49-F238E27FC236}">
                <a16:creationId xmlns:a16="http://schemas.microsoft.com/office/drawing/2014/main" id="{7B652610-9BEE-F621-73DF-DD35FEE4DA19}"/>
              </a:ext>
            </a:extLst>
          </p:cNvPr>
          <p:cNvSpPr>
            <a:spLocks noGrp="1"/>
          </p:cNvSpPr>
          <p:nvPr>
            <p:ph/>
          </p:nvPr>
        </p:nvSpPr>
        <p:spPr>
          <a:xfrm>
            <a:off x="609480" y="1418400"/>
            <a:ext cx="10972440" cy="5064840"/>
          </a:xfrm>
        </p:spPr>
        <p:txBody>
          <a:bodyPr anchor="t"/>
          <a:lstStyle/>
          <a:p>
            <a:pPr algn="l">
              <a:lnSpc>
                <a:spcPct val="150000"/>
              </a:lnSpc>
            </a:pPr>
            <a:r>
              <a:rPr lang="en-US" sz="2000" b="1" i="0" u="none" strike="noStrike" dirty="0">
                <a:solidFill>
                  <a:srgbClr val="455463"/>
                </a:solidFill>
                <a:effectLst/>
                <a:latin typeface="+mn-lt"/>
              </a:rPr>
              <a:t>What is an Operator?</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A symbol that tells the compiler to perform a specific operation.</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C# provides a rich set of operators for various operations.</a:t>
            </a:r>
          </a:p>
          <a:p>
            <a:pPr algn="l">
              <a:lnSpc>
                <a:spcPct val="150000"/>
              </a:lnSpc>
            </a:pPr>
            <a:r>
              <a:rPr lang="en-US" sz="2000" b="1" i="0" u="none" strike="noStrike" dirty="0">
                <a:solidFill>
                  <a:srgbClr val="455463"/>
                </a:solidFill>
                <a:effectLst/>
                <a:latin typeface="+mn-lt"/>
              </a:rPr>
              <a:t>Types of Operators: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Arithmetic Operators:</a:t>
            </a:r>
            <a:r>
              <a:rPr lang="en-US" sz="2000" b="0" i="0" u="none" strike="noStrike" dirty="0">
                <a:solidFill>
                  <a:srgbClr val="455463"/>
                </a:solidFill>
                <a:effectLst/>
                <a:latin typeface="+mn-lt"/>
              </a:rPr>
              <a:t> Perform mathematical operations.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Relational Operators:</a:t>
            </a:r>
            <a:r>
              <a:rPr lang="en-US" sz="2000" b="0" i="0" u="none" strike="noStrike" dirty="0">
                <a:solidFill>
                  <a:srgbClr val="455463"/>
                </a:solidFill>
                <a:effectLst/>
                <a:latin typeface="+mn-lt"/>
              </a:rPr>
              <a:t> Compare values.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Logical Operators:</a:t>
            </a:r>
            <a:r>
              <a:rPr lang="en-US" sz="2000" b="0" i="0" u="none" strike="noStrike" dirty="0">
                <a:solidFill>
                  <a:srgbClr val="455463"/>
                </a:solidFill>
                <a:effectLst/>
                <a:latin typeface="+mn-lt"/>
              </a:rPr>
              <a:t> Perform logical operations (AND, OR, NOT).</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Bitwise Operators:</a:t>
            </a:r>
            <a:r>
              <a:rPr lang="en-US" sz="2000" b="0" i="0" u="none" strike="noStrike" dirty="0">
                <a:solidFill>
                  <a:srgbClr val="455463"/>
                </a:solidFill>
                <a:effectLst/>
                <a:latin typeface="+mn-lt"/>
              </a:rPr>
              <a:t> Manipulate bits within integers.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Assignment Operators:</a:t>
            </a:r>
            <a:r>
              <a:rPr lang="en-US" sz="2000" b="0" i="0" u="none" strike="noStrike" dirty="0">
                <a:solidFill>
                  <a:srgbClr val="455463"/>
                </a:solidFill>
                <a:effectLst/>
                <a:latin typeface="+mn-lt"/>
              </a:rPr>
              <a:t> Assign values to variables.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Miscellaneous Operators:</a:t>
            </a:r>
            <a:r>
              <a:rPr lang="en-US" sz="2000" b="0" i="0" u="none" strike="noStrike" dirty="0">
                <a:solidFill>
                  <a:srgbClr val="455463"/>
                </a:solidFill>
                <a:effectLst/>
                <a:latin typeface="+mn-lt"/>
              </a:rPr>
              <a:t> Other operators like increment, decrement, and conditional operators.</a:t>
            </a:r>
          </a:p>
        </p:txBody>
      </p:sp>
      <p:sp>
        <p:nvSpPr>
          <p:cNvPr id="8" name="PlaceHolder 1">
            <a:extLst>
              <a:ext uri="{FF2B5EF4-FFF2-40B4-BE49-F238E27FC236}">
                <a16:creationId xmlns:a16="http://schemas.microsoft.com/office/drawing/2014/main" id="{6D35A106-538A-A7A9-EC32-625CD3DE04FA}"/>
              </a:ext>
            </a:extLst>
          </p:cNvPr>
          <p:cNvSpPr>
            <a:spLocks noGrp="1"/>
          </p:cNvSpPr>
          <p:nvPr>
            <p:ph type="sldNum" idx="1"/>
          </p:nvPr>
        </p:nvSpPr>
        <p:spPr>
          <a:xfrm>
            <a:off x="8610480" y="6483240"/>
            <a:ext cx="2723040" cy="344880"/>
          </a:xfrm>
        </p:spPr>
        <p:txBody>
          <a:bodyPr/>
          <a:lstStyle/>
          <a:p>
            <a:fld id="{BA9FEC38-D3C8-4794-8A5E-1D9A9F335037}" type="slidenum">
              <a:rPr/>
              <a:t>54</a:t>
            </a:fld>
            <a:endParaRPr dirty="0"/>
          </a:p>
        </p:txBody>
      </p:sp>
    </p:spTree>
    <p:extLst>
      <p:ext uri="{BB962C8B-B14F-4D97-AF65-F5344CB8AC3E}">
        <p14:creationId xmlns:p14="http://schemas.microsoft.com/office/powerpoint/2010/main" val="583471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5042F-3648-4EC2-F3A2-C5113BC0B02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56F59B-92FD-0261-0A86-5CF1580E1A9D}"/>
              </a:ext>
            </a:extLst>
          </p:cNvPr>
          <p:cNvSpPr>
            <a:spLocks noGrp="1"/>
          </p:cNvSpPr>
          <p:nvPr>
            <p:ph type="title"/>
          </p:nvPr>
        </p:nvSpPr>
        <p:spPr/>
        <p:txBody>
          <a:bodyPr/>
          <a:lstStyle/>
          <a:p>
            <a:r>
              <a:rPr lang="en-US" sz="3200" b="1" spc="-1" dirty="0">
                <a:solidFill>
                  <a:srgbClr val="0066B2"/>
                </a:solidFill>
              </a:rPr>
              <a:t>C# - Operators</a:t>
            </a:r>
            <a:endParaRPr lang="en-VN" dirty="0"/>
          </a:p>
        </p:txBody>
      </p:sp>
      <p:sp>
        <p:nvSpPr>
          <p:cNvPr id="5" name="Content Placeholder 4">
            <a:extLst>
              <a:ext uri="{FF2B5EF4-FFF2-40B4-BE49-F238E27FC236}">
                <a16:creationId xmlns:a16="http://schemas.microsoft.com/office/drawing/2014/main" id="{466BCCFE-E274-87B3-F634-297057D7DF79}"/>
              </a:ext>
            </a:extLst>
          </p:cNvPr>
          <p:cNvSpPr>
            <a:spLocks noGrp="1"/>
          </p:cNvSpPr>
          <p:nvPr>
            <p:ph/>
          </p:nvPr>
        </p:nvSpPr>
        <p:spPr>
          <a:xfrm>
            <a:off x="1082842" y="1957710"/>
            <a:ext cx="10407316" cy="3986220"/>
          </a:xfrm>
        </p:spPr>
        <p:txBody>
          <a:bodyPr anchor="t"/>
          <a:lstStyle/>
          <a:p>
            <a:pPr algn="l">
              <a:lnSpc>
                <a:spcPct val="200000"/>
              </a:lnSpc>
            </a:pPr>
            <a:r>
              <a:rPr lang="en-US" sz="2000" b="1" i="0" u="none" strike="noStrike" dirty="0">
                <a:solidFill>
                  <a:srgbClr val="455463"/>
                </a:solidFill>
                <a:effectLst/>
                <a:latin typeface="+mn-lt"/>
              </a:rPr>
              <a:t>+    (Addition)</a:t>
            </a:r>
          </a:p>
          <a:p>
            <a:pPr algn="l">
              <a:lnSpc>
                <a:spcPct val="200000"/>
              </a:lnSpc>
            </a:pPr>
            <a:r>
              <a:rPr lang="en-US" sz="2000" b="1" i="0" u="none" strike="noStrike" dirty="0">
                <a:solidFill>
                  <a:srgbClr val="455463"/>
                </a:solidFill>
                <a:effectLst/>
                <a:latin typeface="+mn-lt"/>
              </a:rPr>
              <a:t>-    (Subtraction)</a:t>
            </a:r>
          </a:p>
          <a:p>
            <a:pPr algn="l">
              <a:lnSpc>
                <a:spcPct val="200000"/>
              </a:lnSpc>
            </a:pPr>
            <a:r>
              <a:rPr lang="en-US" sz="2000" b="1" i="0" u="none" strike="noStrike" dirty="0">
                <a:solidFill>
                  <a:srgbClr val="455463"/>
                </a:solidFill>
                <a:effectLst/>
                <a:latin typeface="+mn-lt"/>
              </a:rPr>
              <a:t>*    (Multiplication)</a:t>
            </a:r>
          </a:p>
          <a:p>
            <a:pPr algn="l">
              <a:lnSpc>
                <a:spcPct val="200000"/>
              </a:lnSpc>
            </a:pPr>
            <a:r>
              <a:rPr lang="en-US" sz="2000" b="1" i="0" u="none" strike="noStrike" dirty="0">
                <a:solidFill>
                  <a:srgbClr val="455463"/>
                </a:solidFill>
                <a:effectLst/>
                <a:latin typeface="+mn-lt"/>
              </a:rPr>
              <a:t>/    (Division)</a:t>
            </a:r>
          </a:p>
          <a:p>
            <a:pPr algn="l">
              <a:lnSpc>
                <a:spcPct val="200000"/>
              </a:lnSpc>
            </a:pPr>
            <a:r>
              <a:rPr lang="en-US" sz="2000" b="1" i="0" u="none" strike="noStrike" dirty="0">
                <a:solidFill>
                  <a:srgbClr val="455463"/>
                </a:solidFill>
                <a:effectLst/>
                <a:latin typeface="+mn-lt"/>
              </a:rPr>
              <a:t>%    (Modulo)</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80E66BCF-3355-3554-1F23-E8AAC5BD74CD}"/>
              </a:ext>
            </a:extLst>
          </p:cNvPr>
          <p:cNvSpPr>
            <a:spLocks noGrp="1"/>
          </p:cNvSpPr>
          <p:nvPr>
            <p:ph type="sldNum" idx="1"/>
          </p:nvPr>
        </p:nvSpPr>
        <p:spPr>
          <a:xfrm>
            <a:off x="8610480" y="6483240"/>
            <a:ext cx="2723040" cy="344880"/>
          </a:xfrm>
        </p:spPr>
        <p:txBody>
          <a:bodyPr/>
          <a:lstStyle/>
          <a:p>
            <a:fld id="{BA9FEC38-D3C8-4794-8A5E-1D9A9F335037}" type="slidenum">
              <a:rPr/>
              <a:t>55</a:t>
            </a:fld>
            <a:endParaRPr dirty="0"/>
          </a:p>
        </p:txBody>
      </p:sp>
      <p:sp>
        <p:nvSpPr>
          <p:cNvPr id="2" name="Content Placeholder 4">
            <a:extLst>
              <a:ext uri="{FF2B5EF4-FFF2-40B4-BE49-F238E27FC236}">
                <a16:creationId xmlns:a16="http://schemas.microsoft.com/office/drawing/2014/main" id="{DC19CAEF-0032-7790-EAD2-C742094A7F2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Arithmetic Operators</a:t>
            </a:r>
          </a:p>
        </p:txBody>
      </p:sp>
      <p:pic>
        <p:nvPicPr>
          <p:cNvPr id="9" name="Picture 8">
            <a:extLst>
              <a:ext uri="{FF2B5EF4-FFF2-40B4-BE49-F238E27FC236}">
                <a16:creationId xmlns:a16="http://schemas.microsoft.com/office/drawing/2014/main" id="{8029368C-AF80-C9D3-58E8-1ADEC3BC9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726" y="2147988"/>
            <a:ext cx="3048000" cy="1714500"/>
          </a:xfrm>
          <a:prstGeom prst="rect">
            <a:avLst/>
          </a:prstGeom>
        </p:spPr>
      </p:pic>
      <p:sp>
        <p:nvSpPr>
          <p:cNvPr id="12" name="TextBox 11">
            <a:extLst>
              <a:ext uri="{FF2B5EF4-FFF2-40B4-BE49-F238E27FC236}">
                <a16:creationId xmlns:a16="http://schemas.microsoft.com/office/drawing/2014/main" id="{8C4601C2-2B10-96F9-8EC6-6C03A32528A0}"/>
              </a:ext>
            </a:extLst>
          </p:cNvPr>
          <p:cNvSpPr txBox="1"/>
          <p:nvPr/>
        </p:nvSpPr>
        <p:spPr>
          <a:xfrm>
            <a:off x="2653966" y="5776384"/>
            <a:ext cx="7265068" cy="335092"/>
          </a:xfrm>
          <a:prstGeom prst="rect">
            <a:avLst/>
          </a:prstGeom>
          <a:noFill/>
        </p:spPr>
        <p:txBody>
          <a:bodyPr wrap="square">
            <a:spAutoFit/>
          </a:bodyPr>
          <a:lstStyle/>
          <a:p>
            <a:pPr algn="l">
              <a:lnSpc>
                <a:spcPct val="150000"/>
              </a:lnSpc>
            </a:pPr>
            <a:r>
              <a:rPr lang="en-US" sz="1200" i="0" u="none" strike="noStrike" dirty="0">
                <a:solidFill>
                  <a:srgbClr val="455463"/>
                </a:solidFill>
                <a:effectLst/>
                <a:latin typeface="+mn-lt"/>
              </a:rPr>
              <a:t>Further reading: </a:t>
            </a:r>
            <a:r>
              <a:rPr lang="en-US" sz="1200" i="0" u="none" strike="noStrike" dirty="0">
                <a:solidFill>
                  <a:srgbClr val="455463"/>
                </a:solidFill>
                <a:effectLst/>
                <a:latin typeface="+mn-lt"/>
                <a:hlinkClick r:id="rId4"/>
              </a:rPr>
              <a:t>https://learn.microsoft.com/en-us/dotnet/csharp/language-reference/operators/</a:t>
            </a:r>
            <a:endParaRPr lang="en-US" sz="1200" i="0" u="none" strike="noStrike" dirty="0">
              <a:solidFill>
                <a:srgbClr val="455463"/>
              </a:solidFill>
              <a:effectLst/>
              <a:latin typeface="+mn-lt"/>
            </a:endParaRPr>
          </a:p>
        </p:txBody>
      </p:sp>
    </p:spTree>
    <p:extLst>
      <p:ext uri="{BB962C8B-B14F-4D97-AF65-F5344CB8AC3E}">
        <p14:creationId xmlns:p14="http://schemas.microsoft.com/office/powerpoint/2010/main" val="1993575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1C3DA-73FB-1807-F97D-B1CB44433E9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985671-007D-1C52-0433-411730E2FC54}"/>
              </a:ext>
            </a:extLst>
          </p:cNvPr>
          <p:cNvSpPr>
            <a:spLocks noGrp="1"/>
          </p:cNvSpPr>
          <p:nvPr>
            <p:ph type="title"/>
          </p:nvPr>
        </p:nvSpPr>
        <p:spPr/>
        <p:txBody>
          <a:bodyPr/>
          <a:lstStyle/>
          <a:p>
            <a:r>
              <a:rPr lang="en-US" sz="3200" b="1" spc="-1" dirty="0">
                <a:solidFill>
                  <a:srgbClr val="0066B2"/>
                </a:solidFill>
              </a:rPr>
              <a:t>C# - Operators</a:t>
            </a:r>
            <a:endParaRPr lang="en-VN" dirty="0"/>
          </a:p>
        </p:txBody>
      </p:sp>
      <p:sp>
        <p:nvSpPr>
          <p:cNvPr id="5" name="Content Placeholder 4">
            <a:extLst>
              <a:ext uri="{FF2B5EF4-FFF2-40B4-BE49-F238E27FC236}">
                <a16:creationId xmlns:a16="http://schemas.microsoft.com/office/drawing/2014/main" id="{DC3F9BD3-5DE5-DA50-7253-3465B78DA6D0}"/>
              </a:ext>
            </a:extLst>
          </p:cNvPr>
          <p:cNvSpPr>
            <a:spLocks noGrp="1"/>
          </p:cNvSpPr>
          <p:nvPr>
            <p:ph/>
          </p:nvPr>
        </p:nvSpPr>
        <p:spPr>
          <a:xfrm>
            <a:off x="1082842" y="1957710"/>
            <a:ext cx="10407316" cy="3986220"/>
          </a:xfrm>
        </p:spPr>
        <p:txBody>
          <a:bodyPr anchor="t"/>
          <a:lstStyle/>
          <a:p>
            <a:pPr algn="l">
              <a:lnSpc>
                <a:spcPct val="200000"/>
              </a:lnSpc>
            </a:pPr>
            <a:r>
              <a:rPr lang="en-US" sz="2000" b="1" i="0" u="none" strike="noStrike" dirty="0">
                <a:solidFill>
                  <a:srgbClr val="455463"/>
                </a:solidFill>
                <a:effectLst/>
                <a:latin typeface="+mn-lt"/>
              </a:rPr>
              <a:t>==    (Equal to)</a:t>
            </a:r>
          </a:p>
          <a:p>
            <a:pPr algn="l">
              <a:lnSpc>
                <a:spcPct val="200000"/>
              </a:lnSpc>
            </a:pPr>
            <a:r>
              <a:rPr lang="en-US" sz="2000" b="1" i="0" u="none" strike="noStrike" dirty="0">
                <a:solidFill>
                  <a:srgbClr val="455463"/>
                </a:solidFill>
                <a:effectLst/>
                <a:latin typeface="+mn-lt"/>
              </a:rPr>
              <a:t>!=    (Not equal to)</a:t>
            </a:r>
          </a:p>
          <a:p>
            <a:pPr algn="l">
              <a:lnSpc>
                <a:spcPct val="200000"/>
              </a:lnSpc>
            </a:pPr>
            <a:r>
              <a:rPr lang="en-US" sz="2000" b="1" i="0" u="none" strike="noStrike" dirty="0">
                <a:solidFill>
                  <a:srgbClr val="455463"/>
                </a:solidFill>
                <a:effectLst/>
                <a:latin typeface="+mn-lt"/>
              </a:rPr>
              <a:t>&gt;    (Greater than)</a:t>
            </a:r>
          </a:p>
          <a:p>
            <a:pPr algn="l">
              <a:lnSpc>
                <a:spcPct val="200000"/>
              </a:lnSpc>
            </a:pPr>
            <a:r>
              <a:rPr lang="en-US" sz="2000" b="1" i="0" u="none" strike="noStrike" dirty="0">
                <a:solidFill>
                  <a:srgbClr val="455463"/>
                </a:solidFill>
                <a:effectLst/>
                <a:latin typeface="+mn-lt"/>
              </a:rPr>
              <a:t>&lt;    (Less than)</a:t>
            </a:r>
          </a:p>
          <a:p>
            <a:pPr algn="l">
              <a:lnSpc>
                <a:spcPct val="200000"/>
              </a:lnSpc>
            </a:pPr>
            <a:r>
              <a:rPr lang="en-US" sz="2000" b="1" i="0" u="none" strike="noStrike" dirty="0">
                <a:solidFill>
                  <a:srgbClr val="455463"/>
                </a:solidFill>
                <a:effectLst/>
                <a:latin typeface="+mn-lt"/>
              </a:rPr>
              <a:t>&gt;=    (Greater than or equal to)</a:t>
            </a:r>
          </a:p>
          <a:p>
            <a:pPr algn="l">
              <a:lnSpc>
                <a:spcPct val="200000"/>
              </a:lnSpc>
            </a:pPr>
            <a:r>
              <a:rPr lang="en-US" sz="2000" b="1" i="0" u="none" strike="noStrike" dirty="0">
                <a:solidFill>
                  <a:srgbClr val="455463"/>
                </a:solidFill>
                <a:effectLst/>
                <a:latin typeface="+mn-lt"/>
              </a:rPr>
              <a:t>&lt;=    (Less than or equal to)</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44FE4F40-93BF-5606-C7C8-D278CADA888C}"/>
              </a:ext>
            </a:extLst>
          </p:cNvPr>
          <p:cNvSpPr>
            <a:spLocks noGrp="1"/>
          </p:cNvSpPr>
          <p:nvPr>
            <p:ph type="sldNum" idx="1"/>
          </p:nvPr>
        </p:nvSpPr>
        <p:spPr>
          <a:xfrm>
            <a:off x="8610480" y="6483240"/>
            <a:ext cx="2723040" cy="344880"/>
          </a:xfrm>
        </p:spPr>
        <p:txBody>
          <a:bodyPr/>
          <a:lstStyle/>
          <a:p>
            <a:fld id="{BA9FEC38-D3C8-4794-8A5E-1D9A9F335037}" type="slidenum">
              <a:rPr/>
              <a:t>56</a:t>
            </a:fld>
            <a:endParaRPr dirty="0"/>
          </a:p>
        </p:txBody>
      </p:sp>
      <p:sp>
        <p:nvSpPr>
          <p:cNvPr id="2" name="Content Placeholder 4">
            <a:extLst>
              <a:ext uri="{FF2B5EF4-FFF2-40B4-BE49-F238E27FC236}">
                <a16:creationId xmlns:a16="http://schemas.microsoft.com/office/drawing/2014/main" id="{3785DDD3-42A9-2B57-7CFB-8244E099399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Relational Operators</a:t>
            </a:r>
          </a:p>
        </p:txBody>
      </p:sp>
      <p:sp>
        <p:nvSpPr>
          <p:cNvPr id="11" name="TextBox 10">
            <a:extLst>
              <a:ext uri="{FF2B5EF4-FFF2-40B4-BE49-F238E27FC236}">
                <a16:creationId xmlns:a16="http://schemas.microsoft.com/office/drawing/2014/main" id="{0AB64AB5-91B5-ADC9-073C-C0BA53829AA1}"/>
              </a:ext>
            </a:extLst>
          </p:cNvPr>
          <p:cNvSpPr txBox="1"/>
          <p:nvPr/>
        </p:nvSpPr>
        <p:spPr>
          <a:xfrm>
            <a:off x="2653966" y="5776384"/>
            <a:ext cx="7265068" cy="335092"/>
          </a:xfrm>
          <a:prstGeom prst="rect">
            <a:avLst/>
          </a:prstGeom>
          <a:noFill/>
        </p:spPr>
        <p:txBody>
          <a:bodyPr wrap="square">
            <a:spAutoFit/>
          </a:bodyPr>
          <a:lstStyle/>
          <a:p>
            <a:pPr algn="l">
              <a:lnSpc>
                <a:spcPct val="150000"/>
              </a:lnSpc>
            </a:pPr>
            <a:r>
              <a:rPr lang="en-US" sz="1200" i="0" u="none" strike="noStrike" dirty="0">
                <a:solidFill>
                  <a:srgbClr val="455463"/>
                </a:solidFill>
                <a:effectLst/>
                <a:latin typeface="+mn-lt"/>
              </a:rPr>
              <a:t>Further reading: </a:t>
            </a:r>
            <a:r>
              <a:rPr lang="en-US" sz="1200" i="0" u="none" strike="noStrike" dirty="0">
                <a:solidFill>
                  <a:srgbClr val="455463"/>
                </a:solidFill>
                <a:effectLst/>
                <a:latin typeface="+mn-lt"/>
                <a:hlinkClick r:id="rId3"/>
              </a:rPr>
              <a:t>https://learn.microsoft.com/en-us/dotnet/csharp/language-reference/operators/</a:t>
            </a:r>
            <a:endParaRPr lang="en-US" sz="1200" i="0" u="none" strike="noStrike" dirty="0">
              <a:solidFill>
                <a:srgbClr val="455463"/>
              </a:solidFill>
              <a:effectLst/>
              <a:latin typeface="+mn-lt"/>
            </a:endParaRPr>
          </a:p>
        </p:txBody>
      </p:sp>
      <p:pic>
        <p:nvPicPr>
          <p:cNvPr id="6" name="Picture 5">
            <a:extLst>
              <a:ext uri="{FF2B5EF4-FFF2-40B4-BE49-F238E27FC236}">
                <a16:creationId xmlns:a16="http://schemas.microsoft.com/office/drawing/2014/main" id="{73EE3E44-F0DF-685B-36F8-03AB13E7B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434" y="2759576"/>
            <a:ext cx="3911600" cy="977900"/>
          </a:xfrm>
          <a:prstGeom prst="rect">
            <a:avLst/>
          </a:prstGeom>
        </p:spPr>
      </p:pic>
    </p:spTree>
    <p:extLst>
      <p:ext uri="{BB962C8B-B14F-4D97-AF65-F5344CB8AC3E}">
        <p14:creationId xmlns:p14="http://schemas.microsoft.com/office/powerpoint/2010/main" val="33117090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DB921-93FB-0DA9-BAA0-179BA69102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8B2A189-AFAF-6731-120F-518A822400F6}"/>
              </a:ext>
            </a:extLst>
          </p:cNvPr>
          <p:cNvSpPr>
            <a:spLocks noGrp="1"/>
          </p:cNvSpPr>
          <p:nvPr>
            <p:ph type="title"/>
          </p:nvPr>
        </p:nvSpPr>
        <p:spPr/>
        <p:txBody>
          <a:bodyPr/>
          <a:lstStyle/>
          <a:p>
            <a:r>
              <a:rPr lang="en-US" sz="3200" b="1" spc="-1" dirty="0">
                <a:solidFill>
                  <a:srgbClr val="0066B2"/>
                </a:solidFill>
              </a:rPr>
              <a:t>C# - Operators</a:t>
            </a:r>
            <a:endParaRPr lang="en-VN" dirty="0"/>
          </a:p>
        </p:txBody>
      </p:sp>
      <p:sp>
        <p:nvSpPr>
          <p:cNvPr id="5" name="Content Placeholder 4">
            <a:extLst>
              <a:ext uri="{FF2B5EF4-FFF2-40B4-BE49-F238E27FC236}">
                <a16:creationId xmlns:a16="http://schemas.microsoft.com/office/drawing/2014/main" id="{1CEC8DDE-F551-EDD3-0297-9E54C7646D8C}"/>
              </a:ext>
            </a:extLst>
          </p:cNvPr>
          <p:cNvSpPr>
            <a:spLocks noGrp="1"/>
          </p:cNvSpPr>
          <p:nvPr>
            <p:ph/>
          </p:nvPr>
        </p:nvSpPr>
        <p:spPr>
          <a:xfrm>
            <a:off x="1082842" y="1957710"/>
            <a:ext cx="10407316" cy="3986220"/>
          </a:xfrm>
        </p:spPr>
        <p:txBody>
          <a:bodyPr anchor="t"/>
          <a:lstStyle/>
          <a:p>
            <a:pPr algn="l">
              <a:lnSpc>
                <a:spcPct val="200000"/>
              </a:lnSpc>
            </a:pPr>
            <a:r>
              <a:rPr lang="en-US" sz="2000" b="1" i="0" u="none" strike="noStrike" dirty="0">
                <a:solidFill>
                  <a:srgbClr val="455463"/>
                </a:solidFill>
                <a:effectLst/>
                <a:latin typeface="+mn-lt"/>
              </a:rPr>
              <a:t>&amp;&amp;    (Logical AND)</a:t>
            </a:r>
          </a:p>
          <a:p>
            <a:pPr algn="l">
              <a:lnSpc>
                <a:spcPct val="200000"/>
              </a:lnSpc>
            </a:pPr>
            <a:r>
              <a:rPr lang="en-US" sz="2000" b="1" i="0" u="none" strike="noStrike" dirty="0">
                <a:solidFill>
                  <a:srgbClr val="455463"/>
                </a:solidFill>
                <a:effectLst/>
                <a:latin typeface="+mn-lt"/>
              </a:rPr>
              <a:t>||       (Logical OR)</a:t>
            </a:r>
          </a:p>
          <a:p>
            <a:pPr algn="l">
              <a:lnSpc>
                <a:spcPct val="200000"/>
              </a:lnSpc>
            </a:pPr>
            <a:r>
              <a:rPr lang="en-US" sz="2000" b="1" i="0" u="none" strike="noStrike" dirty="0">
                <a:solidFill>
                  <a:srgbClr val="455463"/>
                </a:solidFill>
                <a:effectLst/>
                <a:latin typeface="+mn-lt"/>
              </a:rPr>
              <a:t>!        (Logical NOT)</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D18A35D8-4742-E73B-84D5-26D7AF5C96A1}"/>
              </a:ext>
            </a:extLst>
          </p:cNvPr>
          <p:cNvSpPr>
            <a:spLocks noGrp="1"/>
          </p:cNvSpPr>
          <p:nvPr>
            <p:ph type="sldNum" idx="1"/>
          </p:nvPr>
        </p:nvSpPr>
        <p:spPr>
          <a:xfrm>
            <a:off x="8610480" y="6483240"/>
            <a:ext cx="2723040" cy="344880"/>
          </a:xfrm>
        </p:spPr>
        <p:txBody>
          <a:bodyPr/>
          <a:lstStyle/>
          <a:p>
            <a:fld id="{BA9FEC38-D3C8-4794-8A5E-1D9A9F335037}" type="slidenum">
              <a:rPr/>
              <a:t>57</a:t>
            </a:fld>
            <a:endParaRPr dirty="0"/>
          </a:p>
        </p:txBody>
      </p:sp>
      <p:sp>
        <p:nvSpPr>
          <p:cNvPr id="2" name="Content Placeholder 4">
            <a:extLst>
              <a:ext uri="{FF2B5EF4-FFF2-40B4-BE49-F238E27FC236}">
                <a16:creationId xmlns:a16="http://schemas.microsoft.com/office/drawing/2014/main" id="{BE0693A2-F127-7BB6-B044-CC8BDFA5213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Logical Operators</a:t>
            </a:r>
          </a:p>
        </p:txBody>
      </p:sp>
      <p:sp>
        <p:nvSpPr>
          <p:cNvPr id="11" name="TextBox 10">
            <a:extLst>
              <a:ext uri="{FF2B5EF4-FFF2-40B4-BE49-F238E27FC236}">
                <a16:creationId xmlns:a16="http://schemas.microsoft.com/office/drawing/2014/main" id="{A1F98DCE-FA12-58F5-4447-69BDDBBF03E2}"/>
              </a:ext>
            </a:extLst>
          </p:cNvPr>
          <p:cNvSpPr txBox="1"/>
          <p:nvPr/>
        </p:nvSpPr>
        <p:spPr>
          <a:xfrm>
            <a:off x="2653965" y="5776384"/>
            <a:ext cx="7789445" cy="375552"/>
          </a:xfrm>
          <a:prstGeom prst="rect">
            <a:avLst/>
          </a:prstGeom>
          <a:noFill/>
        </p:spPr>
        <p:txBody>
          <a:bodyPr wrap="square">
            <a:spAutoFit/>
          </a:bodyPr>
          <a:lstStyle/>
          <a:p>
            <a:pPr algn="l">
              <a:lnSpc>
                <a:spcPct val="150000"/>
              </a:lnSpc>
            </a:pPr>
            <a:r>
              <a:rPr lang="en-US" sz="1400" i="0" u="none" strike="noStrike" dirty="0">
                <a:solidFill>
                  <a:srgbClr val="455463"/>
                </a:solidFill>
                <a:effectLst/>
                <a:latin typeface="+mn-lt"/>
              </a:rPr>
              <a:t>Further reading: </a:t>
            </a:r>
            <a:r>
              <a:rPr lang="en-US" sz="1400" i="0" u="none" strike="noStrike" dirty="0">
                <a:solidFill>
                  <a:srgbClr val="455463"/>
                </a:solidFill>
                <a:effectLst/>
                <a:latin typeface="+mn-lt"/>
                <a:hlinkClick r:id="rId3"/>
              </a:rPr>
              <a:t>https://learn.microsoft.com/en-us/dotnet/csharp/language-reference/operators/</a:t>
            </a:r>
            <a:endParaRPr lang="en-US" sz="1400" i="0" u="none" strike="noStrike" dirty="0">
              <a:solidFill>
                <a:srgbClr val="455463"/>
              </a:solidFill>
              <a:effectLst/>
              <a:latin typeface="+mn-lt"/>
            </a:endParaRPr>
          </a:p>
        </p:txBody>
      </p:sp>
      <p:pic>
        <p:nvPicPr>
          <p:cNvPr id="7" name="Picture 6">
            <a:extLst>
              <a:ext uri="{FF2B5EF4-FFF2-40B4-BE49-F238E27FC236}">
                <a16:creationId xmlns:a16="http://schemas.microsoft.com/office/drawing/2014/main" id="{52139D43-9FAC-A1C1-4CEC-C8F6595F61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700" y="2329474"/>
            <a:ext cx="4991100" cy="1485900"/>
          </a:xfrm>
          <a:prstGeom prst="rect">
            <a:avLst/>
          </a:prstGeom>
        </p:spPr>
      </p:pic>
    </p:spTree>
    <p:extLst>
      <p:ext uri="{BB962C8B-B14F-4D97-AF65-F5344CB8AC3E}">
        <p14:creationId xmlns:p14="http://schemas.microsoft.com/office/powerpoint/2010/main" val="419103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8BB40-CDE7-A4AF-77AB-855F76EC8E5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8291B81-39BC-83AB-56EB-569CA197D6A7}"/>
              </a:ext>
            </a:extLst>
          </p:cNvPr>
          <p:cNvSpPr>
            <a:spLocks noGrp="1"/>
          </p:cNvSpPr>
          <p:nvPr>
            <p:ph type="title"/>
          </p:nvPr>
        </p:nvSpPr>
        <p:spPr/>
        <p:txBody>
          <a:bodyPr/>
          <a:lstStyle/>
          <a:p>
            <a:r>
              <a:rPr lang="en-US" sz="3200" b="1" spc="-1" dirty="0">
                <a:solidFill>
                  <a:srgbClr val="0066B2"/>
                </a:solidFill>
              </a:rPr>
              <a:t>C# - Operators</a:t>
            </a:r>
            <a:endParaRPr lang="en-VN" dirty="0"/>
          </a:p>
        </p:txBody>
      </p:sp>
      <p:sp>
        <p:nvSpPr>
          <p:cNvPr id="5" name="Content Placeholder 4">
            <a:extLst>
              <a:ext uri="{FF2B5EF4-FFF2-40B4-BE49-F238E27FC236}">
                <a16:creationId xmlns:a16="http://schemas.microsoft.com/office/drawing/2014/main" id="{CB0301AA-A899-88AB-FFF6-2F9EA5E1848A}"/>
              </a:ext>
            </a:extLst>
          </p:cNvPr>
          <p:cNvSpPr>
            <a:spLocks noGrp="1"/>
          </p:cNvSpPr>
          <p:nvPr>
            <p:ph/>
          </p:nvPr>
        </p:nvSpPr>
        <p:spPr>
          <a:xfrm>
            <a:off x="1082842" y="1957709"/>
            <a:ext cx="10407316" cy="4286679"/>
          </a:xfrm>
        </p:spPr>
        <p:txBody>
          <a:bodyPr anchor="t"/>
          <a:lstStyle/>
          <a:p>
            <a:pPr algn="l">
              <a:lnSpc>
                <a:spcPct val="150000"/>
              </a:lnSpc>
            </a:pPr>
            <a:r>
              <a:rPr lang="en-US" sz="2000" b="0" i="0" u="none" strike="noStrike" dirty="0">
                <a:solidFill>
                  <a:srgbClr val="455463"/>
                </a:solidFill>
                <a:effectLst/>
                <a:latin typeface="+mn-lt"/>
              </a:rPr>
              <a:t>Operator precedence determines the order in which operations are performed in an expression. Operators with higher precedence are</a:t>
            </a:r>
            <a:r>
              <a:rPr lang="en-US" sz="2000" b="0" i="0" u="none" strike="noStrike" baseline="30000" dirty="0">
                <a:solidFill>
                  <a:srgbClr val="455463"/>
                </a:solidFill>
                <a:effectLst/>
                <a:latin typeface="+mn-lt"/>
              </a:rPr>
              <a:t> 1 </a:t>
            </a:r>
            <a:r>
              <a:rPr lang="en-US" sz="2000" b="0" i="0" u="none" strike="noStrike" dirty="0">
                <a:solidFill>
                  <a:srgbClr val="455463"/>
                </a:solidFill>
                <a:effectLst/>
                <a:latin typeface="+mn-lt"/>
              </a:rPr>
              <a:t>evaluated first.</a:t>
            </a:r>
            <a:r>
              <a:rPr lang="en-US" sz="2000" dirty="0">
                <a:solidFill>
                  <a:srgbClr val="455463"/>
                </a:solidFill>
                <a:latin typeface="+mn-lt"/>
              </a:rPr>
              <a:t> </a:t>
            </a:r>
          </a:p>
          <a:p>
            <a:pPr algn="l">
              <a:lnSpc>
                <a:spcPct val="150000"/>
              </a:lnSpc>
            </a:pPr>
            <a:endParaRPr lang="en-US" sz="2000" dirty="0">
              <a:solidFill>
                <a:srgbClr val="455463"/>
              </a:solidFill>
              <a:latin typeface="+mn-lt"/>
            </a:endParaRPr>
          </a:p>
          <a:p>
            <a:pPr algn="l">
              <a:lnSpc>
                <a:spcPct val="150000"/>
              </a:lnSpc>
            </a:pPr>
            <a:endParaRPr lang="en-US" sz="2000" dirty="0">
              <a:solidFill>
                <a:srgbClr val="455463"/>
              </a:solidFill>
              <a:latin typeface="+mn-lt"/>
            </a:endParaRPr>
          </a:p>
          <a:p>
            <a:pPr algn="l">
              <a:lnSpc>
                <a:spcPct val="150000"/>
              </a:lnSpc>
            </a:pPr>
            <a:r>
              <a:rPr lang="en-US" sz="2000" b="0" i="0" u="none" strike="noStrike" dirty="0">
                <a:solidFill>
                  <a:srgbClr val="455463"/>
                </a:solidFill>
                <a:effectLst/>
                <a:latin typeface="+mn-lt"/>
              </a:rPr>
              <a:t>In this expression, the multiplication (*) operator has higher precedence than the addition (+) operator. So, the multiplication is performed first:</a:t>
            </a:r>
          </a:p>
          <a:p>
            <a:pPr algn="l">
              <a:lnSpc>
                <a:spcPct val="150000"/>
              </a:lnSpc>
              <a:buFont typeface="+mj-lt"/>
              <a:buAutoNum type="arabicPeriod"/>
            </a:pPr>
            <a:r>
              <a:rPr lang="en-US" sz="2000" b="0" i="0" u="none" strike="noStrike" dirty="0">
                <a:solidFill>
                  <a:srgbClr val="455463"/>
                </a:solidFill>
                <a:effectLst/>
                <a:latin typeface="+mn-lt"/>
              </a:rPr>
              <a:t>3 * 2 = 6</a:t>
            </a:r>
          </a:p>
          <a:p>
            <a:pPr algn="l">
              <a:lnSpc>
                <a:spcPct val="150000"/>
              </a:lnSpc>
              <a:buFont typeface="+mj-lt"/>
              <a:buAutoNum type="arabicPeriod"/>
            </a:pPr>
            <a:r>
              <a:rPr lang="en-US" sz="2000" b="0" i="0" u="none" strike="noStrike" dirty="0">
                <a:solidFill>
                  <a:srgbClr val="455463"/>
                </a:solidFill>
                <a:effectLst/>
                <a:latin typeface="+mn-lt"/>
              </a:rPr>
              <a:t>7 + 6 = 13</a:t>
            </a:r>
          </a:p>
          <a:p>
            <a:pPr algn="l">
              <a:lnSpc>
                <a:spcPct val="150000"/>
              </a:lnSpc>
            </a:pPr>
            <a:r>
              <a:rPr lang="en-US" sz="2000" b="0" i="0" u="none" strike="noStrike" dirty="0">
                <a:solidFill>
                  <a:srgbClr val="455463"/>
                </a:solidFill>
                <a:effectLst/>
                <a:latin typeface="+mn-lt"/>
              </a:rPr>
              <a:t>Therefore, the value of x is 13.</a:t>
            </a:r>
          </a:p>
        </p:txBody>
      </p:sp>
      <p:sp>
        <p:nvSpPr>
          <p:cNvPr id="8" name="PlaceHolder 1">
            <a:extLst>
              <a:ext uri="{FF2B5EF4-FFF2-40B4-BE49-F238E27FC236}">
                <a16:creationId xmlns:a16="http://schemas.microsoft.com/office/drawing/2014/main" id="{A76F0C6D-0CCC-171A-229C-94FDA50CF9C5}"/>
              </a:ext>
            </a:extLst>
          </p:cNvPr>
          <p:cNvSpPr>
            <a:spLocks noGrp="1"/>
          </p:cNvSpPr>
          <p:nvPr>
            <p:ph type="sldNum" idx="1"/>
          </p:nvPr>
        </p:nvSpPr>
        <p:spPr>
          <a:xfrm>
            <a:off x="8610480" y="6483240"/>
            <a:ext cx="2723040" cy="344880"/>
          </a:xfrm>
        </p:spPr>
        <p:txBody>
          <a:bodyPr/>
          <a:lstStyle/>
          <a:p>
            <a:fld id="{BA9FEC38-D3C8-4794-8A5E-1D9A9F335037}" type="slidenum">
              <a:rPr/>
              <a:t>58</a:t>
            </a:fld>
            <a:endParaRPr dirty="0"/>
          </a:p>
        </p:txBody>
      </p:sp>
      <p:sp>
        <p:nvSpPr>
          <p:cNvPr id="2" name="Content Placeholder 4">
            <a:extLst>
              <a:ext uri="{FF2B5EF4-FFF2-40B4-BE49-F238E27FC236}">
                <a16:creationId xmlns:a16="http://schemas.microsoft.com/office/drawing/2014/main" id="{AF3181AC-4EE1-276D-C3B3-2ADC6334E253}"/>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Operator Precedence in C#</a:t>
            </a:r>
          </a:p>
        </p:txBody>
      </p:sp>
      <p:sp>
        <p:nvSpPr>
          <p:cNvPr id="11" name="TextBox 10">
            <a:extLst>
              <a:ext uri="{FF2B5EF4-FFF2-40B4-BE49-F238E27FC236}">
                <a16:creationId xmlns:a16="http://schemas.microsoft.com/office/drawing/2014/main" id="{64B74200-8FF8-FCFA-EFCD-33305EE30CBE}"/>
              </a:ext>
            </a:extLst>
          </p:cNvPr>
          <p:cNvSpPr txBox="1"/>
          <p:nvPr/>
        </p:nvSpPr>
        <p:spPr>
          <a:xfrm>
            <a:off x="2557713" y="6148148"/>
            <a:ext cx="7265068" cy="335092"/>
          </a:xfrm>
          <a:prstGeom prst="rect">
            <a:avLst/>
          </a:prstGeom>
          <a:noFill/>
        </p:spPr>
        <p:txBody>
          <a:bodyPr wrap="square">
            <a:spAutoFit/>
          </a:bodyPr>
          <a:lstStyle/>
          <a:p>
            <a:pPr algn="l">
              <a:lnSpc>
                <a:spcPct val="150000"/>
              </a:lnSpc>
            </a:pPr>
            <a:r>
              <a:rPr lang="en-US" sz="1200" i="0" u="none" strike="noStrike" dirty="0">
                <a:solidFill>
                  <a:srgbClr val="455463"/>
                </a:solidFill>
                <a:effectLst/>
                <a:latin typeface="+mn-lt"/>
              </a:rPr>
              <a:t>Further reading: </a:t>
            </a:r>
            <a:r>
              <a:rPr lang="en-US" sz="1200" i="0" u="none" strike="noStrike" dirty="0">
                <a:solidFill>
                  <a:srgbClr val="455463"/>
                </a:solidFill>
                <a:effectLst/>
                <a:latin typeface="+mn-lt"/>
                <a:hlinkClick r:id="rId3"/>
              </a:rPr>
              <a:t>https://learn.microsoft.com/en-us/dotnet/csharp/language-reference/operators/</a:t>
            </a:r>
            <a:endParaRPr lang="en-US" sz="1200" i="0" u="none" strike="noStrike" dirty="0">
              <a:solidFill>
                <a:srgbClr val="455463"/>
              </a:solidFill>
              <a:effectLst/>
              <a:latin typeface="+mn-lt"/>
            </a:endParaRPr>
          </a:p>
        </p:txBody>
      </p:sp>
      <p:pic>
        <p:nvPicPr>
          <p:cNvPr id="7" name="Picture 6">
            <a:extLst>
              <a:ext uri="{FF2B5EF4-FFF2-40B4-BE49-F238E27FC236}">
                <a16:creationId xmlns:a16="http://schemas.microsoft.com/office/drawing/2014/main" id="{C964EC03-7DB5-FC85-9A93-F3FD8859D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065" y="2878110"/>
            <a:ext cx="2222500" cy="533400"/>
          </a:xfrm>
          <a:prstGeom prst="rect">
            <a:avLst/>
          </a:prstGeom>
        </p:spPr>
      </p:pic>
    </p:spTree>
    <p:extLst>
      <p:ext uri="{BB962C8B-B14F-4D97-AF65-F5344CB8AC3E}">
        <p14:creationId xmlns:p14="http://schemas.microsoft.com/office/powerpoint/2010/main" val="17587412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34035-D83B-0015-14E9-911830EF5A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0997998-903E-DA91-475D-9259879BB46B}"/>
              </a:ext>
            </a:extLst>
          </p:cNvPr>
          <p:cNvSpPr>
            <a:spLocks noGrp="1"/>
          </p:cNvSpPr>
          <p:nvPr>
            <p:ph type="title"/>
          </p:nvPr>
        </p:nvSpPr>
        <p:spPr/>
        <p:txBody>
          <a:bodyPr/>
          <a:lstStyle/>
          <a:p>
            <a:r>
              <a:rPr lang="en-US" sz="3200" b="1" spc="-1" dirty="0">
                <a:solidFill>
                  <a:srgbClr val="0066B2"/>
                </a:solidFill>
              </a:rPr>
              <a:t>C# - Operators</a:t>
            </a:r>
            <a:endParaRPr lang="en-VN" dirty="0"/>
          </a:p>
        </p:txBody>
      </p:sp>
      <p:sp>
        <p:nvSpPr>
          <p:cNvPr id="5" name="Content Placeholder 4">
            <a:extLst>
              <a:ext uri="{FF2B5EF4-FFF2-40B4-BE49-F238E27FC236}">
                <a16:creationId xmlns:a16="http://schemas.microsoft.com/office/drawing/2014/main" id="{6776BC97-985D-0BE4-9097-792D7B9319E8}"/>
              </a:ext>
            </a:extLst>
          </p:cNvPr>
          <p:cNvSpPr>
            <a:spLocks noGrp="1"/>
          </p:cNvSpPr>
          <p:nvPr>
            <p:ph/>
          </p:nvPr>
        </p:nvSpPr>
        <p:spPr>
          <a:xfrm>
            <a:off x="1082842" y="1957709"/>
            <a:ext cx="10407316" cy="4286679"/>
          </a:xfrm>
        </p:spPr>
        <p:txBody>
          <a:bodyPr anchor="t"/>
          <a:lstStyle/>
          <a:p>
            <a:pPr algn="l">
              <a:lnSpc>
                <a:spcPct val="150000"/>
              </a:lnSpc>
            </a:pPr>
            <a:r>
              <a:rPr lang="en-US" sz="2000" b="0" i="0" u="none" strike="noStrike" dirty="0">
                <a:solidFill>
                  <a:srgbClr val="455463"/>
                </a:solidFill>
                <a:effectLst/>
                <a:latin typeface="+mn-lt"/>
              </a:rPr>
              <a:t>  </a:t>
            </a:r>
          </a:p>
        </p:txBody>
      </p:sp>
      <p:sp>
        <p:nvSpPr>
          <p:cNvPr id="8" name="PlaceHolder 1">
            <a:extLst>
              <a:ext uri="{FF2B5EF4-FFF2-40B4-BE49-F238E27FC236}">
                <a16:creationId xmlns:a16="http://schemas.microsoft.com/office/drawing/2014/main" id="{BB206530-93B4-081D-FD77-FD22E87EF55C}"/>
              </a:ext>
            </a:extLst>
          </p:cNvPr>
          <p:cNvSpPr>
            <a:spLocks noGrp="1"/>
          </p:cNvSpPr>
          <p:nvPr>
            <p:ph type="sldNum" idx="1"/>
          </p:nvPr>
        </p:nvSpPr>
        <p:spPr>
          <a:xfrm>
            <a:off x="8610480" y="6483240"/>
            <a:ext cx="2723040" cy="344880"/>
          </a:xfrm>
        </p:spPr>
        <p:txBody>
          <a:bodyPr/>
          <a:lstStyle/>
          <a:p>
            <a:fld id="{BA9FEC38-D3C8-4794-8A5E-1D9A9F335037}" type="slidenum">
              <a:rPr/>
              <a:t>59</a:t>
            </a:fld>
            <a:endParaRPr dirty="0"/>
          </a:p>
        </p:txBody>
      </p:sp>
      <p:sp>
        <p:nvSpPr>
          <p:cNvPr id="2" name="Content Placeholder 4">
            <a:extLst>
              <a:ext uri="{FF2B5EF4-FFF2-40B4-BE49-F238E27FC236}">
                <a16:creationId xmlns:a16="http://schemas.microsoft.com/office/drawing/2014/main" id="{6BA9CEBA-5EF3-422F-F72E-D169C00E401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Operator Precedence Table </a:t>
            </a:r>
            <a:br>
              <a:rPr lang="en-US" sz="2400" b="1" i="0" u="none" strike="noStrike" dirty="0">
                <a:solidFill>
                  <a:srgbClr val="F36F21"/>
                </a:solidFill>
                <a:effectLst/>
                <a:latin typeface="+mj-lt"/>
              </a:rPr>
            </a:br>
            <a:r>
              <a:rPr lang="en-US" sz="2400" b="1" i="0" u="none" strike="noStrike" dirty="0">
                <a:solidFill>
                  <a:srgbClr val="F36F21"/>
                </a:solidFill>
                <a:effectLst/>
                <a:latin typeface="+mj-lt"/>
              </a:rPr>
              <a:t>(Highest to Lowest)</a:t>
            </a:r>
          </a:p>
        </p:txBody>
      </p:sp>
      <p:sp>
        <p:nvSpPr>
          <p:cNvPr id="11" name="TextBox 10">
            <a:extLst>
              <a:ext uri="{FF2B5EF4-FFF2-40B4-BE49-F238E27FC236}">
                <a16:creationId xmlns:a16="http://schemas.microsoft.com/office/drawing/2014/main" id="{4B368564-804D-8C5E-E255-1B5828E76F53}"/>
              </a:ext>
            </a:extLst>
          </p:cNvPr>
          <p:cNvSpPr txBox="1"/>
          <p:nvPr/>
        </p:nvSpPr>
        <p:spPr>
          <a:xfrm>
            <a:off x="0" y="6474788"/>
            <a:ext cx="7265068" cy="335092"/>
          </a:xfrm>
          <a:prstGeom prst="rect">
            <a:avLst/>
          </a:prstGeom>
          <a:noFill/>
        </p:spPr>
        <p:txBody>
          <a:bodyPr wrap="square">
            <a:spAutoFit/>
          </a:bodyPr>
          <a:lstStyle/>
          <a:p>
            <a:pPr algn="l">
              <a:lnSpc>
                <a:spcPct val="150000"/>
              </a:lnSpc>
            </a:pPr>
            <a:r>
              <a:rPr lang="en-US" sz="1200" i="0" u="none" strike="noStrike" dirty="0">
                <a:solidFill>
                  <a:srgbClr val="455463"/>
                </a:solidFill>
                <a:effectLst/>
                <a:latin typeface="+mn-lt"/>
              </a:rPr>
              <a:t>Further reading: </a:t>
            </a:r>
            <a:r>
              <a:rPr lang="en-US" sz="1200" i="0" u="none" strike="noStrike" dirty="0">
                <a:solidFill>
                  <a:srgbClr val="455463"/>
                </a:solidFill>
                <a:effectLst/>
                <a:latin typeface="+mn-lt"/>
                <a:hlinkClick r:id="rId3"/>
              </a:rPr>
              <a:t>https://learn.microsoft.com/en-us/dotnet/csharp/language-reference/operators/</a:t>
            </a:r>
            <a:endParaRPr lang="en-US" sz="1200" i="0" u="none" strike="noStrike" dirty="0">
              <a:solidFill>
                <a:srgbClr val="455463"/>
              </a:solidFill>
              <a:effectLst/>
              <a:latin typeface="+mn-lt"/>
            </a:endParaRPr>
          </a:p>
        </p:txBody>
      </p:sp>
      <p:pic>
        <p:nvPicPr>
          <p:cNvPr id="6" name="Picture 5">
            <a:extLst>
              <a:ext uri="{FF2B5EF4-FFF2-40B4-BE49-F238E27FC236}">
                <a16:creationId xmlns:a16="http://schemas.microsoft.com/office/drawing/2014/main" id="{FF9954F2-C908-A63F-AA2F-F6E843E35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699" y="0"/>
            <a:ext cx="6272301" cy="6858000"/>
          </a:xfrm>
          <a:prstGeom prst="rect">
            <a:avLst/>
          </a:prstGeom>
        </p:spPr>
      </p:pic>
    </p:spTree>
    <p:extLst>
      <p:ext uri="{BB962C8B-B14F-4D97-AF65-F5344CB8AC3E}">
        <p14:creationId xmlns:p14="http://schemas.microsoft.com/office/powerpoint/2010/main" val="40949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BEEE-85BE-D736-1819-AAEECBB45694}"/>
              </a:ext>
            </a:extLst>
          </p:cNvPr>
          <p:cNvSpPr>
            <a:spLocks noGrp="1"/>
          </p:cNvSpPr>
          <p:nvPr>
            <p:ph type="title"/>
          </p:nvPr>
        </p:nvSpPr>
        <p:spPr/>
        <p:txBody>
          <a:bodyPr/>
          <a:lstStyle/>
          <a:p>
            <a:r>
              <a:rPr lang="en-US" b="1" dirty="0"/>
              <a:t>C# Is a Compiled Language</a:t>
            </a:r>
            <a:endParaRPr lang="en-VN" b="1" dirty="0"/>
          </a:p>
        </p:txBody>
      </p:sp>
      <p:sp>
        <p:nvSpPr>
          <p:cNvPr id="4" name="Content Placeholder 4">
            <a:extLst>
              <a:ext uri="{FF2B5EF4-FFF2-40B4-BE49-F238E27FC236}">
                <a16:creationId xmlns:a16="http://schemas.microsoft.com/office/drawing/2014/main" id="{67234E88-BA10-F30C-6820-4D0A17FEE4B8}"/>
              </a:ext>
            </a:extLst>
          </p:cNvPr>
          <p:cNvSpPr>
            <a:spLocks noGrp="1"/>
          </p:cNvSpPr>
          <p:nvPr>
            <p:ph/>
          </p:nvPr>
        </p:nvSpPr>
        <p:spPr>
          <a:xfrm>
            <a:off x="609480" y="1418400"/>
            <a:ext cx="10972440" cy="4282633"/>
          </a:xfrm>
        </p:spPr>
        <p:txBody>
          <a:bodyPr anchor="t"/>
          <a:lstStyle/>
          <a:p>
            <a:pPr algn="l">
              <a:lnSpc>
                <a:spcPct val="150000"/>
              </a:lnSpc>
            </a:pPr>
            <a:r>
              <a:rPr lang="en-US" sz="2400" b="0" i="0" u="none" strike="noStrike" dirty="0">
                <a:solidFill>
                  <a:srgbClr val="455463"/>
                </a:solidFill>
                <a:effectLst/>
                <a:latin typeface="+mn-lt"/>
              </a:rPr>
              <a:t>A </a:t>
            </a:r>
            <a:r>
              <a:rPr lang="en-US" sz="2400" b="1" i="0" u="none" strike="noStrike" dirty="0">
                <a:solidFill>
                  <a:srgbClr val="455463"/>
                </a:solidFill>
                <a:effectLst/>
                <a:latin typeface="+mn-lt"/>
              </a:rPr>
              <a:t>compiled language</a:t>
            </a:r>
            <a:r>
              <a:rPr lang="en-US" sz="2400" b="0" i="0" u="none" strike="noStrike" dirty="0">
                <a:solidFill>
                  <a:srgbClr val="455463"/>
                </a:solidFill>
                <a:effectLst/>
                <a:latin typeface="+mn-lt"/>
              </a:rPr>
              <a:t> is a programming language where the </a:t>
            </a:r>
            <a:r>
              <a:rPr lang="en-US" sz="2400" b="0" i="1" u="none" strike="noStrike" dirty="0">
                <a:solidFill>
                  <a:srgbClr val="F36F21"/>
                </a:solidFill>
                <a:effectLst/>
                <a:latin typeface="+mn-lt"/>
              </a:rPr>
              <a:t>source code is translated into machine code</a:t>
            </a:r>
            <a:r>
              <a:rPr lang="en-US" sz="2400" b="0" i="0" u="none" strike="noStrike" dirty="0">
                <a:solidFill>
                  <a:srgbClr val="455463"/>
                </a:solidFill>
                <a:effectLst/>
                <a:latin typeface="+mn-lt"/>
              </a:rPr>
              <a:t>, which is directly understood by the computer's processor. This process, called </a:t>
            </a:r>
            <a:r>
              <a:rPr lang="en-US" sz="2400" b="1" i="0" u="none" strike="noStrike" dirty="0">
                <a:solidFill>
                  <a:srgbClr val="455463"/>
                </a:solidFill>
                <a:effectLst/>
                <a:latin typeface="+mn-lt"/>
              </a:rPr>
              <a:t>compilation</a:t>
            </a:r>
            <a:r>
              <a:rPr lang="en-US" sz="2400" b="0" i="0" u="none" strike="noStrike" dirty="0">
                <a:solidFill>
                  <a:srgbClr val="455463"/>
                </a:solidFill>
                <a:effectLst/>
                <a:latin typeface="+mn-lt"/>
              </a:rPr>
              <a:t>, happens before the program is executed.</a:t>
            </a:r>
          </a:p>
        </p:txBody>
      </p:sp>
      <p:sp>
        <p:nvSpPr>
          <p:cNvPr id="5" name="PlaceHolder 1">
            <a:extLst>
              <a:ext uri="{FF2B5EF4-FFF2-40B4-BE49-F238E27FC236}">
                <a16:creationId xmlns:a16="http://schemas.microsoft.com/office/drawing/2014/main" id="{8DC5834C-A26B-4A58-24F4-AD81A59A4C88}"/>
              </a:ext>
            </a:extLst>
          </p:cNvPr>
          <p:cNvSpPr>
            <a:spLocks noGrp="1"/>
          </p:cNvSpPr>
          <p:nvPr>
            <p:ph type="sldNum" idx="1"/>
          </p:nvPr>
        </p:nvSpPr>
        <p:spPr>
          <a:xfrm>
            <a:off x="8610480" y="6483240"/>
            <a:ext cx="2723040" cy="344880"/>
          </a:xfrm>
        </p:spPr>
        <p:txBody>
          <a:bodyPr/>
          <a:lstStyle/>
          <a:p>
            <a:fld id="{BA9FEC38-D3C8-4794-8A5E-1D9A9F335037}" type="slidenum">
              <a:rPr/>
              <a:t>6</a:t>
            </a:fld>
            <a:endParaRPr dirty="0"/>
          </a:p>
        </p:txBody>
      </p:sp>
    </p:spTree>
    <p:extLst>
      <p:ext uri="{BB962C8B-B14F-4D97-AF65-F5344CB8AC3E}">
        <p14:creationId xmlns:p14="http://schemas.microsoft.com/office/powerpoint/2010/main" val="36217662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1712D-6EF1-4548-0672-0E12B43C6D73}"/>
            </a:ext>
          </a:extLst>
        </p:cNvPr>
        <p:cNvGrpSpPr/>
        <p:nvPr/>
      </p:nvGrpSpPr>
      <p:grpSpPr>
        <a:xfrm>
          <a:off x="0" y="0"/>
          <a:ext cx="0" cy="0"/>
          <a:chOff x="0" y="0"/>
          <a:chExt cx="0" cy="0"/>
        </a:xfrm>
      </p:grpSpPr>
      <p:sp>
        <p:nvSpPr>
          <p:cNvPr id="51" name="Title 23">
            <a:extLst>
              <a:ext uri="{FF2B5EF4-FFF2-40B4-BE49-F238E27FC236}">
                <a16:creationId xmlns:a16="http://schemas.microsoft.com/office/drawing/2014/main" id="{45010769-D794-69C5-AF63-127016A5EA62}"/>
              </a:ext>
            </a:extLst>
          </p:cNvPr>
          <p:cNvSpPr/>
          <p:nvPr/>
        </p:nvSpPr>
        <p:spPr>
          <a:xfrm>
            <a:off x="1732800" y="2326609"/>
            <a:ext cx="8726400" cy="9685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2.3 Selection statements</a:t>
            </a:r>
          </a:p>
          <a:p>
            <a:pPr algn="ctr">
              <a:lnSpc>
                <a:spcPct val="100000"/>
              </a:lnSpc>
            </a:pPr>
            <a:r>
              <a:rPr lang="en-US" sz="4400" spc="-1" dirty="0">
                <a:solidFill>
                  <a:srgbClr val="0066B2"/>
                </a:solidFill>
                <a:ea typeface="PingFang SC"/>
              </a:rPr>
              <a:t>if, if-else, and switch</a:t>
            </a:r>
            <a:endParaRPr lang="en-US" sz="4400" b="0" strike="noStrike" spc="-1" dirty="0">
              <a:solidFill>
                <a:srgbClr val="0066B2"/>
              </a:solidFill>
              <a:latin typeface="Arial"/>
            </a:endParaRPr>
          </a:p>
        </p:txBody>
      </p:sp>
      <p:sp>
        <p:nvSpPr>
          <p:cNvPr id="2" name="TextBox 1">
            <a:extLst>
              <a:ext uri="{FF2B5EF4-FFF2-40B4-BE49-F238E27FC236}">
                <a16:creationId xmlns:a16="http://schemas.microsoft.com/office/drawing/2014/main" id="{AC8F3C35-2C3E-A7F4-D4E4-C7DDA75E63F9}"/>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https://learn.microsoft.com/en-us/dotnet/csharp/language-reference/statements/selection-statements</a:t>
            </a:r>
            <a:endParaRPr lang="en-US" sz="1100" dirty="0"/>
          </a:p>
        </p:txBody>
      </p:sp>
    </p:spTree>
    <p:extLst>
      <p:ext uri="{BB962C8B-B14F-4D97-AF65-F5344CB8AC3E}">
        <p14:creationId xmlns:p14="http://schemas.microsoft.com/office/powerpoint/2010/main" val="27780512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7D7EF-E95C-B40F-D787-89BD9464D8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2530F60-A65B-92A6-E144-762EB712E07E}"/>
              </a:ext>
            </a:extLst>
          </p:cNvPr>
          <p:cNvSpPr>
            <a:spLocks noGrp="1"/>
          </p:cNvSpPr>
          <p:nvPr>
            <p:ph type="title"/>
          </p:nvPr>
        </p:nvSpPr>
        <p:spPr/>
        <p:txBody>
          <a:bodyPr/>
          <a:lstStyle/>
          <a:p>
            <a:r>
              <a:rPr lang="en-US" sz="3200" b="1" spc="-1" dirty="0">
                <a:solidFill>
                  <a:srgbClr val="0066B2"/>
                </a:solidFill>
              </a:rPr>
              <a:t>The if statement</a:t>
            </a:r>
            <a:endParaRPr lang="en-VN" dirty="0"/>
          </a:p>
        </p:txBody>
      </p:sp>
      <p:sp>
        <p:nvSpPr>
          <p:cNvPr id="5" name="Content Placeholder 4">
            <a:extLst>
              <a:ext uri="{FF2B5EF4-FFF2-40B4-BE49-F238E27FC236}">
                <a16:creationId xmlns:a16="http://schemas.microsoft.com/office/drawing/2014/main" id="{0E5A58EB-5837-7420-B374-3D2058D8235D}"/>
              </a:ext>
            </a:extLst>
          </p:cNvPr>
          <p:cNvSpPr>
            <a:spLocks noGrp="1"/>
          </p:cNvSpPr>
          <p:nvPr>
            <p:ph/>
          </p:nvPr>
        </p:nvSpPr>
        <p:spPr>
          <a:xfrm>
            <a:off x="609480" y="1418400"/>
            <a:ext cx="10972440" cy="5064840"/>
          </a:xfrm>
        </p:spPr>
        <p:txBody>
          <a:bodyPr anchor="t"/>
          <a:lstStyle/>
          <a:p>
            <a:pPr algn="l">
              <a:lnSpc>
                <a:spcPct val="150000"/>
              </a:lnSpc>
            </a:pPr>
            <a:r>
              <a:rPr lang="en-US" sz="2000" b="0" i="0" dirty="0">
                <a:solidFill>
                  <a:srgbClr val="455463"/>
                </a:solidFill>
                <a:effectLst/>
                <a:latin typeface="+mn-lt"/>
              </a:rPr>
              <a:t>An</a:t>
            </a:r>
            <a:r>
              <a:rPr lang="en-US" sz="2000" b="0" i="0" dirty="0">
                <a:effectLst/>
                <a:latin typeface="+mn-lt"/>
              </a:rPr>
              <a:t> </a:t>
            </a:r>
            <a:r>
              <a:rPr lang="en-US" sz="2000" dirty="0">
                <a:latin typeface="+mn-lt"/>
              </a:rPr>
              <a:t>if</a:t>
            </a:r>
            <a:r>
              <a:rPr lang="en-US" sz="2000" b="0" i="0" dirty="0">
                <a:effectLst/>
                <a:latin typeface="+mn-lt"/>
              </a:rPr>
              <a:t> </a:t>
            </a:r>
            <a:r>
              <a:rPr lang="en-US" sz="2000" b="0" i="0" dirty="0">
                <a:solidFill>
                  <a:srgbClr val="455463"/>
                </a:solidFill>
                <a:effectLst/>
                <a:latin typeface="+mn-lt"/>
              </a:rPr>
              <a:t>statement with an </a:t>
            </a:r>
            <a:r>
              <a:rPr lang="en-US" sz="2000" dirty="0">
                <a:latin typeface="+mn-lt"/>
              </a:rPr>
              <a:t>else</a:t>
            </a:r>
            <a:r>
              <a:rPr lang="en-US" sz="2000" b="0" i="0" dirty="0">
                <a:solidFill>
                  <a:srgbClr val="455463"/>
                </a:solidFill>
                <a:effectLst/>
                <a:latin typeface="+mn-lt"/>
              </a:rPr>
              <a:t> part selects one of the two statements to execute based on the value of a Boolean expression, as the following example shows:</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866F3AB3-5C7D-4E65-2F2F-F57E161797EA}"/>
              </a:ext>
            </a:extLst>
          </p:cNvPr>
          <p:cNvSpPr>
            <a:spLocks noGrp="1"/>
          </p:cNvSpPr>
          <p:nvPr>
            <p:ph type="sldNum" idx="1"/>
          </p:nvPr>
        </p:nvSpPr>
        <p:spPr>
          <a:xfrm>
            <a:off x="8610480" y="6483240"/>
            <a:ext cx="2723040" cy="344880"/>
          </a:xfrm>
        </p:spPr>
        <p:txBody>
          <a:bodyPr/>
          <a:lstStyle/>
          <a:p>
            <a:fld id="{BA9FEC38-D3C8-4794-8A5E-1D9A9F335037}" type="slidenum">
              <a:rPr/>
              <a:t>61</a:t>
            </a:fld>
            <a:endParaRPr dirty="0"/>
          </a:p>
        </p:txBody>
      </p:sp>
      <p:sp>
        <p:nvSpPr>
          <p:cNvPr id="2" name="TextBox 1">
            <a:extLst>
              <a:ext uri="{FF2B5EF4-FFF2-40B4-BE49-F238E27FC236}">
                <a16:creationId xmlns:a16="http://schemas.microsoft.com/office/drawing/2014/main" id="{9337C96B-DD5F-6301-7995-990698F49540}"/>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https://learn.microsoft.com/en-us/dotnet/csharp/language-reference/statements/selection-statements</a:t>
            </a:r>
            <a:endParaRPr lang="en-US" sz="1100" dirty="0"/>
          </a:p>
        </p:txBody>
      </p:sp>
      <p:pic>
        <p:nvPicPr>
          <p:cNvPr id="6" name="Picture 5">
            <a:extLst>
              <a:ext uri="{FF2B5EF4-FFF2-40B4-BE49-F238E27FC236}">
                <a16:creationId xmlns:a16="http://schemas.microsoft.com/office/drawing/2014/main" id="{A5310201-9A14-A612-E97A-F33F7A8F0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2484" y="2323192"/>
            <a:ext cx="5486400" cy="3898900"/>
          </a:xfrm>
          <a:prstGeom prst="rect">
            <a:avLst/>
          </a:prstGeom>
        </p:spPr>
      </p:pic>
    </p:spTree>
    <p:extLst>
      <p:ext uri="{BB962C8B-B14F-4D97-AF65-F5344CB8AC3E}">
        <p14:creationId xmlns:p14="http://schemas.microsoft.com/office/powerpoint/2010/main" val="18153093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06740-39E3-2F5D-2A82-F5B5B4D6D3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FA196F-08B7-FC8B-7466-D790B25E8F0E}"/>
              </a:ext>
            </a:extLst>
          </p:cNvPr>
          <p:cNvSpPr>
            <a:spLocks noGrp="1"/>
          </p:cNvSpPr>
          <p:nvPr>
            <p:ph type="title"/>
          </p:nvPr>
        </p:nvSpPr>
        <p:spPr/>
        <p:txBody>
          <a:bodyPr/>
          <a:lstStyle/>
          <a:p>
            <a:r>
              <a:rPr lang="en-US" sz="3200" b="1" spc="-1" dirty="0">
                <a:solidFill>
                  <a:srgbClr val="0066B2"/>
                </a:solidFill>
              </a:rPr>
              <a:t>The switch statement</a:t>
            </a:r>
            <a:endParaRPr lang="en-VN" dirty="0"/>
          </a:p>
        </p:txBody>
      </p:sp>
      <p:sp>
        <p:nvSpPr>
          <p:cNvPr id="5" name="Content Placeholder 4">
            <a:extLst>
              <a:ext uri="{FF2B5EF4-FFF2-40B4-BE49-F238E27FC236}">
                <a16:creationId xmlns:a16="http://schemas.microsoft.com/office/drawing/2014/main" id="{F702A9C8-4CCF-37B6-CB7B-05E6242389CB}"/>
              </a:ext>
            </a:extLst>
          </p:cNvPr>
          <p:cNvSpPr>
            <a:spLocks noGrp="1"/>
          </p:cNvSpPr>
          <p:nvPr>
            <p:ph/>
          </p:nvPr>
        </p:nvSpPr>
        <p:spPr>
          <a:xfrm>
            <a:off x="609480" y="1429336"/>
            <a:ext cx="4552067" cy="5064840"/>
          </a:xfrm>
        </p:spPr>
        <p:txBody>
          <a:bodyPr anchor="t"/>
          <a:lstStyle/>
          <a:p>
            <a:pPr algn="l">
              <a:lnSpc>
                <a:spcPct val="150000"/>
              </a:lnSpc>
            </a:pPr>
            <a:r>
              <a:rPr lang="en-US" sz="2000" b="0" i="0" dirty="0">
                <a:solidFill>
                  <a:srgbClr val="455463"/>
                </a:solidFill>
                <a:effectLst/>
                <a:latin typeface="+mn-lt"/>
              </a:rPr>
              <a:t>The </a:t>
            </a:r>
            <a:r>
              <a:rPr lang="en-US" sz="2000" b="0" i="0" dirty="0">
                <a:effectLst/>
                <a:latin typeface="+mn-lt"/>
              </a:rPr>
              <a:t>switch</a:t>
            </a:r>
            <a:r>
              <a:rPr lang="en-US" sz="2000" b="0" i="0" dirty="0">
                <a:solidFill>
                  <a:srgbClr val="455463"/>
                </a:solidFill>
                <a:effectLst/>
                <a:latin typeface="+mn-lt"/>
              </a:rPr>
              <a:t> statement selects a statement list to execute based on a pattern match with a match expression, as the following example shows:</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0842DA8F-09D7-280D-9500-5E0C32B87958}"/>
              </a:ext>
            </a:extLst>
          </p:cNvPr>
          <p:cNvSpPr>
            <a:spLocks noGrp="1"/>
          </p:cNvSpPr>
          <p:nvPr>
            <p:ph type="sldNum" idx="1"/>
          </p:nvPr>
        </p:nvSpPr>
        <p:spPr>
          <a:xfrm>
            <a:off x="8610480" y="6483240"/>
            <a:ext cx="2723040" cy="344880"/>
          </a:xfrm>
        </p:spPr>
        <p:txBody>
          <a:bodyPr/>
          <a:lstStyle/>
          <a:p>
            <a:fld id="{BA9FEC38-D3C8-4794-8A5E-1D9A9F335037}" type="slidenum">
              <a:rPr/>
              <a:t>62</a:t>
            </a:fld>
            <a:endParaRPr dirty="0"/>
          </a:p>
        </p:txBody>
      </p:sp>
      <p:sp>
        <p:nvSpPr>
          <p:cNvPr id="2" name="TextBox 1">
            <a:extLst>
              <a:ext uri="{FF2B5EF4-FFF2-40B4-BE49-F238E27FC236}">
                <a16:creationId xmlns:a16="http://schemas.microsoft.com/office/drawing/2014/main" id="{5D7D2267-2B9E-DDE5-72D6-6864DD29C10A}"/>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https://learn.microsoft.com/en-us/dotnet/csharp/language-reference/statements/selection-statements</a:t>
            </a:r>
            <a:endParaRPr lang="en-US" sz="1100" dirty="0"/>
          </a:p>
        </p:txBody>
      </p:sp>
      <p:pic>
        <p:nvPicPr>
          <p:cNvPr id="7" name="Picture 6">
            <a:extLst>
              <a:ext uri="{FF2B5EF4-FFF2-40B4-BE49-F238E27FC236}">
                <a16:creationId xmlns:a16="http://schemas.microsoft.com/office/drawing/2014/main" id="{A2C6F8C5-BAE0-48E1-84FF-F666E9D23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821" y="703080"/>
            <a:ext cx="6689318" cy="5532893"/>
          </a:xfrm>
          <a:prstGeom prst="rect">
            <a:avLst/>
          </a:prstGeom>
        </p:spPr>
      </p:pic>
    </p:spTree>
    <p:extLst>
      <p:ext uri="{BB962C8B-B14F-4D97-AF65-F5344CB8AC3E}">
        <p14:creationId xmlns:p14="http://schemas.microsoft.com/office/powerpoint/2010/main" val="32773231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2E66C-8F45-DB93-D643-32DB7D3997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DEB83C-DCD5-3D7A-9FAD-23880F5D09D0}"/>
              </a:ext>
            </a:extLst>
          </p:cNvPr>
          <p:cNvSpPr>
            <a:spLocks noGrp="1"/>
          </p:cNvSpPr>
          <p:nvPr>
            <p:ph type="title"/>
          </p:nvPr>
        </p:nvSpPr>
        <p:spPr/>
        <p:txBody>
          <a:bodyPr/>
          <a:lstStyle/>
          <a:p>
            <a:r>
              <a:rPr lang="en-US" b="1" spc="-1" dirty="0"/>
              <a:t>C</a:t>
            </a:r>
            <a:r>
              <a:rPr lang="en-US" sz="3200" b="1" spc="-1" dirty="0">
                <a:solidFill>
                  <a:srgbClr val="0066B2"/>
                </a:solidFill>
              </a:rPr>
              <a:t>onditional operator ?:</a:t>
            </a:r>
            <a:endParaRPr lang="en-VN" dirty="0"/>
          </a:p>
        </p:txBody>
      </p:sp>
      <p:sp>
        <p:nvSpPr>
          <p:cNvPr id="5" name="Content Placeholder 4">
            <a:extLst>
              <a:ext uri="{FF2B5EF4-FFF2-40B4-BE49-F238E27FC236}">
                <a16:creationId xmlns:a16="http://schemas.microsoft.com/office/drawing/2014/main" id="{FAFE9DF1-CE61-7A06-B95C-9A2BAAB289DC}"/>
              </a:ext>
            </a:extLst>
          </p:cNvPr>
          <p:cNvSpPr>
            <a:spLocks noGrp="1"/>
          </p:cNvSpPr>
          <p:nvPr>
            <p:ph/>
          </p:nvPr>
        </p:nvSpPr>
        <p:spPr>
          <a:xfrm>
            <a:off x="609480" y="1418400"/>
            <a:ext cx="10972440" cy="5064840"/>
          </a:xfrm>
        </p:spPr>
        <p:txBody>
          <a:bodyPr anchor="t"/>
          <a:lstStyle/>
          <a:p>
            <a:pPr algn="l">
              <a:lnSpc>
                <a:spcPct val="150000"/>
              </a:lnSpc>
            </a:pPr>
            <a:r>
              <a:rPr lang="en-US" sz="2000" b="0" i="0" dirty="0">
                <a:solidFill>
                  <a:srgbClr val="455463"/>
                </a:solidFill>
                <a:effectLst/>
                <a:latin typeface="+mn-lt"/>
              </a:rPr>
              <a:t>The conditional operator ?:, also known as the ternary conditional operator, evaluates a Boolean expression and returns the result of one of the two expressions, depending on whether the Boolean expression evaluates to true or false, as the following example shows:</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F89477A3-8EF8-8ECA-56A9-567E553D263A}"/>
              </a:ext>
            </a:extLst>
          </p:cNvPr>
          <p:cNvSpPr>
            <a:spLocks noGrp="1"/>
          </p:cNvSpPr>
          <p:nvPr>
            <p:ph type="sldNum" idx="1"/>
          </p:nvPr>
        </p:nvSpPr>
        <p:spPr>
          <a:xfrm>
            <a:off x="8610480" y="6483240"/>
            <a:ext cx="2723040" cy="344880"/>
          </a:xfrm>
        </p:spPr>
        <p:txBody>
          <a:bodyPr/>
          <a:lstStyle/>
          <a:p>
            <a:fld id="{BA9FEC38-D3C8-4794-8A5E-1D9A9F335037}" type="slidenum">
              <a:rPr/>
              <a:t>63</a:t>
            </a:fld>
            <a:endParaRPr dirty="0"/>
          </a:p>
        </p:txBody>
      </p:sp>
      <p:sp>
        <p:nvSpPr>
          <p:cNvPr id="2" name="TextBox 1">
            <a:extLst>
              <a:ext uri="{FF2B5EF4-FFF2-40B4-BE49-F238E27FC236}">
                <a16:creationId xmlns:a16="http://schemas.microsoft.com/office/drawing/2014/main" id="{F686FD79-2E9C-0544-1056-13AF398754A4}"/>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https://learn.microsoft.com/en-us/dotnet/csharp/language-reference/operators/conditional-operator</a:t>
            </a:r>
            <a:endParaRPr lang="en-US" sz="1100" dirty="0"/>
          </a:p>
        </p:txBody>
      </p:sp>
      <p:pic>
        <p:nvPicPr>
          <p:cNvPr id="7" name="Picture 6">
            <a:extLst>
              <a:ext uri="{FF2B5EF4-FFF2-40B4-BE49-F238E27FC236}">
                <a16:creationId xmlns:a16="http://schemas.microsoft.com/office/drawing/2014/main" id="{CDF1A329-ADA6-76BA-6F86-AE00AE237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250" y="4168391"/>
            <a:ext cx="9854899" cy="1271209"/>
          </a:xfrm>
          <a:prstGeom prst="rect">
            <a:avLst/>
          </a:prstGeom>
        </p:spPr>
      </p:pic>
      <p:pic>
        <p:nvPicPr>
          <p:cNvPr id="10" name="Picture 9">
            <a:extLst>
              <a:ext uri="{FF2B5EF4-FFF2-40B4-BE49-F238E27FC236}">
                <a16:creationId xmlns:a16="http://schemas.microsoft.com/office/drawing/2014/main" id="{917C16E6-0EAC-FCEA-70D4-40BF4298C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800" y="3124200"/>
            <a:ext cx="4216400" cy="609600"/>
          </a:xfrm>
          <a:prstGeom prst="rect">
            <a:avLst/>
          </a:prstGeom>
        </p:spPr>
      </p:pic>
    </p:spTree>
    <p:extLst>
      <p:ext uri="{BB962C8B-B14F-4D97-AF65-F5344CB8AC3E}">
        <p14:creationId xmlns:p14="http://schemas.microsoft.com/office/powerpoint/2010/main" val="26527382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4B7BE-9A92-40FD-000E-943AF6B869D8}"/>
            </a:ext>
          </a:extLst>
        </p:cNvPr>
        <p:cNvGrpSpPr/>
        <p:nvPr/>
      </p:nvGrpSpPr>
      <p:grpSpPr>
        <a:xfrm>
          <a:off x="0" y="0"/>
          <a:ext cx="0" cy="0"/>
          <a:chOff x="0" y="0"/>
          <a:chExt cx="0" cy="0"/>
        </a:xfrm>
      </p:grpSpPr>
      <p:sp>
        <p:nvSpPr>
          <p:cNvPr id="51" name="Title 23">
            <a:extLst>
              <a:ext uri="{FF2B5EF4-FFF2-40B4-BE49-F238E27FC236}">
                <a16:creationId xmlns:a16="http://schemas.microsoft.com/office/drawing/2014/main" id="{E55D5367-F2ED-4DCE-9BB2-B3801B5273C6}"/>
              </a:ext>
            </a:extLst>
          </p:cNvPr>
          <p:cNvSpPr/>
          <p:nvPr/>
        </p:nvSpPr>
        <p:spPr>
          <a:xfrm>
            <a:off x="1732800" y="2326609"/>
            <a:ext cx="8726400" cy="9685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2.4 Iteration statements </a:t>
            </a:r>
          </a:p>
          <a:p>
            <a:pPr algn="ctr">
              <a:lnSpc>
                <a:spcPct val="100000"/>
              </a:lnSpc>
            </a:pPr>
            <a:r>
              <a:rPr lang="en-US" sz="4400" spc="-1" dirty="0">
                <a:solidFill>
                  <a:srgbClr val="0066B2"/>
                </a:solidFill>
                <a:ea typeface="PingFang SC"/>
              </a:rPr>
              <a:t>for, foreach, do, and while</a:t>
            </a:r>
            <a:endParaRPr lang="en-US" sz="4400" b="0" strike="noStrike" spc="-1" dirty="0">
              <a:solidFill>
                <a:srgbClr val="0066B2"/>
              </a:solidFill>
              <a:latin typeface="Arial"/>
            </a:endParaRPr>
          </a:p>
        </p:txBody>
      </p:sp>
      <p:sp>
        <p:nvSpPr>
          <p:cNvPr id="2" name="TextBox 1">
            <a:extLst>
              <a:ext uri="{FF2B5EF4-FFF2-40B4-BE49-F238E27FC236}">
                <a16:creationId xmlns:a16="http://schemas.microsoft.com/office/drawing/2014/main" id="{27E87F3B-C575-17AD-2D17-A4989548B16D}"/>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https://learn.microsoft.com/en-us/dotnet/csharp/language-reference/statements/iteration-statements</a:t>
            </a:r>
            <a:endParaRPr lang="en-US" sz="1100" dirty="0"/>
          </a:p>
        </p:txBody>
      </p:sp>
    </p:spTree>
    <p:extLst>
      <p:ext uri="{BB962C8B-B14F-4D97-AF65-F5344CB8AC3E}">
        <p14:creationId xmlns:p14="http://schemas.microsoft.com/office/powerpoint/2010/main" val="21063005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9BA88-D313-EED3-F538-B12B2F85D3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C9B09A9-7E38-9702-A9D7-A90DF3D28F07}"/>
              </a:ext>
            </a:extLst>
          </p:cNvPr>
          <p:cNvSpPr>
            <a:spLocks noGrp="1"/>
          </p:cNvSpPr>
          <p:nvPr>
            <p:ph type="title"/>
          </p:nvPr>
        </p:nvSpPr>
        <p:spPr/>
        <p:txBody>
          <a:bodyPr/>
          <a:lstStyle/>
          <a:p>
            <a:r>
              <a:rPr lang="en-US" sz="3200" b="1" spc="-1" dirty="0">
                <a:solidFill>
                  <a:srgbClr val="0066B2"/>
                </a:solidFill>
              </a:rPr>
              <a:t>The for statement</a:t>
            </a:r>
            <a:endParaRPr lang="en-VN" dirty="0"/>
          </a:p>
        </p:txBody>
      </p:sp>
      <p:sp>
        <p:nvSpPr>
          <p:cNvPr id="5" name="Content Placeholder 4">
            <a:extLst>
              <a:ext uri="{FF2B5EF4-FFF2-40B4-BE49-F238E27FC236}">
                <a16:creationId xmlns:a16="http://schemas.microsoft.com/office/drawing/2014/main" id="{385A4867-6761-BFBF-CEA4-E43FB1A54AC9}"/>
              </a:ext>
            </a:extLst>
          </p:cNvPr>
          <p:cNvSpPr>
            <a:spLocks noGrp="1"/>
          </p:cNvSpPr>
          <p:nvPr>
            <p:ph/>
          </p:nvPr>
        </p:nvSpPr>
        <p:spPr>
          <a:xfrm>
            <a:off x="609480" y="1418400"/>
            <a:ext cx="7523747" cy="5064840"/>
          </a:xfrm>
        </p:spPr>
        <p:txBody>
          <a:bodyPr anchor="t"/>
          <a:lstStyle/>
          <a:p>
            <a:pPr algn="l">
              <a:lnSpc>
                <a:spcPct val="150000"/>
              </a:lnSpc>
            </a:pPr>
            <a:r>
              <a:rPr lang="en-US" sz="2000" b="0" i="0" dirty="0">
                <a:solidFill>
                  <a:srgbClr val="455463"/>
                </a:solidFill>
                <a:effectLst/>
                <a:latin typeface="+mn-lt"/>
              </a:rPr>
              <a:t>A </a:t>
            </a:r>
            <a:r>
              <a:rPr lang="en-US" sz="2000" b="1" i="0" dirty="0">
                <a:effectLst/>
                <a:latin typeface="+mn-lt"/>
              </a:rPr>
              <a:t>for</a:t>
            </a:r>
            <a:r>
              <a:rPr lang="en-US" sz="2000" b="0" i="0" dirty="0">
                <a:solidFill>
                  <a:srgbClr val="455463"/>
                </a:solidFill>
                <a:effectLst/>
                <a:latin typeface="+mn-lt"/>
              </a:rPr>
              <a:t> loop is a repetition control structure that allows you to efficiently write a loop that needs to execute a specific number of times.</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703958F3-A611-D6A7-65D8-E1EDDA886608}"/>
              </a:ext>
            </a:extLst>
          </p:cNvPr>
          <p:cNvSpPr>
            <a:spLocks noGrp="1"/>
          </p:cNvSpPr>
          <p:nvPr>
            <p:ph type="sldNum" idx="1"/>
          </p:nvPr>
        </p:nvSpPr>
        <p:spPr>
          <a:xfrm>
            <a:off x="8610480" y="6483240"/>
            <a:ext cx="2723040" cy="344880"/>
          </a:xfrm>
        </p:spPr>
        <p:txBody>
          <a:bodyPr/>
          <a:lstStyle/>
          <a:p>
            <a:fld id="{BA9FEC38-D3C8-4794-8A5E-1D9A9F335037}" type="slidenum">
              <a:rPr/>
              <a:t>65</a:t>
            </a:fld>
            <a:endParaRPr dirty="0"/>
          </a:p>
        </p:txBody>
      </p:sp>
      <p:sp>
        <p:nvSpPr>
          <p:cNvPr id="3" name="TextBox 2">
            <a:extLst>
              <a:ext uri="{FF2B5EF4-FFF2-40B4-BE49-F238E27FC236}">
                <a16:creationId xmlns:a16="http://schemas.microsoft.com/office/drawing/2014/main" id="{8F214F00-3916-6A7A-AC25-97E4E8208613}"/>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https://learn.microsoft.com/en-us/dotnet/csharp/language-reference/statements/iteration-statements</a:t>
            </a:r>
            <a:endParaRPr lang="en-US" sz="1100" dirty="0"/>
          </a:p>
        </p:txBody>
      </p:sp>
      <p:pic>
        <p:nvPicPr>
          <p:cNvPr id="9" name="Picture 8">
            <a:extLst>
              <a:ext uri="{FF2B5EF4-FFF2-40B4-BE49-F238E27FC236}">
                <a16:creationId xmlns:a16="http://schemas.microsoft.com/office/drawing/2014/main" id="{23C3443C-14CE-A121-ED7E-430AD7FF1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3723" y="3429000"/>
            <a:ext cx="4102100" cy="927100"/>
          </a:xfrm>
          <a:prstGeom prst="rect">
            <a:avLst/>
          </a:prstGeom>
        </p:spPr>
      </p:pic>
      <p:pic>
        <p:nvPicPr>
          <p:cNvPr id="6" name="Picture 5">
            <a:extLst>
              <a:ext uri="{FF2B5EF4-FFF2-40B4-BE49-F238E27FC236}">
                <a16:creationId xmlns:a16="http://schemas.microsoft.com/office/drawing/2014/main" id="{B81B68C0-7419-09B6-DFC6-E7E74B85FE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066" y="1060739"/>
            <a:ext cx="3657488" cy="5149089"/>
          </a:xfrm>
          <a:prstGeom prst="rect">
            <a:avLst/>
          </a:prstGeom>
        </p:spPr>
      </p:pic>
    </p:spTree>
    <p:extLst>
      <p:ext uri="{BB962C8B-B14F-4D97-AF65-F5344CB8AC3E}">
        <p14:creationId xmlns:p14="http://schemas.microsoft.com/office/powerpoint/2010/main" val="28022123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688D4-13FE-7DF4-BB89-1D7B17AEA86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3F512D1-B62F-D5B5-0B66-141B6103936C}"/>
              </a:ext>
            </a:extLst>
          </p:cNvPr>
          <p:cNvSpPr>
            <a:spLocks noGrp="1"/>
          </p:cNvSpPr>
          <p:nvPr>
            <p:ph type="title"/>
          </p:nvPr>
        </p:nvSpPr>
        <p:spPr/>
        <p:txBody>
          <a:bodyPr/>
          <a:lstStyle/>
          <a:p>
            <a:r>
              <a:rPr lang="en-US" sz="3200" b="1" spc="-1" dirty="0">
                <a:solidFill>
                  <a:srgbClr val="0066B2"/>
                </a:solidFill>
              </a:rPr>
              <a:t>The foreach statement</a:t>
            </a:r>
            <a:endParaRPr lang="en-VN" dirty="0"/>
          </a:p>
        </p:txBody>
      </p:sp>
      <p:sp>
        <p:nvSpPr>
          <p:cNvPr id="5" name="Content Placeholder 4">
            <a:extLst>
              <a:ext uri="{FF2B5EF4-FFF2-40B4-BE49-F238E27FC236}">
                <a16:creationId xmlns:a16="http://schemas.microsoft.com/office/drawing/2014/main" id="{0B04FD09-6C5D-A1C6-4608-66AA8E8FB6FC}"/>
              </a:ext>
            </a:extLst>
          </p:cNvPr>
          <p:cNvSpPr>
            <a:spLocks noGrp="1"/>
          </p:cNvSpPr>
          <p:nvPr>
            <p:ph/>
          </p:nvPr>
        </p:nvSpPr>
        <p:spPr>
          <a:xfrm>
            <a:off x="609480" y="1418400"/>
            <a:ext cx="10844583" cy="5064840"/>
          </a:xfrm>
        </p:spPr>
        <p:txBody>
          <a:bodyPr anchor="t"/>
          <a:lstStyle/>
          <a:p>
            <a:pPr algn="l">
              <a:lnSpc>
                <a:spcPct val="150000"/>
              </a:lnSpc>
            </a:pPr>
            <a:r>
              <a:rPr lang="en-US" sz="2000" b="0" i="0" dirty="0">
                <a:solidFill>
                  <a:srgbClr val="455463"/>
                </a:solidFill>
                <a:effectLst/>
                <a:latin typeface="+mn-lt"/>
              </a:rPr>
              <a:t>The foreach statement executes a statement or a block of statements for each element in an instance of the type that implements the </a:t>
            </a:r>
            <a:r>
              <a:rPr lang="en-US" sz="2000" b="0" i="0" dirty="0" err="1">
                <a:effectLst/>
                <a:latin typeface="+mn-lt"/>
              </a:rPr>
              <a:t>System.Collections.IEnumerable</a:t>
            </a:r>
            <a:r>
              <a:rPr lang="en-US" sz="2000" b="0" i="0" dirty="0">
                <a:effectLst/>
                <a:latin typeface="+mn-lt"/>
              </a:rPr>
              <a:t> </a:t>
            </a:r>
            <a:r>
              <a:rPr lang="en-US" sz="2000" b="0" i="0" dirty="0">
                <a:solidFill>
                  <a:srgbClr val="455463"/>
                </a:solidFill>
                <a:effectLst/>
                <a:latin typeface="+mn-lt"/>
              </a:rPr>
              <a:t>or </a:t>
            </a:r>
            <a:r>
              <a:rPr lang="en-US" sz="2000" b="0" i="0" dirty="0" err="1">
                <a:effectLst/>
                <a:latin typeface="+mn-lt"/>
              </a:rPr>
              <a:t>System.Collections.Generic.IEnumerable</a:t>
            </a:r>
            <a:r>
              <a:rPr lang="en-US" sz="2000" b="0" i="0" dirty="0">
                <a:effectLst/>
                <a:latin typeface="+mn-lt"/>
              </a:rPr>
              <a:t>&lt;T&gt; </a:t>
            </a:r>
            <a:r>
              <a:rPr lang="en-US" sz="2000" b="0" i="0" dirty="0">
                <a:solidFill>
                  <a:srgbClr val="455463"/>
                </a:solidFill>
                <a:effectLst/>
                <a:latin typeface="+mn-lt"/>
              </a:rPr>
              <a:t>interface, as the following example shows:</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81DA303A-AFE1-BAAA-04FD-65B6603182DE}"/>
              </a:ext>
            </a:extLst>
          </p:cNvPr>
          <p:cNvSpPr>
            <a:spLocks noGrp="1"/>
          </p:cNvSpPr>
          <p:nvPr>
            <p:ph type="sldNum" idx="1"/>
          </p:nvPr>
        </p:nvSpPr>
        <p:spPr>
          <a:xfrm>
            <a:off x="8610480" y="6483240"/>
            <a:ext cx="2723040" cy="344880"/>
          </a:xfrm>
        </p:spPr>
        <p:txBody>
          <a:bodyPr/>
          <a:lstStyle/>
          <a:p>
            <a:fld id="{BA9FEC38-D3C8-4794-8A5E-1D9A9F335037}" type="slidenum">
              <a:rPr/>
              <a:t>66</a:t>
            </a:fld>
            <a:endParaRPr dirty="0"/>
          </a:p>
        </p:txBody>
      </p:sp>
      <p:sp>
        <p:nvSpPr>
          <p:cNvPr id="3" name="TextBox 2">
            <a:extLst>
              <a:ext uri="{FF2B5EF4-FFF2-40B4-BE49-F238E27FC236}">
                <a16:creationId xmlns:a16="http://schemas.microsoft.com/office/drawing/2014/main" id="{F4D07A89-D442-4F6B-71B9-03CDF37836DF}"/>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https://learn.microsoft.com/en-us/dotnet/csharp/language-reference/statements/iteration-statements</a:t>
            </a:r>
            <a:endParaRPr lang="en-US" sz="1100" dirty="0"/>
          </a:p>
        </p:txBody>
      </p:sp>
      <p:pic>
        <p:nvPicPr>
          <p:cNvPr id="7" name="Picture 6">
            <a:extLst>
              <a:ext uri="{FF2B5EF4-FFF2-40B4-BE49-F238E27FC236}">
                <a16:creationId xmlns:a16="http://schemas.microsoft.com/office/drawing/2014/main" id="{D5771E58-EB78-7665-62EF-B0AE8E99A3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658" y="3227038"/>
            <a:ext cx="7597160" cy="2474171"/>
          </a:xfrm>
          <a:prstGeom prst="rect">
            <a:avLst/>
          </a:prstGeom>
        </p:spPr>
      </p:pic>
    </p:spTree>
    <p:extLst>
      <p:ext uri="{BB962C8B-B14F-4D97-AF65-F5344CB8AC3E}">
        <p14:creationId xmlns:p14="http://schemas.microsoft.com/office/powerpoint/2010/main" val="3035776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2DE4D-9A6E-2D03-25DE-06DD0C2FB6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9FB89FB-8A83-F9EB-09C0-7D22AC5E8110}"/>
              </a:ext>
            </a:extLst>
          </p:cNvPr>
          <p:cNvSpPr>
            <a:spLocks noGrp="1"/>
          </p:cNvSpPr>
          <p:nvPr>
            <p:ph type="title"/>
          </p:nvPr>
        </p:nvSpPr>
        <p:spPr/>
        <p:txBody>
          <a:bodyPr/>
          <a:lstStyle/>
          <a:p>
            <a:r>
              <a:rPr lang="en-US" sz="3200" b="1" spc="-1" dirty="0">
                <a:solidFill>
                  <a:srgbClr val="0066B2"/>
                </a:solidFill>
              </a:rPr>
              <a:t>The </a:t>
            </a:r>
            <a:r>
              <a:rPr lang="en-US" b="1" spc="-1" dirty="0"/>
              <a:t>w</a:t>
            </a:r>
            <a:r>
              <a:rPr lang="en-US" sz="3200" b="1" spc="-1" dirty="0">
                <a:solidFill>
                  <a:srgbClr val="0066B2"/>
                </a:solidFill>
              </a:rPr>
              <a:t>hile statement</a:t>
            </a:r>
            <a:endParaRPr lang="en-VN" dirty="0"/>
          </a:p>
        </p:txBody>
      </p:sp>
      <p:sp>
        <p:nvSpPr>
          <p:cNvPr id="5" name="Content Placeholder 4">
            <a:extLst>
              <a:ext uri="{FF2B5EF4-FFF2-40B4-BE49-F238E27FC236}">
                <a16:creationId xmlns:a16="http://schemas.microsoft.com/office/drawing/2014/main" id="{33A4F4EA-5864-BEDD-BD73-CA2921D7B1F5}"/>
              </a:ext>
            </a:extLst>
          </p:cNvPr>
          <p:cNvSpPr>
            <a:spLocks noGrp="1"/>
          </p:cNvSpPr>
          <p:nvPr>
            <p:ph/>
          </p:nvPr>
        </p:nvSpPr>
        <p:spPr>
          <a:xfrm>
            <a:off x="609480" y="1418400"/>
            <a:ext cx="6332741" cy="5064840"/>
          </a:xfrm>
        </p:spPr>
        <p:txBody>
          <a:bodyPr anchor="t"/>
          <a:lstStyle/>
          <a:p>
            <a:pPr algn="l">
              <a:lnSpc>
                <a:spcPct val="150000"/>
              </a:lnSpc>
            </a:pPr>
            <a:r>
              <a:rPr lang="en-US" sz="2000" b="0" i="0" dirty="0">
                <a:solidFill>
                  <a:srgbClr val="455463"/>
                </a:solidFill>
                <a:effectLst/>
                <a:latin typeface="+mn-lt"/>
              </a:rPr>
              <a:t>A </a:t>
            </a:r>
            <a:r>
              <a:rPr lang="en-US" sz="2000" b="1" i="0" dirty="0">
                <a:effectLst/>
                <a:latin typeface="+mn-lt"/>
              </a:rPr>
              <a:t>while</a:t>
            </a:r>
            <a:r>
              <a:rPr lang="en-US" sz="2000" b="0" i="0" dirty="0">
                <a:solidFill>
                  <a:srgbClr val="455463"/>
                </a:solidFill>
                <a:effectLst/>
                <a:latin typeface="+mn-lt"/>
              </a:rPr>
              <a:t> loop statement in C# repeatedly executes a target statement as long as a given condition is true.</a:t>
            </a:r>
            <a:endParaRPr lang="en-US" sz="2000" b="0" i="0" u="none" strike="noStrike" dirty="0">
              <a:solidFill>
                <a:srgbClr val="455463"/>
              </a:solidFill>
              <a:effectLst/>
              <a:latin typeface="+mn-lt"/>
            </a:endParaRPr>
          </a:p>
        </p:txBody>
      </p:sp>
      <p:sp>
        <p:nvSpPr>
          <p:cNvPr id="8" name="PlaceHolder 1">
            <a:extLst>
              <a:ext uri="{FF2B5EF4-FFF2-40B4-BE49-F238E27FC236}">
                <a16:creationId xmlns:a16="http://schemas.microsoft.com/office/drawing/2014/main" id="{F6C91196-C6D1-DD89-954C-34D6B800448B}"/>
              </a:ext>
            </a:extLst>
          </p:cNvPr>
          <p:cNvSpPr>
            <a:spLocks noGrp="1"/>
          </p:cNvSpPr>
          <p:nvPr>
            <p:ph type="sldNum" idx="1"/>
          </p:nvPr>
        </p:nvSpPr>
        <p:spPr>
          <a:xfrm>
            <a:off x="8610480" y="6483240"/>
            <a:ext cx="2723040" cy="344880"/>
          </a:xfrm>
        </p:spPr>
        <p:txBody>
          <a:bodyPr/>
          <a:lstStyle/>
          <a:p>
            <a:fld id="{BA9FEC38-D3C8-4794-8A5E-1D9A9F335037}" type="slidenum">
              <a:rPr/>
              <a:t>67</a:t>
            </a:fld>
            <a:endParaRPr dirty="0"/>
          </a:p>
        </p:txBody>
      </p:sp>
      <p:sp>
        <p:nvSpPr>
          <p:cNvPr id="3" name="TextBox 2">
            <a:extLst>
              <a:ext uri="{FF2B5EF4-FFF2-40B4-BE49-F238E27FC236}">
                <a16:creationId xmlns:a16="http://schemas.microsoft.com/office/drawing/2014/main" id="{EBFEA21B-860A-9F16-0FD5-0332F42B8E1A}"/>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https://learn.microsoft.com/en-us/dotnet/csharp/language-reference/statements/iteration-statements</a:t>
            </a:r>
            <a:endParaRPr lang="en-US" sz="1100" dirty="0"/>
          </a:p>
        </p:txBody>
      </p:sp>
      <p:pic>
        <p:nvPicPr>
          <p:cNvPr id="11" name="Picture 10">
            <a:extLst>
              <a:ext uri="{FF2B5EF4-FFF2-40B4-BE49-F238E27FC236}">
                <a16:creationId xmlns:a16="http://schemas.microsoft.com/office/drawing/2014/main" id="{E58105E5-44A7-6E38-DD62-45CFCB8AD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480" y="1062962"/>
            <a:ext cx="3286065" cy="5067062"/>
          </a:xfrm>
          <a:prstGeom prst="rect">
            <a:avLst/>
          </a:prstGeom>
        </p:spPr>
      </p:pic>
      <p:pic>
        <p:nvPicPr>
          <p:cNvPr id="13" name="Picture 12">
            <a:extLst>
              <a:ext uri="{FF2B5EF4-FFF2-40B4-BE49-F238E27FC236}">
                <a16:creationId xmlns:a16="http://schemas.microsoft.com/office/drawing/2014/main" id="{5F354E6F-FE42-579E-EAB2-BEA15563D1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1681" y="2944177"/>
            <a:ext cx="3238592" cy="1327033"/>
          </a:xfrm>
          <a:prstGeom prst="rect">
            <a:avLst/>
          </a:prstGeom>
        </p:spPr>
      </p:pic>
    </p:spTree>
    <p:extLst>
      <p:ext uri="{BB962C8B-B14F-4D97-AF65-F5344CB8AC3E}">
        <p14:creationId xmlns:p14="http://schemas.microsoft.com/office/powerpoint/2010/main" val="24417577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C7B4D-21ED-038B-6AF8-BC524D4CBD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DF6BCA-B9E8-C551-CC10-A67F8E114647}"/>
              </a:ext>
            </a:extLst>
          </p:cNvPr>
          <p:cNvSpPr>
            <a:spLocks noGrp="1"/>
          </p:cNvSpPr>
          <p:nvPr>
            <p:ph type="title"/>
          </p:nvPr>
        </p:nvSpPr>
        <p:spPr/>
        <p:txBody>
          <a:bodyPr/>
          <a:lstStyle/>
          <a:p>
            <a:r>
              <a:rPr lang="en-US" sz="3200" b="1" spc="-1" dirty="0">
                <a:solidFill>
                  <a:srgbClr val="0066B2"/>
                </a:solidFill>
              </a:rPr>
              <a:t>The do…while statement</a:t>
            </a:r>
            <a:endParaRPr lang="en-VN" dirty="0"/>
          </a:p>
        </p:txBody>
      </p:sp>
      <p:sp>
        <p:nvSpPr>
          <p:cNvPr id="8" name="PlaceHolder 1">
            <a:extLst>
              <a:ext uri="{FF2B5EF4-FFF2-40B4-BE49-F238E27FC236}">
                <a16:creationId xmlns:a16="http://schemas.microsoft.com/office/drawing/2014/main" id="{894EBA07-3B17-5446-14E8-7AC3FDD85749}"/>
              </a:ext>
            </a:extLst>
          </p:cNvPr>
          <p:cNvSpPr>
            <a:spLocks noGrp="1"/>
          </p:cNvSpPr>
          <p:nvPr>
            <p:ph type="sldNum" idx="1"/>
          </p:nvPr>
        </p:nvSpPr>
        <p:spPr>
          <a:xfrm>
            <a:off x="8610480" y="6483240"/>
            <a:ext cx="2723040" cy="344880"/>
          </a:xfrm>
        </p:spPr>
        <p:txBody>
          <a:bodyPr/>
          <a:lstStyle/>
          <a:p>
            <a:fld id="{BA9FEC38-D3C8-4794-8A5E-1D9A9F335037}" type="slidenum">
              <a:rPr/>
              <a:t>68</a:t>
            </a:fld>
            <a:endParaRPr dirty="0"/>
          </a:p>
        </p:txBody>
      </p:sp>
      <p:sp>
        <p:nvSpPr>
          <p:cNvPr id="3" name="TextBox 2">
            <a:extLst>
              <a:ext uri="{FF2B5EF4-FFF2-40B4-BE49-F238E27FC236}">
                <a16:creationId xmlns:a16="http://schemas.microsoft.com/office/drawing/2014/main" id="{D6A47D95-3A3A-92A5-7B60-0576496094CE}"/>
              </a:ext>
            </a:extLst>
          </p:cNvPr>
          <p:cNvSpPr txBox="1"/>
          <p:nvPr/>
        </p:nvSpPr>
        <p:spPr>
          <a:xfrm>
            <a:off x="4668253" y="6209829"/>
            <a:ext cx="7523747" cy="261610"/>
          </a:xfrm>
          <a:prstGeom prst="rect">
            <a:avLst/>
          </a:prstGeom>
          <a:noFill/>
        </p:spPr>
        <p:txBody>
          <a:bodyPr wrap="square">
            <a:spAutoFit/>
          </a:bodyPr>
          <a:lstStyle/>
          <a:p>
            <a:r>
              <a:rPr lang="en-VN" sz="1100" dirty="0"/>
              <a:t>References: </a:t>
            </a:r>
            <a:r>
              <a:rPr lang="en-US" sz="1100" dirty="0">
                <a:hlinkClick r:id="rId3"/>
              </a:rPr>
              <a:t>https://learn.microsoft.com/en-us/dotnet/csharp/language-reference/statements/iteration-statements</a:t>
            </a:r>
            <a:endParaRPr lang="en-US" sz="1100" dirty="0"/>
          </a:p>
        </p:txBody>
      </p:sp>
      <p:sp>
        <p:nvSpPr>
          <p:cNvPr id="9" name="Content Placeholder 4">
            <a:extLst>
              <a:ext uri="{FF2B5EF4-FFF2-40B4-BE49-F238E27FC236}">
                <a16:creationId xmlns:a16="http://schemas.microsoft.com/office/drawing/2014/main" id="{A745A979-C3FB-F582-D954-5E7A105FC7B9}"/>
              </a:ext>
            </a:extLst>
          </p:cNvPr>
          <p:cNvSpPr txBox="1">
            <a:spLocks/>
          </p:cNvSpPr>
          <p:nvPr/>
        </p:nvSpPr>
        <p:spPr>
          <a:xfrm>
            <a:off x="609480" y="1418400"/>
            <a:ext cx="6332741" cy="506484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3200" kern="1200">
                <a:solidFill>
                  <a:srgbClr val="0066B2"/>
                </a:solidFill>
                <a:latin typeface="+mj-lt"/>
                <a:ea typeface="+mj-ea"/>
                <a:cs typeface="+mj-cs"/>
              </a:defRPr>
            </a:lvl1pPr>
          </a:lstStyle>
          <a:p>
            <a:pPr>
              <a:lnSpc>
                <a:spcPct val="150000"/>
              </a:lnSpc>
            </a:pPr>
            <a:r>
              <a:rPr lang="en-US" sz="2000" dirty="0">
                <a:solidFill>
                  <a:srgbClr val="455463"/>
                </a:solidFill>
                <a:latin typeface="+mn-lt"/>
              </a:rPr>
              <a:t>Unlike </a:t>
            </a:r>
            <a:r>
              <a:rPr lang="en-US" sz="2000" b="1" dirty="0">
                <a:latin typeface="+mn-lt"/>
              </a:rPr>
              <a:t>for</a:t>
            </a:r>
            <a:r>
              <a:rPr lang="en-US" sz="2000" dirty="0">
                <a:solidFill>
                  <a:srgbClr val="455463"/>
                </a:solidFill>
                <a:latin typeface="+mn-lt"/>
              </a:rPr>
              <a:t> and </a:t>
            </a:r>
            <a:r>
              <a:rPr lang="en-US" sz="2000" b="1" dirty="0">
                <a:latin typeface="+mn-lt"/>
              </a:rPr>
              <a:t>while</a:t>
            </a:r>
            <a:r>
              <a:rPr lang="en-US" sz="2000" dirty="0">
                <a:solidFill>
                  <a:srgbClr val="455463"/>
                </a:solidFill>
                <a:latin typeface="+mn-lt"/>
              </a:rPr>
              <a:t> loops, which test the loop condition at the start of the loop, the </a:t>
            </a:r>
            <a:r>
              <a:rPr lang="en-US" sz="2000" b="1" dirty="0">
                <a:latin typeface="+mn-lt"/>
              </a:rPr>
              <a:t>do...while </a:t>
            </a:r>
            <a:r>
              <a:rPr lang="en-US" sz="2000" dirty="0">
                <a:solidFill>
                  <a:srgbClr val="455463"/>
                </a:solidFill>
                <a:latin typeface="+mn-lt"/>
              </a:rPr>
              <a:t>loop checks its condition at the end of the loop.</a:t>
            </a:r>
          </a:p>
          <a:p>
            <a:pPr>
              <a:lnSpc>
                <a:spcPct val="150000"/>
              </a:lnSpc>
            </a:pPr>
            <a:endParaRPr lang="en-US" sz="2000" dirty="0">
              <a:solidFill>
                <a:srgbClr val="455463"/>
              </a:solidFill>
              <a:latin typeface="+mn-lt"/>
            </a:endParaRPr>
          </a:p>
          <a:p>
            <a:pPr>
              <a:lnSpc>
                <a:spcPct val="150000"/>
              </a:lnSpc>
            </a:pPr>
            <a:r>
              <a:rPr lang="en-US" sz="2000" dirty="0">
                <a:solidFill>
                  <a:srgbClr val="455463"/>
                </a:solidFill>
                <a:latin typeface="+mn-lt"/>
              </a:rPr>
              <a:t>A </a:t>
            </a:r>
            <a:r>
              <a:rPr lang="en-US" sz="2000" b="1" dirty="0">
                <a:latin typeface="+mn-lt"/>
              </a:rPr>
              <a:t>do...while </a:t>
            </a:r>
            <a:r>
              <a:rPr lang="en-US" sz="2000" dirty="0">
                <a:solidFill>
                  <a:srgbClr val="455463"/>
                </a:solidFill>
                <a:latin typeface="+mn-lt"/>
              </a:rPr>
              <a:t>loop is similar to a while loop, except that a </a:t>
            </a:r>
            <a:r>
              <a:rPr lang="en-US" sz="2000" b="1" dirty="0">
                <a:latin typeface="+mn-lt"/>
              </a:rPr>
              <a:t>do...while </a:t>
            </a:r>
            <a:r>
              <a:rPr lang="en-US" sz="2000" dirty="0">
                <a:solidFill>
                  <a:srgbClr val="455463"/>
                </a:solidFill>
                <a:latin typeface="+mn-lt"/>
              </a:rPr>
              <a:t>loop is guaranteed to execute at least one time</a:t>
            </a:r>
          </a:p>
        </p:txBody>
      </p:sp>
      <p:pic>
        <p:nvPicPr>
          <p:cNvPr id="12" name="Picture 11">
            <a:extLst>
              <a:ext uri="{FF2B5EF4-FFF2-40B4-BE49-F238E27FC236}">
                <a16:creationId xmlns:a16="http://schemas.microsoft.com/office/drawing/2014/main" id="{F9A34233-4C08-08DD-184E-0F45053505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3153" y="4683769"/>
            <a:ext cx="2705100" cy="1168400"/>
          </a:xfrm>
          <a:prstGeom prst="rect">
            <a:avLst/>
          </a:prstGeom>
        </p:spPr>
      </p:pic>
      <p:pic>
        <p:nvPicPr>
          <p:cNvPr id="17" name="Picture 16">
            <a:extLst>
              <a:ext uri="{FF2B5EF4-FFF2-40B4-BE49-F238E27FC236}">
                <a16:creationId xmlns:a16="http://schemas.microsoft.com/office/drawing/2014/main" id="{EC36E1FA-E696-C14B-1C2D-8DBA6098AA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322" y="981553"/>
            <a:ext cx="4093910" cy="4894893"/>
          </a:xfrm>
          <a:prstGeom prst="rect">
            <a:avLst/>
          </a:prstGeom>
        </p:spPr>
      </p:pic>
    </p:spTree>
    <p:extLst>
      <p:ext uri="{BB962C8B-B14F-4D97-AF65-F5344CB8AC3E}">
        <p14:creationId xmlns:p14="http://schemas.microsoft.com/office/powerpoint/2010/main" val="9426043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63269-E8C2-CE4F-1ABA-6575EA7F49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656E30C-9C49-E433-924F-8E81E20853F8}"/>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F6F66AEF-B062-F3C8-BCAE-92C876634219}"/>
              </a:ext>
            </a:extLst>
          </p:cNvPr>
          <p:cNvSpPr>
            <a:spLocks noGrp="1"/>
          </p:cNvSpPr>
          <p:nvPr>
            <p:ph/>
          </p:nvPr>
        </p:nvSpPr>
        <p:spPr>
          <a:xfrm>
            <a:off x="609480" y="1418400"/>
            <a:ext cx="10972440" cy="4282633"/>
          </a:xfrm>
        </p:spPr>
        <p:txBody>
          <a:bodyPr anchor="t"/>
          <a:lstStyle/>
          <a:p>
            <a:pPr algn="l">
              <a:lnSpc>
                <a:spcPct val="200000"/>
              </a:lnSpc>
            </a:pPr>
            <a:r>
              <a:rPr lang="en-US" sz="2200" b="1" i="0" u="none" strike="noStrike" dirty="0">
                <a:solidFill>
                  <a:srgbClr val="455463"/>
                </a:solidFill>
                <a:effectLst/>
                <a:latin typeface="+mn-lt"/>
              </a:rPr>
              <a:t>C# as a Language</a:t>
            </a:r>
            <a:endParaRPr lang="en-US" sz="2200" b="0" i="0" u="none" strike="noStrike" dirty="0">
              <a:solidFill>
                <a:srgbClr val="455463"/>
              </a:solidFill>
              <a:effectLst/>
              <a:latin typeface="+mn-lt"/>
            </a:endParaRP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Compiled Language:</a:t>
            </a:r>
            <a:r>
              <a:rPr lang="en-US" sz="2200" b="0" i="0" u="none" strike="noStrike" dirty="0">
                <a:solidFill>
                  <a:srgbClr val="455463"/>
                </a:solidFill>
                <a:effectLst/>
                <a:latin typeface="+mn-lt"/>
              </a:rPr>
              <a:t> Ensures efficient execution and optimization.</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Managed Code:</a:t>
            </a:r>
            <a:r>
              <a:rPr lang="en-US" sz="2200" b="0" i="0" u="none" strike="noStrike" dirty="0">
                <a:solidFill>
                  <a:srgbClr val="455463"/>
                </a:solidFill>
                <a:effectLst/>
                <a:latin typeface="+mn-lt"/>
              </a:rPr>
              <a:t> Benefits from automatic memory management.</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Strongly Typed:</a:t>
            </a:r>
            <a:r>
              <a:rPr lang="en-US" sz="2200" b="0" i="0" u="none" strike="noStrike" dirty="0">
                <a:solidFill>
                  <a:srgbClr val="455463"/>
                </a:solidFill>
                <a:effectLst/>
                <a:latin typeface="+mn-lt"/>
              </a:rPr>
              <a:t> Enforces type safety for reliable code.</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Object-Oriented:</a:t>
            </a:r>
            <a:r>
              <a:rPr lang="en-US" sz="2200" b="0" i="0" u="none" strike="noStrike" dirty="0">
                <a:solidFill>
                  <a:srgbClr val="455463"/>
                </a:solidFill>
                <a:effectLst/>
                <a:latin typeface="+mn-lt"/>
              </a:rPr>
              <a:t> Supports object-oriented principles for modular and reusable code.</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Function-Based:</a:t>
            </a:r>
            <a:r>
              <a:rPr lang="en-US" sz="2200" b="0" i="0" u="none" strike="noStrike" dirty="0">
                <a:solidFill>
                  <a:srgbClr val="455463"/>
                </a:solidFill>
                <a:effectLst/>
                <a:latin typeface="+mn-lt"/>
              </a:rPr>
              <a:t> Allows for modular and reusable code through functions.</a:t>
            </a:r>
          </a:p>
        </p:txBody>
      </p:sp>
      <p:sp>
        <p:nvSpPr>
          <p:cNvPr id="2" name="PlaceHolder 1">
            <a:extLst>
              <a:ext uri="{FF2B5EF4-FFF2-40B4-BE49-F238E27FC236}">
                <a16:creationId xmlns:a16="http://schemas.microsoft.com/office/drawing/2014/main" id="{A3E8D6BD-2B21-2886-540C-A2A34F3A5A37}"/>
              </a:ext>
            </a:extLst>
          </p:cNvPr>
          <p:cNvSpPr>
            <a:spLocks noGrp="1"/>
          </p:cNvSpPr>
          <p:nvPr>
            <p:ph type="sldNum" idx="1"/>
          </p:nvPr>
        </p:nvSpPr>
        <p:spPr>
          <a:xfrm>
            <a:off x="8610480" y="6483240"/>
            <a:ext cx="2723040" cy="344880"/>
          </a:xfrm>
        </p:spPr>
        <p:txBody>
          <a:bodyPr/>
          <a:lstStyle/>
          <a:p>
            <a:fld id="{BA9FEC38-D3C8-4794-8A5E-1D9A9F335037}" type="slidenum">
              <a:rPr/>
              <a:t>69</a:t>
            </a:fld>
            <a:endParaRPr dirty="0"/>
          </a:p>
        </p:txBody>
      </p:sp>
    </p:spTree>
    <p:extLst>
      <p:ext uri="{BB962C8B-B14F-4D97-AF65-F5344CB8AC3E}">
        <p14:creationId xmlns:p14="http://schemas.microsoft.com/office/powerpoint/2010/main" val="112371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04E30-122B-D870-DB27-13BA20CAC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224E19-0C6F-B9F9-6E8C-0E75969E5B99}"/>
              </a:ext>
            </a:extLst>
          </p:cNvPr>
          <p:cNvSpPr>
            <a:spLocks noGrp="1"/>
          </p:cNvSpPr>
          <p:nvPr>
            <p:ph type="title"/>
          </p:nvPr>
        </p:nvSpPr>
        <p:spPr/>
        <p:txBody>
          <a:bodyPr/>
          <a:lstStyle/>
          <a:p>
            <a:r>
              <a:rPr lang="en-US" b="1" dirty="0"/>
              <a:t>C# Is a Compiled Language (cont.)</a:t>
            </a:r>
            <a:endParaRPr lang="en-VN" b="1" dirty="0"/>
          </a:p>
        </p:txBody>
      </p:sp>
      <p:sp>
        <p:nvSpPr>
          <p:cNvPr id="4" name="Content Placeholder 4">
            <a:extLst>
              <a:ext uri="{FF2B5EF4-FFF2-40B4-BE49-F238E27FC236}">
                <a16:creationId xmlns:a16="http://schemas.microsoft.com/office/drawing/2014/main" id="{DDCCB075-EC65-BD0A-C01B-459F3E613330}"/>
              </a:ext>
            </a:extLst>
          </p:cNvPr>
          <p:cNvSpPr>
            <a:spLocks noGrp="1"/>
          </p:cNvSpPr>
          <p:nvPr>
            <p:ph/>
          </p:nvPr>
        </p:nvSpPr>
        <p:spPr>
          <a:xfrm>
            <a:off x="609480" y="1418400"/>
            <a:ext cx="5851478" cy="4282633"/>
          </a:xfrm>
        </p:spPr>
        <p:txBody>
          <a:bodyPr anchor="t"/>
          <a:lstStyle/>
          <a:p>
            <a:pPr algn="l">
              <a:lnSpc>
                <a:spcPct val="150000"/>
              </a:lnSpc>
            </a:pPr>
            <a:r>
              <a:rPr lang="en-US" sz="2200" b="1" i="0" u="none" strike="noStrike" dirty="0">
                <a:solidFill>
                  <a:srgbClr val="455463"/>
                </a:solidFill>
                <a:effectLst/>
                <a:latin typeface="+mn-lt"/>
              </a:rPr>
              <a:t>Benefits of compiled languages:</a:t>
            </a:r>
            <a:endParaRPr lang="en-US" sz="2200" b="0" i="0" u="none" strike="noStrike" dirty="0">
              <a:solidFill>
                <a:srgbClr val="455463"/>
              </a:solidFill>
              <a:effectLst/>
              <a:latin typeface="+mn-lt"/>
            </a:endParaRPr>
          </a:p>
          <a:p>
            <a:pPr algn="l">
              <a:lnSpc>
                <a:spcPct val="150000"/>
              </a:lnSpc>
              <a:buFont typeface="Arial" panose="020B0604020202020204" pitchFamily="34" charset="0"/>
              <a:buChar char="•"/>
            </a:pPr>
            <a:r>
              <a:rPr lang="en-US" sz="2200" b="1" i="0" u="none" strike="noStrike" dirty="0">
                <a:solidFill>
                  <a:srgbClr val="455463"/>
                </a:solidFill>
                <a:effectLst/>
                <a:latin typeface="+mn-lt"/>
              </a:rPr>
              <a:t>Faster execution:</a:t>
            </a:r>
            <a:r>
              <a:rPr lang="en-US" sz="2200" b="0" i="0" u="none" strike="noStrike" dirty="0">
                <a:solidFill>
                  <a:srgbClr val="455463"/>
                </a:solidFill>
                <a:effectLst/>
                <a:latin typeface="+mn-lt"/>
              </a:rPr>
              <a:t> Compiled code runs directly on the hardware, leading to faster performance.</a:t>
            </a:r>
          </a:p>
          <a:p>
            <a:pPr algn="l">
              <a:lnSpc>
                <a:spcPct val="150000"/>
              </a:lnSpc>
              <a:buFont typeface="Arial" panose="020B0604020202020204" pitchFamily="34" charset="0"/>
              <a:buChar char="•"/>
            </a:pPr>
            <a:r>
              <a:rPr lang="en-US" sz="2200" b="1" i="0" u="none" strike="noStrike" dirty="0">
                <a:solidFill>
                  <a:srgbClr val="455463"/>
                </a:solidFill>
                <a:effectLst/>
                <a:latin typeface="+mn-lt"/>
              </a:rPr>
              <a:t>Better optimization:</a:t>
            </a:r>
            <a:r>
              <a:rPr lang="en-US" sz="2200" b="0" i="0" u="none" strike="noStrike" dirty="0">
                <a:solidFill>
                  <a:srgbClr val="455463"/>
                </a:solidFill>
                <a:effectLst/>
                <a:latin typeface="+mn-lt"/>
              </a:rPr>
              <a:t> Compilers can optimize the code for specific hardware, resulting in efficient execution.</a:t>
            </a:r>
          </a:p>
          <a:p>
            <a:pPr algn="l">
              <a:lnSpc>
                <a:spcPct val="150000"/>
              </a:lnSpc>
            </a:pPr>
            <a:r>
              <a:rPr lang="en-US" sz="2200" b="1" i="0" u="none" strike="noStrike" dirty="0">
                <a:solidFill>
                  <a:srgbClr val="455463"/>
                </a:solidFill>
                <a:effectLst/>
                <a:latin typeface="+mn-lt"/>
              </a:rPr>
              <a:t>Example of compiled languages:</a:t>
            </a:r>
            <a:r>
              <a:rPr lang="en-US" sz="2200" b="0" i="0" u="none" strike="noStrike" dirty="0">
                <a:solidFill>
                  <a:srgbClr val="455463"/>
                </a:solidFill>
                <a:effectLst/>
                <a:latin typeface="+mn-lt"/>
              </a:rPr>
              <a:t> C, C++, C#, and Java.</a:t>
            </a:r>
          </a:p>
        </p:txBody>
      </p:sp>
      <p:sp>
        <p:nvSpPr>
          <p:cNvPr id="5" name="PlaceHolder 1">
            <a:extLst>
              <a:ext uri="{FF2B5EF4-FFF2-40B4-BE49-F238E27FC236}">
                <a16:creationId xmlns:a16="http://schemas.microsoft.com/office/drawing/2014/main" id="{C3821FBA-CC2E-F989-D1B2-A89F263F6429}"/>
              </a:ext>
            </a:extLst>
          </p:cNvPr>
          <p:cNvSpPr>
            <a:spLocks noGrp="1"/>
          </p:cNvSpPr>
          <p:nvPr>
            <p:ph type="sldNum" idx="1"/>
          </p:nvPr>
        </p:nvSpPr>
        <p:spPr>
          <a:xfrm>
            <a:off x="8610480" y="6483240"/>
            <a:ext cx="2723040" cy="344880"/>
          </a:xfrm>
        </p:spPr>
        <p:txBody>
          <a:bodyPr/>
          <a:lstStyle/>
          <a:p>
            <a:fld id="{BA9FEC38-D3C8-4794-8A5E-1D9A9F335037}" type="slidenum">
              <a:rPr/>
              <a:t>7</a:t>
            </a:fld>
            <a:endParaRPr dirty="0"/>
          </a:p>
        </p:txBody>
      </p:sp>
      <p:pic>
        <p:nvPicPr>
          <p:cNvPr id="8" name="Picture 7">
            <a:extLst>
              <a:ext uri="{FF2B5EF4-FFF2-40B4-BE49-F238E27FC236}">
                <a16:creationId xmlns:a16="http://schemas.microsoft.com/office/drawing/2014/main" id="{76FBF6A1-BDD9-8AE9-5E92-6DB3C7F56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947" y="1955785"/>
            <a:ext cx="5764293" cy="3297979"/>
          </a:xfrm>
          <a:prstGeom prst="rect">
            <a:avLst/>
          </a:prstGeom>
        </p:spPr>
      </p:pic>
    </p:spTree>
    <p:extLst>
      <p:ext uri="{BB962C8B-B14F-4D97-AF65-F5344CB8AC3E}">
        <p14:creationId xmlns:p14="http://schemas.microsoft.com/office/powerpoint/2010/main" val="10733858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40D7-2426-F85B-CC1E-F91D821837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30D3C5C-2399-9321-79D6-55AB9AF4E3C2}"/>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BE9ADA7B-EC18-2F20-5695-137544FDFB71}"/>
              </a:ext>
            </a:extLst>
          </p:cNvPr>
          <p:cNvSpPr>
            <a:spLocks noGrp="1"/>
          </p:cNvSpPr>
          <p:nvPr>
            <p:ph/>
          </p:nvPr>
        </p:nvSpPr>
        <p:spPr>
          <a:xfrm>
            <a:off x="609480" y="1418400"/>
            <a:ext cx="10972440" cy="4282633"/>
          </a:xfrm>
        </p:spPr>
        <p:txBody>
          <a:bodyPr anchor="t"/>
          <a:lstStyle/>
          <a:p>
            <a:pPr algn="l">
              <a:lnSpc>
                <a:spcPct val="200000"/>
              </a:lnSpc>
            </a:pPr>
            <a:r>
              <a:rPr lang="en-US" sz="2200" b="1" i="0" u="none" strike="noStrike" dirty="0">
                <a:solidFill>
                  <a:srgbClr val="455463"/>
                </a:solidFill>
                <a:effectLst/>
                <a:latin typeface="+mn-lt"/>
              </a:rPr>
              <a:t>Data Types in C#</a:t>
            </a:r>
            <a:endParaRPr lang="en-US" sz="2200" b="0" i="0" u="none" strike="noStrike" dirty="0">
              <a:solidFill>
                <a:srgbClr val="455463"/>
              </a:solidFill>
              <a:effectLst/>
              <a:latin typeface="+mn-lt"/>
            </a:endParaRP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Integer Types:</a:t>
            </a:r>
            <a:r>
              <a:rPr lang="en-US" sz="2200" b="0" i="0" u="none" strike="noStrike" dirty="0">
                <a:solidFill>
                  <a:srgbClr val="455463"/>
                </a:solidFill>
                <a:effectLst/>
                <a:latin typeface="+mn-lt"/>
              </a:rPr>
              <a:t> int, long, short, byte, </a:t>
            </a:r>
            <a:r>
              <a:rPr lang="en-US" sz="2200" b="0" i="0" u="none" strike="noStrike" dirty="0" err="1">
                <a:solidFill>
                  <a:srgbClr val="455463"/>
                </a:solidFill>
                <a:effectLst/>
                <a:latin typeface="+mn-lt"/>
              </a:rPr>
              <a:t>uint</a:t>
            </a:r>
            <a:r>
              <a:rPr lang="en-US" sz="2200" b="0" i="0" u="none" strike="noStrike" dirty="0">
                <a:solidFill>
                  <a:srgbClr val="455463"/>
                </a:solidFill>
                <a:effectLst/>
                <a:latin typeface="+mn-lt"/>
              </a:rPr>
              <a:t>, </a:t>
            </a:r>
            <a:r>
              <a:rPr lang="en-US" sz="2200" b="0" i="0" u="none" strike="noStrike" dirty="0" err="1">
                <a:solidFill>
                  <a:srgbClr val="455463"/>
                </a:solidFill>
                <a:effectLst/>
                <a:latin typeface="+mn-lt"/>
              </a:rPr>
              <a:t>ulong</a:t>
            </a:r>
            <a:endParaRPr lang="en-US" sz="2200" b="0" i="0" u="none" strike="noStrike" dirty="0">
              <a:solidFill>
                <a:srgbClr val="455463"/>
              </a:solidFill>
              <a:effectLst/>
              <a:latin typeface="+mn-lt"/>
            </a:endParaRP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Floating-Point Types:</a:t>
            </a:r>
            <a:r>
              <a:rPr lang="en-US" sz="2200" b="0" i="0" u="none" strike="noStrike" dirty="0">
                <a:solidFill>
                  <a:srgbClr val="455463"/>
                </a:solidFill>
                <a:effectLst/>
                <a:latin typeface="+mn-lt"/>
              </a:rPr>
              <a:t> float, double</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String:</a:t>
            </a:r>
            <a:r>
              <a:rPr lang="en-US" sz="2200" b="0" i="0" u="none" strike="noStrike" dirty="0">
                <a:solidFill>
                  <a:srgbClr val="455463"/>
                </a:solidFill>
                <a:effectLst/>
                <a:latin typeface="+mn-lt"/>
              </a:rPr>
              <a:t> Represents text</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Boolean:</a:t>
            </a:r>
            <a:r>
              <a:rPr lang="en-US" sz="2200" b="0" i="0" u="none" strike="noStrike" dirty="0">
                <a:solidFill>
                  <a:srgbClr val="455463"/>
                </a:solidFill>
                <a:effectLst/>
                <a:latin typeface="+mn-lt"/>
              </a:rPr>
              <a:t> Represents true or false</a:t>
            </a:r>
          </a:p>
          <a:p>
            <a:pPr marL="342900" indent="-342900" algn="l">
              <a:lnSpc>
                <a:spcPct val="200000"/>
              </a:lnSpc>
              <a:buFont typeface="Arial" panose="020B0604020202020204" pitchFamily="34" charset="0"/>
              <a:buChar char="•"/>
            </a:pPr>
            <a:r>
              <a:rPr lang="en-US" sz="2200" b="1" i="0" u="none" strike="noStrike" dirty="0" err="1">
                <a:solidFill>
                  <a:srgbClr val="455463"/>
                </a:solidFill>
                <a:effectLst/>
                <a:latin typeface="+mn-lt"/>
              </a:rPr>
              <a:t>DateTime</a:t>
            </a:r>
            <a:r>
              <a:rPr lang="en-US" sz="2200" b="1" i="0" u="none" strike="noStrike" dirty="0">
                <a:solidFill>
                  <a:srgbClr val="455463"/>
                </a:solidFill>
                <a:effectLst/>
                <a:latin typeface="+mn-lt"/>
              </a:rPr>
              <a:t>:</a:t>
            </a:r>
            <a:r>
              <a:rPr lang="en-US" sz="2200" b="0" i="0" u="none" strike="noStrike" dirty="0">
                <a:solidFill>
                  <a:srgbClr val="455463"/>
                </a:solidFill>
                <a:effectLst/>
                <a:latin typeface="+mn-lt"/>
              </a:rPr>
              <a:t> Represents date and time values</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Struct:</a:t>
            </a:r>
            <a:r>
              <a:rPr lang="en-US" sz="2200" b="0" i="0" u="none" strike="noStrike" dirty="0">
                <a:solidFill>
                  <a:srgbClr val="455463"/>
                </a:solidFill>
                <a:effectLst/>
                <a:latin typeface="+mn-lt"/>
              </a:rPr>
              <a:t> User-defined value type for simple data structures</a:t>
            </a:r>
          </a:p>
        </p:txBody>
      </p:sp>
      <p:sp>
        <p:nvSpPr>
          <p:cNvPr id="2" name="PlaceHolder 1">
            <a:extLst>
              <a:ext uri="{FF2B5EF4-FFF2-40B4-BE49-F238E27FC236}">
                <a16:creationId xmlns:a16="http://schemas.microsoft.com/office/drawing/2014/main" id="{A443D174-A28A-CC4C-803A-A74AB1E51819}"/>
              </a:ext>
            </a:extLst>
          </p:cNvPr>
          <p:cNvSpPr>
            <a:spLocks noGrp="1"/>
          </p:cNvSpPr>
          <p:nvPr>
            <p:ph type="sldNum" idx="1"/>
          </p:nvPr>
        </p:nvSpPr>
        <p:spPr>
          <a:xfrm>
            <a:off x="8610480" y="6483240"/>
            <a:ext cx="2723040" cy="344880"/>
          </a:xfrm>
        </p:spPr>
        <p:txBody>
          <a:bodyPr/>
          <a:lstStyle/>
          <a:p>
            <a:fld id="{BA9FEC38-D3C8-4794-8A5E-1D9A9F335037}" type="slidenum">
              <a:rPr/>
              <a:t>70</a:t>
            </a:fld>
            <a:endParaRPr dirty="0"/>
          </a:p>
        </p:txBody>
      </p:sp>
    </p:spTree>
    <p:extLst>
      <p:ext uri="{BB962C8B-B14F-4D97-AF65-F5344CB8AC3E}">
        <p14:creationId xmlns:p14="http://schemas.microsoft.com/office/powerpoint/2010/main" val="39344472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17C29-31B9-79CF-1673-93441B3948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520B427-BD9E-3155-7FA6-09D9D04C91CB}"/>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80E8A254-6661-1DBD-A821-514DCDEAE7D5}"/>
              </a:ext>
            </a:extLst>
          </p:cNvPr>
          <p:cNvSpPr>
            <a:spLocks noGrp="1"/>
          </p:cNvSpPr>
          <p:nvPr>
            <p:ph/>
          </p:nvPr>
        </p:nvSpPr>
        <p:spPr>
          <a:xfrm>
            <a:off x="609480" y="1418400"/>
            <a:ext cx="10972440" cy="4282633"/>
          </a:xfrm>
        </p:spPr>
        <p:txBody>
          <a:bodyPr anchor="t"/>
          <a:lstStyle/>
          <a:p>
            <a:pPr algn="l">
              <a:lnSpc>
                <a:spcPct val="200000"/>
              </a:lnSpc>
            </a:pPr>
            <a:r>
              <a:rPr lang="en-US" sz="2200" b="1" i="0" u="none" strike="noStrike" dirty="0">
                <a:solidFill>
                  <a:srgbClr val="455463"/>
                </a:solidFill>
                <a:effectLst/>
                <a:latin typeface="+mn-lt"/>
              </a:rPr>
              <a:t>Operators in C#</a:t>
            </a:r>
            <a:endParaRPr lang="en-US" sz="2200" b="0" i="0" u="none" strike="noStrike" dirty="0">
              <a:solidFill>
                <a:srgbClr val="455463"/>
              </a:solidFill>
              <a:effectLst/>
              <a:latin typeface="+mn-lt"/>
            </a:endParaRP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Arithmetic:</a:t>
            </a:r>
            <a:r>
              <a:rPr lang="en-US" sz="2200" b="0" i="0" u="none" strike="noStrike" dirty="0">
                <a:solidFill>
                  <a:srgbClr val="455463"/>
                </a:solidFill>
                <a:effectLst/>
                <a:latin typeface="+mn-lt"/>
              </a:rPr>
              <a:t> +, -, *, /, %</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Relational:</a:t>
            </a:r>
            <a:r>
              <a:rPr lang="en-US" sz="2200" b="0" i="0" u="none" strike="noStrike" dirty="0">
                <a:solidFill>
                  <a:srgbClr val="455463"/>
                </a:solidFill>
                <a:effectLst/>
                <a:latin typeface="+mn-lt"/>
              </a:rPr>
              <a:t> ==, !=, &lt;, &gt;, &lt;=, &gt;=</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Logical:</a:t>
            </a:r>
            <a:r>
              <a:rPr lang="en-US" sz="2200" b="0" i="0" u="none" strike="noStrike" dirty="0">
                <a:solidFill>
                  <a:srgbClr val="455463"/>
                </a:solidFill>
                <a:effectLst/>
                <a:latin typeface="+mn-lt"/>
              </a:rPr>
              <a:t> &amp;&amp;, ||, !</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Bitwise:</a:t>
            </a:r>
            <a:r>
              <a:rPr lang="en-US" sz="2200" b="0" i="0" u="none" strike="noStrike" dirty="0">
                <a:solidFill>
                  <a:srgbClr val="455463"/>
                </a:solidFill>
                <a:effectLst/>
                <a:latin typeface="+mn-lt"/>
              </a:rPr>
              <a:t> &amp;, |, ^, ~, &lt;&lt;, &gt;&gt;</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Assignment:</a:t>
            </a:r>
            <a:r>
              <a:rPr lang="en-US" sz="2200" b="0" i="0" u="none" strike="noStrike" dirty="0">
                <a:solidFill>
                  <a:srgbClr val="455463"/>
                </a:solidFill>
                <a:effectLst/>
                <a:latin typeface="+mn-lt"/>
              </a:rPr>
              <a:t> =</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Other:</a:t>
            </a:r>
            <a:r>
              <a:rPr lang="en-US" sz="2200" b="0" i="0" u="none" strike="noStrike" dirty="0">
                <a:solidFill>
                  <a:srgbClr val="455463"/>
                </a:solidFill>
                <a:effectLst/>
                <a:latin typeface="+mn-lt"/>
              </a:rPr>
              <a:t> +=, -=, *=, /=, %=, ++, --</a:t>
            </a:r>
          </a:p>
        </p:txBody>
      </p:sp>
      <p:sp>
        <p:nvSpPr>
          <p:cNvPr id="2" name="PlaceHolder 1">
            <a:extLst>
              <a:ext uri="{FF2B5EF4-FFF2-40B4-BE49-F238E27FC236}">
                <a16:creationId xmlns:a16="http://schemas.microsoft.com/office/drawing/2014/main" id="{672A0307-3BF4-E6AD-A86C-4D4011B137EB}"/>
              </a:ext>
            </a:extLst>
          </p:cNvPr>
          <p:cNvSpPr>
            <a:spLocks noGrp="1"/>
          </p:cNvSpPr>
          <p:nvPr>
            <p:ph type="sldNum" idx="1"/>
          </p:nvPr>
        </p:nvSpPr>
        <p:spPr>
          <a:xfrm>
            <a:off x="8610480" y="6483240"/>
            <a:ext cx="2723040" cy="344880"/>
          </a:xfrm>
        </p:spPr>
        <p:txBody>
          <a:bodyPr/>
          <a:lstStyle/>
          <a:p>
            <a:fld id="{BA9FEC38-D3C8-4794-8A5E-1D9A9F335037}" type="slidenum">
              <a:rPr/>
              <a:t>71</a:t>
            </a:fld>
            <a:endParaRPr dirty="0"/>
          </a:p>
        </p:txBody>
      </p:sp>
    </p:spTree>
    <p:extLst>
      <p:ext uri="{BB962C8B-B14F-4D97-AF65-F5344CB8AC3E}">
        <p14:creationId xmlns:p14="http://schemas.microsoft.com/office/powerpoint/2010/main" val="2116460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09562-F2EA-B2B9-A533-9D66DDC180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ECE71E-AA9D-00F3-703C-C48D495FB747}"/>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5062E7A8-CEB3-6830-26C8-CEFB34F5FD71}"/>
              </a:ext>
            </a:extLst>
          </p:cNvPr>
          <p:cNvSpPr>
            <a:spLocks noGrp="1"/>
          </p:cNvSpPr>
          <p:nvPr>
            <p:ph/>
          </p:nvPr>
        </p:nvSpPr>
        <p:spPr>
          <a:xfrm>
            <a:off x="609480" y="1418400"/>
            <a:ext cx="10972440" cy="4282633"/>
          </a:xfrm>
        </p:spPr>
        <p:txBody>
          <a:bodyPr anchor="t"/>
          <a:lstStyle/>
          <a:p>
            <a:pPr algn="l">
              <a:lnSpc>
                <a:spcPct val="200000"/>
              </a:lnSpc>
            </a:pPr>
            <a:r>
              <a:rPr lang="en-US" sz="2200" b="1" i="0" u="none" strike="noStrike" dirty="0">
                <a:solidFill>
                  <a:srgbClr val="455463"/>
                </a:solidFill>
                <a:effectLst/>
                <a:latin typeface="+mn-lt"/>
              </a:rPr>
              <a:t>Control Flow Statements</a:t>
            </a:r>
            <a:endParaRPr lang="en-US" sz="2200" b="0" i="0" u="none" strike="noStrike" dirty="0">
              <a:solidFill>
                <a:srgbClr val="455463"/>
              </a:solidFill>
              <a:effectLst/>
              <a:latin typeface="+mn-lt"/>
            </a:endParaRP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if/else:</a:t>
            </a:r>
            <a:r>
              <a:rPr lang="en-US" sz="2200" b="0" i="0" u="none" strike="noStrike" dirty="0">
                <a:solidFill>
                  <a:srgbClr val="455463"/>
                </a:solidFill>
                <a:effectLst/>
                <a:latin typeface="+mn-lt"/>
              </a:rPr>
              <a:t> Conditional execution.</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switch:</a:t>
            </a:r>
            <a:r>
              <a:rPr lang="en-US" sz="2200" b="0" i="0" u="none" strike="noStrike" dirty="0">
                <a:solidFill>
                  <a:srgbClr val="455463"/>
                </a:solidFill>
                <a:effectLst/>
                <a:latin typeface="+mn-lt"/>
              </a:rPr>
              <a:t> Multiple-choice execution.</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for:</a:t>
            </a:r>
            <a:r>
              <a:rPr lang="en-US" sz="2200" b="0" i="0" u="none" strike="noStrike" dirty="0">
                <a:solidFill>
                  <a:srgbClr val="455463"/>
                </a:solidFill>
                <a:effectLst/>
                <a:latin typeface="+mn-lt"/>
              </a:rPr>
              <a:t> Loop for a specific number of iterations.</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foreach:</a:t>
            </a:r>
            <a:r>
              <a:rPr lang="en-US" sz="2200" b="0" i="0" u="none" strike="noStrike" dirty="0">
                <a:solidFill>
                  <a:srgbClr val="455463"/>
                </a:solidFill>
                <a:effectLst/>
                <a:latin typeface="+mn-lt"/>
              </a:rPr>
              <a:t> Loop over elements in a collection.</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while:</a:t>
            </a:r>
            <a:r>
              <a:rPr lang="en-US" sz="2200" b="0" i="0" u="none" strike="noStrike" dirty="0">
                <a:solidFill>
                  <a:srgbClr val="455463"/>
                </a:solidFill>
                <a:effectLst/>
                <a:latin typeface="+mn-lt"/>
              </a:rPr>
              <a:t> Loop while a condition is true.</a:t>
            </a:r>
          </a:p>
          <a:p>
            <a:pPr marL="342900" indent="-342900" algn="l">
              <a:lnSpc>
                <a:spcPct val="200000"/>
              </a:lnSpc>
              <a:buFont typeface="Arial" panose="020B0604020202020204" pitchFamily="34" charset="0"/>
              <a:buChar char="•"/>
            </a:pPr>
            <a:r>
              <a:rPr lang="en-US" sz="2200" b="1" i="0" u="none" strike="noStrike" dirty="0">
                <a:solidFill>
                  <a:srgbClr val="455463"/>
                </a:solidFill>
                <a:effectLst/>
                <a:latin typeface="+mn-lt"/>
              </a:rPr>
              <a:t>do-while:</a:t>
            </a:r>
            <a:r>
              <a:rPr lang="en-US" sz="2200" b="0" i="0" u="none" strike="noStrike" dirty="0">
                <a:solidFill>
                  <a:srgbClr val="455463"/>
                </a:solidFill>
                <a:effectLst/>
                <a:latin typeface="+mn-lt"/>
              </a:rPr>
              <a:t> Loop at least once and then while a condition is true.</a:t>
            </a:r>
          </a:p>
        </p:txBody>
      </p:sp>
      <p:sp>
        <p:nvSpPr>
          <p:cNvPr id="2" name="PlaceHolder 1">
            <a:extLst>
              <a:ext uri="{FF2B5EF4-FFF2-40B4-BE49-F238E27FC236}">
                <a16:creationId xmlns:a16="http://schemas.microsoft.com/office/drawing/2014/main" id="{4096623A-FD66-175D-76DC-267E1713C34F}"/>
              </a:ext>
            </a:extLst>
          </p:cNvPr>
          <p:cNvSpPr>
            <a:spLocks noGrp="1"/>
          </p:cNvSpPr>
          <p:nvPr>
            <p:ph type="sldNum" idx="1"/>
          </p:nvPr>
        </p:nvSpPr>
        <p:spPr>
          <a:xfrm>
            <a:off x="8610480" y="6483240"/>
            <a:ext cx="2723040" cy="344880"/>
          </a:xfrm>
        </p:spPr>
        <p:txBody>
          <a:bodyPr/>
          <a:lstStyle/>
          <a:p>
            <a:fld id="{BA9FEC38-D3C8-4794-8A5E-1D9A9F335037}" type="slidenum">
              <a:rPr/>
              <a:t>72</a:t>
            </a:fld>
            <a:endParaRPr dirty="0"/>
          </a:p>
        </p:txBody>
      </p:sp>
    </p:spTree>
    <p:extLst>
      <p:ext uri="{BB962C8B-B14F-4D97-AF65-F5344CB8AC3E}">
        <p14:creationId xmlns:p14="http://schemas.microsoft.com/office/powerpoint/2010/main" val="3244145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96FAA-E65C-0E84-FC4A-C8DF818924A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77B0EE-131E-FFB6-0539-D52F327E35B3}"/>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AE0EDCEE-EF2E-14BC-CAE7-A0BCDCE6F4CB}"/>
              </a:ext>
            </a:extLst>
          </p:cNvPr>
          <p:cNvSpPr>
            <a:spLocks noGrp="1"/>
          </p:cNvSpPr>
          <p:nvPr>
            <p:ph/>
          </p:nvPr>
        </p:nvSpPr>
        <p:spPr>
          <a:xfrm>
            <a:off x="609480" y="1418400"/>
            <a:ext cx="10972440" cy="4282633"/>
          </a:xfrm>
        </p:spPr>
        <p:txBody>
          <a:bodyPr anchor="t"/>
          <a:lstStyle/>
          <a:p>
            <a:pPr algn="l">
              <a:lnSpc>
                <a:spcPct val="200000"/>
              </a:lnSpc>
            </a:pPr>
            <a:r>
              <a:rPr lang="en-US" sz="2000" b="1" i="0" u="none" strike="noStrike" dirty="0">
                <a:solidFill>
                  <a:srgbClr val="455463"/>
                </a:solidFill>
                <a:effectLst/>
                <a:latin typeface="+mn-lt"/>
              </a:rPr>
              <a:t>Additional Topics:</a:t>
            </a:r>
            <a:endParaRPr lang="en-US" sz="2000" b="0" i="0" u="none" strike="noStrike" dirty="0">
              <a:solidFill>
                <a:srgbClr val="455463"/>
              </a:solidFill>
              <a:effectLst/>
              <a:latin typeface="+mn-lt"/>
            </a:endParaRPr>
          </a:p>
          <a:p>
            <a:pPr marL="342900" indent="-342900" algn="l">
              <a:lnSpc>
                <a:spcPct val="200000"/>
              </a:lnSpc>
              <a:buFont typeface="Arial" panose="020B0604020202020204" pitchFamily="34" charset="0"/>
              <a:buChar char="•"/>
            </a:pPr>
            <a:r>
              <a:rPr lang="en-US" sz="2000" b="1" i="0" u="none" strike="noStrike" dirty="0">
                <a:solidFill>
                  <a:srgbClr val="455463"/>
                </a:solidFill>
                <a:effectLst/>
                <a:latin typeface="+mn-lt"/>
              </a:rPr>
              <a:t>Arrays:</a:t>
            </a:r>
            <a:r>
              <a:rPr lang="en-US" sz="2000" b="0" i="0" u="none" strike="noStrike" dirty="0">
                <a:solidFill>
                  <a:srgbClr val="455463"/>
                </a:solidFill>
                <a:effectLst/>
                <a:latin typeface="+mn-lt"/>
              </a:rPr>
              <a:t> Collections of elements of the same data type.</a:t>
            </a:r>
          </a:p>
          <a:p>
            <a:pPr marL="342900" indent="-342900" algn="l">
              <a:lnSpc>
                <a:spcPct val="200000"/>
              </a:lnSpc>
              <a:buFont typeface="Arial" panose="020B0604020202020204" pitchFamily="34" charset="0"/>
              <a:buChar char="•"/>
            </a:pPr>
            <a:r>
              <a:rPr lang="en-US" sz="2000" b="1" i="0" u="none" strike="noStrike" dirty="0">
                <a:solidFill>
                  <a:srgbClr val="455463"/>
                </a:solidFill>
                <a:effectLst/>
                <a:latin typeface="+mn-lt"/>
              </a:rPr>
              <a:t>Lists:</a:t>
            </a:r>
            <a:r>
              <a:rPr lang="en-US" sz="2000" b="0" i="0" u="none" strike="noStrike" dirty="0">
                <a:solidFill>
                  <a:srgbClr val="455463"/>
                </a:solidFill>
                <a:effectLst/>
                <a:latin typeface="+mn-lt"/>
              </a:rPr>
              <a:t> Dynamically sized collections of elements.</a:t>
            </a:r>
          </a:p>
          <a:p>
            <a:pPr marL="342900" indent="-342900" algn="l">
              <a:lnSpc>
                <a:spcPct val="200000"/>
              </a:lnSpc>
              <a:buFont typeface="Arial" panose="020B0604020202020204" pitchFamily="34" charset="0"/>
              <a:buChar char="•"/>
            </a:pPr>
            <a:r>
              <a:rPr lang="en-US" sz="2000" b="1" i="0" u="none" strike="noStrike" dirty="0">
                <a:solidFill>
                  <a:srgbClr val="455463"/>
                </a:solidFill>
                <a:effectLst/>
                <a:latin typeface="+mn-lt"/>
              </a:rPr>
              <a:t>Dictionaries:</a:t>
            </a:r>
            <a:r>
              <a:rPr lang="en-US" sz="2000" b="0" i="0" u="none" strike="noStrike" dirty="0">
                <a:solidFill>
                  <a:srgbClr val="455463"/>
                </a:solidFill>
                <a:effectLst/>
                <a:latin typeface="+mn-lt"/>
              </a:rPr>
              <a:t> Key-value pairs for efficient data lookup.</a:t>
            </a:r>
          </a:p>
        </p:txBody>
      </p:sp>
      <p:sp>
        <p:nvSpPr>
          <p:cNvPr id="2" name="PlaceHolder 1">
            <a:extLst>
              <a:ext uri="{FF2B5EF4-FFF2-40B4-BE49-F238E27FC236}">
                <a16:creationId xmlns:a16="http://schemas.microsoft.com/office/drawing/2014/main" id="{E1F5DD70-FECF-AB69-F729-7D0DE9B11CF6}"/>
              </a:ext>
            </a:extLst>
          </p:cNvPr>
          <p:cNvSpPr>
            <a:spLocks noGrp="1"/>
          </p:cNvSpPr>
          <p:nvPr>
            <p:ph type="sldNum" idx="1"/>
          </p:nvPr>
        </p:nvSpPr>
        <p:spPr>
          <a:xfrm>
            <a:off x="8610480" y="6483240"/>
            <a:ext cx="2723040" cy="344880"/>
          </a:xfrm>
        </p:spPr>
        <p:txBody>
          <a:bodyPr/>
          <a:lstStyle/>
          <a:p>
            <a:fld id="{BA9FEC38-D3C8-4794-8A5E-1D9A9F335037}" type="slidenum">
              <a:rPr/>
              <a:t>73</a:t>
            </a:fld>
            <a:endParaRPr dirty="0"/>
          </a:p>
        </p:txBody>
      </p:sp>
    </p:spTree>
    <p:extLst>
      <p:ext uri="{BB962C8B-B14F-4D97-AF65-F5344CB8AC3E}">
        <p14:creationId xmlns:p14="http://schemas.microsoft.com/office/powerpoint/2010/main" val="137009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17D1E-47D1-6863-8366-8103A47B5D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2B8E1C8-1369-BF18-29A4-EEAE3CE3826C}"/>
              </a:ext>
            </a:extLst>
          </p:cNvPr>
          <p:cNvSpPr>
            <a:spLocks noGrp="1"/>
          </p:cNvSpPr>
          <p:nvPr>
            <p:ph type="title"/>
          </p:nvPr>
        </p:nvSpPr>
        <p:spPr/>
        <p:txBody>
          <a:bodyPr/>
          <a:lstStyle/>
          <a:p>
            <a:r>
              <a:rPr lang="en-US" sz="3200" b="1" spc="-1" dirty="0">
                <a:solidFill>
                  <a:srgbClr val="0066B2"/>
                </a:solidFill>
              </a:rPr>
              <a:t>C# Is Managed Code</a:t>
            </a:r>
            <a:endParaRPr lang="en-VN" dirty="0"/>
          </a:p>
        </p:txBody>
      </p:sp>
      <p:sp>
        <p:nvSpPr>
          <p:cNvPr id="5" name="Content Placeholder 4">
            <a:extLst>
              <a:ext uri="{FF2B5EF4-FFF2-40B4-BE49-F238E27FC236}">
                <a16:creationId xmlns:a16="http://schemas.microsoft.com/office/drawing/2014/main" id="{17F74E3A-74CF-AC72-83F6-F56356DF3982}"/>
              </a:ext>
            </a:extLst>
          </p:cNvPr>
          <p:cNvSpPr>
            <a:spLocks noGrp="1"/>
          </p:cNvSpPr>
          <p:nvPr>
            <p:ph/>
          </p:nvPr>
        </p:nvSpPr>
        <p:spPr>
          <a:xfrm>
            <a:off x="609480" y="1527858"/>
            <a:ext cx="10972440" cy="4282633"/>
          </a:xfrm>
        </p:spPr>
        <p:txBody>
          <a:bodyPr anchor="t"/>
          <a:lstStyle/>
          <a:p>
            <a:pPr algn="l">
              <a:lnSpc>
                <a:spcPct val="200000"/>
              </a:lnSpc>
            </a:pPr>
            <a:r>
              <a:rPr lang="en-US" sz="2400" b="1" i="0" u="none" strike="noStrike" dirty="0">
                <a:solidFill>
                  <a:srgbClr val="455463"/>
                </a:solidFill>
                <a:effectLst/>
                <a:latin typeface="+mn-lt"/>
              </a:rPr>
              <a:t>Managed code</a:t>
            </a:r>
            <a:r>
              <a:rPr lang="en-US" sz="2400" b="0" i="0" u="none" strike="noStrike" dirty="0">
                <a:solidFill>
                  <a:srgbClr val="455463"/>
                </a:solidFill>
                <a:effectLst/>
                <a:latin typeface="+mn-lt"/>
              </a:rPr>
              <a:t> is a type of code that </a:t>
            </a:r>
            <a:r>
              <a:rPr lang="en-US" sz="2400" b="0" i="0" u="none" strike="noStrike" dirty="0">
                <a:solidFill>
                  <a:srgbClr val="F36F21"/>
                </a:solidFill>
                <a:effectLst/>
                <a:latin typeface="+mn-lt"/>
              </a:rPr>
              <a:t>is executed under the control of a runtime environment</a:t>
            </a:r>
            <a:r>
              <a:rPr lang="en-US" sz="2400" b="0" i="0" u="none" strike="noStrike" dirty="0">
                <a:solidFill>
                  <a:srgbClr val="455463"/>
                </a:solidFill>
                <a:effectLst/>
                <a:latin typeface="+mn-lt"/>
              </a:rPr>
              <a:t>, such as the Common Language Runtime (CLR) in the .NET framework. This runtime environment handles many low-level details, including memory management, automatically.</a:t>
            </a:r>
          </a:p>
        </p:txBody>
      </p:sp>
      <p:sp>
        <p:nvSpPr>
          <p:cNvPr id="2" name="PlaceHolder 1">
            <a:extLst>
              <a:ext uri="{FF2B5EF4-FFF2-40B4-BE49-F238E27FC236}">
                <a16:creationId xmlns:a16="http://schemas.microsoft.com/office/drawing/2014/main" id="{11D7DF33-13E6-F8D6-264A-4852E556981D}"/>
              </a:ext>
            </a:extLst>
          </p:cNvPr>
          <p:cNvSpPr>
            <a:spLocks noGrp="1"/>
          </p:cNvSpPr>
          <p:nvPr>
            <p:ph type="sldNum" idx="1"/>
          </p:nvPr>
        </p:nvSpPr>
        <p:spPr>
          <a:xfrm>
            <a:off x="8610480" y="6483240"/>
            <a:ext cx="2723040" cy="344880"/>
          </a:xfrm>
        </p:spPr>
        <p:txBody>
          <a:bodyPr/>
          <a:lstStyle/>
          <a:p>
            <a:fld id="{BA9FEC38-D3C8-4794-8A5E-1D9A9F335037}" type="slidenum">
              <a:rPr/>
              <a:t>8</a:t>
            </a:fld>
            <a:endParaRPr dirty="0"/>
          </a:p>
        </p:txBody>
      </p:sp>
    </p:spTree>
    <p:extLst>
      <p:ext uri="{BB962C8B-B14F-4D97-AF65-F5344CB8AC3E}">
        <p14:creationId xmlns:p14="http://schemas.microsoft.com/office/powerpoint/2010/main" val="130163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BDFD0-9116-B8CB-77B3-31A611937E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AE53F9-DA20-ED3E-82D2-ADA2071DC5BB}"/>
              </a:ext>
            </a:extLst>
          </p:cNvPr>
          <p:cNvSpPr>
            <a:spLocks noGrp="1"/>
          </p:cNvSpPr>
          <p:nvPr>
            <p:ph type="title"/>
          </p:nvPr>
        </p:nvSpPr>
        <p:spPr/>
        <p:txBody>
          <a:bodyPr/>
          <a:lstStyle/>
          <a:p>
            <a:r>
              <a:rPr lang="en-US" sz="3200" b="1" spc="-1" dirty="0">
                <a:solidFill>
                  <a:srgbClr val="0066B2"/>
                </a:solidFill>
              </a:rPr>
              <a:t>C# Is Managed Code (cont.)</a:t>
            </a:r>
            <a:endParaRPr lang="en-VN" dirty="0"/>
          </a:p>
        </p:txBody>
      </p:sp>
      <p:sp>
        <p:nvSpPr>
          <p:cNvPr id="5" name="Content Placeholder 4">
            <a:extLst>
              <a:ext uri="{FF2B5EF4-FFF2-40B4-BE49-F238E27FC236}">
                <a16:creationId xmlns:a16="http://schemas.microsoft.com/office/drawing/2014/main" id="{717FCDAD-961A-6C13-1551-69157D547CE1}"/>
              </a:ext>
            </a:extLst>
          </p:cNvPr>
          <p:cNvSpPr>
            <a:spLocks noGrp="1"/>
          </p:cNvSpPr>
          <p:nvPr>
            <p:ph/>
          </p:nvPr>
        </p:nvSpPr>
        <p:spPr>
          <a:xfrm>
            <a:off x="444808" y="1441137"/>
            <a:ext cx="11514581" cy="4610747"/>
          </a:xfrm>
        </p:spPr>
        <p:txBody>
          <a:bodyPr anchor="t"/>
          <a:lstStyle/>
          <a:p>
            <a:pPr algn="l">
              <a:lnSpc>
                <a:spcPct val="150000"/>
              </a:lnSpc>
            </a:pPr>
            <a:r>
              <a:rPr lang="en-US" sz="2000" b="1" i="0" u="none" strike="noStrike" dirty="0">
                <a:solidFill>
                  <a:srgbClr val="455463"/>
                </a:solidFill>
                <a:effectLst/>
                <a:latin typeface="+mn-lt"/>
              </a:rPr>
              <a:t>Key benefits of managed code:</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Automatic Memory Management:</a:t>
            </a:r>
            <a:r>
              <a:rPr lang="en-US" sz="2000" b="0" i="0" u="none" strike="noStrike" dirty="0">
                <a:solidFill>
                  <a:srgbClr val="455463"/>
                </a:solidFill>
                <a:effectLst/>
                <a:latin typeface="+mn-lt"/>
              </a:rPr>
              <a:t> The runtime automatically </a:t>
            </a:r>
            <a:r>
              <a:rPr lang="en-US" sz="2000" b="0" i="0" u="none" strike="noStrike" dirty="0">
                <a:solidFill>
                  <a:srgbClr val="F36F21"/>
                </a:solidFill>
                <a:effectLst/>
                <a:latin typeface="+mn-lt"/>
              </a:rPr>
              <a:t>allocates and deallocates memory for objects</a:t>
            </a:r>
            <a:r>
              <a:rPr lang="en-US" sz="2000" b="0" i="0" u="none" strike="noStrike" dirty="0">
                <a:solidFill>
                  <a:srgbClr val="455463"/>
                </a:solidFill>
                <a:effectLst/>
                <a:latin typeface="+mn-lt"/>
              </a:rPr>
              <a:t>, reducing the risk of memory leaks and other common programming errors.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Type Safety:</a:t>
            </a:r>
            <a:r>
              <a:rPr lang="en-US" sz="2000" b="0" i="0" u="none" strike="noStrike" dirty="0">
                <a:solidFill>
                  <a:srgbClr val="455463"/>
                </a:solidFill>
                <a:effectLst/>
                <a:latin typeface="+mn-lt"/>
              </a:rPr>
              <a:t> The runtime </a:t>
            </a:r>
            <a:r>
              <a:rPr lang="en-US" sz="2000" b="0" i="0" u="none" strike="noStrike" dirty="0">
                <a:solidFill>
                  <a:srgbClr val="F36F21"/>
                </a:solidFill>
                <a:effectLst/>
                <a:latin typeface="+mn-lt"/>
              </a:rPr>
              <a:t>ensures that variables are used correctly</a:t>
            </a:r>
            <a:r>
              <a:rPr lang="en-US" sz="2000" b="0" i="0" u="none" strike="noStrike" dirty="0">
                <a:solidFill>
                  <a:srgbClr val="455463"/>
                </a:solidFill>
                <a:effectLst/>
                <a:latin typeface="+mn-lt"/>
              </a:rPr>
              <a:t>, preventing type-related errors.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Security:</a:t>
            </a:r>
            <a:r>
              <a:rPr lang="en-US" sz="2000" b="0" i="0" u="none" strike="noStrike" dirty="0">
                <a:solidFill>
                  <a:srgbClr val="455463"/>
                </a:solidFill>
                <a:effectLst/>
                <a:latin typeface="+mn-lt"/>
              </a:rPr>
              <a:t> The runtime provides security features like code access security, which helps protect applications from malicious code.</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Cross-Platform Compatibility:</a:t>
            </a:r>
            <a:r>
              <a:rPr lang="en-US" sz="2000" b="0" i="0" u="none" strike="noStrike" dirty="0">
                <a:solidFill>
                  <a:srgbClr val="455463"/>
                </a:solidFill>
                <a:effectLst/>
                <a:latin typeface="+mn-lt"/>
              </a:rPr>
              <a:t> Managed code can </a:t>
            </a:r>
            <a:r>
              <a:rPr lang="en-US" sz="2000" b="0" i="0" u="none" strike="noStrike" dirty="0">
                <a:solidFill>
                  <a:srgbClr val="F36F21"/>
                </a:solidFill>
                <a:effectLst/>
                <a:latin typeface="+mn-lt"/>
              </a:rPr>
              <a:t>be compiled into an intermediate language </a:t>
            </a:r>
            <a:r>
              <a:rPr lang="en-US" sz="2000" b="0" i="0" u="none" strike="noStrike" dirty="0">
                <a:solidFill>
                  <a:srgbClr val="455463"/>
                </a:solidFill>
                <a:effectLst/>
                <a:latin typeface="+mn-lt"/>
              </a:rPr>
              <a:t>(</a:t>
            </a:r>
            <a:r>
              <a:rPr lang="en-US" sz="2000" b="0" i="0" u="none" strike="noStrike" dirty="0">
                <a:solidFill>
                  <a:srgbClr val="F36F21"/>
                </a:solidFill>
                <a:effectLst/>
                <a:latin typeface="+mn-lt"/>
              </a:rPr>
              <a:t>IL</a:t>
            </a:r>
            <a:r>
              <a:rPr lang="en-US" sz="2000" b="0" i="0" u="none" strike="noStrike" dirty="0">
                <a:solidFill>
                  <a:srgbClr val="455463"/>
                </a:solidFill>
                <a:effectLst/>
                <a:latin typeface="+mn-lt"/>
              </a:rPr>
              <a:t>) that can be executed on different platforms with the appropriate runtime environment.</a:t>
            </a:r>
          </a:p>
          <a:p>
            <a:pPr algn="l">
              <a:lnSpc>
                <a:spcPct val="150000"/>
              </a:lnSpc>
            </a:pPr>
            <a:r>
              <a:rPr lang="en-US" sz="2000" b="0" i="0" u="none" strike="noStrike" dirty="0">
                <a:solidFill>
                  <a:srgbClr val="455463"/>
                </a:solidFill>
                <a:effectLst/>
                <a:latin typeface="+mn-lt"/>
              </a:rPr>
              <a:t>In essence, managed code simplifies development by handling many complex tasks behind the scenes, </a:t>
            </a:r>
            <a:r>
              <a:rPr lang="en-US" sz="2000" b="0" i="1" u="none" strike="noStrike" dirty="0">
                <a:solidFill>
                  <a:srgbClr val="F36F21"/>
                </a:solidFill>
                <a:effectLst/>
                <a:latin typeface="+mn-lt"/>
              </a:rPr>
              <a:t>allowing developers to focus on writing the core logic</a:t>
            </a:r>
            <a:r>
              <a:rPr lang="en-US" sz="2000" b="0" i="0" u="none" strike="noStrike" dirty="0">
                <a:solidFill>
                  <a:srgbClr val="455463"/>
                </a:solidFill>
                <a:effectLst/>
                <a:latin typeface="+mn-lt"/>
              </a:rPr>
              <a:t> of their applications.</a:t>
            </a:r>
          </a:p>
        </p:txBody>
      </p:sp>
      <p:sp>
        <p:nvSpPr>
          <p:cNvPr id="2" name="PlaceHolder 1">
            <a:extLst>
              <a:ext uri="{FF2B5EF4-FFF2-40B4-BE49-F238E27FC236}">
                <a16:creationId xmlns:a16="http://schemas.microsoft.com/office/drawing/2014/main" id="{56033124-5B66-D1C7-904C-2E68FDBDD529}"/>
              </a:ext>
            </a:extLst>
          </p:cNvPr>
          <p:cNvSpPr>
            <a:spLocks noGrp="1"/>
          </p:cNvSpPr>
          <p:nvPr>
            <p:ph type="sldNum" idx="1"/>
          </p:nvPr>
        </p:nvSpPr>
        <p:spPr>
          <a:xfrm>
            <a:off x="8610480" y="6483240"/>
            <a:ext cx="2723040" cy="344880"/>
          </a:xfrm>
        </p:spPr>
        <p:txBody>
          <a:bodyPr/>
          <a:lstStyle/>
          <a:p>
            <a:fld id="{BA9FEC38-D3C8-4794-8A5E-1D9A9F335037}" type="slidenum">
              <a:rPr/>
              <a:t>9</a:t>
            </a:fld>
            <a:endParaRPr dirty="0"/>
          </a:p>
        </p:txBody>
      </p:sp>
    </p:spTree>
    <p:extLst>
      <p:ext uri="{BB962C8B-B14F-4D97-AF65-F5344CB8AC3E}">
        <p14:creationId xmlns:p14="http://schemas.microsoft.com/office/powerpoint/2010/main" val="31151324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10650</TotalTime>
  <Words>4710</Words>
  <Application>Microsoft Macintosh PowerPoint</Application>
  <PresentationFormat>Widescreen</PresentationFormat>
  <Paragraphs>521</Paragraphs>
  <Slides>73</Slides>
  <Notes>73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PingFang SC</vt:lpstr>
      <vt:lpstr>Arial</vt:lpstr>
      <vt:lpstr>Calibri</vt:lpstr>
      <vt:lpstr>Courier New</vt:lpstr>
      <vt:lpstr>Symbol</vt:lpstr>
      <vt:lpstr>Times New Roman</vt:lpstr>
      <vt:lpstr>Wingdings</vt:lpstr>
      <vt:lpstr>Office Theme</vt:lpstr>
      <vt:lpstr>PowerPoint Presentation</vt:lpstr>
      <vt:lpstr>Learning Objectives</vt:lpstr>
      <vt:lpstr>Why C# for Unity?</vt:lpstr>
      <vt:lpstr>The Benefits of C# in Unity</vt:lpstr>
      <vt:lpstr>Understanding the Features of C#</vt:lpstr>
      <vt:lpstr>C# Is a Compiled Language</vt:lpstr>
      <vt:lpstr>C# Is a Compiled Language (cont.)</vt:lpstr>
      <vt:lpstr>C# Is Managed Code</vt:lpstr>
      <vt:lpstr>C# Is Managed Code (cont.)</vt:lpstr>
      <vt:lpstr>C# Is Strongly Typed</vt:lpstr>
      <vt:lpstr>C# Is Strongly Typed (cont.)</vt:lpstr>
      <vt:lpstr>C#: A Function-Based Language (cont.)</vt:lpstr>
      <vt:lpstr>C#: An Object-Oriented Language</vt:lpstr>
      <vt:lpstr>C#: An Object-Oriented Language (cont.)</vt:lpstr>
      <vt:lpstr>PowerPoint Presentation</vt:lpstr>
      <vt:lpstr>C# Scripting in Unity</vt:lpstr>
      <vt:lpstr>Getting Started with C# Scripting</vt:lpstr>
      <vt:lpstr>Getting Started with C# Scripting (cont.)</vt:lpstr>
      <vt:lpstr>Practice - Your first C# script in Unity.</vt:lpstr>
      <vt:lpstr>Practice - Your first C# script in Unity.</vt:lpstr>
      <vt:lpstr>Practice - Your first C# script in Unity.</vt:lpstr>
      <vt:lpstr>Practice - Your first C# script in Unity.</vt:lpstr>
      <vt:lpstr>PowerPoint Presentation</vt:lpstr>
      <vt:lpstr>Variables in C#</vt:lpstr>
      <vt:lpstr>Variables in C#</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 data types</vt:lpstr>
      <vt:lpstr>Casting and type conversions</vt:lpstr>
      <vt:lpstr>Casting and type conversions</vt:lpstr>
      <vt:lpstr>Casting and type conversions</vt:lpstr>
      <vt:lpstr>Casting and type conversions</vt:lpstr>
      <vt:lpstr>Casting and type conversions</vt:lpstr>
      <vt:lpstr>C# - Operators</vt:lpstr>
      <vt:lpstr>C# - Operators</vt:lpstr>
      <vt:lpstr>C# - Operators</vt:lpstr>
      <vt:lpstr>C# - Operators</vt:lpstr>
      <vt:lpstr>C# - Operators</vt:lpstr>
      <vt:lpstr>C# - Operators</vt:lpstr>
      <vt:lpstr>PowerPoint Presentation</vt:lpstr>
      <vt:lpstr>The if statement</vt:lpstr>
      <vt:lpstr>The switch statement</vt:lpstr>
      <vt:lpstr>Conditional operator ?:</vt:lpstr>
      <vt:lpstr>PowerPoint Presentation</vt:lpstr>
      <vt:lpstr>The for statement</vt:lpstr>
      <vt:lpstr>The foreach statement</vt:lpstr>
      <vt:lpstr>The while statement</vt:lpstr>
      <vt:lpstr>The do…while statement</vt:lpstr>
      <vt:lpstr>Recap</vt:lpstr>
      <vt:lpstr>Recap</vt:lpstr>
      <vt:lpstr>Recap</vt:lpstr>
      <vt:lpstr>Recap</vt:lpstr>
      <vt:lpstr>Recap</vt:lpstr>
    </vt:vector>
  </TitlesOfParts>
  <Manager/>
  <Company>SE - FPTU - HCM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FGU301-1.Introduction to Unity</dc:title>
  <dc:subject/>
  <dc:creator>Phạm Thanh Trí</dc:creator>
  <cp:keywords/>
  <dc:description/>
  <cp:lastModifiedBy>Microsoft Office User</cp:lastModifiedBy>
  <cp:revision>1109</cp:revision>
  <cp:lastPrinted>2024-02-18T04:17:36Z</cp:lastPrinted>
  <dcterms:created xsi:type="dcterms:W3CDTF">2023-12-04T12:44:34Z</dcterms:created>
  <dcterms:modified xsi:type="dcterms:W3CDTF">2024-12-08T16:34:50Z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i4>27</vt:i4>
  </property>
</Properties>
</file>